
<file path=[Content_Types].xml><?xml version="1.0" encoding="utf-8"?>
<Types xmlns="http://schemas.openxmlformats.org/package/2006/content-types">
  <Default Extension="jpeg" ContentType="image/jpeg"/>
  <Default Extension="png" ContentType="image/png"/>
  <Default Extension="bmp" ContentType="image/bmp"/>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11441" r:id="rId3"/>
    <p:sldId id="11442" r:id="rId5"/>
    <p:sldId id="11458" r:id="rId6"/>
    <p:sldId id="11456" r:id="rId7"/>
    <p:sldId id="11459" r:id="rId8"/>
    <p:sldId id="11460" r:id="rId9"/>
    <p:sldId id="11461" r:id="rId10"/>
    <p:sldId id="4932" r:id="rId11"/>
    <p:sldId id="380" r:id="rId12"/>
    <p:sldId id="11462" r:id="rId13"/>
    <p:sldId id="11463" r:id="rId14"/>
    <p:sldId id="11464" r:id="rId15"/>
    <p:sldId id="11465" r:id="rId16"/>
    <p:sldId id="11466" r:id="rId17"/>
    <p:sldId id="11467" r:id="rId18"/>
    <p:sldId id="11468" r:id="rId19"/>
    <p:sldId id="11469" r:id="rId20"/>
    <p:sldId id="11470" r:id="rId21"/>
    <p:sldId id="11471" r:id="rId22"/>
    <p:sldId id="11472" r:id="rId23"/>
    <p:sldId id="11473" r:id="rId24"/>
    <p:sldId id="11474" r:id="rId25"/>
    <p:sldId id="11475" r:id="rId26"/>
    <p:sldId id="11476" r:id="rId27"/>
    <p:sldId id="11477" r:id="rId28"/>
    <p:sldId id="11490" r:id="rId29"/>
    <p:sldId id="11491" r:id="rId30"/>
    <p:sldId id="11492" r:id="rId31"/>
    <p:sldId id="11493" r:id="rId32"/>
    <p:sldId id="11494" r:id="rId33"/>
    <p:sldId id="1144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86C"/>
    <a:srgbClr val="58B8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110" d="100"/>
          <a:sy n="110" d="100"/>
        </p:scale>
        <p:origin x="660"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3A4CCB46-E365-462C-8D82-0D0BFF214A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3B02E451-E74C-48B9-9ABC-E86DA66F47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17C08F6-5393-4B0B-A82D-9A9076C0E7C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3F4C4A30-9FF5-44DE-86AE-141BDB2D669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3"/>
          <a:srcRect l="8455" t="9238" r="4589" b="3804"/>
          <a:stretch>
            <a:fillRect/>
          </a:stretch>
        </p:blipFill>
        <p:spPr>
          <a:xfrm rot="5400000">
            <a:off x="2667000" y="-2667000"/>
            <a:ext cx="6858000" cy="12192000"/>
          </a:xfrm>
          <a:prstGeom prst="rect">
            <a:avLst/>
          </a:prstGeom>
        </p:spPr>
      </p:pic>
      <p:grpSp>
        <p:nvGrpSpPr>
          <p:cNvPr id="8" name="组合 7"/>
          <p:cNvGrpSpPr/>
          <p:nvPr userDrawn="1"/>
        </p:nvGrpSpPr>
        <p:grpSpPr>
          <a:xfrm>
            <a:off x="254001" y="236059"/>
            <a:ext cx="11683999" cy="6385883"/>
            <a:chOff x="1245507" y="2054579"/>
            <a:chExt cx="9700986" cy="2748846"/>
          </a:xfrm>
        </p:grpSpPr>
        <p:sp>
          <p:nvSpPr>
            <p:cNvPr id="9" name="矩形 8"/>
            <p:cNvSpPr/>
            <p:nvPr/>
          </p:nvSpPr>
          <p:spPr>
            <a:xfrm>
              <a:off x="1245507" y="2054579"/>
              <a:ext cx="9700986" cy="2748846"/>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rial" panose="020B0604020202020204" pitchFamily="34" charset="0"/>
              </a:endParaRPr>
            </a:p>
          </p:txBody>
        </p:sp>
        <p:sp>
          <p:nvSpPr>
            <p:cNvPr id="10" name="矩形 9"/>
            <p:cNvSpPr/>
            <p:nvPr/>
          </p:nvSpPr>
          <p:spPr>
            <a:xfrm>
              <a:off x="1345200" y="2107030"/>
              <a:ext cx="9501599" cy="2643944"/>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en.wikipedia.org/wiki/Row_(database)" TargetMode="External"/><Relationship Id="rId3" Type="http://schemas.openxmlformats.org/officeDocument/2006/relationships/hyperlink" Target="https://en.wikipedia.org/wiki/Column_(database)" TargetMode="External"/><Relationship Id="rId2" Type="http://schemas.openxmlformats.org/officeDocument/2006/relationships/hyperlink" Target="https://en.wikipedia.org/wiki/Table_(database)" TargetMode="External"/><Relationship Id="rId1" Type="http://schemas.openxmlformats.org/officeDocument/2006/relationships/hyperlink" Target="https://en.wikipedia.org/wiki/Data"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bmp"/><Relationship Id="rId1" Type="http://schemas.openxmlformats.org/officeDocument/2006/relationships/image" Target="../media/image3.b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bmp"/><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bm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bmp"/><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bmp"/><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bmp"/><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pandas.pydata.org/" TargetMode="External"/><Relationship Id="rId3" Type="http://schemas.openxmlformats.org/officeDocument/2006/relationships/hyperlink" Target="https://matplotlib.org/" TargetMode="External"/><Relationship Id="rId2" Type="http://schemas.openxmlformats.org/officeDocument/2006/relationships/image" Target="../media/image2.bmp"/><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4.bmp"/><Relationship Id="rId2" Type="http://schemas.openxmlformats.org/officeDocument/2006/relationships/image" Target="../media/image3.bmp"/><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3.b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8455" t="9238" r="4589" b="3804"/>
          <a:stretch>
            <a:fillRect/>
          </a:stretch>
        </p:blipFill>
        <p:spPr>
          <a:xfrm rot="5400000">
            <a:off x="2656205" y="-2667000"/>
            <a:ext cx="6858000" cy="12192000"/>
          </a:xfrm>
          <a:prstGeom prst="rect">
            <a:avLst/>
          </a:prstGeom>
        </p:spPr>
      </p:pic>
      <p:sp>
        <p:nvSpPr>
          <p:cNvPr id="9" name="稻壳天启设计原创模板"/>
          <p:cNvSpPr/>
          <p:nvPr/>
        </p:nvSpPr>
        <p:spPr>
          <a:xfrm>
            <a:off x="1087392" y="344806"/>
            <a:ext cx="9700986" cy="29464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稻壳天启设计原创模板"/>
          <p:cNvSpPr/>
          <p:nvPr/>
        </p:nvSpPr>
        <p:spPr>
          <a:xfrm>
            <a:off x="1245356" y="534895"/>
            <a:ext cx="9383788" cy="256622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稻壳天启设计原创模板"/>
          <p:cNvSpPr txBox="1"/>
          <p:nvPr/>
        </p:nvSpPr>
        <p:spPr>
          <a:xfrm>
            <a:off x="3059432" y="637722"/>
            <a:ext cx="5755640" cy="1014730"/>
          </a:xfrm>
          <a:prstGeom prst="rect">
            <a:avLst/>
          </a:prstGeom>
          <a:noFill/>
          <a:ln w="9525">
            <a:noFill/>
          </a:ln>
          <a:effectLst>
            <a:outerShdw blurRad="50800" dist="50800" dir="5400000" sx="1000" sy="1000" algn="ctr" rotWithShape="0">
              <a:srgbClr val="000000"/>
            </a:outerShdw>
          </a:effectLst>
        </p:spPr>
        <p:txBody>
          <a:bodyPr wrap="none" anchor="t">
            <a:spAutoFit/>
          </a:bodyPr>
          <a:lstStyle/>
          <a:p>
            <a:pPr algn="ctr">
              <a:buFont typeface="Arial" panose="020B0604020202020204" pitchFamily="34" charset="0"/>
            </a:pPr>
            <a:r>
              <a:rPr lang="en-IN" altLang="en-US" sz="60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DATA SCIENCE</a:t>
            </a:r>
            <a:endParaRPr lang="en-IN" altLang="en-US" sz="60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sp>
        <p:nvSpPr>
          <p:cNvPr id="12" name="稻壳天启设计原创模板"/>
          <p:cNvSpPr/>
          <p:nvPr/>
        </p:nvSpPr>
        <p:spPr>
          <a:xfrm>
            <a:off x="2187678" y="1651957"/>
            <a:ext cx="7816645" cy="706755"/>
          </a:xfrm>
          <a:prstGeom prst="rect">
            <a:avLst/>
          </a:prstGeom>
        </p:spPr>
        <p:txBody>
          <a:bodyPr vert="horz" wrap="square">
            <a:spAutoFit/>
          </a:bodyPr>
          <a:lstStyle/>
          <a:p>
            <a:pPr algn="ctr">
              <a:lnSpc>
                <a:spcPct val="200000"/>
              </a:lnSpc>
            </a:pPr>
            <a:r>
              <a:rPr lang="en-IN" altLang="en-US" sz="2000" b="1" dirty="0">
                <a:solidFill>
                  <a:schemeClr val="bg1">
                    <a:lumMod val="50000"/>
                  </a:schemeClr>
                </a:solidFill>
                <a:latin typeface="Cambria" panose="02040503050406030204" charset="0"/>
                <a:ea typeface="Arial" panose="020B0604020202020204" pitchFamily="34" charset="0"/>
                <a:cs typeface="Cambria" panose="02040503050406030204" charset="0"/>
              </a:rPr>
              <a:t>“</a:t>
            </a:r>
            <a:r>
              <a:rPr lang="en-US" altLang="zh-CN" sz="2000" b="1" dirty="0">
                <a:solidFill>
                  <a:schemeClr val="bg1">
                    <a:lumMod val="50000"/>
                  </a:schemeClr>
                </a:solidFill>
                <a:latin typeface="Cambria" panose="02040503050406030204" charset="0"/>
                <a:ea typeface="Arial" panose="020B0604020202020204" pitchFamily="34" charset="0"/>
                <a:cs typeface="Cambria" panose="02040503050406030204" charset="0"/>
              </a:rPr>
              <a:t>study of the extraction of knowledge from data</a:t>
            </a:r>
            <a:r>
              <a:rPr lang="en-IN" altLang="en-US" sz="2000" b="1" dirty="0">
                <a:solidFill>
                  <a:schemeClr val="bg1">
                    <a:lumMod val="50000"/>
                  </a:schemeClr>
                </a:solidFill>
                <a:latin typeface="Cambria" panose="02040503050406030204" charset="0"/>
                <a:ea typeface="Arial" panose="020B0604020202020204" pitchFamily="34" charset="0"/>
                <a:cs typeface="Cambria" panose="02040503050406030204" charset="0"/>
              </a:rPr>
              <a:t>”</a:t>
            </a:r>
            <a:endParaRPr lang="en-IN" altLang="en-US" sz="2000" b="1" dirty="0">
              <a:solidFill>
                <a:schemeClr val="bg1">
                  <a:lumMod val="50000"/>
                </a:schemeClr>
              </a:solidFill>
              <a:latin typeface="Cambria" panose="02040503050406030204" charset="0"/>
              <a:ea typeface="Arial" panose="020B0604020202020204" pitchFamily="34" charset="0"/>
              <a:cs typeface="Cambria" panose="02040503050406030204" charset="0"/>
            </a:endParaRPr>
          </a:p>
        </p:txBody>
      </p:sp>
      <p:sp>
        <p:nvSpPr>
          <p:cNvPr id="2" name="Text Box 1"/>
          <p:cNvSpPr txBox="1"/>
          <p:nvPr/>
        </p:nvSpPr>
        <p:spPr>
          <a:xfrm>
            <a:off x="7222490" y="4311015"/>
            <a:ext cx="4827270" cy="2306955"/>
          </a:xfrm>
          <a:prstGeom prst="rect">
            <a:avLst/>
          </a:prstGeom>
          <a:noFill/>
        </p:spPr>
        <p:txBody>
          <a:bodyPr wrap="square" rtlCol="0" anchor="t">
            <a:spAutoFit/>
          </a:bodyPr>
          <a:p>
            <a:r>
              <a:rPr lang="en-IN" b="1" dirty="0" smtClean="0">
                <a:sym typeface="+mn-ea"/>
              </a:rPr>
              <a:t>P.Lakshmi Narayana Reddy,174G1A0531</a:t>
            </a:r>
            <a:endParaRPr lang="en-IN" b="1" dirty="0" smtClean="0">
              <a:sym typeface="+mn-ea"/>
            </a:endParaRPr>
          </a:p>
          <a:p>
            <a:endParaRPr lang="en-IN" b="1"/>
          </a:p>
          <a:p>
            <a:r>
              <a:rPr lang="en-IN" b="1"/>
              <a:t>R.Madhan Mohan Reddy,174G1A0536</a:t>
            </a:r>
            <a:endParaRPr lang="en-IN" b="1"/>
          </a:p>
          <a:p>
            <a:endParaRPr lang="en-IN" b="1"/>
          </a:p>
          <a:p>
            <a:r>
              <a:rPr lang="en-IN" b="1"/>
              <a:t>M.Mohan Krishna,174G1A0542</a:t>
            </a:r>
            <a:endParaRPr lang="en-IN" b="1"/>
          </a:p>
          <a:p>
            <a:endParaRPr lang="en-IN" b="1"/>
          </a:p>
          <a:p>
            <a:r>
              <a:rPr lang="en-IN" b="1"/>
              <a:t>College:Srinivasa Ramanujan Institute</a:t>
            </a:r>
            <a:endParaRPr lang="en-IN" b="1"/>
          </a:p>
          <a:p>
            <a:r>
              <a:rPr lang="en-IN" b="1"/>
              <a:t>	of Technology,Anantapur.</a:t>
            </a:r>
            <a:endParaRPr lang="en-IN" b="1"/>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5660" y="1071245"/>
            <a:ext cx="2540000" cy="583565"/>
          </a:xfrm>
          <a:prstGeom prst="rect">
            <a:avLst/>
          </a:prstGeom>
          <a:noFill/>
        </p:spPr>
        <p:txBody>
          <a:bodyPr wrap="square" rtlCol="0" anchor="t">
            <a:spAutoFit/>
          </a:bodyPr>
          <a:p>
            <a:pPr algn="ctr">
              <a:buFont typeface="Arial" panose="020B0604020202020204" pitchFamily="34" charset="0"/>
            </a:pPr>
            <a:r>
              <a:rPr lang="en-IN" sz="32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Steps:</a:t>
            </a:r>
            <a:endParaRPr lang="en-IN" sz="32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3" name="Text Box 2"/>
          <p:cNvSpPr txBox="1"/>
          <p:nvPr/>
        </p:nvSpPr>
        <p:spPr>
          <a:xfrm>
            <a:off x="1671320" y="1997075"/>
            <a:ext cx="9632315" cy="3415030"/>
          </a:xfrm>
          <a:prstGeom prst="rect">
            <a:avLst/>
          </a:prstGeom>
          <a:noFill/>
        </p:spPr>
        <p:txBody>
          <a:bodyPr wrap="square" rtlCol="0" anchor="t">
            <a:spAutoFit/>
          </a:bodyPr>
          <a:p>
            <a:pPr marL="285750" indent="-285750" algn="l">
              <a:buFont typeface="Wingdings" panose="05000000000000000000" charset="0"/>
              <a:buChar char="Ø"/>
            </a:pPr>
            <a:r>
              <a:rPr lang="en-IN" sz="2400" dirty="0">
                <a:sym typeface="+mn-ea"/>
              </a:rPr>
              <a:t>Loading Dataset</a:t>
            </a:r>
            <a:endParaRPr lang="en-IN" sz="2400" dirty="0">
              <a:sym typeface="+mn-ea"/>
            </a:endParaRPr>
          </a:p>
          <a:p>
            <a:pPr marL="285750" indent="-285750" algn="l">
              <a:buFont typeface="Wingdings" panose="05000000000000000000" charset="0"/>
              <a:buChar char="Ø"/>
            </a:pPr>
            <a:r>
              <a:rPr lang="en-IN" sz="2400" dirty="0">
                <a:sym typeface="+mn-ea"/>
              </a:rPr>
              <a:t>Data Visualization</a:t>
            </a:r>
            <a:endParaRPr lang="en-IN" sz="2400" dirty="0"/>
          </a:p>
          <a:p>
            <a:pPr marL="285750" indent="-285750" algn="l">
              <a:buFont typeface="Wingdings" panose="05000000000000000000" charset="0"/>
              <a:buChar char="Ø"/>
            </a:pPr>
            <a:r>
              <a:rPr lang="en-IN" sz="2400" dirty="0" err="1">
                <a:sym typeface="+mn-ea"/>
              </a:rPr>
              <a:t>Spliting</a:t>
            </a:r>
            <a:r>
              <a:rPr lang="en-IN" sz="2400" dirty="0">
                <a:sym typeface="+mn-ea"/>
              </a:rPr>
              <a:t> Data set in to training and testing sets</a:t>
            </a:r>
            <a:endParaRPr lang="en-IN" sz="2400" dirty="0"/>
          </a:p>
          <a:p>
            <a:pPr marL="285750" indent="-285750" algn="l">
              <a:buFont typeface="Wingdings" panose="05000000000000000000" charset="0"/>
              <a:buChar char="Ø"/>
            </a:pPr>
            <a:r>
              <a:rPr lang="en-IN" sz="2400" dirty="0">
                <a:sym typeface="+mn-ea"/>
              </a:rPr>
              <a:t>Fitting the training set in to each model and predicted labels</a:t>
            </a:r>
            <a:endParaRPr lang="en-IN" sz="2400" dirty="0"/>
          </a:p>
          <a:p>
            <a:pPr marL="285750" indent="-285750" algn="l">
              <a:buFont typeface="Wingdings" panose="05000000000000000000" charset="0"/>
              <a:buChar char="Ø"/>
            </a:pPr>
            <a:r>
              <a:rPr lang="en-IN" sz="2400" dirty="0">
                <a:sym typeface="+mn-ea"/>
              </a:rPr>
              <a:t>Calculating Accuracy of each model and finding the highest accuracy</a:t>
            </a:r>
            <a:endParaRPr lang="en-IN" sz="2400" dirty="0"/>
          </a:p>
          <a:p>
            <a:pPr marL="285750" indent="-285750" algn="l">
              <a:buFont typeface="Wingdings" panose="05000000000000000000" charset="0"/>
              <a:buChar char="Ø"/>
            </a:pPr>
            <a:endParaRPr lang="en-IN" sz="2400" dirty="0"/>
          </a:p>
          <a:p>
            <a:pPr indent="0" algn="l">
              <a:buFont typeface="Wingdings" panose="05000000000000000000" charset="0"/>
              <a:buNone/>
            </a:pPr>
            <a:endParaRPr lang="en-IN" sz="2400" dirty="0"/>
          </a:p>
          <a:p>
            <a:pPr marL="285750" indent="-285750" algn="l">
              <a:buFont typeface="Wingdings" panose="05000000000000000000" charset="0"/>
              <a:buChar char="Ø"/>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1653" y="987425"/>
            <a:ext cx="3625215" cy="521970"/>
          </a:xfrm>
          <a:prstGeom prst="rect">
            <a:avLst/>
          </a:prstGeom>
          <a:noFill/>
        </p:spPr>
        <p:txBody>
          <a:bodyPr wrap="none" rtlCol="0" anchor="t">
            <a:spAutoFit/>
          </a:bodyPr>
          <a:p>
            <a:pPr algn="ctr">
              <a:buFont typeface="Arial" panose="020B0604020202020204" pitchFamily="34" charset="0"/>
            </a:pPr>
            <a:r>
              <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LOADING DATASET:</a:t>
            </a:r>
            <a:endPar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3" name="Text Box 2"/>
          <p:cNvSpPr txBox="1"/>
          <p:nvPr/>
        </p:nvSpPr>
        <p:spPr>
          <a:xfrm>
            <a:off x="1189990" y="1873885"/>
            <a:ext cx="10104120" cy="3692525"/>
          </a:xfrm>
          <a:prstGeom prst="rect">
            <a:avLst/>
          </a:prstGeom>
          <a:noFill/>
        </p:spPr>
        <p:txBody>
          <a:bodyPr wrap="square" rtlCol="0" anchor="t">
            <a:spAutoFit/>
          </a:bodyPr>
          <a:p>
            <a:pPr marL="457200" indent="-457200" algn="l">
              <a:buFont typeface="Wingdings" panose="05000000000000000000" charset="0"/>
              <a:buChar char="Ø"/>
            </a:pPr>
            <a:r>
              <a:rPr lang="en-US" b="1" dirty="0">
                <a:sym typeface="+mn-ea"/>
              </a:rPr>
              <a:t>DATA SET :  </a:t>
            </a:r>
            <a:r>
              <a:rPr lang="en-US" dirty="0">
                <a:sym typeface="+mn-ea"/>
              </a:rPr>
              <a:t>A </a:t>
            </a:r>
            <a:r>
              <a:rPr lang="en-US" b="1" dirty="0">
                <a:sym typeface="+mn-ea"/>
              </a:rPr>
              <a:t>data set</a:t>
            </a:r>
            <a:r>
              <a:rPr lang="en-US" dirty="0">
                <a:sym typeface="+mn-ea"/>
              </a:rPr>
              <a:t> (or </a:t>
            </a:r>
            <a:r>
              <a:rPr lang="en-US" b="1" dirty="0">
                <a:sym typeface="+mn-ea"/>
              </a:rPr>
              <a:t>dataset</a:t>
            </a:r>
            <a:r>
              <a:rPr lang="en-US" dirty="0">
                <a:sym typeface="+mn-ea"/>
              </a:rPr>
              <a:t>) is a collection of </a:t>
            </a:r>
            <a:r>
              <a:rPr lang="en-US" dirty="0">
                <a:sym typeface="+mn-ea"/>
                <a:hlinkClick r:id="rId1" tooltip="Data"/>
              </a:rPr>
              <a:t>data</a:t>
            </a:r>
            <a:r>
              <a:rPr lang="en-US" dirty="0">
                <a:sym typeface="+mn-ea"/>
              </a:rPr>
              <a:t>. In the case of tabular data, a data set corresponds to one or more </a:t>
            </a:r>
            <a:r>
              <a:rPr lang="en-US" dirty="0">
                <a:sym typeface="+mn-ea"/>
                <a:hlinkClick r:id="rId2" tooltip="Table (database)"/>
              </a:rPr>
              <a:t>database tables</a:t>
            </a:r>
            <a:r>
              <a:rPr lang="en-US" dirty="0">
                <a:sym typeface="+mn-ea"/>
              </a:rPr>
              <a:t>, where every </a:t>
            </a:r>
            <a:r>
              <a:rPr lang="en-US" dirty="0">
                <a:sym typeface="+mn-ea"/>
                <a:hlinkClick r:id="rId3" tooltip="Column (database)"/>
              </a:rPr>
              <a:t>column</a:t>
            </a:r>
            <a:r>
              <a:rPr lang="en-US" dirty="0">
                <a:sym typeface="+mn-ea"/>
              </a:rPr>
              <a:t> of a table represents a particular variable, and each </a:t>
            </a:r>
            <a:r>
              <a:rPr lang="en-US" dirty="0">
                <a:sym typeface="+mn-ea"/>
                <a:hlinkClick r:id="rId4" tooltip="Row (database)"/>
              </a:rPr>
              <a:t>row</a:t>
            </a:r>
            <a:r>
              <a:rPr lang="en-US" dirty="0">
                <a:sym typeface="+mn-ea"/>
              </a:rPr>
              <a:t> corresponds to a given record of the data set in question. The data set lists values for each of the variables, such as height and weight of an object, for each member of the data set. Each value is known as a datum. Data sets can also consist of a collection of documents or files.</a:t>
            </a:r>
            <a:endParaRPr lang="en-US" dirty="0">
              <a:sym typeface="+mn-ea"/>
            </a:endParaRPr>
          </a:p>
          <a:p>
            <a:pPr marL="457200" indent="-457200" algn="l">
              <a:buFont typeface="Wingdings" panose="05000000000000000000" charset="0"/>
              <a:buChar char="Ø"/>
            </a:pPr>
            <a:r>
              <a:rPr lang="en-IN" dirty="0">
                <a:sym typeface="+mn-ea"/>
              </a:rPr>
              <a:t>For this project data set is collected  from UCI machine learning </a:t>
            </a:r>
            <a:r>
              <a:rPr lang="en-IN" dirty="0" err="1">
                <a:sym typeface="+mn-ea"/>
              </a:rPr>
              <a:t>respository</a:t>
            </a:r>
            <a:r>
              <a:rPr lang="en-IN" dirty="0">
                <a:sym typeface="+mn-ea"/>
              </a:rPr>
              <a:t>. Named as Diabetes.csv. The data set is in the csv format. </a:t>
            </a:r>
            <a:endParaRPr lang="en-IN" dirty="0"/>
          </a:p>
          <a:p>
            <a:pPr marL="457200" indent="-457200" algn="l">
              <a:buFont typeface="Wingdings" panose="05000000000000000000" charset="0"/>
              <a:buChar char="Ø"/>
            </a:pPr>
            <a:r>
              <a:rPr lang="en-IN" dirty="0">
                <a:sym typeface="+mn-ea"/>
              </a:rPr>
              <a:t>In order to read the data set import the module pandas</a:t>
            </a:r>
            <a:endParaRPr lang="en-IN" dirty="0"/>
          </a:p>
          <a:p>
            <a:pPr marL="457200" indent="-457200" algn="l">
              <a:buFont typeface="Wingdings" panose="05000000000000000000" charset="0"/>
              <a:buChar char="Ø"/>
            </a:pPr>
            <a:r>
              <a:rPr lang="en-IN" dirty="0">
                <a:sym typeface="+mn-ea"/>
              </a:rPr>
              <a:t>Along with pandas import </a:t>
            </a:r>
            <a:r>
              <a:rPr lang="en-IN" dirty="0" err="1">
                <a:sym typeface="+mn-ea"/>
              </a:rPr>
              <a:t>numpy</a:t>
            </a:r>
            <a:r>
              <a:rPr lang="en-IN" dirty="0">
                <a:sym typeface="+mn-ea"/>
              </a:rPr>
              <a:t> , </a:t>
            </a:r>
            <a:r>
              <a:rPr lang="en-IN" dirty="0" err="1">
                <a:sym typeface="+mn-ea"/>
              </a:rPr>
              <a:t>sklearn</a:t>
            </a:r>
            <a:r>
              <a:rPr lang="en-IN" dirty="0">
                <a:sym typeface="+mn-ea"/>
              </a:rPr>
              <a:t> , matplotlib </a:t>
            </a:r>
            <a:endParaRPr lang="en-IN" dirty="0"/>
          </a:p>
          <a:p>
            <a:pPr marL="457200" indent="-457200" algn="l">
              <a:buFont typeface="Wingdings" panose="05000000000000000000" charset="0"/>
              <a:buChar char="Ø"/>
            </a:pPr>
            <a:r>
              <a:rPr lang="en-IN" dirty="0">
                <a:sym typeface="+mn-ea"/>
              </a:rPr>
              <a:t>If in case this libraries are not install with command pip install pandas or </a:t>
            </a:r>
            <a:r>
              <a:rPr lang="en-IN" dirty="0" err="1">
                <a:sym typeface="+mn-ea"/>
              </a:rPr>
              <a:t>conda</a:t>
            </a:r>
            <a:r>
              <a:rPr lang="en-IN" dirty="0">
                <a:sym typeface="+mn-ea"/>
              </a:rPr>
              <a:t> install pandas , </a:t>
            </a:r>
            <a:r>
              <a:rPr lang="en-IN" dirty="0" err="1">
                <a:sym typeface="+mn-ea"/>
              </a:rPr>
              <a:t>similary</a:t>
            </a:r>
            <a:r>
              <a:rPr lang="en-IN" dirty="0">
                <a:sym typeface="+mn-ea"/>
              </a:rPr>
              <a:t> for other libraries just change the name.</a:t>
            </a:r>
            <a:endParaRPr lang="en-IN" dirty="0"/>
          </a:p>
          <a:p>
            <a:pPr marL="457200" indent="-457200" algn="l">
              <a:buFont typeface="Wingdings" panose="05000000000000000000" charset="0"/>
              <a:buChar char="Ø"/>
            </a:pPr>
            <a:endParaRPr lang="en-IN"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
          <p:cNvSpPr/>
          <p:nvPr/>
        </p:nvSpPr>
        <p:spPr>
          <a:xfrm>
            <a:off x="662305" y="645795"/>
            <a:ext cx="2823845" cy="1198880"/>
          </a:xfrm>
          <a:prstGeom prst="rect">
            <a:avLst/>
          </a:prstGeom>
        </p:spPr>
        <p:txBody>
          <a:bodyPr wrap="square">
            <a:spAutoFit/>
          </a:bodyPr>
          <a:lstStyle/>
          <a:p>
            <a:r>
              <a:rPr lang="en-IN" sz="2400" b="1" dirty="0" err="1">
                <a:solidFill>
                  <a:srgbClr val="0070C0"/>
                </a:solidFill>
                <a:latin typeface="Helvetica Neue"/>
              </a:rPr>
              <a:t>Analyzing</a:t>
            </a:r>
            <a:r>
              <a:rPr lang="en-IN" sz="2400" b="1" dirty="0">
                <a:solidFill>
                  <a:srgbClr val="0070C0"/>
                </a:solidFill>
                <a:latin typeface="Helvetica Neue"/>
              </a:rPr>
              <a:t> and Visualizing Dataset:</a:t>
            </a:r>
            <a:endParaRPr lang="en-IN" sz="2400" b="1" dirty="0">
              <a:solidFill>
                <a:srgbClr val="0070C0"/>
              </a:solidFill>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3520" y="388620"/>
            <a:ext cx="5024120" cy="19005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nvGraphicFramePr>
        <p:xfrm>
          <a:off x="448310" y="2289175"/>
          <a:ext cx="11206480" cy="4418330"/>
        </p:xfrm>
        <a:graphic>
          <a:graphicData uri="http://schemas.openxmlformats.org/drawingml/2006/table">
            <a:tbl>
              <a:tblPr/>
              <a:tblGrid>
                <a:gridCol w="1151255"/>
                <a:gridCol w="1156335"/>
                <a:gridCol w="1323340"/>
                <a:gridCol w="1301750"/>
                <a:gridCol w="998855"/>
                <a:gridCol w="1090930"/>
                <a:gridCol w="1117600"/>
                <a:gridCol w="1064260"/>
                <a:gridCol w="1089660"/>
                <a:gridCol w="912495"/>
              </a:tblGrid>
              <a:tr h="630555">
                <a:tc>
                  <a:txBody>
                    <a:bodyPr/>
                    <a:lstStyle/>
                    <a:p>
                      <a:pPr algn="r" fontAlgn="ctr"/>
                      <a:r>
                        <a:rPr lang="en-IN" sz="1300" b="1" dirty="0">
                          <a:effectLst/>
                        </a:rPr>
                        <a:t>          Pregnancies</a:t>
                      </a:r>
                      <a:endParaRPr lang="en-IN" sz="1300" b="1" dirty="0">
                        <a:effectLst/>
                      </a:endParaRPr>
                    </a:p>
                  </a:txBody>
                  <a:tcPr marL="65929" marR="65929" marT="32965" marB="32965" anchor="ctr">
                    <a:lnL>
                      <a:noFill/>
                    </a:lnL>
                    <a:lnR>
                      <a:noFill/>
                    </a:lnR>
                    <a:lnT>
                      <a:noFill/>
                    </a:lnT>
                    <a:lnB>
                      <a:noFill/>
                    </a:lnB>
                  </a:tcPr>
                </a:tc>
                <a:tc>
                  <a:txBody>
                    <a:bodyPr/>
                    <a:lstStyle/>
                    <a:p>
                      <a:pPr algn="r" fontAlgn="ctr"/>
                      <a:r>
                        <a:rPr lang="en-IN" sz="1300" b="1" dirty="0">
                          <a:effectLst/>
                        </a:rPr>
                        <a:t>Glucose</a:t>
                      </a:r>
                      <a:endParaRPr lang="en-IN" sz="1300" b="1" dirty="0">
                        <a:effectLst/>
                      </a:endParaRPr>
                    </a:p>
                  </a:txBody>
                  <a:tcPr marL="65929" marR="65929" marT="32965" marB="32965" anchor="ctr">
                    <a:lnL>
                      <a:noFill/>
                    </a:lnL>
                    <a:lnR>
                      <a:noFill/>
                    </a:lnR>
                    <a:lnT>
                      <a:noFill/>
                    </a:lnT>
                    <a:lnB>
                      <a:noFill/>
                    </a:lnB>
                  </a:tcPr>
                </a:tc>
                <a:tc>
                  <a:txBody>
                    <a:bodyPr/>
                    <a:lstStyle/>
                    <a:p>
                      <a:pPr algn="r" fontAlgn="ctr"/>
                      <a:r>
                        <a:rPr lang="en-IN" sz="1300" b="1">
                          <a:effectLst/>
                        </a:rPr>
                        <a:t>BloodPressure</a:t>
                      </a:r>
                      <a:endParaRPr lang="en-IN" sz="1300" b="1">
                        <a:effectLst/>
                      </a:endParaRPr>
                    </a:p>
                  </a:txBody>
                  <a:tcPr marL="65929" marR="65929" marT="32965" marB="32965" anchor="ctr">
                    <a:lnL>
                      <a:noFill/>
                    </a:lnL>
                    <a:lnR>
                      <a:noFill/>
                    </a:lnR>
                    <a:lnT>
                      <a:noFill/>
                    </a:lnT>
                    <a:lnB>
                      <a:noFill/>
                    </a:lnB>
                  </a:tcPr>
                </a:tc>
                <a:tc>
                  <a:txBody>
                    <a:bodyPr/>
                    <a:lstStyle/>
                    <a:p>
                      <a:pPr algn="r" fontAlgn="ctr"/>
                      <a:r>
                        <a:rPr lang="en-IN" sz="1300" b="1" dirty="0" err="1">
                          <a:effectLst/>
                        </a:rPr>
                        <a:t>SkinThickness</a:t>
                      </a:r>
                      <a:endParaRPr lang="en-IN" sz="1300" b="1" dirty="0">
                        <a:effectLst/>
                      </a:endParaRPr>
                    </a:p>
                  </a:txBody>
                  <a:tcPr marL="65929" marR="65929" marT="32965" marB="32965" anchor="ctr">
                    <a:lnL>
                      <a:noFill/>
                    </a:lnL>
                    <a:lnR>
                      <a:noFill/>
                    </a:lnR>
                    <a:lnT>
                      <a:noFill/>
                    </a:lnT>
                    <a:lnB>
                      <a:noFill/>
                    </a:lnB>
                  </a:tcPr>
                </a:tc>
                <a:tc>
                  <a:txBody>
                    <a:bodyPr/>
                    <a:lstStyle/>
                    <a:p>
                      <a:pPr algn="r" fontAlgn="ctr"/>
                      <a:r>
                        <a:rPr lang="en-IN" sz="1300" b="1">
                          <a:effectLst/>
                        </a:rPr>
                        <a:t>Insulin</a:t>
                      </a:r>
                      <a:endParaRPr lang="en-IN" sz="1300" b="1">
                        <a:effectLst/>
                      </a:endParaRPr>
                    </a:p>
                  </a:txBody>
                  <a:tcPr marL="65929" marR="65929" marT="32965" marB="32965" anchor="ctr">
                    <a:lnL>
                      <a:noFill/>
                    </a:lnL>
                    <a:lnR>
                      <a:noFill/>
                    </a:lnR>
                    <a:lnT>
                      <a:noFill/>
                    </a:lnT>
                    <a:lnB>
                      <a:noFill/>
                    </a:lnB>
                  </a:tcPr>
                </a:tc>
                <a:tc>
                  <a:txBody>
                    <a:bodyPr/>
                    <a:lstStyle/>
                    <a:p>
                      <a:pPr algn="r" fontAlgn="ctr"/>
                      <a:r>
                        <a:rPr lang="en-IN" sz="1300" b="1" dirty="0">
                          <a:effectLst/>
                        </a:rPr>
                        <a:t>BMI</a:t>
                      </a:r>
                      <a:endParaRPr lang="en-IN" sz="1300" b="1" dirty="0">
                        <a:effectLst/>
                      </a:endParaRPr>
                    </a:p>
                  </a:txBody>
                  <a:tcPr marL="65929" marR="65929" marT="32965" marB="32965" anchor="ctr">
                    <a:lnL>
                      <a:noFill/>
                    </a:lnL>
                    <a:lnR>
                      <a:noFill/>
                    </a:lnR>
                    <a:lnT>
                      <a:noFill/>
                    </a:lnT>
                    <a:lnB>
                      <a:noFill/>
                    </a:lnB>
                  </a:tcPr>
                </a:tc>
                <a:tc>
                  <a:txBody>
                    <a:bodyPr/>
                    <a:lstStyle/>
                    <a:p>
                      <a:pPr algn="r" fontAlgn="ctr"/>
                      <a:r>
                        <a:rPr lang="en-IN" sz="1300" b="1" dirty="0" err="1">
                          <a:effectLst/>
                        </a:rPr>
                        <a:t>DiabetesPedigreeFunction</a:t>
                      </a:r>
                      <a:endParaRPr lang="en-IN" sz="1300" b="1" dirty="0">
                        <a:effectLst/>
                      </a:endParaRPr>
                    </a:p>
                  </a:txBody>
                  <a:tcPr marL="65929" marR="65929" marT="32965" marB="32965" anchor="ctr">
                    <a:lnL>
                      <a:noFill/>
                    </a:lnL>
                    <a:lnR>
                      <a:noFill/>
                    </a:lnR>
                    <a:lnT>
                      <a:noFill/>
                    </a:lnT>
                    <a:lnB>
                      <a:noFill/>
                    </a:lnB>
                  </a:tcPr>
                </a:tc>
                <a:tc>
                  <a:txBody>
                    <a:bodyPr/>
                    <a:lstStyle/>
                    <a:p>
                      <a:pPr algn="r" fontAlgn="ctr"/>
                      <a:r>
                        <a:rPr lang="en-IN" sz="1300" b="1" dirty="0">
                          <a:effectLst/>
                        </a:rPr>
                        <a:t>Age</a:t>
                      </a:r>
                      <a:endParaRPr lang="en-IN" sz="1300" b="1" dirty="0">
                        <a:effectLst/>
                      </a:endParaRPr>
                    </a:p>
                  </a:txBody>
                  <a:tcPr marL="65929" marR="65929" marT="32965" marB="32965" anchor="ctr">
                    <a:lnL>
                      <a:noFill/>
                    </a:lnL>
                    <a:lnR>
                      <a:noFill/>
                    </a:lnR>
                    <a:lnT>
                      <a:noFill/>
                    </a:lnT>
                    <a:lnB>
                      <a:noFill/>
                    </a:lnB>
                  </a:tcPr>
                </a:tc>
                <a:tc>
                  <a:txBody>
                    <a:bodyPr/>
                    <a:lstStyle/>
                    <a:p>
                      <a:pPr algn="r" fontAlgn="ctr"/>
                      <a:r>
                        <a:rPr lang="en-IN" sz="1300" b="1" dirty="0">
                          <a:effectLst/>
                        </a:rPr>
                        <a:t>Outcome</a:t>
                      </a:r>
                      <a:endParaRPr lang="en-IN" sz="1300" b="1" dirty="0">
                        <a:effectLst/>
                      </a:endParaRPr>
                    </a:p>
                  </a:txBody>
                  <a:tcPr marL="65929" marR="65929" marT="32965" marB="32965" anchor="ctr">
                    <a:lnL>
                      <a:noFill/>
                    </a:lnL>
                    <a:lnR>
                      <a:noFill/>
                    </a:lnR>
                    <a:lnT>
                      <a:noFill/>
                    </a:lnT>
                    <a:lnB>
                      <a:noFill/>
                    </a:lnB>
                  </a:tcPr>
                </a:tc>
                <a:tc>
                  <a:txBody>
                    <a:bodyPr/>
                    <a:lstStyle/>
                    <a:p>
                      <a:endParaRPr lang="en-IN" sz="1300"/>
                    </a:p>
                  </a:txBody>
                  <a:tcPr marL="65929" marR="65929" marT="32965" marB="32965">
                    <a:lnL>
                      <a:noFill/>
                    </a:lnL>
                  </a:tcPr>
                </a:tc>
              </a:tr>
              <a:tr h="469900">
                <a:tc>
                  <a:txBody>
                    <a:bodyPr/>
                    <a:lstStyle/>
                    <a:p>
                      <a:pPr algn="r" fontAlgn="ctr"/>
                      <a:r>
                        <a:rPr lang="en-IN" sz="1300" b="1" dirty="0">
                          <a:effectLst/>
                        </a:rPr>
                        <a:t>count</a:t>
                      </a:r>
                      <a:endParaRPr lang="en-IN" sz="1300" b="1" dirty="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dirty="0">
                          <a:effectLst/>
                        </a:rPr>
                        <a:t>768.000000</a:t>
                      </a:r>
                      <a:endParaRPr lang="en-IN" sz="1300" dirty="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dirty="0">
                          <a:effectLst/>
                        </a:rPr>
                        <a:t>768.000000</a:t>
                      </a:r>
                      <a:endParaRPr lang="en-IN" sz="1300" dirty="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dirty="0">
                          <a:effectLst/>
                        </a:rPr>
                        <a:t>768.000000</a:t>
                      </a:r>
                      <a:endParaRPr lang="en-IN" sz="1300" dirty="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endParaRPr lang="en-IN" sz="1300">
                        <a:effectLst/>
                      </a:endParaRPr>
                    </a:p>
                  </a:txBody>
                  <a:tcPr marL="65929" marR="65929" marT="32965" marB="32965" anchor="ctr">
                    <a:lnL>
                      <a:noFill/>
                    </a:lnL>
                    <a:lnR>
                      <a:noFill/>
                    </a:lnR>
                    <a:lnB>
                      <a:noFill/>
                    </a:lnB>
                    <a:solidFill>
                      <a:srgbClr val="F5F5F5"/>
                    </a:solidFill>
                  </a:tcPr>
                </a:tc>
              </a:tr>
              <a:tr h="469265">
                <a:tc>
                  <a:txBody>
                    <a:bodyPr/>
                    <a:lstStyle/>
                    <a:p>
                      <a:pPr algn="r" fontAlgn="ctr"/>
                      <a:r>
                        <a:rPr lang="en-IN" sz="1300" b="1" dirty="0">
                          <a:effectLst/>
                        </a:rPr>
                        <a:t>mean</a:t>
                      </a:r>
                      <a:endParaRPr lang="en-IN" sz="1300" b="1" dirty="0">
                        <a:effectLst/>
                      </a:endParaRPr>
                    </a:p>
                  </a:txBody>
                  <a:tcPr marL="65929" marR="65929" marT="32965" marB="32965" anchor="ctr">
                    <a:lnL>
                      <a:noFill/>
                    </a:lnL>
                    <a:lnR>
                      <a:noFill/>
                    </a:lnR>
                    <a:lnT>
                      <a:noFill/>
                    </a:lnT>
                    <a:lnB>
                      <a:noFill/>
                    </a:lnB>
                  </a:tcPr>
                </a:tc>
                <a:tc>
                  <a:txBody>
                    <a:bodyPr/>
                    <a:lstStyle/>
                    <a:p>
                      <a:pPr algn="r" fontAlgn="ctr"/>
                      <a:r>
                        <a:rPr lang="en-IN" sz="1300" dirty="0">
                          <a:effectLst/>
                        </a:rPr>
                        <a:t>3.845052</a:t>
                      </a:r>
                      <a:endParaRPr lang="en-IN" sz="1300" dirty="0">
                        <a:effectLst/>
                      </a:endParaRPr>
                    </a:p>
                  </a:txBody>
                  <a:tcPr marL="65929" marR="65929" marT="32965" marB="32965" anchor="ctr">
                    <a:lnL>
                      <a:noFill/>
                    </a:lnL>
                    <a:lnR>
                      <a:noFill/>
                    </a:lnR>
                    <a:lnT>
                      <a:noFill/>
                    </a:lnT>
                    <a:lnB>
                      <a:noFill/>
                    </a:lnB>
                  </a:tcPr>
                </a:tc>
                <a:tc>
                  <a:txBody>
                    <a:bodyPr/>
                    <a:lstStyle/>
                    <a:p>
                      <a:pPr algn="r" fontAlgn="ctr"/>
                      <a:r>
                        <a:rPr lang="en-IN" sz="1300">
                          <a:effectLst/>
                        </a:rPr>
                        <a:t>120.894531</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dirty="0">
                          <a:effectLst/>
                        </a:rPr>
                        <a:t>69.105469</a:t>
                      </a:r>
                      <a:endParaRPr lang="en-IN" sz="1300" dirty="0">
                        <a:effectLst/>
                      </a:endParaRPr>
                    </a:p>
                  </a:txBody>
                  <a:tcPr marL="65929" marR="65929" marT="32965" marB="32965" anchor="ctr">
                    <a:lnL>
                      <a:noFill/>
                    </a:lnL>
                    <a:lnR>
                      <a:noFill/>
                    </a:lnR>
                    <a:lnT>
                      <a:noFill/>
                    </a:lnT>
                    <a:lnB>
                      <a:noFill/>
                    </a:lnB>
                  </a:tcPr>
                </a:tc>
                <a:tc>
                  <a:txBody>
                    <a:bodyPr/>
                    <a:lstStyle/>
                    <a:p>
                      <a:pPr algn="r" fontAlgn="ctr"/>
                      <a:r>
                        <a:rPr lang="en-IN" sz="1300">
                          <a:effectLst/>
                        </a:rPr>
                        <a:t>20.536458</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79.799479</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31.992578</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0.471876</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33.240885</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0.348958</a:t>
                      </a:r>
                      <a:endParaRPr lang="en-IN" sz="1300">
                        <a:effectLst/>
                      </a:endParaRPr>
                    </a:p>
                  </a:txBody>
                  <a:tcPr marL="65929" marR="65929" marT="32965" marB="32965" anchor="ctr">
                    <a:lnL>
                      <a:noFill/>
                    </a:lnL>
                    <a:lnR>
                      <a:noFill/>
                    </a:lnR>
                    <a:lnT>
                      <a:noFill/>
                    </a:lnT>
                    <a:lnB>
                      <a:noFill/>
                    </a:lnB>
                  </a:tcPr>
                </a:tc>
              </a:tr>
              <a:tr h="469900">
                <a:tc>
                  <a:txBody>
                    <a:bodyPr/>
                    <a:lstStyle/>
                    <a:p>
                      <a:pPr algn="r" fontAlgn="ctr"/>
                      <a:r>
                        <a:rPr lang="en-IN" sz="1300" b="1" dirty="0">
                          <a:effectLst/>
                        </a:rPr>
                        <a:t>std</a:t>
                      </a:r>
                      <a:endParaRPr lang="en-IN" sz="1300" b="1" dirty="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3.369578</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31.972618</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19.355807</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15.952218</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115.244002</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7.884160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0.331329</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11.760232</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0.476951</a:t>
                      </a:r>
                      <a:endParaRPr lang="en-IN" sz="1300">
                        <a:effectLst/>
                      </a:endParaRPr>
                    </a:p>
                  </a:txBody>
                  <a:tcPr marL="65929" marR="65929" marT="32965" marB="32965" anchor="ctr">
                    <a:lnL>
                      <a:noFill/>
                    </a:lnL>
                    <a:lnR>
                      <a:noFill/>
                    </a:lnR>
                    <a:lnT>
                      <a:noFill/>
                    </a:lnT>
                    <a:lnB>
                      <a:noFill/>
                    </a:lnB>
                    <a:solidFill>
                      <a:srgbClr val="F5F5F5"/>
                    </a:solidFill>
                  </a:tcPr>
                </a:tc>
              </a:tr>
              <a:tr h="469900">
                <a:tc>
                  <a:txBody>
                    <a:bodyPr/>
                    <a:lstStyle/>
                    <a:p>
                      <a:pPr algn="r" fontAlgn="ctr"/>
                      <a:r>
                        <a:rPr lang="en-IN" sz="1300" b="1">
                          <a:effectLst/>
                        </a:rPr>
                        <a:t>min</a:t>
                      </a:r>
                      <a:endParaRPr lang="en-IN" sz="1300" b="1">
                        <a:effectLst/>
                      </a:endParaRPr>
                    </a:p>
                  </a:txBody>
                  <a:tcPr marL="65929" marR="65929" marT="32965" marB="32965" anchor="ctr">
                    <a:lnL>
                      <a:noFill/>
                    </a:lnL>
                    <a:lnR>
                      <a:noFill/>
                    </a:lnR>
                    <a:lnT>
                      <a:noFill/>
                    </a:lnT>
                    <a:lnB>
                      <a:noFill/>
                    </a:lnB>
                  </a:tcPr>
                </a:tc>
                <a:tc>
                  <a:txBody>
                    <a:bodyPr/>
                    <a:lstStyle/>
                    <a:p>
                      <a:pPr algn="r" fontAlgn="ctr"/>
                      <a:r>
                        <a:rPr lang="en-IN" sz="1300">
                          <a:effectLst/>
                        </a:rPr>
                        <a:t>0.000000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0.000000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dirty="0">
                          <a:effectLst/>
                        </a:rPr>
                        <a:t>0.000000</a:t>
                      </a:r>
                      <a:endParaRPr lang="en-IN" sz="1300" dirty="0">
                        <a:effectLst/>
                      </a:endParaRPr>
                    </a:p>
                  </a:txBody>
                  <a:tcPr marL="65929" marR="65929" marT="32965" marB="32965" anchor="ctr">
                    <a:lnL>
                      <a:noFill/>
                    </a:lnL>
                    <a:lnR>
                      <a:noFill/>
                    </a:lnR>
                    <a:lnT>
                      <a:noFill/>
                    </a:lnT>
                    <a:lnB>
                      <a:noFill/>
                    </a:lnB>
                  </a:tcPr>
                </a:tc>
                <a:tc>
                  <a:txBody>
                    <a:bodyPr/>
                    <a:lstStyle/>
                    <a:p>
                      <a:pPr algn="r" fontAlgn="ctr"/>
                      <a:r>
                        <a:rPr lang="en-IN" sz="1300">
                          <a:effectLst/>
                        </a:rPr>
                        <a:t>0.000000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0.000000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0.000000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0.078000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21.000000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0.000000</a:t>
                      </a:r>
                      <a:endParaRPr lang="en-IN" sz="1300">
                        <a:effectLst/>
                      </a:endParaRPr>
                    </a:p>
                  </a:txBody>
                  <a:tcPr marL="65929" marR="65929" marT="32965" marB="32965" anchor="ctr">
                    <a:lnL>
                      <a:noFill/>
                    </a:lnL>
                    <a:lnR>
                      <a:noFill/>
                    </a:lnR>
                    <a:lnT>
                      <a:noFill/>
                    </a:lnT>
                    <a:lnB>
                      <a:noFill/>
                    </a:lnB>
                  </a:tcPr>
                </a:tc>
              </a:tr>
              <a:tr h="469900">
                <a:tc>
                  <a:txBody>
                    <a:bodyPr/>
                    <a:lstStyle/>
                    <a:p>
                      <a:pPr algn="r" fontAlgn="ctr"/>
                      <a:r>
                        <a:rPr lang="en-IN" sz="1300" b="1" dirty="0">
                          <a:effectLst/>
                        </a:rPr>
                        <a:t>25%</a:t>
                      </a:r>
                      <a:endParaRPr lang="en-IN" sz="1300" b="1" dirty="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99.000000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62.000000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27.300000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0.243750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24.000000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0.000000</a:t>
                      </a:r>
                      <a:endParaRPr lang="en-IN" sz="1300">
                        <a:effectLst/>
                      </a:endParaRPr>
                    </a:p>
                  </a:txBody>
                  <a:tcPr marL="65929" marR="65929" marT="32965" marB="32965" anchor="ctr">
                    <a:lnL>
                      <a:noFill/>
                    </a:lnL>
                    <a:lnR>
                      <a:noFill/>
                    </a:lnR>
                    <a:lnT>
                      <a:noFill/>
                    </a:lnT>
                    <a:lnB>
                      <a:noFill/>
                    </a:lnB>
                    <a:solidFill>
                      <a:srgbClr val="F5F5F5"/>
                    </a:solidFill>
                  </a:tcPr>
                </a:tc>
              </a:tr>
              <a:tr h="469265">
                <a:tc>
                  <a:txBody>
                    <a:bodyPr/>
                    <a:lstStyle/>
                    <a:p>
                      <a:pPr algn="r" fontAlgn="ctr"/>
                      <a:r>
                        <a:rPr lang="en-IN" sz="1300" b="1">
                          <a:effectLst/>
                        </a:rPr>
                        <a:t>50%</a:t>
                      </a:r>
                      <a:endParaRPr lang="en-IN" sz="1300" b="1">
                        <a:effectLst/>
                      </a:endParaRPr>
                    </a:p>
                  </a:txBody>
                  <a:tcPr marL="65929" marR="65929" marT="32965" marB="32965" anchor="ctr">
                    <a:lnL>
                      <a:noFill/>
                    </a:lnL>
                    <a:lnR>
                      <a:noFill/>
                    </a:lnR>
                    <a:lnT>
                      <a:noFill/>
                    </a:lnT>
                    <a:lnB>
                      <a:noFill/>
                    </a:lnB>
                  </a:tcPr>
                </a:tc>
                <a:tc>
                  <a:txBody>
                    <a:bodyPr/>
                    <a:lstStyle/>
                    <a:p>
                      <a:pPr algn="r" fontAlgn="ctr"/>
                      <a:r>
                        <a:rPr lang="en-IN" sz="1300">
                          <a:effectLst/>
                        </a:rPr>
                        <a:t>3.000000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117.000000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72.000000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23.000000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30.500000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32.000000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0.372500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29.000000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0.000000</a:t>
                      </a:r>
                      <a:endParaRPr lang="en-IN" sz="1300">
                        <a:effectLst/>
                      </a:endParaRPr>
                    </a:p>
                  </a:txBody>
                  <a:tcPr marL="65929" marR="65929" marT="32965" marB="32965" anchor="ctr">
                    <a:lnL>
                      <a:noFill/>
                    </a:lnL>
                    <a:lnR>
                      <a:noFill/>
                    </a:lnR>
                    <a:lnT>
                      <a:noFill/>
                    </a:lnT>
                    <a:lnB>
                      <a:noFill/>
                    </a:lnB>
                  </a:tcPr>
                </a:tc>
              </a:tr>
              <a:tr h="469900">
                <a:tc>
                  <a:txBody>
                    <a:bodyPr/>
                    <a:lstStyle/>
                    <a:p>
                      <a:pPr algn="r" fontAlgn="ctr"/>
                      <a:r>
                        <a:rPr lang="en-IN" sz="1300" b="1">
                          <a:effectLst/>
                        </a:rPr>
                        <a:t>75%</a:t>
                      </a:r>
                      <a:endParaRPr lang="en-IN" sz="1300" b="1">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6.000000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140.250000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80.000000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32.000000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127.250000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36.600000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0.626250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41.000000</a:t>
                      </a:r>
                      <a:endParaRPr lang="en-IN" sz="1300">
                        <a:effectLst/>
                      </a:endParaRP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1.000000</a:t>
                      </a:r>
                      <a:endParaRPr lang="en-IN" sz="1300">
                        <a:effectLst/>
                      </a:endParaRPr>
                    </a:p>
                  </a:txBody>
                  <a:tcPr marL="65929" marR="65929" marT="32965" marB="32965" anchor="ctr">
                    <a:lnL>
                      <a:noFill/>
                    </a:lnL>
                    <a:lnR>
                      <a:noFill/>
                    </a:lnR>
                    <a:lnT>
                      <a:noFill/>
                    </a:lnT>
                    <a:lnB>
                      <a:noFill/>
                    </a:lnB>
                    <a:solidFill>
                      <a:srgbClr val="F5F5F5"/>
                    </a:solidFill>
                  </a:tcPr>
                </a:tc>
              </a:tr>
              <a:tr h="469900">
                <a:tc>
                  <a:txBody>
                    <a:bodyPr/>
                    <a:lstStyle/>
                    <a:p>
                      <a:pPr algn="r" fontAlgn="ctr"/>
                      <a:r>
                        <a:rPr lang="en-IN" sz="1300" b="1">
                          <a:effectLst/>
                        </a:rPr>
                        <a:t>max</a:t>
                      </a:r>
                      <a:endParaRPr lang="en-IN" sz="1300" b="1">
                        <a:effectLst/>
                      </a:endParaRPr>
                    </a:p>
                  </a:txBody>
                  <a:tcPr marL="65929" marR="65929" marT="32965" marB="32965" anchor="ctr">
                    <a:lnL>
                      <a:noFill/>
                    </a:lnL>
                    <a:lnR>
                      <a:noFill/>
                    </a:lnR>
                    <a:lnT>
                      <a:noFill/>
                    </a:lnT>
                    <a:lnB>
                      <a:noFill/>
                    </a:lnB>
                  </a:tcPr>
                </a:tc>
                <a:tc>
                  <a:txBody>
                    <a:bodyPr/>
                    <a:lstStyle/>
                    <a:p>
                      <a:pPr algn="r" fontAlgn="ctr"/>
                      <a:r>
                        <a:rPr lang="en-IN" sz="1300">
                          <a:effectLst/>
                        </a:rPr>
                        <a:t>17.000000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199.000000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122.000000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a:effectLst/>
                        </a:rPr>
                        <a:t>99.000000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dirty="0">
                          <a:effectLst/>
                        </a:rPr>
                        <a:t>846.000000</a:t>
                      </a:r>
                      <a:endParaRPr lang="en-IN" sz="1300" dirty="0">
                        <a:effectLst/>
                      </a:endParaRPr>
                    </a:p>
                  </a:txBody>
                  <a:tcPr marL="65929" marR="65929" marT="32965" marB="32965" anchor="ctr">
                    <a:lnL>
                      <a:noFill/>
                    </a:lnL>
                    <a:lnR>
                      <a:noFill/>
                    </a:lnR>
                    <a:lnT>
                      <a:noFill/>
                    </a:lnT>
                    <a:lnB>
                      <a:noFill/>
                    </a:lnB>
                  </a:tcPr>
                </a:tc>
                <a:tc>
                  <a:txBody>
                    <a:bodyPr/>
                    <a:lstStyle/>
                    <a:p>
                      <a:pPr algn="r" fontAlgn="ctr"/>
                      <a:r>
                        <a:rPr lang="en-IN" sz="1300">
                          <a:effectLst/>
                        </a:rPr>
                        <a:t>67.100000</a:t>
                      </a:r>
                      <a:endParaRPr lang="en-IN" sz="1300">
                        <a:effectLst/>
                      </a:endParaRPr>
                    </a:p>
                  </a:txBody>
                  <a:tcPr marL="65929" marR="65929" marT="32965" marB="32965" anchor="ctr">
                    <a:lnL>
                      <a:noFill/>
                    </a:lnL>
                    <a:lnR>
                      <a:noFill/>
                    </a:lnR>
                    <a:lnT>
                      <a:noFill/>
                    </a:lnT>
                    <a:lnB>
                      <a:noFill/>
                    </a:lnB>
                  </a:tcPr>
                </a:tc>
                <a:tc>
                  <a:txBody>
                    <a:bodyPr/>
                    <a:lstStyle/>
                    <a:p>
                      <a:pPr algn="r" fontAlgn="ctr"/>
                      <a:r>
                        <a:rPr lang="en-IN" sz="1300" dirty="0">
                          <a:effectLst/>
                        </a:rPr>
                        <a:t>2.420000</a:t>
                      </a:r>
                      <a:endParaRPr lang="en-IN" sz="1300" dirty="0">
                        <a:effectLst/>
                      </a:endParaRPr>
                    </a:p>
                  </a:txBody>
                  <a:tcPr marL="65929" marR="65929" marT="32965" marB="32965" anchor="ctr">
                    <a:lnL>
                      <a:noFill/>
                    </a:lnL>
                    <a:lnR>
                      <a:noFill/>
                    </a:lnR>
                    <a:lnT>
                      <a:noFill/>
                    </a:lnT>
                    <a:lnB>
                      <a:noFill/>
                    </a:lnB>
                  </a:tcPr>
                </a:tc>
                <a:tc>
                  <a:txBody>
                    <a:bodyPr/>
                    <a:lstStyle/>
                    <a:p>
                      <a:pPr algn="r" fontAlgn="ctr"/>
                      <a:r>
                        <a:rPr lang="en-IN" sz="1300" dirty="0">
                          <a:effectLst/>
                        </a:rPr>
                        <a:t>81.000000</a:t>
                      </a:r>
                      <a:endParaRPr lang="en-IN" sz="1300" dirty="0">
                        <a:effectLst/>
                      </a:endParaRPr>
                    </a:p>
                  </a:txBody>
                  <a:tcPr marL="65929" marR="65929" marT="32965" marB="32965" anchor="ctr">
                    <a:lnL>
                      <a:noFill/>
                    </a:lnL>
                    <a:lnR>
                      <a:noFill/>
                    </a:lnR>
                    <a:lnT>
                      <a:noFill/>
                    </a:lnT>
                    <a:lnB>
                      <a:noFill/>
                    </a:lnB>
                  </a:tcPr>
                </a:tc>
                <a:tc>
                  <a:txBody>
                    <a:bodyPr/>
                    <a:lstStyle/>
                    <a:p>
                      <a:pPr algn="r" fontAlgn="ctr"/>
                      <a:r>
                        <a:rPr lang="en-IN" sz="1300" dirty="0">
                          <a:effectLst/>
                        </a:rPr>
                        <a:t>1.000000</a:t>
                      </a:r>
                      <a:endParaRPr lang="en-IN" sz="1300" dirty="0">
                        <a:effectLst/>
                      </a:endParaRPr>
                    </a:p>
                  </a:txBody>
                  <a:tcPr marL="65929" marR="65929" marT="32965" marB="32965" anchor="ctr">
                    <a:lnL>
                      <a:noFill/>
                    </a:lnL>
                    <a:lnR>
                      <a:noFill/>
                    </a:lnR>
                    <a:lnT>
                      <a:noFill/>
                    </a:lnT>
                    <a:lnB>
                      <a:noFill/>
                    </a:lnB>
                  </a:tcPr>
                </a:tc>
              </a:tr>
            </a:tbl>
          </a:graphicData>
        </a:graphic>
      </p:graphicFrame>
      <p:sp>
        <p:nvSpPr>
          <p:cNvPr id="4" name="Rectangle 3"/>
          <p:cNvSpPr/>
          <p:nvPr/>
        </p:nvSpPr>
        <p:spPr>
          <a:xfrm>
            <a:off x="3202940" y="645795"/>
            <a:ext cx="3370580" cy="645160"/>
          </a:xfrm>
          <a:prstGeom prst="rect">
            <a:avLst/>
          </a:prstGeom>
          <a:noFill/>
        </p:spPr>
        <p:txBody>
          <a:bodyPr wrap="square" lIns="91440" tIns="45720" rIns="91440" bIns="45720">
            <a:spAutoFit/>
          </a:bodyPr>
          <a:lstStyle/>
          <a:p>
            <a:pPr algn="ctr"/>
            <a:r>
              <a:rPr lang="en-IN" altLang="en-US" dirty="0">
                <a:ln w="0"/>
                <a:effectLst>
                  <a:outerShdw blurRad="38100" dist="19050" dir="2700000" algn="tl" rotWithShape="0">
                    <a:schemeClr val="dk1">
                      <a:alpha val="40000"/>
                    </a:schemeClr>
                  </a:outerShdw>
                </a:effectLst>
              </a:rPr>
              <a:t>[</a:t>
            </a:r>
            <a:r>
              <a:rPr lang="en-US" dirty="0">
                <a:ln w="0"/>
                <a:effectLst>
                  <a:outerShdw blurRad="38100" dist="19050" dir="2700000" algn="tl" rotWithShape="0">
                    <a:schemeClr val="dk1">
                      <a:alpha val="40000"/>
                    </a:schemeClr>
                  </a:outerShdw>
                </a:effectLst>
              </a:rPr>
              <a:t>Counter plot of the outcome</a:t>
            </a:r>
            <a:r>
              <a:rPr lang="en-IN" altLang="en-US" dirty="0">
                <a:ln w="0"/>
                <a:effectLst>
                  <a:outerShdw blurRad="38100" dist="19050" dir="2700000" algn="tl" rotWithShape="0">
                    <a:schemeClr val="dk1">
                      <a:alpha val="40000"/>
                    </a:schemeClr>
                  </a:outerShdw>
                </a:effectLst>
              </a:rPr>
              <a:t>]</a:t>
            </a:r>
            <a:endParaRPr lang="en-US" dirty="0">
              <a:ln w="0"/>
              <a:effectLst>
                <a:outerShdw blurRad="38100" dist="19050" dir="2700000" algn="tl" rotWithShape="0">
                  <a:schemeClr val="dk1">
                    <a:alpha val="40000"/>
                  </a:schemeClr>
                </a:outerShdw>
              </a:effectLst>
            </a:endParaRP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cxnSp>
        <p:nvCxnSpPr>
          <p:cNvPr id="7" name="Straight Connector 6"/>
          <p:cNvCxnSpPr/>
          <p:nvPr/>
        </p:nvCxnSpPr>
        <p:spPr>
          <a:xfrm>
            <a:off x="662534" y="2285116"/>
            <a:ext cx="10019030" cy="3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2583" y="2646432"/>
            <a:ext cx="0" cy="4445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9920" y="706120"/>
            <a:ext cx="2992120" cy="460375"/>
          </a:xfrm>
          <a:prstGeom prst="rect">
            <a:avLst/>
          </a:prstGeom>
          <a:noFill/>
        </p:spPr>
        <p:txBody>
          <a:bodyPr wrap="none" rtlCol="0" anchor="t">
            <a:spAutoFit/>
          </a:bodyPr>
          <a:p>
            <a:pPr algn="ctr">
              <a:buFont typeface="Arial" panose="020B0604020202020204" pitchFamily="34" charset="0"/>
            </a:pPr>
            <a:r>
              <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TRAIN/TEST SPLIT:</a:t>
            </a:r>
            <a:endPar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5" name="Text Box 4"/>
          <p:cNvSpPr txBox="1"/>
          <p:nvPr/>
        </p:nvSpPr>
        <p:spPr>
          <a:xfrm>
            <a:off x="1276985" y="1337945"/>
            <a:ext cx="9469120" cy="460375"/>
          </a:xfrm>
          <a:prstGeom prst="rect">
            <a:avLst/>
          </a:prstGeom>
          <a:noFill/>
        </p:spPr>
        <p:txBody>
          <a:bodyPr wrap="none" rtlCol="0" anchor="t">
            <a:spAutoFit/>
          </a:bodyPr>
          <a:p>
            <a:pPr algn="ctr">
              <a:buFont typeface="Arial" panose="020B0604020202020204" pitchFamily="34" charset="0"/>
            </a:pPr>
            <a:r>
              <a:rPr lang="en-IN" altLang="en-US" sz="2400"/>
              <a:t>* To Train/Test the Dataset,we use four different classification models</a:t>
            </a:r>
            <a:endParaRPr lang="en-IN" altLang="en-US" sz="2400"/>
          </a:p>
        </p:txBody>
      </p:sp>
      <p:sp>
        <p:nvSpPr>
          <p:cNvPr id="15" name="任意多边形: 形状 14"/>
          <p:cNvSpPr/>
          <p:nvPr/>
        </p:nvSpPr>
        <p:spPr>
          <a:xfrm rot="18900000">
            <a:off x="4119762" y="2762818"/>
            <a:ext cx="1637169" cy="1637166"/>
          </a:xfrm>
          <a:custGeom>
            <a:avLst/>
            <a:gdLst>
              <a:gd name="connsiteX0" fmla="*/ 1215494 w 1637169"/>
              <a:gd name="connsiteY0" fmla="*/ 0 h 1637166"/>
              <a:gd name="connsiteX1" fmla="*/ 1249490 w 1637169"/>
              <a:gd name="connsiteY1" fmla="*/ 62632 h 1637166"/>
              <a:gd name="connsiteX2" fmla="*/ 1542948 w 1637169"/>
              <a:gd name="connsiteY2" fmla="*/ 259263 h 1637166"/>
              <a:gd name="connsiteX3" fmla="*/ 1637169 w 1637169"/>
              <a:gd name="connsiteY3" fmla="*/ 268761 h 1637166"/>
              <a:gd name="connsiteX4" fmla="*/ 1637169 w 1637169"/>
              <a:gd name="connsiteY4" fmla="*/ 1637166 h 1637166"/>
              <a:gd name="connsiteX5" fmla="*/ 268323 w 1637169"/>
              <a:gd name="connsiteY5" fmla="*/ 1632783 h 1637166"/>
              <a:gd name="connsiteX6" fmla="*/ 259267 w 1637169"/>
              <a:gd name="connsiteY6" fmla="*/ 1542943 h 1637166"/>
              <a:gd name="connsiteX7" fmla="*/ 62636 w 1637169"/>
              <a:gd name="connsiteY7" fmla="*/ 1249485 h 1637166"/>
              <a:gd name="connsiteX8" fmla="*/ 0 w 1637169"/>
              <a:gd name="connsiteY8" fmla="*/ 1215487 h 1637166"/>
              <a:gd name="connsiteX9" fmla="*/ 22275 w 1637169"/>
              <a:gd name="connsiteY9" fmla="*/ 1129805 h 1637166"/>
              <a:gd name="connsiteX10" fmla="*/ 150900 w 1637169"/>
              <a:gd name="connsiteY10" fmla="*/ 827306 h 1637166"/>
              <a:gd name="connsiteX11" fmla="*/ 181402 w 1637169"/>
              <a:gd name="connsiteY11" fmla="*/ 777331 h 1637166"/>
              <a:gd name="connsiteX12" fmla="*/ 244747 w 1637169"/>
              <a:gd name="connsiteY12" fmla="*/ 796995 h 1637166"/>
              <a:gd name="connsiteX13" fmla="*/ 338970 w 1637169"/>
              <a:gd name="connsiteY13" fmla="*/ 806493 h 1637166"/>
              <a:gd name="connsiteX14" fmla="*/ 806498 w 1637169"/>
              <a:gd name="connsiteY14" fmla="*/ 338965 h 1637166"/>
              <a:gd name="connsiteX15" fmla="*/ 797000 w 1637169"/>
              <a:gd name="connsiteY15" fmla="*/ 244742 h 1637166"/>
              <a:gd name="connsiteX16" fmla="*/ 777358 w 1637169"/>
              <a:gd name="connsiteY16" fmla="*/ 181466 h 1637166"/>
              <a:gd name="connsiteX17" fmla="*/ 832072 w 1637169"/>
              <a:gd name="connsiteY17" fmla="*/ 148312 h 1637166"/>
              <a:gd name="connsiteX18" fmla="*/ 1134981 w 1637169"/>
              <a:gd name="connsiteY18" fmla="*/ 20656 h 163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37169" h="1637166">
                <a:moveTo>
                  <a:pt x="1215494" y="0"/>
                </a:moveTo>
                <a:lnTo>
                  <a:pt x="1249490" y="62632"/>
                </a:lnTo>
                <a:cubicBezTo>
                  <a:pt x="1316705" y="162123"/>
                  <a:pt x="1421209" y="234351"/>
                  <a:pt x="1542948" y="259263"/>
                </a:cubicBezTo>
                <a:lnTo>
                  <a:pt x="1637169" y="268761"/>
                </a:lnTo>
                <a:lnTo>
                  <a:pt x="1637169" y="1637166"/>
                </a:lnTo>
                <a:lnTo>
                  <a:pt x="268323" y="1632783"/>
                </a:lnTo>
                <a:lnTo>
                  <a:pt x="259267" y="1542943"/>
                </a:lnTo>
                <a:cubicBezTo>
                  <a:pt x="234355" y="1421204"/>
                  <a:pt x="162127" y="1316699"/>
                  <a:pt x="62636" y="1249485"/>
                </a:cubicBezTo>
                <a:lnTo>
                  <a:pt x="0" y="1215487"/>
                </a:lnTo>
                <a:lnTo>
                  <a:pt x="22275" y="1129805"/>
                </a:lnTo>
                <a:cubicBezTo>
                  <a:pt x="55442" y="1024125"/>
                  <a:pt x="98693" y="922917"/>
                  <a:pt x="150900" y="827306"/>
                </a:cubicBezTo>
                <a:lnTo>
                  <a:pt x="181402" y="777331"/>
                </a:lnTo>
                <a:lnTo>
                  <a:pt x="244747" y="796995"/>
                </a:lnTo>
                <a:cubicBezTo>
                  <a:pt x="275182" y="803223"/>
                  <a:pt x="306694" y="806493"/>
                  <a:pt x="338970" y="806493"/>
                </a:cubicBezTo>
                <a:cubicBezTo>
                  <a:pt x="597178" y="806493"/>
                  <a:pt x="806498" y="597173"/>
                  <a:pt x="806498" y="338965"/>
                </a:cubicBezTo>
                <a:cubicBezTo>
                  <a:pt x="806498" y="306689"/>
                  <a:pt x="803228" y="275177"/>
                  <a:pt x="797000" y="244742"/>
                </a:cubicBezTo>
                <a:lnTo>
                  <a:pt x="777358" y="181466"/>
                </a:lnTo>
                <a:lnTo>
                  <a:pt x="832072" y="148312"/>
                </a:lnTo>
                <a:cubicBezTo>
                  <a:pt x="927850" y="96411"/>
                  <a:pt x="1029196" y="53484"/>
                  <a:pt x="1134981" y="20656"/>
                </a:cubicBezTo>
                <a:close/>
              </a:path>
            </a:pathLst>
          </a:custGeom>
          <a:blipFill>
            <a:blip r:embed="rId1"/>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46000">
                    <a:srgbClr val="899DA5"/>
                  </a:gs>
                  <a:gs pos="0">
                    <a:srgbClr val="899DA5"/>
                  </a:gs>
                  <a:gs pos="100000">
                    <a:srgbClr val="268CCB"/>
                  </a:gs>
                </a:gsLst>
                <a:lin ang="10800000" scaled="0"/>
              </a:gradFill>
            </a:endParaRPr>
          </a:p>
        </p:txBody>
      </p:sp>
      <p:sp>
        <p:nvSpPr>
          <p:cNvPr id="16" name="任意多边形: 形状 15"/>
          <p:cNvSpPr/>
          <p:nvPr/>
        </p:nvSpPr>
        <p:spPr>
          <a:xfrm rot="13500000">
            <a:off x="5277416" y="3920467"/>
            <a:ext cx="1637169" cy="1637166"/>
          </a:xfrm>
          <a:custGeom>
            <a:avLst/>
            <a:gdLst>
              <a:gd name="connsiteX0" fmla="*/ 1637169 w 1637169"/>
              <a:gd name="connsiteY0" fmla="*/ 268760 h 1637166"/>
              <a:gd name="connsiteX1" fmla="*/ 1637169 w 1637169"/>
              <a:gd name="connsiteY1" fmla="*/ 1637166 h 1637166"/>
              <a:gd name="connsiteX2" fmla="*/ 268321 w 1637169"/>
              <a:gd name="connsiteY2" fmla="*/ 1632783 h 1637166"/>
              <a:gd name="connsiteX3" fmla="*/ 259265 w 1637169"/>
              <a:gd name="connsiteY3" fmla="*/ 1542943 h 1637166"/>
              <a:gd name="connsiteX4" fmla="*/ 62634 w 1637169"/>
              <a:gd name="connsiteY4" fmla="*/ 1249485 h 1637166"/>
              <a:gd name="connsiteX5" fmla="*/ 0 w 1637169"/>
              <a:gd name="connsiteY5" fmla="*/ 1215488 h 1637166"/>
              <a:gd name="connsiteX6" fmla="*/ 22276 w 1637169"/>
              <a:gd name="connsiteY6" fmla="*/ 1129804 h 1637166"/>
              <a:gd name="connsiteX7" fmla="*/ 150901 w 1637169"/>
              <a:gd name="connsiteY7" fmla="*/ 827305 h 1637166"/>
              <a:gd name="connsiteX8" fmla="*/ 181402 w 1637169"/>
              <a:gd name="connsiteY8" fmla="*/ 777332 h 1637166"/>
              <a:gd name="connsiteX9" fmla="*/ 244745 w 1637169"/>
              <a:gd name="connsiteY9" fmla="*/ 796995 h 1637166"/>
              <a:gd name="connsiteX10" fmla="*/ 338968 w 1637169"/>
              <a:gd name="connsiteY10" fmla="*/ 806493 h 1637166"/>
              <a:gd name="connsiteX11" fmla="*/ 806496 w 1637169"/>
              <a:gd name="connsiteY11" fmla="*/ 338965 h 1637166"/>
              <a:gd name="connsiteX12" fmla="*/ 796998 w 1637169"/>
              <a:gd name="connsiteY12" fmla="*/ 244742 h 1637166"/>
              <a:gd name="connsiteX13" fmla="*/ 777356 w 1637169"/>
              <a:gd name="connsiteY13" fmla="*/ 181467 h 1637166"/>
              <a:gd name="connsiteX14" fmla="*/ 832072 w 1637169"/>
              <a:gd name="connsiteY14" fmla="*/ 148311 h 1637166"/>
              <a:gd name="connsiteX15" fmla="*/ 1134981 w 1637169"/>
              <a:gd name="connsiteY15" fmla="*/ 20655 h 1637166"/>
              <a:gd name="connsiteX16" fmla="*/ 1215492 w 1637169"/>
              <a:gd name="connsiteY16" fmla="*/ 0 h 1637166"/>
              <a:gd name="connsiteX17" fmla="*/ 1249488 w 1637169"/>
              <a:gd name="connsiteY17" fmla="*/ 62631 h 1637166"/>
              <a:gd name="connsiteX18" fmla="*/ 1637169 w 1637169"/>
              <a:gd name="connsiteY18" fmla="*/ 268760 h 163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37169" h="1637166">
                <a:moveTo>
                  <a:pt x="1637169" y="268760"/>
                </a:moveTo>
                <a:lnTo>
                  <a:pt x="1637169" y="1637166"/>
                </a:lnTo>
                <a:lnTo>
                  <a:pt x="268321" y="1632783"/>
                </a:lnTo>
                <a:lnTo>
                  <a:pt x="259265" y="1542943"/>
                </a:lnTo>
                <a:cubicBezTo>
                  <a:pt x="234353" y="1421204"/>
                  <a:pt x="162125" y="1316700"/>
                  <a:pt x="62634" y="1249485"/>
                </a:cubicBezTo>
                <a:lnTo>
                  <a:pt x="0" y="1215488"/>
                </a:lnTo>
                <a:lnTo>
                  <a:pt x="22276" y="1129804"/>
                </a:lnTo>
                <a:cubicBezTo>
                  <a:pt x="55443" y="1024125"/>
                  <a:pt x="98694" y="922916"/>
                  <a:pt x="150901" y="827305"/>
                </a:cubicBezTo>
                <a:lnTo>
                  <a:pt x="181402" y="777332"/>
                </a:lnTo>
                <a:lnTo>
                  <a:pt x="244745" y="796995"/>
                </a:lnTo>
                <a:cubicBezTo>
                  <a:pt x="275180" y="803223"/>
                  <a:pt x="306692" y="806493"/>
                  <a:pt x="338968" y="806493"/>
                </a:cubicBezTo>
                <a:cubicBezTo>
                  <a:pt x="597176" y="806493"/>
                  <a:pt x="806496" y="597173"/>
                  <a:pt x="806496" y="338965"/>
                </a:cubicBezTo>
                <a:cubicBezTo>
                  <a:pt x="806496" y="306689"/>
                  <a:pt x="803226" y="275177"/>
                  <a:pt x="796998" y="244742"/>
                </a:cubicBezTo>
                <a:lnTo>
                  <a:pt x="777356" y="181467"/>
                </a:lnTo>
                <a:lnTo>
                  <a:pt x="832072" y="148311"/>
                </a:lnTo>
                <a:cubicBezTo>
                  <a:pt x="927850" y="96411"/>
                  <a:pt x="1029196" y="53483"/>
                  <a:pt x="1134981" y="20655"/>
                </a:cubicBezTo>
                <a:lnTo>
                  <a:pt x="1215492" y="0"/>
                </a:lnTo>
                <a:lnTo>
                  <a:pt x="1249488" y="62631"/>
                </a:lnTo>
                <a:cubicBezTo>
                  <a:pt x="1333506" y="186995"/>
                  <a:pt x="1475789" y="268760"/>
                  <a:pt x="1637169" y="268760"/>
                </a:cubicBezTo>
                <a:close/>
              </a:path>
            </a:pathLst>
          </a:custGeom>
          <a:blipFill>
            <a:blip r:embed="rId2"/>
            <a:stretch>
              <a:fillRect l="-74000" r="-46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46000">
                    <a:srgbClr val="899DA5"/>
                  </a:gs>
                  <a:gs pos="0">
                    <a:srgbClr val="899DA5"/>
                  </a:gs>
                  <a:gs pos="100000">
                    <a:srgbClr val="268CCB"/>
                  </a:gs>
                </a:gsLst>
                <a:lin ang="10800000" scaled="0"/>
              </a:gradFill>
            </a:endParaRPr>
          </a:p>
        </p:txBody>
      </p:sp>
      <p:sp>
        <p:nvSpPr>
          <p:cNvPr id="17" name="任意多边形: 形状 16"/>
          <p:cNvSpPr/>
          <p:nvPr/>
        </p:nvSpPr>
        <p:spPr>
          <a:xfrm rot="18900000" flipH="1">
            <a:off x="5277417" y="1605166"/>
            <a:ext cx="1637169" cy="1637165"/>
          </a:xfrm>
          <a:custGeom>
            <a:avLst/>
            <a:gdLst>
              <a:gd name="connsiteX0" fmla="*/ 1215491 w 1637169"/>
              <a:gd name="connsiteY0" fmla="*/ 0 h 1637165"/>
              <a:gd name="connsiteX1" fmla="*/ 1134981 w 1637169"/>
              <a:gd name="connsiteY1" fmla="*/ 20655 h 1637165"/>
              <a:gd name="connsiteX2" fmla="*/ 832072 w 1637169"/>
              <a:gd name="connsiteY2" fmla="*/ 148311 h 1637165"/>
              <a:gd name="connsiteX3" fmla="*/ 777354 w 1637169"/>
              <a:gd name="connsiteY3" fmla="*/ 181467 h 1637165"/>
              <a:gd name="connsiteX4" fmla="*/ 796996 w 1637169"/>
              <a:gd name="connsiteY4" fmla="*/ 244741 h 1637165"/>
              <a:gd name="connsiteX5" fmla="*/ 806494 w 1637169"/>
              <a:gd name="connsiteY5" fmla="*/ 338964 h 1637165"/>
              <a:gd name="connsiteX6" fmla="*/ 338966 w 1637169"/>
              <a:gd name="connsiteY6" fmla="*/ 806492 h 1637165"/>
              <a:gd name="connsiteX7" fmla="*/ 244743 w 1637169"/>
              <a:gd name="connsiteY7" fmla="*/ 796994 h 1637165"/>
              <a:gd name="connsiteX8" fmla="*/ 181401 w 1637169"/>
              <a:gd name="connsiteY8" fmla="*/ 777331 h 1637165"/>
              <a:gd name="connsiteX9" fmla="*/ 150900 w 1637169"/>
              <a:gd name="connsiteY9" fmla="*/ 827305 h 1637165"/>
              <a:gd name="connsiteX10" fmla="*/ 22275 w 1637169"/>
              <a:gd name="connsiteY10" fmla="*/ 1129804 h 1637165"/>
              <a:gd name="connsiteX11" fmla="*/ 0 w 1637169"/>
              <a:gd name="connsiteY11" fmla="*/ 1215487 h 1637165"/>
              <a:gd name="connsiteX12" fmla="*/ 62633 w 1637169"/>
              <a:gd name="connsiteY12" fmla="*/ 1249484 h 1637165"/>
              <a:gd name="connsiteX13" fmla="*/ 259264 w 1637169"/>
              <a:gd name="connsiteY13" fmla="*/ 1542942 h 1637165"/>
              <a:gd name="connsiteX14" fmla="*/ 268320 w 1637169"/>
              <a:gd name="connsiteY14" fmla="*/ 1632782 h 1637165"/>
              <a:gd name="connsiteX15" fmla="*/ 1637169 w 1637169"/>
              <a:gd name="connsiteY15" fmla="*/ 1637165 h 1637165"/>
              <a:gd name="connsiteX16" fmla="*/ 1637169 w 1637169"/>
              <a:gd name="connsiteY16" fmla="*/ 268760 h 1637165"/>
              <a:gd name="connsiteX17" fmla="*/ 1637167 w 1637169"/>
              <a:gd name="connsiteY17" fmla="*/ 268760 h 1637165"/>
              <a:gd name="connsiteX18" fmla="*/ 1249486 w 1637169"/>
              <a:gd name="connsiteY18" fmla="*/ 62631 h 163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37169" h="1637165">
                <a:moveTo>
                  <a:pt x="1215491" y="0"/>
                </a:moveTo>
                <a:lnTo>
                  <a:pt x="1134981" y="20655"/>
                </a:lnTo>
                <a:cubicBezTo>
                  <a:pt x="1029196" y="53483"/>
                  <a:pt x="927850" y="96410"/>
                  <a:pt x="832072" y="148311"/>
                </a:cubicBezTo>
                <a:lnTo>
                  <a:pt x="777354" y="181467"/>
                </a:lnTo>
                <a:lnTo>
                  <a:pt x="796996" y="244741"/>
                </a:lnTo>
                <a:cubicBezTo>
                  <a:pt x="803224" y="275176"/>
                  <a:pt x="806494" y="306688"/>
                  <a:pt x="806494" y="338964"/>
                </a:cubicBezTo>
                <a:cubicBezTo>
                  <a:pt x="806494" y="597172"/>
                  <a:pt x="597174" y="806492"/>
                  <a:pt x="338966" y="806492"/>
                </a:cubicBezTo>
                <a:cubicBezTo>
                  <a:pt x="306690" y="806492"/>
                  <a:pt x="275178" y="803222"/>
                  <a:pt x="244743" y="796994"/>
                </a:cubicBezTo>
                <a:lnTo>
                  <a:pt x="181401" y="777331"/>
                </a:lnTo>
                <a:lnTo>
                  <a:pt x="150900" y="827305"/>
                </a:lnTo>
                <a:cubicBezTo>
                  <a:pt x="98693" y="922916"/>
                  <a:pt x="55442" y="1024124"/>
                  <a:pt x="22275" y="1129804"/>
                </a:cubicBezTo>
                <a:lnTo>
                  <a:pt x="0" y="1215487"/>
                </a:lnTo>
                <a:lnTo>
                  <a:pt x="62633" y="1249484"/>
                </a:lnTo>
                <a:cubicBezTo>
                  <a:pt x="162124" y="1316698"/>
                  <a:pt x="234352" y="1421203"/>
                  <a:pt x="259264" y="1542942"/>
                </a:cubicBezTo>
                <a:lnTo>
                  <a:pt x="268320" y="1632782"/>
                </a:lnTo>
                <a:lnTo>
                  <a:pt x="1637169" y="1637165"/>
                </a:lnTo>
                <a:lnTo>
                  <a:pt x="1637169" y="268760"/>
                </a:lnTo>
                <a:lnTo>
                  <a:pt x="1637167" y="268760"/>
                </a:lnTo>
                <a:cubicBezTo>
                  <a:pt x="1475787" y="268760"/>
                  <a:pt x="1333504" y="186995"/>
                  <a:pt x="1249486" y="62631"/>
                </a:cubicBezTo>
                <a:close/>
              </a:path>
            </a:pathLst>
          </a:custGeom>
          <a:blipFill>
            <a:blip r:embed="rId2"/>
            <a:stretch>
              <a:fillRect l="-74000" r="-46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46000">
                    <a:srgbClr val="899DA5"/>
                  </a:gs>
                  <a:gs pos="0">
                    <a:srgbClr val="899DA5"/>
                  </a:gs>
                  <a:gs pos="100000">
                    <a:srgbClr val="268CCB"/>
                  </a:gs>
                </a:gsLst>
                <a:lin ang="10800000" scaled="0"/>
              </a:gradFill>
            </a:endParaRPr>
          </a:p>
        </p:txBody>
      </p:sp>
      <p:sp>
        <p:nvSpPr>
          <p:cNvPr id="18" name="任意多边形: 形状 17"/>
          <p:cNvSpPr/>
          <p:nvPr/>
        </p:nvSpPr>
        <p:spPr>
          <a:xfrm rot="2700000" flipH="1">
            <a:off x="6435066" y="2762818"/>
            <a:ext cx="1637168" cy="1637167"/>
          </a:xfrm>
          <a:custGeom>
            <a:avLst/>
            <a:gdLst>
              <a:gd name="connsiteX0" fmla="*/ 1637168 w 1637168"/>
              <a:gd name="connsiteY0" fmla="*/ 1637167 h 1637167"/>
              <a:gd name="connsiteX1" fmla="*/ 1637168 w 1637168"/>
              <a:gd name="connsiteY1" fmla="*/ 268760 h 1637167"/>
              <a:gd name="connsiteX2" fmla="*/ 1249487 w 1637168"/>
              <a:gd name="connsiteY2" fmla="*/ 62631 h 1637167"/>
              <a:gd name="connsiteX3" fmla="*/ 1215492 w 1637168"/>
              <a:gd name="connsiteY3" fmla="*/ 0 h 1637167"/>
              <a:gd name="connsiteX4" fmla="*/ 1134980 w 1637168"/>
              <a:gd name="connsiteY4" fmla="*/ 20656 h 1637167"/>
              <a:gd name="connsiteX5" fmla="*/ 832071 w 1637168"/>
              <a:gd name="connsiteY5" fmla="*/ 148312 h 1637167"/>
              <a:gd name="connsiteX6" fmla="*/ 777355 w 1637168"/>
              <a:gd name="connsiteY6" fmla="*/ 181467 h 1637167"/>
              <a:gd name="connsiteX7" fmla="*/ 796997 w 1637168"/>
              <a:gd name="connsiteY7" fmla="*/ 244741 h 1637167"/>
              <a:gd name="connsiteX8" fmla="*/ 806495 w 1637168"/>
              <a:gd name="connsiteY8" fmla="*/ 338964 h 1637167"/>
              <a:gd name="connsiteX9" fmla="*/ 338967 w 1637168"/>
              <a:gd name="connsiteY9" fmla="*/ 806492 h 1637167"/>
              <a:gd name="connsiteX10" fmla="*/ 244744 w 1637168"/>
              <a:gd name="connsiteY10" fmla="*/ 796994 h 1637167"/>
              <a:gd name="connsiteX11" fmla="*/ 181402 w 1637168"/>
              <a:gd name="connsiteY11" fmla="*/ 777331 h 1637167"/>
              <a:gd name="connsiteX12" fmla="*/ 150900 w 1637168"/>
              <a:gd name="connsiteY12" fmla="*/ 827306 h 1637167"/>
              <a:gd name="connsiteX13" fmla="*/ 22275 w 1637168"/>
              <a:gd name="connsiteY13" fmla="*/ 1129805 h 1637167"/>
              <a:gd name="connsiteX14" fmla="*/ 0 w 1637168"/>
              <a:gd name="connsiteY14" fmla="*/ 1215487 h 1637167"/>
              <a:gd name="connsiteX15" fmla="*/ 62633 w 1637168"/>
              <a:gd name="connsiteY15" fmla="*/ 1249484 h 1637167"/>
              <a:gd name="connsiteX16" fmla="*/ 259264 w 1637168"/>
              <a:gd name="connsiteY16" fmla="*/ 1542942 h 1637167"/>
              <a:gd name="connsiteX17" fmla="*/ 268321 w 1637168"/>
              <a:gd name="connsiteY17" fmla="*/ 1632784 h 163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7168" h="1637167">
                <a:moveTo>
                  <a:pt x="1637168" y="1637167"/>
                </a:moveTo>
                <a:lnTo>
                  <a:pt x="1637168" y="268760"/>
                </a:lnTo>
                <a:cubicBezTo>
                  <a:pt x="1475788" y="268760"/>
                  <a:pt x="1333505" y="186995"/>
                  <a:pt x="1249487" y="62631"/>
                </a:cubicBezTo>
                <a:lnTo>
                  <a:pt x="1215492" y="0"/>
                </a:lnTo>
                <a:lnTo>
                  <a:pt x="1134980" y="20656"/>
                </a:lnTo>
                <a:cubicBezTo>
                  <a:pt x="1029195" y="53484"/>
                  <a:pt x="927849" y="96411"/>
                  <a:pt x="832071" y="148312"/>
                </a:cubicBezTo>
                <a:lnTo>
                  <a:pt x="777355" y="181467"/>
                </a:lnTo>
                <a:lnTo>
                  <a:pt x="796997" y="244741"/>
                </a:lnTo>
                <a:cubicBezTo>
                  <a:pt x="803225" y="275176"/>
                  <a:pt x="806495" y="306688"/>
                  <a:pt x="806495" y="338964"/>
                </a:cubicBezTo>
                <a:cubicBezTo>
                  <a:pt x="806495" y="597172"/>
                  <a:pt x="597175" y="806492"/>
                  <a:pt x="338967" y="806492"/>
                </a:cubicBezTo>
                <a:cubicBezTo>
                  <a:pt x="306691" y="806492"/>
                  <a:pt x="275179" y="803222"/>
                  <a:pt x="244744" y="796994"/>
                </a:cubicBezTo>
                <a:lnTo>
                  <a:pt x="181402" y="777331"/>
                </a:lnTo>
                <a:lnTo>
                  <a:pt x="150900" y="827306"/>
                </a:lnTo>
                <a:cubicBezTo>
                  <a:pt x="98693" y="922917"/>
                  <a:pt x="55442" y="1024125"/>
                  <a:pt x="22275" y="1129805"/>
                </a:cubicBezTo>
                <a:lnTo>
                  <a:pt x="0" y="1215487"/>
                </a:lnTo>
                <a:lnTo>
                  <a:pt x="62633" y="1249484"/>
                </a:lnTo>
                <a:cubicBezTo>
                  <a:pt x="162124" y="1316698"/>
                  <a:pt x="234352" y="1421203"/>
                  <a:pt x="259264" y="1542942"/>
                </a:cubicBezTo>
                <a:lnTo>
                  <a:pt x="268321" y="1632784"/>
                </a:lnTo>
                <a:close/>
              </a:path>
            </a:pathLst>
          </a:custGeom>
          <a:blipFill>
            <a:blip r:embed="rId1"/>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46000">
                    <a:srgbClr val="899DA5"/>
                  </a:gs>
                  <a:gs pos="0">
                    <a:srgbClr val="899DA5"/>
                  </a:gs>
                  <a:gs pos="100000">
                    <a:srgbClr val="268CCB"/>
                  </a:gs>
                </a:gsLst>
                <a:lin ang="10800000" scaled="0"/>
              </a:gradFill>
            </a:endParaRPr>
          </a:p>
        </p:txBody>
      </p:sp>
      <p:grpSp>
        <p:nvGrpSpPr>
          <p:cNvPr id="8" name="组合 7"/>
          <p:cNvGrpSpPr/>
          <p:nvPr/>
        </p:nvGrpSpPr>
        <p:grpSpPr>
          <a:xfrm>
            <a:off x="1134553" y="1972150"/>
            <a:ext cx="10442984" cy="3233797"/>
            <a:chOff x="981563" y="1751273"/>
            <a:chExt cx="10442984" cy="3233797"/>
          </a:xfrm>
        </p:grpSpPr>
        <p:grpSp>
          <p:nvGrpSpPr>
            <p:cNvPr id="7" name="组合 6"/>
            <p:cNvGrpSpPr/>
            <p:nvPr/>
          </p:nvGrpSpPr>
          <p:grpSpPr>
            <a:xfrm>
              <a:off x="981563" y="1751273"/>
              <a:ext cx="2828684" cy="3060391"/>
              <a:chOff x="981563" y="1822290"/>
              <a:chExt cx="2828684" cy="3060391"/>
            </a:xfrm>
          </p:grpSpPr>
          <p:grpSp>
            <p:nvGrpSpPr>
              <p:cNvPr id="52" name="组合 51"/>
              <p:cNvGrpSpPr/>
              <p:nvPr/>
            </p:nvGrpSpPr>
            <p:grpSpPr>
              <a:xfrm>
                <a:off x="1012074" y="1822290"/>
                <a:ext cx="2798173" cy="982980"/>
                <a:chOff x="1138509" y="1827415"/>
                <a:chExt cx="2798173" cy="982980"/>
              </a:xfrm>
            </p:grpSpPr>
            <p:sp>
              <p:nvSpPr>
                <p:cNvPr id="53" name="文本框 52"/>
                <p:cNvSpPr txBox="1"/>
                <p:nvPr/>
              </p:nvSpPr>
              <p:spPr>
                <a:xfrm>
                  <a:off x="1250586" y="2236939"/>
                  <a:ext cx="2686096" cy="3448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endParaRPr lang="en-US" altLang="zh-CN" sz="1100" dirty="0">
                    <a:solidFill>
                      <a:schemeClr val="tx1">
                        <a:lumMod val="75000"/>
                        <a:lumOff val="25000"/>
                      </a:schemeClr>
                    </a:solidFill>
                    <a:latin typeface="Arial" panose="020B0604020202020204" pitchFamily="34" charset="0"/>
                    <a:ea typeface="Arial" panose="020B0604020202020204" pitchFamily="34" charset="0"/>
                    <a:sym typeface="+mn-ea"/>
                  </a:endParaRPr>
                </a:p>
              </p:txBody>
            </p:sp>
            <p:sp>
              <p:nvSpPr>
                <p:cNvPr id="54" name="文本框 53"/>
                <p:cNvSpPr txBox="1"/>
                <p:nvPr/>
              </p:nvSpPr>
              <p:spPr>
                <a:xfrm rot="16200000">
                  <a:off x="1873839" y="1092085"/>
                  <a:ext cx="982980" cy="2453640"/>
                </a:xfrm>
                <a:prstGeom prst="rect">
                  <a:avLst/>
                </a:prstGeom>
                <a:noFill/>
              </p:spPr>
              <p:txBody>
                <a:bodyPr vert="eaVert" wrap="square" rtlCol="0">
                  <a:spAutoFit/>
                </a:bodyPr>
                <a:lstStyle/>
                <a:p>
                  <a:pPr>
                    <a:buFont typeface="Arial" panose="020B0604020202020204" pitchFamily="34" charset="0"/>
                  </a:pPr>
                  <a:r>
                    <a:rPr lang="en-IN" sz="2800" b="1" dirty="0">
                      <a:sym typeface="+mn-ea"/>
                    </a:rPr>
                    <a:t>K NEAREST</a:t>
                  </a:r>
                  <a:endParaRPr lang="en-IN" sz="2800" b="1" dirty="0">
                    <a:sym typeface="+mn-ea"/>
                  </a:endParaRPr>
                </a:p>
                <a:p>
                  <a:pPr>
                    <a:buFont typeface="Arial" panose="020B0604020202020204" pitchFamily="34" charset="0"/>
                  </a:pPr>
                  <a:r>
                    <a:rPr lang="en-IN" sz="2400" b="1" dirty="0">
                      <a:sym typeface="+mn-ea"/>
                    </a:rPr>
                    <a:t>NEIGHBOURS</a:t>
                  </a:r>
                  <a:endParaRPr lang="en-IN" altLang="zh-C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grpSp>
          <p:grpSp>
            <p:nvGrpSpPr>
              <p:cNvPr id="36" name="组合 35"/>
              <p:cNvGrpSpPr/>
              <p:nvPr/>
            </p:nvGrpSpPr>
            <p:grpSpPr>
              <a:xfrm>
                <a:off x="981563" y="3796882"/>
                <a:ext cx="2828684" cy="1085799"/>
                <a:chOff x="1107998" y="1495945"/>
                <a:chExt cx="2828684" cy="1085799"/>
              </a:xfrm>
            </p:grpSpPr>
            <p:sp>
              <p:nvSpPr>
                <p:cNvPr id="37" name="文本框 36"/>
                <p:cNvSpPr txBox="1"/>
                <p:nvPr/>
              </p:nvSpPr>
              <p:spPr>
                <a:xfrm>
                  <a:off x="1250586" y="2236939"/>
                  <a:ext cx="2686096" cy="3448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IN" altLang="en-US" sz="1100" dirty="0">
                      <a:solidFill>
                        <a:schemeClr val="tx1">
                          <a:lumMod val="75000"/>
                          <a:lumOff val="25000"/>
                        </a:schemeClr>
                      </a:solidFill>
                      <a:latin typeface="Arial" panose="020B0604020202020204" pitchFamily="34" charset="0"/>
                      <a:ea typeface="Arial" panose="020B0604020202020204" pitchFamily="34" charset="0"/>
                    </a:rPr>
                    <a:t>\</a:t>
                  </a:r>
                  <a:endParaRPr lang="en-IN" altLang="en-US" sz="1100" dirty="0">
                    <a:solidFill>
                      <a:schemeClr val="tx1">
                        <a:lumMod val="75000"/>
                        <a:lumOff val="25000"/>
                      </a:schemeClr>
                    </a:solidFill>
                    <a:latin typeface="Arial" panose="020B0604020202020204" pitchFamily="34" charset="0"/>
                    <a:ea typeface="Arial" panose="020B0604020202020204" pitchFamily="34" charset="0"/>
                    <a:sym typeface="+mn-ea"/>
                  </a:endParaRPr>
                </a:p>
              </p:txBody>
            </p:sp>
            <p:sp>
              <p:nvSpPr>
                <p:cNvPr id="38" name="文本框 37"/>
                <p:cNvSpPr txBox="1"/>
                <p:nvPr/>
              </p:nvSpPr>
              <p:spPr>
                <a:xfrm rot="16200000">
                  <a:off x="1812530" y="791412"/>
                  <a:ext cx="1044575" cy="2453640"/>
                </a:xfrm>
                <a:prstGeom prst="rect">
                  <a:avLst/>
                </a:prstGeom>
                <a:noFill/>
              </p:spPr>
              <p:txBody>
                <a:bodyPr vert="eaVert" wrap="square" rtlCol="0">
                  <a:spAutoFit/>
                </a:bodyPr>
                <a:lstStyle/>
                <a:p>
                  <a:pPr>
                    <a:buFont typeface="Arial" panose="020B0604020202020204" pitchFamily="34" charset="0"/>
                  </a:pPr>
                  <a:r>
                    <a:rPr lang="en-IN" sz="2800" b="1" dirty="0">
                      <a:sym typeface="+mn-ea"/>
                    </a:rPr>
                    <a:t>DECISION TREES</a:t>
                  </a:r>
                  <a:endParaRPr lang="en-IN" altLang="en-US"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grpSp>
        </p:grpSp>
        <p:grpSp>
          <p:nvGrpSpPr>
            <p:cNvPr id="39" name="组合 38"/>
            <p:cNvGrpSpPr/>
            <p:nvPr/>
          </p:nvGrpSpPr>
          <p:grpSpPr>
            <a:xfrm>
              <a:off x="8162857" y="1752492"/>
              <a:ext cx="3261690" cy="3232578"/>
              <a:chOff x="1124151" y="1823509"/>
              <a:chExt cx="3261690" cy="3232578"/>
            </a:xfrm>
          </p:grpSpPr>
          <p:sp>
            <p:nvSpPr>
              <p:cNvPr id="44" name="文本框 43"/>
              <p:cNvSpPr txBox="1"/>
              <p:nvPr/>
            </p:nvSpPr>
            <p:spPr>
              <a:xfrm>
                <a:off x="1362911" y="1823509"/>
                <a:ext cx="2373630" cy="129159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IN" altLang="en-US" sz="2800" b="1" dirty="0">
                    <a:solidFill>
                      <a:schemeClr val="tx1">
                        <a:lumMod val="75000"/>
                        <a:lumOff val="25000"/>
                      </a:schemeClr>
                    </a:solidFill>
                    <a:latin typeface="Arial" panose="020B0604020202020204" pitchFamily="34" charset="0"/>
                    <a:ea typeface="Arial" panose="020B0604020202020204" pitchFamily="34" charset="0"/>
                    <a:sym typeface="+mn-ea"/>
                  </a:rPr>
                  <a:t>LOGISTIC</a:t>
                </a:r>
                <a:endParaRPr lang="en-IN" altLang="en-US" sz="2800" b="1" dirty="0">
                  <a:solidFill>
                    <a:schemeClr val="tx1">
                      <a:lumMod val="75000"/>
                      <a:lumOff val="25000"/>
                    </a:schemeClr>
                  </a:solidFill>
                  <a:latin typeface="Arial" panose="020B0604020202020204" pitchFamily="34" charset="0"/>
                  <a:ea typeface="Arial" panose="020B0604020202020204" pitchFamily="34" charset="0"/>
                  <a:sym typeface="+mn-ea"/>
                </a:endParaRPr>
              </a:p>
              <a:p>
                <a:pPr>
                  <a:lnSpc>
                    <a:spcPct val="150000"/>
                  </a:lnSpc>
                </a:pPr>
                <a:r>
                  <a:rPr lang="en-IN" altLang="en-US" sz="2400" b="1" dirty="0">
                    <a:solidFill>
                      <a:schemeClr val="tx1">
                        <a:lumMod val="75000"/>
                        <a:lumOff val="25000"/>
                      </a:schemeClr>
                    </a:solidFill>
                    <a:latin typeface="Arial" panose="020B0604020202020204" pitchFamily="34" charset="0"/>
                    <a:ea typeface="Arial" panose="020B0604020202020204" pitchFamily="34" charset="0"/>
                    <a:sym typeface="+mn-ea"/>
                  </a:rPr>
                  <a:t>REGRESSION</a:t>
                </a:r>
                <a:endParaRPr lang="en-IN" altLang="en-US" sz="2400" b="1" dirty="0">
                  <a:solidFill>
                    <a:schemeClr val="tx1">
                      <a:lumMod val="75000"/>
                      <a:lumOff val="25000"/>
                    </a:schemeClr>
                  </a:solidFill>
                  <a:latin typeface="Arial" panose="020B0604020202020204" pitchFamily="34" charset="0"/>
                  <a:ea typeface="Arial" panose="020B0604020202020204" pitchFamily="34" charset="0"/>
                  <a:sym typeface="+mn-ea"/>
                </a:endParaRPr>
              </a:p>
            </p:txBody>
          </p:sp>
          <p:grpSp>
            <p:nvGrpSpPr>
              <p:cNvPr id="41" name="组合 40"/>
              <p:cNvGrpSpPr/>
              <p:nvPr/>
            </p:nvGrpSpPr>
            <p:grpSpPr>
              <a:xfrm>
                <a:off x="1124151" y="3580982"/>
                <a:ext cx="3261690" cy="1475105"/>
                <a:chOff x="1250586" y="1280045"/>
                <a:chExt cx="3261690" cy="1475105"/>
              </a:xfrm>
            </p:grpSpPr>
            <p:sp>
              <p:nvSpPr>
                <p:cNvPr id="42" name="文本框 41"/>
                <p:cNvSpPr txBox="1"/>
                <p:nvPr/>
              </p:nvSpPr>
              <p:spPr>
                <a:xfrm>
                  <a:off x="1250586" y="2236939"/>
                  <a:ext cx="2686096" cy="3448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endParaRPr lang="en-US" altLang="zh-CN" sz="1100" dirty="0">
                    <a:solidFill>
                      <a:schemeClr val="tx1">
                        <a:lumMod val="75000"/>
                        <a:lumOff val="25000"/>
                      </a:schemeClr>
                    </a:solidFill>
                    <a:latin typeface="Arial" panose="020B0604020202020204" pitchFamily="34" charset="0"/>
                    <a:ea typeface="Arial" panose="020B0604020202020204" pitchFamily="34" charset="0"/>
                    <a:sym typeface="+mn-ea"/>
                  </a:endParaRPr>
                </a:p>
              </p:txBody>
            </p:sp>
            <p:sp>
              <p:nvSpPr>
                <p:cNvPr id="43" name="文本框 42"/>
                <p:cNvSpPr txBox="1"/>
                <p:nvPr/>
              </p:nvSpPr>
              <p:spPr>
                <a:xfrm rot="16200000">
                  <a:off x="2306603" y="549477"/>
                  <a:ext cx="1475105" cy="2936240"/>
                </a:xfrm>
                <a:prstGeom prst="rect">
                  <a:avLst/>
                </a:prstGeom>
                <a:noFill/>
              </p:spPr>
              <p:txBody>
                <a:bodyPr vert="eaVert" wrap="square" rtlCol="0">
                  <a:spAutoFit/>
                </a:bodyPr>
                <a:lstStyle/>
                <a:p>
                  <a:pPr>
                    <a:buFont typeface="Arial" panose="020B0604020202020204" pitchFamily="34" charset="0"/>
                  </a:pPr>
                  <a:r>
                    <a:rPr lang="en-IN" altLang="en-US" sz="2800" b="1" dirty="0">
                      <a:solidFill>
                        <a:schemeClr val="tx1">
                          <a:lumMod val="75000"/>
                          <a:lumOff val="25000"/>
                        </a:schemeClr>
                      </a:solidFill>
                      <a:latin typeface="Arial" panose="020B0604020202020204" pitchFamily="34" charset="0"/>
                      <a:ea typeface="Arial" panose="020B0604020202020204" pitchFamily="34" charset="0"/>
                      <a:sym typeface="+mn-ea"/>
                    </a:rPr>
                    <a:t>SUPPORT VECTOR MACHINE</a:t>
                  </a:r>
                  <a:endParaRPr lang="en-IN" altLang="en-US" sz="28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gr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62280" y="645160"/>
            <a:ext cx="7821930" cy="521970"/>
          </a:xfrm>
          <a:prstGeom prst="rect">
            <a:avLst/>
          </a:prstGeom>
          <a:noFill/>
        </p:spPr>
        <p:txBody>
          <a:bodyPr wrap="none" rtlCol="0" anchor="t">
            <a:spAutoFit/>
          </a:bodyPr>
          <a:p>
            <a:pPr algn="ctr">
              <a:buFont typeface="Arial" panose="020B0604020202020204" pitchFamily="34" charset="0"/>
            </a:pPr>
            <a:r>
              <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K NEARSET NEIGHBOURS CLASSFICATION:</a:t>
            </a:r>
            <a:endPar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4" name="Text Box 3"/>
          <p:cNvSpPr txBox="1"/>
          <p:nvPr/>
        </p:nvSpPr>
        <p:spPr>
          <a:xfrm>
            <a:off x="1003300" y="1350010"/>
            <a:ext cx="10484485" cy="1938020"/>
          </a:xfrm>
          <a:prstGeom prst="rect">
            <a:avLst/>
          </a:prstGeom>
          <a:noFill/>
        </p:spPr>
        <p:txBody>
          <a:bodyPr wrap="square" rtlCol="0" anchor="t">
            <a:spAutoFit/>
          </a:bodyPr>
          <a:p>
            <a:pPr marL="0" indent="0" algn="l">
              <a:buNone/>
            </a:pPr>
            <a:r>
              <a:rPr lang="en-US" sz="2400" dirty="0">
                <a:sym typeface="+mn-ea"/>
              </a:rPr>
              <a:t>K-nearest neighbors (KNN) algorithm is a type of supervised ML algorithm</a:t>
            </a:r>
            <a:endParaRPr lang="en-US" sz="2400" dirty="0">
              <a:sym typeface="+mn-ea"/>
            </a:endParaRPr>
          </a:p>
          <a:p>
            <a:pPr marL="0" indent="0" algn="l">
              <a:buNone/>
            </a:pPr>
            <a:r>
              <a:rPr lang="en-US" sz="2400" dirty="0">
                <a:sym typeface="+mn-ea"/>
              </a:rPr>
              <a:t> which can be used for both classification as well as regression predictive problems.However, it is mainly used for classification predictive problems in industry.</a:t>
            </a:r>
            <a:endParaRPr lang="en-US" sz="2400" dirty="0"/>
          </a:p>
          <a:p>
            <a:pPr marL="0" indent="0" algn="l">
              <a:buFont typeface="Arial" panose="020B0604020202020204" pitchFamily="34" charset="0"/>
              <a:buNone/>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9758" y="645795"/>
            <a:ext cx="7405370" cy="1383665"/>
          </a:xfrm>
          <a:prstGeom prst="rect">
            <a:avLst/>
          </a:prstGeom>
          <a:noFill/>
        </p:spPr>
        <p:txBody>
          <a:bodyPr wrap="none" rtlCol="0" anchor="t">
            <a:spAutoFit/>
          </a:bodyPr>
          <a:p>
            <a:pPr algn="ctr">
              <a:buFont typeface="Arial" panose="020B0604020202020204" pitchFamily="34" charset="0"/>
            </a:pPr>
            <a:r>
              <a:rPr lang="en-IN" sz="2800" b="1" dirty="0">
                <a:solidFill>
                  <a:schemeClr val="tx1"/>
                </a:solidFill>
                <a:sym typeface="+mn-ea"/>
              </a:rPr>
              <a:t>Working of K nearest </a:t>
            </a:r>
            <a:r>
              <a:rPr lang="en-IN" sz="2800" b="1" dirty="0" err="1">
                <a:solidFill>
                  <a:schemeClr val="tx1"/>
                </a:solidFill>
                <a:sym typeface="+mn-ea"/>
              </a:rPr>
              <a:t>neighbors</a:t>
            </a:r>
            <a:r>
              <a:rPr lang="en-IN" sz="2800" b="1" dirty="0">
                <a:solidFill>
                  <a:schemeClr val="tx1"/>
                </a:solidFill>
                <a:sym typeface="+mn-ea"/>
              </a:rPr>
              <a:t> algorithm:</a:t>
            </a:r>
            <a:endParaRPr lang="en-IN" sz="2800" b="1" dirty="0">
              <a:solidFill>
                <a:schemeClr val="tx1"/>
              </a:solidFill>
              <a:sym typeface="+mn-ea"/>
            </a:endParaRPr>
          </a:p>
          <a:p>
            <a:pPr algn="ctr">
              <a:buFont typeface="Arial" panose="020B0604020202020204" pitchFamily="34" charset="0"/>
            </a:pPr>
            <a:endParaRPr lang="en-IN" sz="2800" b="1" dirty="0">
              <a:solidFill>
                <a:schemeClr val="tx1"/>
              </a:solidFill>
              <a:sym typeface="+mn-ea"/>
            </a:endParaRPr>
          </a:p>
          <a:p>
            <a:pPr algn="ctr">
              <a:buFont typeface="Arial" panose="020B0604020202020204" pitchFamily="34" charset="0"/>
            </a:pPr>
            <a:endParaRPr lang="en-IN" sz="2800" b="1" dirty="0">
              <a:solidFill>
                <a:schemeClr val="tx1"/>
              </a:solidFill>
              <a:sym typeface="+mn-ea"/>
            </a:endParaRPr>
          </a:p>
        </p:txBody>
      </p:sp>
      <p:sp>
        <p:nvSpPr>
          <p:cNvPr id="3" name="Text Box 2"/>
          <p:cNvSpPr txBox="1"/>
          <p:nvPr/>
        </p:nvSpPr>
        <p:spPr>
          <a:xfrm>
            <a:off x="1124585" y="1370965"/>
            <a:ext cx="10430510" cy="4523105"/>
          </a:xfrm>
          <a:prstGeom prst="rect">
            <a:avLst/>
          </a:prstGeom>
          <a:noFill/>
        </p:spPr>
        <p:txBody>
          <a:bodyPr wrap="square" rtlCol="0" anchor="t">
            <a:spAutoFit/>
          </a:bodyPr>
          <a:p>
            <a:pPr algn="l">
              <a:buFont typeface="Arial" panose="020B0604020202020204" pitchFamily="34" charset="0"/>
            </a:pPr>
            <a:r>
              <a:rPr lang="en-US" dirty="0">
                <a:sym typeface="+mn-ea"/>
              </a:rPr>
              <a:t>K-nearest neighbors (KNN) algorithm uses ‘feature similarity’ to predict the values</a:t>
            </a:r>
            <a:endParaRPr lang="en-US" dirty="0">
              <a:sym typeface="+mn-ea"/>
            </a:endParaRPr>
          </a:p>
          <a:p>
            <a:pPr algn="l">
              <a:buFont typeface="Arial" panose="020B0604020202020204" pitchFamily="34" charset="0"/>
            </a:pPr>
            <a:r>
              <a:rPr lang="en-US" dirty="0">
                <a:sym typeface="+mn-ea"/>
              </a:rPr>
              <a:t> of new datapoints which further means that the new data point will be</a:t>
            </a:r>
            <a:endParaRPr lang="en-US" dirty="0">
              <a:sym typeface="+mn-ea"/>
            </a:endParaRPr>
          </a:p>
          <a:p>
            <a:pPr algn="l">
              <a:buFont typeface="Arial" panose="020B0604020202020204" pitchFamily="34" charset="0"/>
            </a:pPr>
            <a:r>
              <a:rPr lang="en-US" dirty="0">
                <a:sym typeface="+mn-ea"/>
              </a:rPr>
              <a:t> assigned a value based on how closely it matches the points in the training set. We</a:t>
            </a:r>
            <a:endParaRPr lang="en-US" dirty="0">
              <a:sym typeface="+mn-ea"/>
            </a:endParaRPr>
          </a:p>
          <a:p>
            <a:pPr algn="l">
              <a:buFont typeface="Arial" panose="020B0604020202020204" pitchFamily="34" charset="0"/>
            </a:pPr>
            <a:r>
              <a:rPr lang="en-US" dirty="0">
                <a:sym typeface="+mn-ea"/>
              </a:rPr>
              <a:t> can understand its working with the help of following steps −</a:t>
            </a:r>
            <a:endParaRPr lang="en-US" dirty="0">
              <a:sym typeface="+mn-ea"/>
            </a:endParaRPr>
          </a:p>
          <a:p>
            <a:pPr marL="285750" indent="-285750" algn="l">
              <a:buFont typeface="Wingdings" panose="05000000000000000000" charset="0"/>
              <a:buChar char="Ø"/>
            </a:pPr>
            <a:r>
              <a:rPr lang="en-US" b="1" dirty="0">
                <a:sym typeface="+mn-ea"/>
              </a:rPr>
              <a:t>Step 1</a:t>
            </a:r>
            <a:r>
              <a:rPr lang="en-US" dirty="0">
                <a:sym typeface="+mn-ea"/>
              </a:rPr>
              <a:t> − For implementing any algorithm, we need dataset. So during the first step of KNN, we must load the training as well as test data.</a:t>
            </a:r>
            <a:endParaRPr lang="en-US" dirty="0"/>
          </a:p>
          <a:p>
            <a:pPr marL="285750" indent="-285750" algn="l">
              <a:buFont typeface="Wingdings" panose="05000000000000000000" charset="0"/>
              <a:buChar char="Ø"/>
            </a:pPr>
            <a:r>
              <a:rPr lang="en-US" b="1" dirty="0">
                <a:sym typeface="+mn-ea"/>
              </a:rPr>
              <a:t>Step 2</a:t>
            </a:r>
            <a:r>
              <a:rPr lang="en-US" dirty="0">
                <a:sym typeface="+mn-ea"/>
              </a:rPr>
              <a:t> − Next, we need to choose the value of K i.e. the nearest data points. K can be any integer.</a:t>
            </a:r>
            <a:endParaRPr lang="en-US" dirty="0"/>
          </a:p>
          <a:p>
            <a:pPr marL="285750" indent="-285750" algn="l">
              <a:buFont typeface="Wingdings" panose="05000000000000000000" charset="0"/>
              <a:buChar char="Ø"/>
            </a:pPr>
            <a:r>
              <a:rPr lang="en-US" b="1" dirty="0">
                <a:sym typeface="+mn-ea"/>
              </a:rPr>
              <a:t>Step 3</a:t>
            </a:r>
            <a:r>
              <a:rPr lang="en-US" dirty="0">
                <a:sym typeface="+mn-ea"/>
              </a:rPr>
              <a:t> − For each point in the test data do the following −</a:t>
            </a:r>
            <a:endParaRPr lang="en-US" dirty="0"/>
          </a:p>
          <a:p>
            <a:pPr marL="285750" indent="-285750" algn="l">
              <a:buFont typeface="Wingdings" panose="05000000000000000000" charset="0"/>
              <a:buChar char="Ø"/>
            </a:pPr>
            <a:r>
              <a:rPr lang="en-US" b="1" dirty="0">
                <a:sym typeface="+mn-ea"/>
              </a:rPr>
              <a:t>3.1</a:t>
            </a:r>
            <a:r>
              <a:rPr lang="en-US" dirty="0">
                <a:sym typeface="+mn-ea"/>
              </a:rPr>
              <a:t> − Calculate the distance between test data and each row of training data with the help of any of the method namely: Euclidean, Manhattan or Hamming distance. The most commonly used method to calculate distance is Euclidean.</a:t>
            </a:r>
            <a:endParaRPr lang="en-US" dirty="0"/>
          </a:p>
          <a:p>
            <a:pPr marL="285750" indent="-285750" algn="l">
              <a:buFont typeface="Wingdings" panose="05000000000000000000" charset="0"/>
              <a:buChar char="Ø"/>
            </a:pPr>
            <a:r>
              <a:rPr lang="en-US" b="1" dirty="0">
                <a:sym typeface="+mn-ea"/>
              </a:rPr>
              <a:t>3.2</a:t>
            </a:r>
            <a:r>
              <a:rPr lang="en-US" dirty="0">
                <a:sym typeface="+mn-ea"/>
              </a:rPr>
              <a:t> − Now, based on the distance value, sort them in ascending order.</a:t>
            </a:r>
            <a:endParaRPr lang="en-US" dirty="0"/>
          </a:p>
          <a:p>
            <a:pPr marL="285750" indent="-285750" algn="l">
              <a:buFont typeface="Wingdings" panose="05000000000000000000" charset="0"/>
              <a:buChar char="Ø"/>
            </a:pPr>
            <a:r>
              <a:rPr lang="en-US" b="1" dirty="0">
                <a:sym typeface="+mn-ea"/>
              </a:rPr>
              <a:t>3.3</a:t>
            </a:r>
            <a:r>
              <a:rPr lang="en-US" dirty="0">
                <a:sym typeface="+mn-ea"/>
              </a:rPr>
              <a:t> − Next, it will choose the top K rows from the sorted array.</a:t>
            </a:r>
            <a:endParaRPr lang="en-US" dirty="0"/>
          </a:p>
          <a:p>
            <a:pPr marL="285750" indent="-285750" algn="l">
              <a:buFont typeface="Wingdings" panose="05000000000000000000" charset="0"/>
              <a:buChar char="Ø"/>
            </a:pPr>
            <a:r>
              <a:rPr lang="en-US" b="1" dirty="0">
                <a:sym typeface="+mn-ea"/>
              </a:rPr>
              <a:t>3.4</a:t>
            </a:r>
            <a:r>
              <a:rPr lang="en-US" dirty="0">
                <a:sym typeface="+mn-ea"/>
              </a:rPr>
              <a:t> − Now, it will assign a class to the test point based on most frequent class of these rows.</a:t>
            </a:r>
            <a:endParaRPr lang="en-US" dirty="0"/>
          </a:p>
          <a:p>
            <a:pPr marL="285750" indent="-285750" algn="l">
              <a:buFont typeface="Wingdings" panose="05000000000000000000" charset="0"/>
              <a:buChar char="Ø"/>
            </a:pPr>
            <a:endParaRPr lang="en-IN" dirty="0"/>
          </a:p>
          <a:p>
            <a:pPr marL="285750" indent="-285750" algn="l">
              <a:buFont typeface="Wingdings" panose="05000000000000000000" charset="0"/>
              <a:buChar char="Ø"/>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838200" y="365125"/>
            <a:ext cx="10515600" cy="11136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Example:</a:t>
            </a:r>
            <a:endParaRPr lang="en-IN" dirty="0"/>
          </a:p>
        </p:txBody>
      </p:sp>
      <p:sp>
        <p:nvSpPr>
          <p:cNvPr id="3" name="Content Placeholder 2"/>
          <p:cNvSpPr>
            <a:spLocks noGrp="1"/>
          </p:cNvSpPr>
          <p:nvPr/>
        </p:nvSpPr>
        <p:spPr>
          <a:xfrm>
            <a:off x="283655" y="839390"/>
            <a:ext cx="11859639" cy="58518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sz="2000" dirty="0"/>
              <a:t>The following is an example to understand the concept of K and working of KNN algorithm −</a:t>
            </a:r>
            <a:endParaRPr lang="en-US" sz="2000" dirty="0"/>
          </a:p>
          <a:p>
            <a:pPr marL="0" indent="0">
              <a:buNone/>
            </a:pPr>
            <a:r>
              <a:rPr lang="en-US" sz="2000" dirty="0"/>
              <a:t>Suppose we have a dataset which can be plotted as follows : </a:t>
            </a:r>
            <a:endParaRPr lang="en-US" sz="2000" dirty="0"/>
          </a:p>
          <a:p>
            <a:pPr marL="0" indent="0">
              <a:buNone/>
            </a:pPr>
            <a:br>
              <a:rPr lang="en-US" sz="2000" dirty="0"/>
            </a:br>
            <a:endParaRPr lang="en-US" sz="2000" dirty="0"/>
          </a:p>
          <a:p>
            <a:pPr marL="0" indent="0">
              <a:buNone/>
            </a:pPr>
            <a:endParaRPr lang="en-US" sz="2000" dirty="0"/>
          </a:p>
          <a:p>
            <a:pPr marL="0" indent="0">
              <a:buNone/>
            </a:pPr>
            <a:r>
              <a:rPr lang="en-IN" sz="2000" dirty="0"/>
              <a:t>                                                                                                                                                                                                                                                                                                                                                                                                                   </a:t>
            </a:r>
            <a:endParaRPr lang="en-IN" sz="2000" dirty="0"/>
          </a:p>
          <a:p>
            <a:pPr marL="0" indent="0">
              <a:buNone/>
            </a:pPr>
            <a:endParaRPr lang="en-IN" sz="2000" dirty="0"/>
          </a:p>
          <a:p>
            <a:pPr marL="0" indent="0">
              <a:buNone/>
            </a:pPr>
            <a:endParaRPr lang="en-IN" sz="2000" dirty="0"/>
          </a:p>
          <a:p>
            <a:pPr marL="0" indent="0">
              <a:buNone/>
            </a:pPr>
            <a:r>
              <a:rPr lang="en-US" sz="1800" dirty="0"/>
              <a:t>Now, we need to classify new data point with black dot (at point 60,60) into blue or red class. We are assuming K = 3 i.e. it would find three nearest data points. It is shown in the next diagram −</a:t>
            </a:r>
            <a:endParaRPr lang="en-IN" sz="1800" dirty="0"/>
          </a:p>
        </p:txBody>
      </p:sp>
      <p:sp>
        <p:nvSpPr>
          <p:cNvPr id="6" name="Content Placeholder 2"/>
          <p:cNvSpPr txBox="1"/>
          <p:nvPr/>
        </p:nvSpPr>
        <p:spPr>
          <a:xfrm>
            <a:off x="283725" y="2785316"/>
            <a:ext cx="10515600" cy="3349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br>
              <a:rPr lang="en-US" sz="2000" dirty="0"/>
            </a:br>
            <a:endParaRPr lang="en-IN" sz="2000" dirty="0"/>
          </a:p>
        </p:txBody>
      </p:sp>
      <p:pic>
        <p:nvPicPr>
          <p:cNvPr id="7" name="Picture 2" descr="Concept of 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1093" y="2351559"/>
            <a:ext cx="2916677" cy="1764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NN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500" y="4817973"/>
            <a:ext cx="3025300" cy="1681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526415" y="-129540"/>
            <a:ext cx="10515600" cy="23799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t>Implementing this K nearest </a:t>
            </a:r>
            <a:r>
              <a:rPr lang="en-IN" sz="1800" b="1" dirty="0" err="1"/>
              <a:t>neighbors</a:t>
            </a:r>
            <a:r>
              <a:rPr lang="en-IN" sz="1800" b="1" dirty="0"/>
              <a:t> algorithm with python gives the following for the different K values  gave the following output:</a:t>
            </a:r>
            <a:endParaRPr lang="en-IN" sz="1800" b="1" dirty="0"/>
          </a:p>
        </p:txBody>
      </p:sp>
      <p:pic>
        <p:nvPicPr>
          <p:cNvPr id="5" name="Content Placeholder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773555" y="1522730"/>
            <a:ext cx="7089775" cy="2534920"/>
          </a:xfrm>
          <a:prstGeom prst="rect">
            <a:avLst/>
          </a:prstGeom>
        </p:spPr>
      </p:pic>
      <p:sp>
        <p:nvSpPr>
          <p:cNvPr id="13" name="Rectangle 12"/>
          <p:cNvSpPr/>
          <p:nvPr/>
        </p:nvSpPr>
        <p:spPr>
          <a:xfrm>
            <a:off x="647065" y="4213286"/>
            <a:ext cx="10274710" cy="2030095"/>
          </a:xfrm>
          <a:prstGeom prst="rect">
            <a:avLst/>
          </a:prstGeom>
        </p:spPr>
        <p:txBody>
          <a:bodyPr wrap="square">
            <a:spAutoFit/>
          </a:bodyPr>
          <a:lstStyle/>
          <a:p>
            <a:r>
              <a:rPr lang="en-IN" dirty="0">
                <a:sym typeface="+mn-ea"/>
              </a:rPr>
              <a:t>From the above graph we can observe that at around the point  k = 8 -9 the both training and testing dataset got approximately equal accuracy, hence taking value of k = 8 or 9 gives the best prediction on the data set .  Hence by taking k value 9 , the data set is trained and tested. Finally calculated the accuracy. </a:t>
            </a:r>
            <a:endParaRPr lang="en-IN" dirty="0">
              <a:sym typeface="+mn-ea"/>
            </a:endParaRPr>
          </a:p>
          <a:p>
            <a:r>
              <a:rPr lang="en-IN" altLang="en-US" dirty="0">
                <a:solidFill>
                  <a:srgbClr val="000000"/>
                </a:solidFill>
                <a:latin typeface="Courier New" panose="02070309020205020404" pitchFamily="49" charset="0"/>
                <a:sym typeface="+mn-ea"/>
              </a:rPr>
              <a:t>* </a:t>
            </a:r>
            <a:r>
              <a:rPr lang="en-US" dirty="0">
                <a:solidFill>
                  <a:srgbClr val="000000"/>
                </a:solidFill>
                <a:latin typeface="Courier New" panose="02070309020205020404" pitchFamily="49" charset="0"/>
                <a:sym typeface="+mn-ea"/>
              </a:rPr>
              <a:t>Accuracy of the on training set is 0.7916666666666666 </a:t>
            </a:r>
            <a:endParaRPr lang="en-IN" dirty="0"/>
          </a:p>
          <a:p>
            <a:r>
              <a:rPr lang="en-IN" dirty="0"/>
              <a:t>* </a:t>
            </a:r>
            <a:r>
              <a:rPr lang="en-US" dirty="0">
                <a:solidFill>
                  <a:srgbClr val="000000"/>
                </a:solidFill>
                <a:latin typeface="Courier New" panose="02070309020205020404" pitchFamily="49" charset="0"/>
                <a:sym typeface="+mn-ea"/>
              </a:rPr>
              <a:t> Accuracy of the on testing set is 0.7760416666666666</a:t>
            </a:r>
            <a:endParaRPr lang="en-IN"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42938" y="693420"/>
            <a:ext cx="3869690" cy="521970"/>
          </a:xfrm>
          <a:prstGeom prst="rect">
            <a:avLst/>
          </a:prstGeom>
          <a:noFill/>
        </p:spPr>
        <p:txBody>
          <a:bodyPr wrap="none" rtlCol="0">
            <a:spAutoFit/>
          </a:bodyPr>
          <a:p>
            <a:pPr algn="ctr">
              <a:buFont typeface="Arial" panose="020B0604020202020204" pitchFamily="34" charset="0"/>
            </a:pPr>
            <a:r>
              <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CONFUSION MATRIX:</a:t>
            </a:r>
            <a:endPar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4" name="Text Box 3"/>
          <p:cNvSpPr txBox="1"/>
          <p:nvPr/>
        </p:nvSpPr>
        <p:spPr>
          <a:xfrm>
            <a:off x="1017905" y="1293495"/>
            <a:ext cx="10519410" cy="2245360"/>
          </a:xfrm>
          <a:prstGeom prst="rect">
            <a:avLst/>
          </a:prstGeom>
          <a:noFill/>
        </p:spPr>
        <p:txBody>
          <a:bodyPr wrap="square" rtlCol="0" anchor="t">
            <a:spAutoFit/>
          </a:bodyPr>
          <a:p>
            <a:pPr marL="0" indent="0">
              <a:buNone/>
            </a:pPr>
            <a:r>
              <a:rPr lang="en-US" sz="2000" dirty="0">
                <a:sym typeface="+mn-ea"/>
              </a:rPr>
              <a:t>A confusion matrix is a summary of prediction results on a classification problem. The number of correct and incorrect predictions are summarized with count values and broken down by each class. This is the key to the confusion matrix. The confusion matrix shows the ways in which your classification model is confused when it makes predictions. It gives us insight not only into the errors being made by a classifier but more importantly the types of errors that are being made.</a:t>
            </a:r>
            <a:endParaRPr lang="en-US" sz="2000" dirty="0"/>
          </a:p>
          <a:p>
            <a:pPr marL="0" indent="0">
              <a:buNone/>
            </a:pPr>
            <a:endParaRPr lang="en-US" sz="20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56642" y="3136306"/>
            <a:ext cx="5106112" cy="215954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643255" y="3253105"/>
            <a:ext cx="5935345" cy="3046095"/>
          </a:xfrm>
          <a:prstGeom prst="rect">
            <a:avLst/>
          </a:prstGeom>
          <a:noFill/>
        </p:spPr>
        <p:txBody>
          <a:bodyPr wrap="square" rtlCol="0" anchor="t">
            <a:spAutoFit/>
          </a:bodyPr>
          <a:p>
            <a:pPr marL="0" indent="0">
              <a:buNone/>
            </a:pPr>
            <a:r>
              <a:rPr lang="en-US" sz="1600" dirty="0">
                <a:sym typeface="+mn-ea"/>
              </a:rPr>
              <a:t>Here, Class 1 : Positive    Class 2 : </a:t>
            </a:r>
            <a:r>
              <a:rPr lang="en-US" sz="1600" dirty="0" err="1">
                <a:sym typeface="+mn-ea"/>
              </a:rPr>
              <a:t>Negativ</a:t>
            </a:r>
            <a:r>
              <a:rPr lang="en-IN" sz="1600" dirty="0">
                <a:sym typeface="+mn-ea"/>
              </a:rPr>
              <a:t>e</a:t>
            </a:r>
            <a:endParaRPr lang="en-US" sz="1600" dirty="0"/>
          </a:p>
          <a:p>
            <a:pPr marL="0" indent="0">
              <a:buNone/>
            </a:pPr>
            <a:r>
              <a:rPr lang="en-US" sz="1600" dirty="0">
                <a:sym typeface="+mn-ea"/>
              </a:rPr>
              <a:t>Positive (P) : Observation is positive (for example: is an apple).</a:t>
            </a:r>
            <a:endParaRPr lang="en-US" sz="1600" dirty="0"/>
          </a:p>
          <a:p>
            <a:pPr marL="0" indent="0">
              <a:buNone/>
            </a:pPr>
            <a:r>
              <a:rPr lang="en-US" sz="1600" dirty="0">
                <a:sym typeface="+mn-ea"/>
              </a:rPr>
              <a:t>Negative (N) : Observation is not positive (for example: is not an apple).</a:t>
            </a:r>
            <a:endParaRPr lang="en-US" sz="1600" dirty="0"/>
          </a:p>
          <a:p>
            <a:pPr marL="0" indent="0">
              <a:buNone/>
            </a:pPr>
            <a:r>
              <a:rPr lang="en-US" sz="1600" dirty="0">
                <a:sym typeface="+mn-ea"/>
              </a:rPr>
              <a:t>True Positive (TP) : Observation is positive, and is predicted to be positive.</a:t>
            </a:r>
            <a:endParaRPr lang="en-US" sz="1600" dirty="0"/>
          </a:p>
          <a:p>
            <a:pPr marL="0" indent="0">
              <a:buNone/>
            </a:pPr>
            <a:r>
              <a:rPr lang="en-US" sz="1600" dirty="0">
                <a:sym typeface="+mn-ea"/>
              </a:rPr>
              <a:t>False Negative (FN) : Observation is positive, but is predicted negative.</a:t>
            </a:r>
            <a:endParaRPr lang="en-US" sz="1600" dirty="0"/>
          </a:p>
          <a:p>
            <a:pPr marL="0" indent="0">
              <a:buNone/>
            </a:pPr>
            <a:r>
              <a:rPr lang="en-US" sz="1600" dirty="0">
                <a:sym typeface="+mn-ea"/>
              </a:rPr>
              <a:t>True Negative (TN) : Observation is negative, and is predicted to be negative.</a:t>
            </a:r>
            <a:endParaRPr lang="en-US" sz="1600" dirty="0"/>
          </a:p>
          <a:p>
            <a:pPr marL="0" indent="0">
              <a:buNone/>
            </a:pPr>
            <a:r>
              <a:rPr lang="en-US" sz="1600" dirty="0">
                <a:sym typeface="+mn-ea"/>
              </a:rPr>
              <a:t>False Positive (FP) : Observation is negative, but is predicted positive</a:t>
            </a:r>
            <a:endParaRPr lang="en-US" sz="1600" dirty="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265" y="402320"/>
            <a:ext cx="4511406" cy="13168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41" y="784071"/>
            <a:ext cx="4202485" cy="93557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14" y="1971743"/>
            <a:ext cx="4941652" cy="1083314"/>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526415" y="3192145"/>
            <a:ext cx="11161395" cy="1476375"/>
          </a:xfrm>
          <a:prstGeom prst="rect">
            <a:avLst/>
          </a:prstGeom>
          <a:noFill/>
        </p:spPr>
        <p:txBody>
          <a:bodyPr wrap="square" rtlCol="0" anchor="t">
            <a:spAutoFit/>
          </a:bodyPr>
          <a:p>
            <a:r>
              <a:rPr lang="en-IN" dirty="0">
                <a:sym typeface="+mn-ea"/>
              </a:rPr>
              <a:t>High recall, low precision: This means that most of the positive examples are correctly recognized (low FN) but there are a lot of false positives.</a:t>
            </a:r>
            <a:endParaRPr lang="en-IN" dirty="0"/>
          </a:p>
          <a:p>
            <a:endParaRPr lang="en-IN" dirty="0"/>
          </a:p>
          <a:p>
            <a:r>
              <a:rPr lang="en-IN" dirty="0">
                <a:sym typeface="+mn-ea"/>
              </a:rPr>
              <a:t>Low recall, high precision: This shows that we miss a lot of positive examples (high FN) but those we predict as positive are indeed positive (low FP)</a:t>
            </a:r>
            <a:endParaRPr lang="en-US"/>
          </a:p>
        </p:txBody>
      </p:sp>
      <p:sp>
        <p:nvSpPr>
          <p:cNvPr id="4" name="Text Box 3"/>
          <p:cNvSpPr txBox="1"/>
          <p:nvPr/>
        </p:nvSpPr>
        <p:spPr>
          <a:xfrm>
            <a:off x="526415" y="4668520"/>
            <a:ext cx="10810875" cy="1476375"/>
          </a:xfrm>
          <a:prstGeom prst="rect">
            <a:avLst/>
          </a:prstGeom>
          <a:noFill/>
        </p:spPr>
        <p:txBody>
          <a:bodyPr wrap="square" rtlCol="0" anchor="t">
            <a:spAutoFit/>
          </a:bodyPr>
          <a:p>
            <a:r>
              <a:rPr lang="en-IN" dirty="0">
                <a:sym typeface="+mn-ea"/>
              </a:rPr>
              <a:t>F-measure:</a:t>
            </a:r>
            <a:endParaRPr lang="en-IN" dirty="0"/>
          </a:p>
          <a:p>
            <a:r>
              <a:rPr lang="en-IN" dirty="0">
                <a:sym typeface="+mn-ea"/>
              </a:rPr>
              <a:t>Since we have two measures (Precision and Recall) it helps to have a measurement that represents both of them. We calculate an F-measure which uses Harmonic Mean in place of Arithmetic Mean as it punishes the extreme values more.</a:t>
            </a:r>
            <a:endParaRPr lang="en-IN" dirty="0"/>
          </a:p>
          <a:p>
            <a:r>
              <a:rPr lang="en-IN" dirty="0">
                <a:sym typeface="+mn-ea"/>
              </a:rPr>
              <a:t>The F-Measure will always be nearer to the smaller value of Precision or Recall.</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stretch>
            <a:fillRect/>
          </a:stretch>
        </p:blipFill>
        <p:spPr>
          <a:xfrm rot="5400000">
            <a:off x="2667000" y="-2667000"/>
            <a:ext cx="6858000" cy="12192000"/>
          </a:xfrm>
          <a:prstGeom prst="rect">
            <a:avLst/>
          </a:prstGeom>
        </p:spPr>
      </p:pic>
      <p:grpSp>
        <p:nvGrpSpPr>
          <p:cNvPr id="2" name="组合 1"/>
          <p:cNvGrpSpPr/>
          <p:nvPr/>
        </p:nvGrpSpPr>
        <p:grpSpPr>
          <a:xfrm>
            <a:off x="1228090" y="1113790"/>
            <a:ext cx="9700895" cy="5485765"/>
            <a:chOff x="1245507" y="2030753"/>
            <a:chExt cx="9700986" cy="2796497"/>
          </a:xfrm>
        </p:grpSpPr>
        <p:sp>
          <p:nvSpPr>
            <p:cNvPr id="19" name="矩形 18"/>
            <p:cNvSpPr/>
            <p:nvPr/>
          </p:nvSpPr>
          <p:spPr>
            <a:xfrm>
              <a:off x="1245507" y="2030753"/>
              <a:ext cx="9700986" cy="279649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404106" y="2145890"/>
              <a:ext cx="9383788" cy="256622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稻壳天启设计原创模板"/>
          <p:cNvSpPr txBox="1"/>
          <p:nvPr/>
        </p:nvSpPr>
        <p:spPr>
          <a:xfrm>
            <a:off x="2059023" y="1883013"/>
            <a:ext cx="4964430" cy="768350"/>
          </a:xfrm>
          <a:prstGeom prst="rect">
            <a:avLst/>
          </a:prstGeom>
          <a:noFill/>
          <a:ln w="9525">
            <a:noFill/>
          </a:ln>
          <a:effectLst>
            <a:outerShdw blurRad="50800" dist="50800" dir="5400000" sx="1000" sy="1000" algn="ctr" rotWithShape="0">
              <a:srgbClr val="000000"/>
            </a:outerShdw>
          </a:effectLst>
        </p:spPr>
        <p:txBody>
          <a:bodyPr vert="horz" wrap="none" anchor="t">
            <a:spAutoFit/>
          </a:bodyPr>
          <a:lstStyle/>
          <a:p>
            <a:pPr>
              <a:buFont typeface="Arial" panose="020B0604020202020204" pitchFamily="34" charset="0"/>
            </a:pPr>
            <a:r>
              <a:rPr lang="en-IN" altLang="en-US" sz="4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About DataScience</a:t>
            </a:r>
            <a:endParaRPr lang="en-IN" altLang="en-US" sz="4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sp>
        <p:nvSpPr>
          <p:cNvPr id="12" name="文本框 17"/>
          <p:cNvSpPr txBox="1"/>
          <p:nvPr/>
        </p:nvSpPr>
        <p:spPr>
          <a:xfrm>
            <a:off x="3354860" y="3102064"/>
            <a:ext cx="3254375" cy="368300"/>
          </a:xfrm>
          <a:prstGeom prst="rect">
            <a:avLst/>
          </a:prstGeom>
          <a:noFill/>
          <a:ln w="9525">
            <a:noFill/>
          </a:ln>
        </p:spPr>
        <p:txBody>
          <a:bodyPr anchor="t">
            <a:spAutoFit/>
          </a:bodyPr>
          <a:lstStyle/>
          <a:p>
            <a:r>
              <a:rPr lang="en-IN" altLang="en-US" dirty="0" smtClean="0">
                <a:sym typeface="+mn-ea"/>
              </a:rPr>
              <a:t>S</a:t>
            </a:r>
            <a:r>
              <a:rPr lang="en-US" dirty="0" smtClean="0">
                <a:sym typeface="+mn-ea"/>
              </a:rPr>
              <a:t>tudy of data.</a:t>
            </a:r>
            <a:endParaRPr lang="en-US" altLang="en-US" dirty="0" smtClean="0">
              <a:solidFill>
                <a:schemeClr val="tx1">
                  <a:lumMod val="50000"/>
                  <a:lumOff val="50000"/>
                </a:schemeClr>
              </a:solidFill>
              <a:latin typeface="Century Gothic" panose="020B0502020202020204" pitchFamily="34" charset="0"/>
              <a:sym typeface="+mn-ea"/>
            </a:endParaRPr>
          </a:p>
        </p:txBody>
      </p:sp>
      <p:sp>
        <p:nvSpPr>
          <p:cNvPr id="13" name="稻壳天启设计原创模板"/>
          <p:cNvSpPr/>
          <p:nvPr/>
        </p:nvSpPr>
        <p:spPr>
          <a:xfrm>
            <a:off x="2135223" y="3149973"/>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46000">
                    <a:srgbClr val="899DA5"/>
                  </a:gs>
                  <a:gs pos="0">
                    <a:srgbClr val="899DA5"/>
                  </a:gs>
                  <a:gs pos="100000">
                    <a:srgbClr val="268CCB"/>
                  </a:gs>
                </a:gsLst>
                <a:lin ang="10800000" scaled="0"/>
              </a:gradFill>
            </a:endParaRPr>
          </a:p>
        </p:txBody>
      </p:sp>
      <p:sp>
        <p:nvSpPr>
          <p:cNvPr id="14" name="文本框 26"/>
          <p:cNvSpPr txBox="1"/>
          <p:nvPr/>
        </p:nvSpPr>
        <p:spPr>
          <a:xfrm>
            <a:off x="2171931" y="3118088"/>
            <a:ext cx="1024330" cy="368300"/>
          </a:xfrm>
          <a:prstGeom prst="rect">
            <a:avLst/>
          </a:prstGeom>
          <a:noFill/>
          <a:ln w="9525">
            <a:noFill/>
          </a:ln>
        </p:spPr>
        <p:txBody>
          <a:bodyPr wrap="square" anchor="t">
            <a:spAutoFit/>
          </a:bodyPr>
          <a:lstStyle/>
          <a:p>
            <a:pPr algn="ctr"/>
            <a:r>
              <a:rPr lang="en-US" altLang="zh-CN" dirty="0">
                <a:solidFill>
                  <a:srgbClr val="FFFFFF"/>
                </a:solidFill>
                <a:latin typeface="Century Gothic" panose="020B0502020202020204" pitchFamily="34" charset="0"/>
              </a:rPr>
              <a:t>01</a:t>
            </a:r>
            <a:endParaRPr lang="en-US" altLang="zh-CN" dirty="0">
              <a:solidFill>
                <a:srgbClr val="FFFFFF"/>
              </a:solidFill>
              <a:latin typeface="Century Gothic" panose="020B0502020202020204" pitchFamily="34" charset="0"/>
            </a:endParaRPr>
          </a:p>
        </p:txBody>
      </p:sp>
      <p:sp>
        <p:nvSpPr>
          <p:cNvPr id="16" name="文本框 17"/>
          <p:cNvSpPr txBox="1"/>
          <p:nvPr/>
        </p:nvSpPr>
        <p:spPr>
          <a:xfrm>
            <a:off x="3354860" y="4187837"/>
            <a:ext cx="3254375" cy="1938020"/>
          </a:xfrm>
          <a:prstGeom prst="rect">
            <a:avLst/>
          </a:prstGeom>
          <a:noFill/>
          <a:ln w="9525">
            <a:noFill/>
          </a:ln>
        </p:spPr>
        <p:txBody>
          <a:bodyPr anchor="t">
            <a:spAutoFit/>
          </a:bodyPr>
          <a:lstStyle/>
          <a:p>
            <a:r>
              <a:rPr lang="en-IN" altLang="en-US" sz="2000" dirty="0" smtClean="0">
                <a:sym typeface="+mn-ea"/>
              </a:rPr>
              <a:t>In</a:t>
            </a:r>
            <a:r>
              <a:rPr lang="en-US" sz="2000" dirty="0" smtClean="0">
                <a:sym typeface="+mn-ea"/>
              </a:rPr>
              <a:t>volves developin</a:t>
            </a:r>
            <a:r>
              <a:rPr lang="en-IN" altLang="en-US" sz="2000" dirty="0" smtClean="0">
                <a:sym typeface="+mn-ea"/>
              </a:rPr>
              <a:t>g</a:t>
            </a:r>
            <a:endParaRPr lang="en-IN" altLang="en-US" sz="2000" dirty="0" smtClean="0">
              <a:sym typeface="+mn-ea"/>
            </a:endParaRPr>
          </a:p>
          <a:p>
            <a:r>
              <a:rPr lang="en-US" sz="2000" dirty="0" smtClean="0">
                <a:sym typeface="+mn-ea"/>
              </a:rPr>
              <a:t>methods of </a:t>
            </a:r>
            <a:r>
              <a:rPr lang="en-US" sz="2000" dirty="0" err="1" smtClean="0">
                <a:sym typeface="+mn-ea"/>
              </a:rPr>
              <a:t>recording,storing</a:t>
            </a:r>
            <a:r>
              <a:rPr lang="en-US" sz="2000" dirty="0" smtClean="0">
                <a:sym typeface="+mn-ea"/>
              </a:rPr>
              <a:t> and </a:t>
            </a:r>
            <a:r>
              <a:rPr lang="en-US" sz="2000" dirty="0" err="1" smtClean="0">
                <a:sym typeface="+mn-ea"/>
              </a:rPr>
              <a:t>analysing</a:t>
            </a:r>
            <a:r>
              <a:rPr lang="en-US" sz="2000" dirty="0" smtClean="0">
                <a:sym typeface="+mn-ea"/>
              </a:rPr>
              <a:t> data effectively to extract useful information.</a:t>
            </a:r>
            <a:endParaRPr lang="zh-CN" altLang="en-US" sz="2000" dirty="0">
              <a:solidFill>
                <a:schemeClr val="tx1">
                  <a:lumMod val="50000"/>
                  <a:lumOff val="50000"/>
                </a:schemeClr>
              </a:solidFill>
              <a:latin typeface="Century Gothic" panose="020B0502020202020204" pitchFamily="34" charset="0"/>
            </a:endParaRPr>
          </a:p>
        </p:txBody>
      </p:sp>
      <p:sp>
        <p:nvSpPr>
          <p:cNvPr id="18" name="稻壳天启设计原创模板"/>
          <p:cNvSpPr/>
          <p:nvPr/>
        </p:nvSpPr>
        <p:spPr>
          <a:xfrm>
            <a:off x="2135223" y="4252602"/>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46000">
                    <a:srgbClr val="899DA5"/>
                  </a:gs>
                  <a:gs pos="0">
                    <a:srgbClr val="899DA5"/>
                  </a:gs>
                  <a:gs pos="100000">
                    <a:srgbClr val="268CCB"/>
                  </a:gs>
                </a:gsLst>
                <a:lin ang="10800000" scaled="0"/>
              </a:gradFill>
            </a:endParaRPr>
          </a:p>
        </p:txBody>
      </p:sp>
      <p:sp>
        <p:nvSpPr>
          <p:cNvPr id="20" name="文本框 26"/>
          <p:cNvSpPr txBox="1"/>
          <p:nvPr/>
        </p:nvSpPr>
        <p:spPr>
          <a:xfrm>
            <a:off x="2171931" y="4222681"/>
            <a:ext cx="1024330" cy="368300"/>
          </a:xfrm>
          <a:prstGeom prst="rect">
            <a:avLst/>
          </a:prstGeom>
          <a:noFill/>
          <a:ln w="9525">
            <a:noFill/>
          </a:ln>
        </p:spPr>
        <p:txBody>
          <a:bodyPr wrap="square" anchor="t">
            <a:spAutoFit/>
          </a:bodyPr>
          <a:lstStyle/>
          <a:p>
            <a:pPr algn="ctr"/>
            <a:r>
              <a:rPr lang="en-US" altLang="zh-CN" dirty="0">
                <a:solidFill>
                  <a:srgbClr val="FFFFFF"/>
                </a:solidFill>
                <a:latin typeface="Century Gothic" panose="020B0502020202020204" pitchFamily="34" charset="0"/>
              </a:rPr>
              <a:t>02</a:t>
            </a:r>
            <a:endParaRPr lang="en-US" altLang="zh-CN" dirty="0">
              <a:solidFill>
                <a:srgbClr val="FFFFFF"/>
              </a:solidFill>
              <a:latin typeface="Century Gothic" panose="020B0502020202020204" pitchFamily="34" charset="0"/>
            </a:endParaRPr>
          </a:p>
        </p:txBody>
      </p:sp>
      <p:sp>
        <p:nvSpPr>
          <p:cNvPr id="29" name="文本框 28"/>
          <p:cNvSpPr txBox="1"/>
          <p:nvPr/>
        </p:nvSpPr>
        <p:spPr>
          <a:xfrm>
            <a:off x="7515918" y="3101682"/>
            <a:ext cx="3254375" cy="706755"/>
          </a:xfrm>
          <a:prstGeom prst="rect">
            <a:avLst/>
          </a:prstGeom>
          <a:noFill/>
          <a:ln w="9525">
            <a:noFill/>
          </a:ln>
        </p:spPr>
        <p:txBody>
          <a:bodyPr wrap="square" anchor="t">
            <a:spAutoFit/>
          </a:bodyPr>
          <a:lstStyle/>
          <a:p>
            <a:r>
              <a:rPr lang="en-IN" altLang="en-US" sz="2000" dirty="0">
                <a:sym typeface="+mn-ea"/>
              </a:rPr>
              <a:t>R</a:t>
            </a:r>
            <a:r>
              <a:rPr lang="en-US" sz="2000" dirty="0">
                <a:sym typeface="+mn-ea"/>
              </a:rPr>
              <a:t>elated to data mining and big data</a:t>
            </a:r>
            <a:endParaRPr lang="zh-CN" altLang="en-US" sz="2000" dirty="0">
              <a:solidFill>
                <a:schemeClr val="tx1">
                  <a:lumMod val="50000"/>
                  <a:lumOff val="50000"/>
                </a:schemeClr>
              </a:solidFill>
              <a:latin typeface="Century Gothic" panose="020B0502020202020204" pitchFamily="34" charset="0"/>
            </a:endParaRPr>
          </a:p>
        </p:txBody>
      </p:sp>
      <p:sp>
        <p:nvSpPr>
          <p:cNvPr id="30" name="稻壳天启设计原创模板"/>
          <p:cNvSpPr/>
          <p:nvPr/>
        </p:nvSpPr>
        <p:spPr>
          <a:xfrm>
            <a:off x="6296281" y="3166447"/>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46000">
                    <a:srgbClr val="899DA5"/>
                  </a:gs>
                  <a:gs pos="0">
                    <a:srgbClr val="899DA5"/>
                  </a:gs>
                  <a:gs pos="100000">
                    <a:srgbClr val="268CCB"/>
                  </a:gs>
                </a:gsLst>
                <a:lin ang="10800000" scaled="0"/>
              </a:gradFill>
            </a:endParaRPr>
          </a:p>
        </p:txBody>
      </p:sp>
      <p:sp>
        <p:nvSpPr>
          <p:cNvPr id="31" name="文本框 26"/>
          <p:cNvSpPr txBox="1"/>
          <p:nvPr/>
        </p:nvSpPr>
        <p:spPr>
          <a:xfrm>
            <a:off x="6371089" y="3136526"/>
            <a:ext cx="1024330" cy="368300"/>
          </a:xfrm>
          <a:prstGeom prst="rect">
            <a:avLst/>
          </a:prstGeom>
          <a:noFill/>
          <a:ln w="9525">
            <a:noFill/>
          </a:ln>
        </p:spPr>
        <p:txBody>
          <a:bodyPr wrap="square" anchor="t">
            <a:spAutoFit/>
          </a:bodyPr>
          <a:lstStyle/>
          <a:p>
            <a:pPr algn="ctr"/>
            <a:r>
              <a:rPr lang="en-US" altLang="zh-CN" dirty="0">
                <a:solidFill>
                  <a:srgbClr val="FFFFFF"/>
                </a:solidFill>
                <a:latin typeface="Century Gothic" panose="020B0502020202020204" pitchFamily="34" charset="0"/>
              </a:rPr>
              <a:t>03</a:t>
            </a:r>
            <a:endParaRPr lang="en-US" altLang="zh-CN" dirty="0">
              <a:solidFill>
                <a:srgbClr val="FFFFFF"/>
              </a:solidFill>
              <a:latin typeface="Century Gothic" panose="020B0502020202020204" pitchFamily="34" charset="0"/>
            </a:endParaRPr>
          </a:p>
        </p:txBody>
      </p:sp>
      <p:sp>
        <p:nvSpPr>
          <p:cNvPr id="26" name="文本框 17"/>
          <p:cNvSpPr txBox="1"/>
          <p:nvPr/>
        </p:nvSpPr>
        <p:spPr>
          <a:xfrm>
            <a:off x="7515918" y="3880244"/>
            <a:ext cx="3254375" cy="2553335"/>
          </a:xfrm>
          <a:prstGeom prst="rect">
            <a:avLst/>
          </a:prstGeom>
          <a:noFill/>
          <a:ln w="9525">
            <a:noFill/>
          </a:ln>
        </p:spPr>
        <p:txBody>
          <a:bodyPr anchor="t">
            <a:spAutoFit/>
          </a:bodyPr>
          <a:lstStyle/>
          <a:p>
            <a:r>
              <a:rPr lang="en-IN" altLang="en-US" sz="2000" dirty="0">
                <a:sym typeface="+mn-ea"/>
              </a:rPr>
              <a:t>A</a:t>
            </a:r>
            <a:r>
              <a:rPr lang="en-US" sz="2000" dirty="0">
                <a:sym typeface="+mn-ea"/>
              </a:rPr>
              <a:t>n inter-disciplinary field that uses scientific methods, processes, algorithms and systems to extract knowledge and insights from many structural and unstructured data</a:t>
            </a:r>
            <a:r>
              <a:rPr lang="en-US" sz="2000" dirty="0" smtClean="0">
                <a:sym typeface="+mn-ea"/>
              </a:rPr>
              <a:t>.</a:t>
            </a:r>
            <a:endParaRPr lang="zh-CN" altLang="en-US" sz="2000" dirty="0">
              <a:solidFill>
                <a:schemeClr val="tx1">
                  <a:lumMod val="50000"/>
                  <a:lumOff val="50000"/>
                </a:schemeClr>
              </a:solidFill>
              <a:latin typeface="Century Gothic" panose="020B0502020202020204" pitchFamily="34" charset="0"/>
            </a:endParaRPr>
          </a:p>
        </p:txBody>
      </p:sp>
      <p:sp>
        <p:nvSpPr>
          <p:cNvPr id="27" name="稻壳天启设计原创模板"/>
          <p:cNvSpPr/>
          <p:nvPr/>
        </p:nvSpPr>
        <p:spPr>
          <a:xfrm>
            <a:off x="6296281" y="4014224"/>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46000">
                    <a:srgbClr val="899DA5"/>
                  </a:gs>
                  <a:gs pos="0">
                    <a:srgbClr val="899DA5"/>
                  </a:gs>
                  <a:gs pos="100000">
                    <a:srgbClr val="268CCB"/>
                  </a:gs>
                </a:gsLst>
                <a:lin ang="10800000" scaled="0"/>
              </a:gradFill>
            </a:endParaRPr>
          </a:p>
        </p:txBody>
      </p:sp>
      <p:sp>
        <p:nvSpPr>
          <p:cNvPr id="28" name="文本框 26"/>
          <p:cNvSpPr txBox="1"/>
          <p:nvPr/>
        </p:nvSpPr>
        <p:spPr>
          <a:xfrm>
            <a:off x="6371089" y="3983033"/>
            <a:ext cx="1024330" cy="368300"/>
          </a:xfrm>
          <a:prstGeom prst="rect">
            <a:avLst/>
          </a:prstGeom>
          <a:noFill/>
          <a:ln w="9525">
            <a:noFill/>
          </a:ln>
        </p:spPr>
        <p:txBody>
          <a:bodyPr wrap="square" anchor="t">
            <a:spAutoFit/>
          </a:bodyPr>
          <a:lstStyle/>
          <a:p>
            <a:pPr algn="ctr"/>
            <a:r>
              <a:rPr lang="en-US" altLang="zh-CN" dirty="0">
                <a:solidFill>
                  <a:srgbClr val="FFFFFF"/>
                </a:solidFill>
                <a:latin typeface="Century Gothic" panose="020B0502020202020204" pitchFamily="34" charset="0"/>
              </a:rPr>
              <a:t>04</a:t>
            </a:r>
            <a:endParaRPr lang="en-US" altLang="zh-CN" dirty="0">
              <a:solidFill>
                <a:srgbClr val="FFFFFF"/>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3240" y="464185"/>
            <a:ext cx="11145520" cy="1753235"/>
          </a:xfrm>
          <a:prstGeom prst="rect">
            <a:avLst/>
          </a:prstGeom>
          <a:noFill/>
        </p:spPr>
        <p:txBody>
          <a:bodyPr wrap="square" rtlCol="0" anchor="t">
            <a:spAutoFit/>
          </a:bodyPr>
          <a:p>
            <a:r>
              <a:rPr lang="fr-FR" b="1" dirty="0">
                <a:solidFill>
                  <a:srgbClr val="000000"/>
                </a:solidFill>
                <a:latin typeface="Courier New" panose="02070309020205020404" pitchFamily="49" charset="0"/>
                <a:sym typeface="+mn-ea"/>
              </a:rPr>
              <a:t>The </a:t>
            </a:r>
            <a:r>
              <a:rPr lang="fr-FR" b="1" dirty="0" err="1">
                <a:solidFill>
                  <a:srgbClr val="000000"/>
                </a:solidFill>
                <a:latin typeface="Courier New" panose="02070309020205020404" pitchFamily="49" charset="0"/>
                <a:sym typeface="+mn-ea"/>
              </a:rPr>
              <a:t>following</a:t>
            </a:r>
            <a:r>
              <a:rPr lang="fr-FR" b="1" dirty="0">
                <a:solidFill>
                  <a:srgbClr val="000000"/>
                </a:solidFill>
                <a:latin typeface="Courier New" panose="02070309020205020404" pitchFamily="49" charset="0"/>
                <a:sym typeface="+mn-ea"/>
              </a:rPr>
              <a:t> confusion matrix </a:t>
            </a:r>
            <a:r>
              <a:rPr lang="fr-FR" b="1" dirty="0" err="1">
                <a:solidFill>
                  <a:srgbClr val="000000"/>
                </a:solidFill>
                <a:latin typeface="Courier New" panose="02070309020205020404" pitchFamily="49" charset="0"/>
                <a:sym typeface="+mn-ea"/>
              </a:rPr>
              <a:t>is</a:t>
            </a:r>
            <a:r>
              <a:rPr lang="fr-FR" b="1" dirty="0">
                <a:solidFill>
                  <a:srgbClr val="000000"/>
                </a:solidFill>
                <a:latin typeface="Courier New" panose="02070309020205020404" pitchFamily="49" charset="0"/>
                <a:sym typeface="+mn-ea"/>
              </a:rPr>
              <a:t> </a:t>
            </a:r>
            <a:r>
              <a:rPr lang="fr-FR" b="1" dirty="0" err="1">
                <a:solidFill>
                  <a:srgbClr val="000000"/>
                </a:solidFill>
                <a:latin typeface="Courier New" panose="02070309020205020404" pitchFamily="49" charset="0"/>
                <a:sym typeface="+mn-ea"/>
              </a:rPr>
              <a:t>obtained</a:t>
            </a:r>
            <a:r>
              <a:rPr lang="fr-FR" b="1" dirty="0">
                <a:solidFill>
                  <a:srgbClr val="000000"/>
                </a:solidFill>
                <a:latin typeface="Courier New" panose="02070309020205020404" pitchFamily="49" charset="0"/>
                <a:sym typeface="+mn-ea"/>
              </a:rPr>
              <a:t> </a:t>
            </a:r>
            <a:r>
              <a:rPr lang="fr-FR" b="1" dirty="0" err="1">
                <a:solidFill>
                  <a:srgbClr val="000000"/>
                </a:solidFill>
                <a:latin typeface="Courier New" panose="02070309020205020404" pitchFamily="49" charset="0"/>
                <a:sym typeface="+mn-ea"/>
              </a:rPr>
              <a:t>when</a:t>
            </a:r>
            <a:r>
              <a:rPr lang="fr-FR" b="1" dirty="0">
                <a:solidFill>
                  <a:srgbClr val="000000"/>
                </a:solidFill>
                <a:latin typeface="Courier New" panose="02070309020205020404" pitchFamily="49" charset="0"/>
                <a:sym typeface="+mn-ea"/>
              </a:rPr>
              <a:t> the data set </a:t>
            </a:r>
            <a:r>
              <a:rPr lang="fr-FR" b="1" dirty="0" err="1">
                <a:solidFill>
                  <a:srgbClr val="000000"/>
                </a:solidFill>
                <a:latin typeface="Courier New" panose="02070309020205020404" pitchFamily="49" charset="0"/>
                <a:sym typeface="+mn-ea"/>
              </a:rPr>
              <a:t>is</a:t>
            </a:r>
            <a:r>
              <a:rPr lang="fr-FR" b="1" dirty="0">
                <a:solidFill>
                  <a:srgbClr val="000000"/>
                </a:solidFill>
                <a:latin typeface="Courier New" panose="02070309020205020404" pitchFamily="49" charset="0"/>
                <a:sym typeface="+mn-ea"/>
              </a:rPr>
              <a:t> </a:t>
            </a:r>
            <a:r>
              <a:rPr lang="fr-FR" b="1" dirty="0" err="1">
                <a:solidFill>
                  <a:srgbClr val="000000"/>
                </a:solidFill>
                <a:latin typeface="Courier New" panose="02070309020205020404" pitchFamily="49" charset="0"/>
                <a:sym typeface="+mn-ea"/>
              </a:rPr>
              <a:t>trained</a:t>
            </a:r>
            <a:r>
              <a:rPr lang="fr-FR" b="1" dirty="0">
                <a:solidFill>
                  <a:srgbClr val="000000"/>
                </a:solidFill>
                <a:latin typeface="Courier New" panose="02070309020205020404" pitchFamily="49" charset="0"/>
                <a:sym typeface="+mn-ea"/>
              </a:rPr>
              <a:t> </a:t>
            </a:r>
            <a:r>
              <a:rPr lang="fr-FR" b="1" dirty="0" err="1">
                <a:solidFill>
                  <a:srgbClr val="000000"/>
                </a:solidFill>
                <a:latin typeface="Courier New" panose="02070309020205020404" pitchFamily="49" charset="0"/>
                <a:sym typeface="+mn-ea"/>
              </a:rPr>
              <a:t>with</a:t>
            </a:r>
            <a:r>
              <a:rPr lang="fr-FR" b="1" dirty="0">
                <a:solidFill>
                  <a:srgbClr val="000000"/>
                </a:solidFill>
                <a:latin typeface="Courier New" panose="02070309020205020404" pitchFamily="49" charset="0"/>
                <a:sym typeface="+mn-ea"/>
              </a:rPr>
              <a:t> the K – </a:t>
            </a:r>
            <a:r>
              <a:rPr lang="fr-FR" b="1" dirty="0" err="1">
                <a:solidFill>
                  <a:srgbClr val="000000"/>
                </a:solidFill>
                <a:latin typeface="Courier New" panose="02070309020205020404" pitchFamily="49" charset="0"/>
                <a:sym typeface="+mn-ea"/>
              </a:rPr>
              <a:t>nearest</a:t>
            </a:r>
            <a:r>
              <a:rPr lang="fr-FR" b="1" dirty="0">
                <a:solidFill>
                  <a:srgbClr val="000000"/>
                </a:solidFill>
                <a:latin typeface="Courier New" panose="02070309020205020404" pitchFamily="49" charset="0"/>
                <a:sym typeface="+mn-ea"/>
              </a:rPr>
              <a:t> </a:t>
            </a:r>
            <a:r>
              <a:rPr lang="fr-FR" b="1" dirty="0" err="1">
                <a:solidFill>
                  <a:srgbClr val="000000"/>
                </a:solidFill>
                <a:latin typeface="Courier New" panose="02070309020205020404" pitchFamily="49" charset="0"/>
                <a:sym typeface="+mn-ea"/>
              </a:rPr>
              <a:t>neghbors</a:t>
            </a:r>
            <a:r>
              <a:rPr lang="fr-FR" b="1" dirty="0">
                <a:solidFill>
                  <a:srgbClr val="000000"/>
                </a:solidFill>
                <a:latin typeface="Courier New" panose="02070309020205020404" pitchFamily="49" charset="0"/>
                <a:sym typeface="+mn-ea"/>
              </a:rPr>
              <a:t> classification by </a:t>
            </a:r>
            <a:r>
              <a:rPr lang="fr-FR" b="1" dirty="0" err="1">
                <a:solidFill>
                  <a:srgbClr val="000000"/>
                </a:solidFill>
                <a:latin typeface="Courier New" panose="02070309020205020404" pitchFamily="49" charset="0"/>
                <a:sym typeface="+mn-ea"/>
              </a:rPr>
              <a:t>taking</a:t>
            </a:r>
            <a:r>
              <a:rPr lang="fr-FR" b="1" dirty="0">
                <a:solidFill>
                  <a:srgbClr val="000000"/>
                </a:solidFill>
                <a:latin typeface="Courier New" panose="02070309020205020404" pitchFamily="49" charset="0"/>
                <a:sym typeface="+mn-ea"/>
              </a:rPr>
              <a:t> k =9</a:t>
            </a:r>
            <a:endParaRPr lang="fr-FR" b="1" dirty="0">
              <a:solidFill>
                <a:srgbClr val="000000"/>
              </a:solidFill>
              <a:latin typeface="Courier New" panose="02070309020205020404" pitchFamily="49" charset="0"/>
            </a:endParaRPr>
          </a:p>
          <a:p>
            <a:endParaRPr lang="fr-FR" dirty="0">
              <a:solidFill>
                <a:srgbClr val="000000"/>
              </a:solidFill>
              <a:latin typeface="Courier New" panose="02070309020205020404" pitchFamily="49" charset="0"/>
            </a:endParaRPr>
          </a:p>
          <a:p>
            <a:r>
              <a:rPr lang="fr-FR" b="1" dirty="0">
                <a:solidFill>
                  <a:srgbClr val="0070C0"/>
                </a:solidFill>
                <a:latin typeface="Courier New" panose="02070309020205020404" pitchFamily="49" charset="0"/>
                <a:sym typeface="+mn-ea"/>
              </a:rPr>
              <a:t>Confusion Matrix </a:t>
            </a:r>
            <a:endParaRPr lang="fr-FR" b="1" dirty="0">
              <a:solidFill>
                <a:srgbClr val="0070C0"/>
              </a:solidFill>
              <a:latin typeface="Courier New" panose="02070309020205020404" pitchFamily="49" charset="0"/>
            </a:endParaRPr>
          </a:p>
          <a:p>
            <a:r>
              <a:rPr lang="fr-FR" b="1" dirty="0">
                <a:solidFill>
                  <a:srgbClr val="000000"/>
                </a:solidFill>
                <a:latin typeface="Courier New" panose="02070309020205020404" pitchFamily="49" charset="0"/>
                <a:sym typeface="+mn-ea"/>
              </a:rPr>
              <a:t>[[105 20] </a:t>
            </a:r>
            <a:endParaRPr lang="fr-FR" b="1" dirty="0">
              <a:solidFill>
                <a:srgbClr val="000000"/>
              </a:solidFill>
              <a:latin typeface="Courier New" panose="02070309020205020404" pitchFamily="49" charset="0"/>
            </a:endParaRPr>
          </a:p>
          <a:p>
            <a:r>
              <a:rPr lang="fr-FR" b="1" dirty="0">
                <a:solidFill>
                  <a:srgbClr val="000000"/>
                </a:solidFill>
                <a:latin typeface="Courier New" panose="02070309020205020404" pitchFamily="49" charset="0"/>
                <a:sym typeface="+mn-ea"/>
              </a:rPr>
              <a:t>[ 23 44]]</a:t>
            </a:r>
            <a:endParaRPr lang="en-US"/>
          </a:p>
        </p:txBody>
      </p:sp>
      <p:sp>
        <p:nvSpPr>
          <p:cNvPr id="3" name="Text Box 2"/>
          <p:cNvSpPr txBox="1"/>
          <p:nvPr/>
        </p:nvSpPr>
        <p:spPr>
          <a:xfrm>
            <a:off x="624205" y="2413635"/>
            <a:ext cx="6884035" cy="2030095"/>
          </a:xfrm>
          <a:prstGeom prst="rect">
            <a:avLst/>
          </a:prstGeom>
          <a:noFill/>
        </p:spPr>
        <p:txBody>
          <a:bodyPr wrap="square" rtlCol="0" anchor="t">
            <a:spAutoFit/>
          </a:bodyPr>
          <a:p>
            <a:pPr algn="ctr"/>
            <a:r>
              <a:rPr lang="en-US" b="1" dirty="0">
                <a:solidFill>
                  <a:srgbClr val="000000"/>
                </a:solidFill>
                <a:latin typeface="Courier New" panose="02070309020205020404" pitchFamily="49" charset="0"/>
                <a:sym typeface="+mn-ea"/>
              </a:rPr>
              <a:t>Report </a:t>
            </a:r>
            <a:endParaRPr lang="en-US" b="1" dirty="0">
              <a:solidFill>
                <a:srgbClr val="000000"/>
              </a:solidFill>
              <a:latin typeface="Courier New" panose="02070309020205020404" pitchFamily="49" charset="0"/>
            </a:endParaRPr>
          </a:p>
          <a:p>
            <a:pPr algn="ctr"/>
            <a:r>
              <a:rPr lang="en-US" b="1" dirty="0">
                <a:solidFill>
                  <a:srgbClr val="000000"/>
                </a:solidFill>
                <a:latin typeface="Courier New" panose="02070309020205020404" pitchFamily="49" charset="0"/>
                <a:sym typeface="+mn-ea"/>
              </a:rPr>
              <a:t>              precision recall f1-score  support</a:t>
            </a:r>
            <a:endParaRPr lang="en-US" b="1" dirty="0">
              <a:solidFill>
                <a:srgbClr val="000000"/>
              </a:solidFill>
              <a:latin typeface="Courier New" panose="02070309020205020404" pitchFamily="49" charset="0"/>
            </a:endParaRPr>
          </a:p>
          <a:p>
            <a:pPr algn="ctr"/>
            <a:r>
              <a:rPr lang="en-US" b="1" dirty="0">
                <a:solidFill>
                  <a:srgbClr val="000000"/>
                </a:solidFill>
                <a:latin typeface="Courier New" panose="02070309020205020404" pitchFamily="49" charset="0"/>
                <a:sym typeface="+mn-ea"/>
              </a:rPr>
              <a:t> 0             0.82      0.84     0.83     125                                                      </a:t>
            </a:r>
            <a:r>
              <a:rPr lang="en-IN" altLang="en-US" b="1" dirty="0">
                <a:solidFill>
                  <a:srgbClr val="000000"/>
                </a:solidFill>
                <a:latin typeface="Courier New" panose="02070309020205020404" pitchFamily="49" charset="0"/>
                <a:sym typeface="+mn-ea"/>
              </a:rPr>
              <a:t>1              </a:t>
            </a:r>
            <a:r>
              <a:rPr lang="en-US" b="1" dirty="0">
                <a:solidFill>
                  <a:srgbClr val="000000"/>
                </a:solidFill>
                <a:latin typeface="Courier New" panose="02070309020205020404" pitchFamily="49" charset="0"/>
                <a:sym typeface="+mn-ea"/>
              </a:rPr>
              <a:t>0.69      0.66     0.67      67                 accuracy                          0.78     192                     macro avg      0.75     0.75     0.75      192                  weighted avg   0.77     0.78      0.77     192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4833" y="473710"/>
            <a:ext cx="4452620" cy="521970"/>
          </a:xfrm>
          <a:prstGeom prst="rect">
            <a:avLst/>
          </a:prstGeom>
          <a:noFill/>
        </p:spPr>
        <p:txBody>
          <a:bodyPr wrap="none" rtlCol="0" anchor="t">
            <a:spAutoFit/>
          </a:bodyPr>
          <a:p>
            <a:pPr algn="ctr">
              <a:buFont typeface="Arial" panose="020B0604020202020204" pitchFamily="34" charset="0"/>
            </a:pPr>
            <a:r>
              <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LOGISTIC REGRESSION:</a:t>
            </a:r>
            <a:endPar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3" name="Text Box 2"/>
          <p:cNvSpPr txBox="1"/>
          <p:nvPr/>
        </p:nvSpPr>
        <p:spPr>
          <a:xfrm>
            <a:off x="565150" y="995680"/>
            <a:ext cx="11122660" cy="1198880"/>
          </a:xfrm>
          <a:prstGeom prst="rect">
            <a:avLst/>
          </a:prstGeom>
          <a:noFill/>
        </p:spPr>
        <p:txBody>
          <a:bodyPr wrap="square" rtlCol="0" anchor="t">
            <a:spAutoFit/>
          </a:bodyPr>
          <a:p>
            <a:pPr fontAlgn="base"/>
            <a:r>
              <a:rPr lang="en-US" dirty="0">
                <a:solidFill>
                  <a:srgbClr val="555555"/>
                </a:solidFill>
                <a:latin typeface="Helvetica Neue"/>
                <a:sym typeface="+mn-ea"/>
              </a:rPr>
              <a:t>Logistic regression is another technique borrowed by machine learning from the field of  statistics.It is the go-to method for binary classification problems (problems with two class values). In this post you will discover the logistic regression algorithm for machine learning.</a:t>
            </a:r>
            <a:endParaRPr lang="en-US" dirty="0">
              <a:solidFill>
                <a:srgbClr val="555555"/>
              </a:solidFill>
              <a:latin typeface="Helvetica Neue"/>
            </a:endParaRPr>
          </a:p>
          <a:p>
            <a:pPr fontAlgn="base"/>
            <a:r>
              <a:rPr lang="en-US" dirty="0">
                <a:solidFill>
                  <a:srgbClr val="555555"/>
                </a:solidFill>
                <a:latin typeface="Helvetica Neue"/>
                <a:sym typeface="+mn-ea"/>
              </a:rPr>
              <a:t>After reading this post you will know:</a:t>
            </a:r>
            <a:endParaRPr lang="en-US"/>
          </a:p>
        </p:txBody>
      </p:sp>
      <p:sp>
        <p:nvSpPr>
          <p:cNvPr id="4" name="Text Box 3"/>
          <p:cNvSpPr txBox="1"/>
          <p:nvPr/>
        </p:nvSpPr>
        <p:spPr>
          <a:xfrm>
            <a:off x="565150" y="2136775"/>
            <a:ext cx="10984230" cy="2584450"/>
          </a:xfrm>
          <a:prstGeom prst="rect">
            <a:avLst/>
          </a:prstGeom>
          <a:noFill/>
        </p:spPr>
        <p:txBody>
          <a:bodyPr wrap="square" rtlCol="0" anchor="t">
            <a:spAutoFit/>
          </a:bodyPr>
          <a:p>
            <a:pPr marL="285750" indent="-285750" algn="l" fontAlgn="base">
              <a:buFont typeface="Wingdings" panose="05000000000000000000" charset="0"/>
              <a:buChar char="Ø"/>
            </a:pPr>
            <a:r>
              <a:rPr lang="en-US" dirty="0">
                <a:solidFill>
                  <a:srgbClr val="555555"/>
                </a:solidFill>
                <a:latin typeface="Helvetica Neue"/>
                <a:sym typeface="+mn-ea"/>
              </a:rPr>
              <a:t>The many names and terms used when describing logistic regression (like log odds and logit).</a:t>
            </a:r>
            <a:endParaRPr lang="en-US" dirty="0">
              <a:solidFill>
                <a:srgbClr val="555555"/>
              </a:solidFill>
              <a:latin typeface="Helvetica Neue"/>
              <a:sym typeface="+mn-ea"/>
            </a:endParaRPr>
          </a:p>
          <a:p>
            <a:pPr marL="285750" indent="-285750" algn="l" fontAlgn="base">
              <a:buFont typeface="Wingdings" panose="05000000000000000000" charset="0"/>
              <a:buChar char="Ø"/>
            </a:pPr>
            <a:r>
              <a:rPr lang="en-US" dirty="0">
                <a:solidFill>
                  <a:srgbClr val="555555"/>
                </a:solidFill>
                <a:latin typeface="Helvetica Neue"/>
                <a:sym typeface="+mn-ea"/>
              </a:rPr>
              <a:t>The representation used for a logistic regression model.</a:t>
            </a:r>
            <a:endParaRPr lang="en-US" dirty="0">
              <a:solidFill>
                <a:srgbClr val="555555"/>
              </a:solidFill>
              <a:latin typeface="Helvetica Neue"/>
            </a:endParaRPr>
          </a:p>
          <a:p>
            <a:pPr marL="285750" indent="-285750" algn="l" fontAlgn="base">
              <a:buFont typeface="Wingdings" panose="05000000000000000000" charset="0"/>
              <a:buChar char="Ø"/>
            </a:pPr>
            <a:r>
              <a:rPr lang="en-US" dirty="0">
                <a:solidFill>
                  <a:srgbClr val="555555"/>
                </a:solidFill>
                <a:latin typeface="Helvetica Neue"/>
                <a:sym typeface="+mn-ea"/>
              </a:rPr>
              <a:t>Techniques used to learn the coefficients of a logistic regression model from data.</a:t>
            </a:r>
            <a:endParaRPr lang="en-US" dirty="0">
              <a:solidFill>
                <a:srgbClr val="555555"/>
              </a:solidFill>
              <a:latin typeface="Helvetica Neue"/>
            </a:endParaRPr>
          </a:p>
          <a:p>
            <a:pPr marL="285750" indent="-285750" algn="l" fontAlgn="base">
              <a:buFont typeface="Wingdings" panose="05000000000000000000" charset="0"/>
              <a:buChar char="Ø"/>
            </a:pPr>
            <a:r>
              <a:rPr lang="en-US" dirty="0">
                <a:solidFill>
                  <a:srgbClr val="555555"/>
                </a:solidFill>
                <a:latin typeface="Helvetica Neue"/>
                <a:sym typeface="+mn-ea"/>
              </a:rPr>
              <a:t>How to actually make predictions using a learned logistic regression model.</a:t>
            </a:r>
            <a:endParaRPr lang="en-US" dirty="0">
              <a:solidFill>
                <a:srgbClr val="555555"/>
              </a:solidFill>
              <a:latin typeface="Helvetica Neue"/>
            </a:endParaRPr>
          </a:p>
          <a:p>
            <a:pPr marL="285750" indent="-285750" algn="l" fontAlgn="base">
              <a:buFont typeface="Wingdings" panose="05000000000000000000" charset="0"/>
              <a:buChar char="Ø"/>
            </a:pPr>
            <a:r>
              <a:rPr lang="en-US" dirty="0">
                <a:solidFill>
                  <a:srgbClr val="555555"/>
                </a:solidFill>
                <a:latin typeface="Helvetica Neue"/>
                <a:sym typeface="+mn-ea"/>
              </a:rPr>
              <a:t>Where to go for more information if you want to dig a little deeper.</a:t>
            </a:r>
            <a:endParaRPr lang="en-US" dirty="0">
              <a:solidFill>
                <a:srgbClr val="555555"/>
              </a:solidFill>
              <a:latin typeface="Helvetica Neue"/>
            </a:endParaRPr>
          </a:p>
          <a:p>
            <a:pPr marL="285750" indent="-285750" algn="l" fontAlgn="base">
              <a:buFont typeface="Wingdings" panose="05000000000000000000" charset="0"/>
              <a:buChar char="Ø"/>
            </a:pPr>
            <a:r>
              <a:rPr lang="en-US" dirty="0">
                <a:solidFill>
                  <a:srgbClr val="555555"/>
                </a:solidFill>
                <a:latin typeface="Helvetica Neue"/>
                <a:sym typeface="+mn-ea"/>
              </a:rPr>
              <a:t>This post was written for developers interested in applied machine learning</a:t>
            </a:r>
            <a:r>
              <a:rPr lang="en-IN" altLang="en-US" dirty="0">
                <a:solidFill>
                  <a:srgbClr val="555555"/>
                </a:solidFill>
                <a:latin typeface="Helvetica Neue"/>
                <a:sym typeface="+mn-ea"/>
              </a:rPr>
              <a:t>,</a:t>
            </a:r>
            <a:endParaRPr lang="en-IN" altLang="en-US" dirty="0">
              <a:solidFill>
                <a:srgbClr val="555555"/>
              </a:solidFill>
              <a:latin typeface="Helvetica Neue"/>
              <a:sym typeface="+mn-ea"/>
            </a:endParaRPr>
          </a:p>
          <a:p>
            <a:pPr marL="285750" indent="-285750" algn="l" fontAlgn="base">
              <a:buFont typeface="Wingdings" panose="05000000000000000000" charset="0"/>
              <a:buChar char="Ø"/>
            </a:pPr>
            <a:r>
              <a:rPr lang="en-US" dirty="0">
                <a:solidFill>
                  <a:srgbClr val="555555"/>
                </a:solidFill>
                <a:latin typeface="Helvetica Neue"/>
                <a:sym typeface="+mn-ea"/>
              </a:rPr>
              <a:t>specifically predictive modeling. You do not need to have a background in linear</a:t>
            </a:r>
            <a:endParaRPr lang="en-US" dirty="0">
              <a:solidFill>
                <a:srgbClr val="555555"/>
              </a:solidFill>
              <a:latin typeface="Helvetica Neue"/>
              <a:sym typeface="+mn-ea"/>
            </a:endParaRPr>
          </a:p>
          <a:p>
            <a:pPr marL="285750" indent="-285750" algn="l" fontAlgn="base">
              <a:buFont typeface="Wingdings" panose="05000000000000000000" charset="0"/>
              <a:buChar char="Ø"/>
            </a:pPr>
            <a:r>
              <a:rPr lang="en-US" dirty="0">
                <a:solidFill>
                  <a:srgbClr val="555555"/>
                </a:solidFill>
                <a:latin typeface="Helvetica Neue"/>
                <a:sym typeface="+mn-ea"/>
              </a:rPr>
              <a:t>algebra or statistics.</a:t>
            </a:r>
            <a:endParaRPr lang="en-US" dirty="0">
              <a:solidFill>
                <a:srgbClr val="555555"/>
              </a:solidFill>
              <a:latin typeface="Helvetica Neue"/>
            </a:endParaRPr>
          </a:p>
          <a:p>
            <a:pPr marL="285750" indent="-285750" algn="l" fontAlgn="base">
              <a:buFont typeface="Wingdings" panose="05000000000000000000" charset="0"/>
              <a:buChar char="Ø"/>
            </a:pPr>
            <a:endParaRPr lang="en-US"/>
          </a:p>
        </p:txBody>
      </p:sp>
      <p:sp>
        <p:nvSpPr>
          <p:cNvPr id="5" name="Text Box 4"/>
          <p:cNvSpPr txBox="1"/>
          <p:nvPr/>
        </p:nvSpPr>
        <p:spPr>
          <a:xfrm>
            <a:off x="565150" y="4431030"/>
            <a:ext cx="11506200" cy="2306955"/>
          </a:xfrm>
          <a:prstGeom prst="rect">
            <a:avLst/>
          </a:prstGeom>
          <a:noFill/>
        </p:spPr>
        <p:txBody>
          <a:bodyPr wrap="square" rtlCol="0" anchor="t">
            <a:spAutoFit/>
          </a:bodyPr>
          <a:p>
            <a:pPr fontAlgn="base"/>
            <a:r>
              <a:rPr lang="en-US" sz="1600" b="1" dirty="0">
                <a:sym typeface="+mn-ea"/>
              </a:rPr>
              <a:t>Logistic Function</a:t>
            </a:r>
            <a:endParaRPr lang="en-US" sz="1600" b="1" dirty="0"/>
          </a:p>
          <a:p>
            <a:pPr fontAlgn="base"/>
            <a:r>
              <a:rPr lang="en-US" sz="1600" dirty="0">
                <a:sym typeface="+mn-ea"/>
              </a:rPr>
              <a:t>Logistic regression is named for the function used at the core of the method, the logistic function.</a:t>
            </a:r>
            <a:endParaRPr lang="en-US" sz="1600" dirty="0"/>
          </a:p>
          <a:p>
            <a:pPr fontAlgn="base"/>
            <a:r>
              <a:rPr lang="en-US" sz="1600" dirty="0">
                <a:sym typeface="+mn-ea"/>
              </a:rPr>
              <a:t>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a:t>
            </a:r>
            <a:endParaRPr lang="en-US" sz="1600" dirty="0"/>
          </a:p>
          <a:p>
            <a:pPr fontAlgn="base"/>
            <a:r>
              <a:rPr lang="en-US" sz="1600" dirty="0">
                <a:sym typeface="+mn-ea"/>
              </a:rPr>
              <a:t>1 / (1 + e^-value)</a:t>
            </a:r>
            <a:endParaRPr lang="en-US" sz="1600" dirty="0"/>
          </a:p>
          <a:p>
            <a:pPr fontAlgn="base"/>
            <a:r>
              <a:rPr lang="en-US" sz="1600" dirty="0">
                <a:sym typeface="+mn-ea"/>
              </a:rPr>
              <a:t>Where e is the base of the natural logarithms (Euler’s number or the EXP() function in your spreadsheet) and value is the actual numerical value that you want to transform. Below is a plot of the numbers between -5 and 5 transformed into the range 0 and 1 using the logistic function.</a:t>
            </a:r>
            <a:endParaRPr lang="en-US" sz="1600" dirty="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descr="Logistic Func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4045" y="477520"/>
            <a:ext cx="4646295" cy="228473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448945" y="2868930"/>
            <a:ext cx="11294110" cy="3692525"/>
          </a:xfrm>
          <a:prstGeom prst="rect">
            <a:avLst/>
          </a:prstGeom>
          <a:noFill/>
        </p:spPr>
        <p:txBody>
          <a:bodyPr wrap="square" rtlCol="0" anchor="t">
            <a:spAutoFit/>
          </a:bodyPr>
          <a:p>
            <a:pPr fontAlgn="base"/>
            <a:r>
              <a:rPr lang="en-US" b="1" dirty="0">
                <a:solidFill>
                  <a:srgbClr val="222222"/>
                </a:solidFill>
                <a:latin typeface="Helvetica Neue"/>
                <a:sym typeface="+mn-ea"/>
              </a:rPr>
              <a:t>Representation Used for Logistic Regression</a:t>
            </a:r>
            <a:r>
              <a:rPr lang="en-IN" altLang="en-US" b="1" dirty="0">
                <a:solidFill>
                  <a:srgbClr val="222222"/>
                </a:solidFill>
                <a:latin typeface="Helvetica Neue"/>
                <a:sym typeface="+mn-ea"/>
              </a:rPr>
              <a:t>:</a:t>
            </a:r>
            <a:endParaRPr lang="en-US" b="1" dirty="0">
              <a:solidFill>
                <a:srgbClr val="222222"/>
              </a:solidFill>
              <a:latin typeface="Helvetica Neue"/>
            </a:endParaRPr>
          </a:p>
          <a:p>
            <a:pPr fontAlgn="base"/>
            <a:r>
              <a:rPr lang="en-US" dirty="0">
                <a:solidFill>
                  <a:srgbClr val="555555"/>
                </a:solidFill>
                <a:latin typeface="Helvetica Neue"/>
                <a:sym typeface="+mn-ea"/>
              </a:rPr>
              <a:t>Logistic regression uses an equation as the representation, very much like linear regression.</a:t>
            </a:r>
            <a:endParaRPr lang="en-US" dirty="0">
              <a:solidFill>
                <a:srgbClr val="555555"/>
              </a:solidFill>
              <a:latin typeface="Helvetica Neue"/>
            </a:endParaRPr>
          </a:p>
          <a:p>
            <a:pPr fontAlgn="base"/>
            <a:r>
              <a:rPr lang="en-US" dirty="0">
                <a:solidFill>
                  <a:srgbClr val="555555"/>
                </a:solidFill>
                <a:latin typeface="Helvetica Neue"/>
                <a:sym typeface="+mn-ea"/>
              </a:rPr>
              <a:t>Input values (x) are combined linearly using weights or coefficient values (referred to as the Greek capital letter Beta) to predict an output value (y). A key difference from linear regression is that the output value being modeled is a binary values (0 or 1) rather than a numeric value.</a:t>
            </a:r>
            <a:endParaRPr lang="en-US" dirty="0">
              <a:solidFill>
                <a:srgbClr val="555555"/>
              </a:solidFill>
              <a:latin typeface="Helvetica Neue"/>
            </a:endParaRPr>
          </a:p>
          <a:p>
            <a:pPr fontAlgn="base"/>
            <a:r>
              <a:rPr lang="en-US" dirty="0">
                <a:solidFill>
                  <a:srgbClr val="555555"/>
                </a:solidFill>
                <a:latin typeface="Helvetica Neue"/>
                <a:sym typeface="+mn-ea"/>
              </a:rPr>
              <a:t>Below is an example logistic regression equation:</a:t>
            </a:r>
            <a:endParaRPr lang="en-US" dirty="0">
              <a:solidFill>
                <a:srgbClr val="555555"/>
              </a:solidFill>
              <a:latin typeface="Helvetica Neue"/>
            </a:endParaRPr>
          </a:p>
          <a:p>
            <a:pPr algn="ctr" fontAlgn="base"/>
            <a:r>
              <a:rPr lang="en-US" dirty="0">
                <a:solidFill>
                  <a:srgbClr val="555555"/>
                </a:solidFill>
                <a:latin typeface="Helvetica Neue"/>
                <a:sym typeface="+mn-ea"/>
              </a:rPr>
              <a:t>y = e^(b0 + b1*x) / (1 + e^(b0 + b1*x))</a:t>
            </a:r>
            <a:endParaRPr lang="en-US" dirty="0">
              <a:solidFill>
                <a:srgbClr val="555555"/>
              </a:solidFill>
              <a:latin typeface="Helvetica Neue"/>
            </a:endParaRPr>
          </a:p>
          <a:p>
            <a:pPr fontAlgn="base"/>
            <a:r>
              <a:rPr lang="en-US" dirty="0">
                <a:solidFill>
                  <a:srgbClr val="555555"/>
                </a:solidFill>
                <a:latin typeface="Helvetica Neue"/>
                <a:sym typeface="+mn-ea"/>
              </a:rPr>
              <a:t>Where y is the predicted output, b0 is the bias or intercept term and b1 is the coefficient for the single input value (x). Each column in your input data has an associated b coefficient (a constant real value) that must be learned from your training data.</a:t>
            </a:r>
            <a:endParaRPr lang="en-US" dirty="0">
              <a:solidFill>
                <a:srgbClr val="555555"/>
              </a:solidFill>
              <a:latin typeface="Helvetica Neue"/>
            </a:endParaRPr>
          </a:p>
          <a:p>
            <a:pPr fontAlgn="base"/>
            <a:r>
              <a:rPr lang="en-US" dirty="0">
                <a:solidFill>
                  <a:srgbClr val="555555"/>
                </a:solidFill>
                <a:latin typeface="Helvetica Neue"/>
                <a:sym typeface="+mn-ea"/>
              </a:rPr>
              <a:t>The actual representation of the model that you would store in memory or in a file are the coefficients in the equation (the beta value or b’s).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6410" y="584835"/>
            <a:ext cx="11252200" cy="706755"/>
          </a:xfrm>
          <a:prstGeom prst="rect">
            <a:avLst/>
          </a:prstGeom>
          <a:noFill/>
        </p:spPr>
        <p:txBody>
          <a:bodyPr wrap="square" rtlCol="0" anchor="t">
            <a:spAutoFit/>
          </a:bodyPr>
          <a:p>
            <a:r>
              <a:rPr lang="en-IN" sz="2000" b="1" dirty="0">
                <a:sym typeface="+mn-ea"/>
              </a:rPr>
              <a:t>By fitting the Data set in to the Logistic regression model,the accuracy , confusion matrix and the report is as follows:</a:t>
            </a:r>
            <a:endParaRPr lang="en-IN" sz="2000" b="1" dirty="0">
              <a:sym typeface="+mn-ea"/>
            </a:endParaRPr>
          </a:p>
        </p:txBody>
      </p:sp>
      <p:sp>
        <p:nvSpPr>
          <p:cNvPr id="3" name="Text Box 2"/>
          <p:cNvSpPr txBox="1"/>
          <p:nvPr/>
        </p:nvSpPr>
        <p:spPr>
          <a:xfrm>
            <a:off x="576580" y="1774190"/>
            <a:ext cx="8109585" cy="4092575"/>
          </a:xfrm>
          <a:prstGeom prst="rect">
            <a:avLst/>
          </a:prstGeom>
          <a:noFill/>
        </p:spPr>
        <p:txBody>
          <a:bodyPr wrap="square" rtlCol="0" anchor="t">
            <a:spAutoFit/>
          </a:bodyPr>
          <a:p>
            <a:pPr marL="0" indent="0">
              <a:buNone/>
            </a:pPr>
            <a:r>
              <a:rPr lang="en-US" sz="2000" dirty="0">
                <a:sym typeface="+mn-ea"/>
              </a:rPr>
              <a:t>Accuracy of </a:t>
            </a:r>
            <a:r>
              <a:rPr lang="en-US" sz="2000" dirty="0" err="1">
                <a:sym typeface="+mn-ea"/>
              </a:rPr>
              <a:t>Logistic_Regression</a:t>
            </a:r>
            <a:r>
              <a:rPr lang="en-US" sz="2000" dirty="0">
                <a:sym typeface="+mn-ea"/>
              </a:rPr>
              <a:t> on training set is 0.78125                                                                                           Accuracy of </a:t>
            </a:r>
            <a:r>
              <a:rPr lang="en-US" sz="2000" dirty="0" err="1">
                <a:sym typeface="+mn-ea"/>
              </a:rPr>
              <a:t>Logistic_Regression</a:t>
            </a:r>
            <a:r>
              <a:rPr lang="en-US" sz="2000" dirty="0">
                <a:sym typeface="+mn-ea"/>
              </a:rPr>
              <a:t> on testing set is 0.7708333333333334                                                                </a:t>
            </a:r>
            <a:r>
              <a:rPr lang="en-US" sz="2000" dirty="0">
                <a:solidFill>
                  <a:srgbClr val="0070C0"/>
                </a:solidFill>
                <a:sym typeface="+mn-ea"/>
              </a:rPr>
              <a:t>Confusion Matrix                                                                                                                                                                                     </a:t>
            </a:r>
            <a:r>
              <a:rPr lang="en-US" sz="2000" dirty="0">
                <a:sym typeface="+mn-ea"/>
              </a:rPr>
              <a:t>[[110 15]</a:t>
            </a:r>
            <a:endParaRPr lang="en-US" sz="2000" dirty="0"/>
          </a:p>
          <a:p>
            <a:pPr marL="0" indent="0">
              <a:buNone/>
            </a:pPr>
            <a:r>
              <a:rPr lang="en-US" sz="2000" dirty="0">
                <a:sym typeface="+mn-ea"/>
              </a:rPr>
              <a:t> [ 29 38]]</a:t>
            </a:r>
            <a:endParaRPr lang="en-US" sz="2000" dirty="0"/>
          </a:p>
          <a:p>
            <a:pPr marL="0" indent="0">
              <a:buNone/>
            </a:pPr>
            <a:r>
              <a:rPr lang="en-IN" sz="2000" dirty="0">
                <a:sym typeface="+mn-ea"/>
              </a:rPr>
              <a:t>Report </a:t>
            </a:r>
            <a:endParaRPr lang="en-IN" sz="2000" dirty="0"/>
          </a:p>
          <a:p>
            <a:pPr marL="0" indent="0">
              <a:buNone/>
            </a:pPr>
            <a:r>
              <a:rPr lang="en-IN" sz="2000" dirty="0">
                <a:sym typeface="+mn-ea"/>
              </a:rPr>
              <a:t>                          precision      recall       f1-score         support                                                           0                           0.79         0.88           0.83                125                                                              1                           0.72         0.57           0.63                 67  </a:t>
            </a:r>
            <a:endParaRPr lang="en-IN" sz="2000" dirty="0"/>
          </a:p>
          <a:p>
            <a:pPr marL="0" indent="0">
              <a:buNone/>
            </a:pPr>
            <a:r>
              <a:rPr lang="en-US" sz="2000" dirty="0">
                <a:sym typeface="+mn-ea"/>
              </a:rPr>
              <a:t>accuracy                                                  0.77                 192                                            macro avg           0.75         0.72           0.73                 192                                        weighted avg      0.77         0.77           0.76                 192 </a:t>
            </a:r>
            <a:r>
              <a:rPr lang="en-IN" sz="2000" dirty="0">
                <a:sym typeface="+mn-ea"/>
              </a:rPr>
              <a:t>            </a:t>
            </a:r>
            <a:endParaRPr lang="en-IN" sz="2000" dirty="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7840" y="494030"/>
            <a:ext cx="4273550" cy="460375"/>
          </a:xfrm>
          <a:prstGeom prst="rect">
            <a:avLst/>
          </a:prstGeom>
          <a:noFill/>
        </p:spPr>
        <p:txBody>
          <a:bodyPr wrap="square" rtlCol="0" anchor="t">
            <a:spAutoFit/>
          </a:bodyPr>
          <a:p>
            <a:pPr algn="ctr">
              <a:buFont typeface="Arial" panose="020B0604020202020204" pitchFamily="34" charset="0"/>
            </a:pPr>
            <a:r>
              <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DECISION TREES MODEL:</a:t>
            </a:r>
            <a:endPar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3" name="Text Box 2"/>
          <p:cNvSpPr txBox="1"/>
          <p:nvPr/>
        </p:nvSpPr>
        <p:spPr>
          <a:xfrm>
            <a:off x="497840" y="954405"/>
            <a:ext cx="11260455" cy="2030095"/>
          </a:xfrm>
          <a:prstGeom prst="rect">
            <a:avLst/>
          </a:prstGeom>
          <a:noFill/>
        </p:spPr>
        <p:txBody>
          <a:bodyPr wrap="square" rtlCol="0" anchor="t">
            <a:spAutoFit/>
          </a:bodyPr>
          <a:p>
            <a:pPr marL="0" indent="0">
              <a:buNone/>
            </a:pPr>
            <a:r>
              <a:rPr lang="en-US" dirty="0">
                <a:sym typeface="+mn-ea"/>
              </a:rPr>
              <a:t>A tree has many analogies in real life, and turns out that it has influenced a wide area of </a:t>
            </a:r>
            <a:r>
              <a:rPr lang="en-US" b="1" dirty="0">
                <a:sym typeface="+mn-ea"/>
              </a:rPr>
              <a:t>machine learning</a:t>
            </a:r>
            <a:r>
              <a:rPr lang="en-US" dirty="0">
                <a:sym typeface="+mn-ea"/>
              </a:rPr>
              <a:t>, covering both </a:t>
            </a:r>
            <a:r>
              <a:rPr lang="en-US" b="1" dirty="0">
                <a:sym typeface="+mn-ea"/>
              </a:rPr>
              <a:t>classification and regression</a:t>
            </a:r>
            <a:r>
              <a:rPr lang="en-US" dirty="0">
                <a:sym typeface="+mn-ea"/>
              </a:rPr>
              <a:t>. In decision analysis, a decision tree can be used to visually and explicitly represent decisions and decision making. As the name goes, it uses a tree-like model of decisions. Though a commonly used tool in data mining for </a:t>
            </a:r>
            <a:r>
              <a:rPr lang="en-US" dirty="0" err="1">
                <a:sym typeface="+mn-ea"/>
              </a:rPr>
              <a:t>deriveng</a:t>
            </a:r>
            <a:r>
              <a:rPr lang="en-US" dirty="0">
                <a:sym typeface="+mn-ea"/>
              </a:rPr>
              <a:t> a strategy to reach a particular goal, its also widely used in machine learning,</a:t>
            </a:r>
            <a:endParaRPr lang="en-US" dirty="0"/>
          </a:p>
          <a:p>
            <a:pPr marL="0" indent="0">
              <a:buNone/>
            </a:pPr>
            <a:endParaRPr lang="en-US" dirty="0"/>
          </a:p>
          <a:p>
            <a:pPr marL="0" indent="0">
              <a:buNone/>
            </a:pPr>
            <a:endParaRPr lang="en-US"/>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49995" y="2061210"/>
            <a:ext cx="2440305" cy="202501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588645" y="3996055"/>
            <a:ext cx="11169650" cy="2553335"/>
          </a:xfrm>
          <a:prstGeom prst="rect">
            <a:avLst/>
          </a:prstGeom>
          <a:noFill/>
        </p:spPr>
        <p:txBody>
          <a:bodyPr wrap="square" rtlCol="0" anchor="t">
            <a:spAutoFit/>
          </a:bodyPr>
          <a:p>
            <a:r>
              <a:rPr lang="en-US" sz="1600" dirty="0">
                <a:latin typeface="Microsoft YaHei" panose="020B0503020204020204" charset="-122"/>
                <a:ea typeface="Microsoft YaHei" panose="020B0503020204020204" charset="-122"/>
                <a:sym typeface="+mn-ea"/>
              </a:rPr>
              <a:t>Although, a real dataset will have a lot more features and this will just be a branch in a much bigger tree, but you can’t ignore the simplicity of this algorithm. The </a:t>
            </a:r>
            <a:r>
              <a:rPr lang="en-US" sz="1600" b="1" dirty="0">
                <a:latin typeface="Microsoft YaHei" panose="020B0503020204020204" charset="-122"/>
                <a:ea typeface="Microsoft YaHei" panose="020B0503020204020204" charset="-122"/>
                <a:sym typeface="+mn-ea"/>
              </a:rPr>
              <a:t>feature importance is clear</a:t>
            </a:r>
            <a:r>
              <a:rPr lang="en-US" sz="1600" dirty="0">
                <a:latin typeface="Microsoft YaHei" panose="020B0503020204020204" charset="-122"/>
                <a:ea typeface="Microsoft YaHei" panose="020B0503020204020204" charset="-122"/>
                <a:sym typeface="+mn-ea"/>
              </a:rPr>
              <a:t> and relations can be viewed easily. This methodology is more commonly known as </a:t>
            </a:r>
            <a:r>
              <a:rPr lang="en-US" sz="1600" b="1" dirty="0">
                <a:latin typeface="Microsoft YaHei" panose="020B0503020204020204" charset="-122"/>
                <a:ea typeface="Microsoft YaHei" panose="020B0503020204020204" charset="-122"/>
                <a:sym typeface="+mn-ea"/>
              </a:rPr>
              <a:t>learning decision tree from data</a:t>
            </a:r>
            <a:r>
              <a:rPr lang="en-US" sz="1600" dirty="0">
                <a:latin typeface="Microsoft YaHei" panose="020B0503020204020204" charset="-122"/>
                <a:ea typeface="Microsoft YaHei" panose="020B0503020204020204" charset="-122"/>
                <a:sym typeface="+mn-ea"/>
              </a:rPr>
              <a:t> and above tree is called </a:t>
            </a:r>
            <a:r>
              <a:rPr lang="en-US" sz="1600" b="1" dirty="0">
                <a:latin typeface="Microsoft YaHei" panose="020B0503020204020204" charset="-122"/>
                <a:ea typeface="Microsoft YaHei" panose="020B0503020204020204" charset="-122"/>
                <a:sym typeface="+mn-ea"/>
              </a:rPr>
              <a:t>Classification tree</a:t>
            </a:r>
            <a:r>
              <a:rPr lang="en-US" sz="1600" dirty="0">
                <a:latin typeface="Microsoft YaHei" panose="020B0503020204020204" charset="-122"/>
                <a:ea typeface="Microsoft YaHei" panose="020B0503020204020204" charset="-122"/>
                <a:sym typeface="+mn-ea"/>
              </a:rPr>
              <a:t> as the target is to classify passenger as survived or died. </a:t>
            </a:r>
            <a:r>
              <a:rPr lang="en-US" sz="1600" b="1" dirty="0">
                <a:latin typeface="Microsoft YaHei" panose="020B0503020204020204" charset="-122"/>
                <a:ea typeface="Microsoft YaHei" panose="020B0503020204020204" charset="-122"/>
                <a:sym typeface="+mn-ea"/>
              </a:rPr>
              <a:t>Regression trees</a:t>
            </a:r>
            <a:r>
              <a:rPr lang="en-US" sz="1600" dirty="0">
                <a:latin typeface="Microsoft YaHei" panose="020B0503020204020204" charset="-122"/>
                <a:ea typeface="Microsoft YaHei" panose="020B0503020204020204" charset="-122"/>
                <a:sym typeface="+mn-ea"/>
              </a:rPr>
              <a:t> are represented in the same manner, just they predict continuous values like price of a house. In general, Decision Tree algorithms are referred to as CART or Classification and Regression Trees.</a:t>
            </a:r>
            <a:endParaRPr lang="en-US" sz="1600" dirty="0">
              <a:latin typeface="Microsoft YaHei" panose="020B0503020204020204" charset="-122"/>
              <a:ea typeface="Microsoft YaHei" panose="020B0503020204020204" charset="-122"/>
            </a:endParaRPr>
          </a:p>
          <a:p>
            <a:r>
              <a:rPr lang="en-US" sz="1600" b="1" dirty="0">
                <a:latin typeface="Microsoft YaHei" panose="020B0503020204020204" charset="-122"/>
                <a:ea typeface="Microsoft YaHei" panose="020B0503020204020204" charset="-122"/>
                <a:sym typeface="+mn-ea"/>
              </a:rPr>
              <a:t>So, what is actually going on in the background?</a:t>
            </a:r>
            <a:r>
              <a:rPr lang="en-US" sz="1600" dirty="0">
                <a:latin typeface="Microsoft YaHei" panose="020B0503020204020204" charset="-122"/>
                <a:ea typeface="Microsoft YaHei" panose="020B0503020204020204" charset="-122"/>
                <a:sym typeface="+mn-ea"/>
              </a:rPr>
              <a:t> Growing a tree involves deciding on </a:t>
            </a:r>
            <a:r>
              <a:rPr lang="en-US" sz="1600" b="1" dirty="0">
                <a:latin typeface="Microsoft YaHei" panose="020B0503020204020204" charset="-122"/>
                <a:ea typeface="Microsoft YaHei" panose="020B0503020204020204" charset="-122"/>
                <a:sym typeface="+mn-ea"/>
              </a:rPr>
              <a:t>which features to choose</a:t>
            </a:r>
            <a:r>
              <a:rPr lang="en-US" sz="1600" dirty="0">
                <a:latin typeface="Microsoft YaHei" panose="020B0503020204020204" charset="-122"/>
                <a:ea typeface="Microsoft YaHei" panose="020B0503020204020204" charset="-122"/>
                <a:sym typeface="+mn-ea"/>
              </a:rPr>
              <a:t> and </a:t>
            </a:r>
            <a:r>
              <a:rPr lang="en-US" sz="1600" b="1" dirty="0">
                <a:latin typeface="Microsoft YaHei" panose="020B0503020204020204" charset="-122"/>
                <a:ea typeface="Microsoft YaHei" panose="020B0503020204020204" charset="-122"/>
                <a:sym typeface="+mn-ea"/>
              </a:rPr>
              <a:t>what conditions to use</a:t>
            </a:r>
            <a:r>
              <a:rPr lang="en-US" sz="1600" dirty="0">
                <a:latin typeface="Microsoft YaHei" panose="020B0503020204020204" charset="-122"/>
                <a:ea typeface="Microsoft YaHei" panose="020B0503020204020204" charset="-122"/>
                <a:sym typeface="+mn-ea"/>
              </a:rPr>
              <a:t> for splitting, along with knowing when to stop. As a tree generally grows arbitrarily, </a:t>
            </a:r>
            <a:r>
              <a:rPr lang="en-US" sz="1600" b="1" dirty="0">
                <a:latin typeface="Microsoft YaHei" panose="020B0503020204020204" charset="-122"/>
                <a:ea typeface="Microsoft YaHei" panose="020B0503020204020204" charset="-122"/>
                <a:sym typeface="+mn-ea"/>
              </a:rPr>
              <a:t>you will need to trim it down</a:t>
            </a:r>
            <a:r>
              <a:rPr lang="en-US" sz="1600" dirty="0">
                <a:latin typeface="Microsoft YaHei" panose="020B0503020204020204" charset="-122"/>
                <a:ea typeface="Microsoft YaHei" panose="020B0503020204020204" charset="-122"/>
                <a:sym typeface="+mn-ea"/>
              </a:rPr>
              <a:t> for it to look beautiful. Lets start with a common technique used for splitting.</a:t>
            </a:r>
            <a:endParaRPr lang="en-US" sz="1600" dirty="0">
              <a:latin typeface="Microsoft YaHei" panose="020B0503020204020204" charset="-122"/>
              <a:ea typeface="Microsoft YaHei" panose="020B0503020204020204"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7360" y="501650"/>
            <a:ext cx="11272520" cy="645160"/>
          </a:xfrm>
          <a:prstGeom prst="rect">
            <a:avLst/>
          </a:prstGeom>
          <a:noFill/>
        </p:spPr>
        <p:txBody>
          <a:bodyPr wrap="square" rtlCol="0" anchor="t">
            <a:spAutoFit/>
          </a:bodyPr>
          <a:p>
            <a:r>
              <a:rPr lang="en-IN" b="1" dirty="0">
                <a:sym typeface="+mn-ea"/>
              </a:rPr>
              <a:t>By fitting the Data set in to the Logistic regression model,the accuracy , confusion matrix and the report is as follows:</a:t>
            </a:r>
            <a:endParaRPr lang="en-US"/>
          </a:p>
        </p:txBody>
      </p:sp>
      <p:sp>
        <p:nvSpPr>
          <p:cNvPr id="3" name="Text Box 2"/>
          <p:cNvSpPr txBox="1"/>
          <p:nvPr/>
        </p:nvSpPr>
        <p:spPr>
          <a:xfrm>
            <a:off x="687070" y="1477010"/>
            <a:ext cx="8207375" cy="3446145"/>
          </a:xfrm>
          <a:prstGeom prst="rect">
            <a:avLst/>
          </a:prstGeom>
          <a:noFill/>
        </p:spPr>
        <p:txBody>
          <a:bodyPr wrap="square" rtlCol="0" anchor="t">
            <a:spAutoFit/>
          </a:bodyPr>
          <a:p>
            <a:pPr marL="0" indent="0">
              <a:buNone/>
            </a:pPr>
            <a:r>
              <a:rPr lang="en-US" dirty="0">
                <a:sym typeface="+mn-ea"/>
              </a:rPr>
              <a:t>Accuracy of Decision Trees on training set is 0.7725694444444444 </a:t>
            </a:r>
            <a:endParaRPr lang="en-US" dirty="0"/>
          </a:p>
          <a:p>
            <a:pPr marL="0" indent="0">
              <a:buNone/>
            </a:pPr>
            <a:r>
              <a:rPr lang="en-US" dirty="0">
                <a:sym typeface="+mn-ea"/>
              </a:rPr>
              <a:t>Accuracy of Decision Trees on testing set is 0.7395833333333334 </a:t>
            </a:r>
            <a:endParaRPr lang="en-US" dirty="0"/>
          </a:p>
          <a:p>
            <a:pPr marL="0" indent="0">
              <a:buNone/>
            </a:pPr>
            <a:r>
              <a:rPr lang="fr-FR" dirty="0">
                <a:sym typeface="+mn-ea"/>
              </a:rPr>
              <a:t>Confusion Matrix</a:t>
            </a:r>
            <a:endParaRPr lang="fr-FR" dirty="0"/>
          </a:p>
          <a:p>
            <a:pPr marL="0" indent="0">
              <a:buNone/>
            </a:pPr>
            <a:r>
              <a:rPr lang="fr-FR" dirty="0">
                <a:sym typeface="+mn-ea"/>
              </a:rPr>
              <a:t> [[105 20] </a:t>
            </a:r>
            <a:endParaRPr lang="fr-FR" dirty="0"/>
          </a:p>
          <a:p>
            <a:pPr marL="0" indent="0">
              <a:buNone/>
            </a:pPr>
            <a:r>
              <a:rPr lang="fr-FR" dirty="0">
                <a:sym typeface="+mn-ea"/>
              </a:rPr>
              <a:t>  [ 23 44]]</a:t>
            </a:r>
            <a:endParaRPr lang="fr-FR" dirty="0"/>
          </a:p>
          <a:p>
            <a:pPr marL="0" indent="0">
              <a:buNone/>
            </a:pPr>
            <a:r>
              <a:rPr lang="en-IN" sz="2000" b="1" dirty="0">
                <a:sym typeface="+mn-ea"/>
              </a:rPr>
              <a:t>Report:</a:t>
            </a:r>
            <a:endParaRPr lang="en-IN" dirty="0"/>
          </a:p>
          <a:p>
            <a:pPr marL="0" indent="0">
              <a:buNone/>
            </a:pPr>
            <a:r>
              <a:rPr lang="en-IN" dirty="0">
                <a:sym typeface="+mn-ea"/>
              </a:rPr>
              <a:t>                         	precision            recall            f1-score              support                                                                                                         </a:t>
            </a:r>
            <a:endParaRPr lang="en-IN" dirty="0"/>
          </a:p>
          <a:p>
            <a:pPr marL="0" indent="0">
              <a:buNone/>
            </a:pPr>
            <a:r>
              <a:rPr lang="en-IN" dirty="0">
                <a:sym typeface="+mn-ea"/>
              </a:rPr>
              <a:t>                 0           0.82               0.84                0.83                  	125                                                                                                                                                      	  1            0.69               0.66                0.67                     67                                                                                                                                            </a:t>
            </a:r>
            <a:endParaRPr lang="en-IN" dirty="0"/>
          </a:p>
          <a:p>
            <a:pPr marL="0" indent="0">
              <a:buNone/>
            </a:pPr>
            <a:r>
              <a:rPr lang="en-US" dirty="0">
                <a:sym typeface="+mn-ea"/>
              </a:rPr>
              <a:t>              accuracy</a:t>
            </a:r>
            <a:r>
              <a:rPr lang="en-IN" altLang="en-US" dirty="0">
                <a:sym typeface="+mn-ea"/>
              </a:rPr>
              <a:t>				 </a:t>
            </a:r>
            <a:r>
              <a:rPr lang="en-US" dirty="0">
                <a:sym typeface="+mn-ea"/>
              </a:rPr>
              <a:t>  0.78                    192                                                                                               </a:t>
            </a:r>
            <a:r>
              <a:rPr lang="en-IN" altLang="en-US" dirty="0">
                <a:sym typeface="+mn-ea"/>
              </a:rPr>
              <a:t>	</a:t>
            </a:r>
            <a:r>
              <a:rPr lang="en-US" dirty="0">
                <a:sym typeface="+mn-ea"/>
              </a:rPr>
              <a:t>macro avg       0.75                   0.75                0.75                    192                                                                                        </a:t>
            </a:r>
            <a:r>
              <a:rPr lang="en-IN" altLang="en-US" dirty="0">
                <a:sym typeface="+mn-ea"/>
              </a:rPr>
              <a:t>	</a:t>
            </a:r>
            <a:r>
              <a:rPr lang="en-US" dirty="0">
                <a:sym typeface="+mn-ea"/>
              </a:rPr>
              <a:t>weighted avg  0.77                   0.78                0.77                    192 </a:t>
            </a:r>
            <a:r>
              <a:rPr lang="en-IN" dirty="0">
                <a:sym typeface="+mn-ea"/>
              </a:rPr>
              <a:t>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0533" y="463550"/>
            <a:ext cx="3594735" cy="521970"/>
          </a:xfrm>
          <a:prstGeom prst="rect">
            <a:avLst/>
          </a:prstGeom>
          <a:noFill/>
        </p:spPr>
        <p:txBody>
          <a:bodyPr wrap="none" rtlCol="0" anchor="t">
            <a:spAutoFit/>
          </a:bodyPr>
          <a:p>
            <a:pPr algn="ctr">
              <a:buFont typeface="Arial" panose="020B0604020202020204" pitchFamily="34" charset="0"/>
            </a:pPr>
            <a:r>
              <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SUPPORT VECTOR:</a:t>
            </a:r>
            <a:endPar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3" name="Text Box 2"/>
          <p:cNvSpPr txBox="1"/>
          <p:nvPr/>
        </p:nvSpPr>
        <p:spPr>
          <a:xfrm>
            <a:off x="682625" y="985520"/>
            <a:ext cx="10949305" cy="1630045"/>
          </a:xfrm>
          <a:prstGeom prst="rect">
            <a:avLst/>
          </a:prstGeom>
          <a:noFill/>
        </p:spPr>
        <p:txBody>
          <a:bodyPr wrap="square" rtlCol="0" anchor="t">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a:ln>
                  <a:noFill/>
                </a:ln>
                <a:effectLst/>
                <a:latin typeface="Cambria" panose="02040503050406030204" charset="0"/>
                <a:cs typeface="Cambria" panose="02040503050406030204" charset="0"/>
                <a:sym typeface="+mn-ea"/>
              </a:rPr>
              <a:t>The objective of the support vector machine algorithm is to find a hyperplane in an N-dimensional space(N — the number of features) that distinctly classifies the data points.</a:t>
            </a:r>
            <a:endParaRPr kumimoji="0" lang="en-US" altLang="en-US" sz="2000" b="0" i="0" u="none" strike="noStrike" cap="none" normalizeH="0" baseline="0" dirty="0">
              <a:ln>
                <a:noFill/>
              </a:ln>
              <a:solidFill>
                <a:schemeClr val="tx1"/>
              </a:solidFill>
              <a:effectLst/>
              <a:latin typeface="Cambria" panose="02040503050406030204" charset="0"/>
              <a:cs typeface="Cambria" panose="0204050305040603020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a:ln>
                  <a:noFill/>
                </a:ln>
                <a:effectLst/>
                <a:latin typeface="Cambria" panose="02040503050406030204" charset="0"/>
                <a:cs typeface="Cambria" panose="02040503050406030204" charset="0"/>
                <a:sym typeface="+mn-ea"/>
              </a:rPr>
              <a:t>        </a:t>
            </a:r>
            <a:endParaRPr kumimoji="0" lang="en-US" altLang="en-US" sz="2000" b="0" i="0" u="none" strike="noStrike" cap="none" normalizeH="0" baseline="0" dirty="0">
              <a:ln>
                <a:noFill/>
              </a:ln>
              <a:solidFill>
                <a:schemeClr val="tx1"/>
              </a:solidFill>
              <a:effectLst/>
              <a:latin typeface="Cambria" panose="02040503050406030204" charset="0"/>
              <a:cs typeface="Cambria" panose="02040503050406030204" charset="0"/>
            </a:endParaRPr>
          </a:p>
          <a:p>
            <a:pPr marL="0" marR="0" lvl="0" indent="0" algn="l" defTabSz="914400" rtl="0" eaLnBrk="0" fontAlgn="base" latinLnBrk="0" hangingPunct="0">
              <a:lnSpc>
                <a:spcPct val="100000"/>
              </a:lnSpc>
              <a:spcBef>
                <a:spcPct val="0"/>
              </a:spcBef>
              <a:spcAft>
                <a:spcPct val="0"/>
              </a:spcAft>
              <a:buClrTx/>
              <a:buSzTx/>
              <a:buFontTx/>
              <a:buNone/>
            </a:pPr>
            <a:br>
              <a:rPr lang="en-US" altLang="en-US" sz="2000" dirty="0">
                <a:ln>
                  <a:noFill/>
                </a:ln>
                <a:effectLst/>
                <a:latin typeface="Cambria" panose="02040503050406030204" charset="0"/>
                <a:cs typeface="Cambria" panose="02040503050406030204" charset="0"/>
                <a:sym typeface="+mn-ea"/>
              </a:rPr>
            </a:br>
            <a:endParaRPr lang="en-US" altLang="en-US" sz="2000" dirty="0">
              <a:ln>
                <a:noFill/>
              </a:ln>
              <a:effectLst/>
              <a:latin typeface="Cambria" panose="02040503050406030204" charset="0"/>
              <a:cs typeface="Cambria" panose="02040503050406030204" charset="0"/>
              <a:sym typeface="+mn-ea"/>
            </a:endParaRPr>
          </a:p>
        </p:txBody>
      </p:sp>
      <p:pic>
        <p:nvPicPr>
          <p:cNvPr id="81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60840" y="1776730"/>
            <a:ext cx="2266315" cy="1873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682625" y="1896745"/>
            <a:ext cx="8320405" cy="1938020"/>
          </a:xfrm>
          <a:prstGeom prst="rect">
            <a:avLst/>
          </a:prstGeom>
          <a:noFill/>
        </p:spPr>
        <p:txBody>
          <a:bodyPr wrap="square" rtlCol="0" anchor="t">
            <a:spAutoFit/>
          </a:bodyPr>
          <a:p>
            <a:r>
              <a:rPr lang="en-US" sz="2000" dirty="0">
                <a:latin typeface="Cambria" panose="02040503050406030204" charset="0"/>
                <a:cs typeface="Cambria" panose="02040503050406030204" charset="0"/>
                <a:sym typeface="+mn-ea"/>
              </a:rPr>
              <a:t>To separate the two classes of data points, </a:t>
            </a:r>
            <a:endParaRPr lang="en-US" sz="2000" dirty="0">
              <a:latin typeface="Cambria" panose="02040503050406030204" charset="0"/>
              <a:cs typeface="Cambria" panose="02040503050406030204" charset="0"/>
              <a:sym typeface="+mn-ea"/>
            </a:endParaRPr>
          </a:p>
          <a:p>
            <a:r>
              <a:rPr lang="en-US" sz="2000" dirty="0">
                <a:latin typeface="Cambria" panose="02040503050406030204" charset="0"/>
                <a:cs typeface="Cambria" panose="02040503050406030204" charset="0"/>
                <a:sym typeface="+mn-ea"/>
              </a:rPr>
              <a:t>there are many possible hyperplanes that could be chosen. </a:t>
            </a:r>
            <a:endParaRPr lang="en-US" sz="2000" dirty="0">
              <a:latin typeface="Cambria" panose="02040503050406030204" charset="0"/>
              <a:cs typeface="Cambria" panose="02040503050406030204" charset="0"/>
              <a:sym typeface="+mn-ea"/>
            </a:endParaRPr>
          </a:p>
          <a:p>
            <a:r>
              <a:rPr lang="en-US" sz="2000" dirty="0">
                <a:latin typeface="Cambria" panose="02040503050406030204" charset="0"/>
                <a:cs typeface="Cambria" panose="02040503050406030204" charset="0"/>
                <a:sym typeface="+mn-ea"/>
              </a:rPr>
              <a:t>Our objective is to find a plane that has the maximum margin,</a:t>
            </a:r>
            <a:endParaRPr lang="en-US" sz="2000" dirty="0">
              <a:latin typeface="Cambria" panose="02040503050406030204" charset="0"/>
              <a:cs typeface="Cambria" panose="02040503050406030204" charset="0"/>
              <a:sym typeface="+mn-ea"/>
            </a:endParaRPr>
          </a:p>
          <a:p>
            <a:r>
              <a:rPr lang="en-US" sz="2000" dirty="0">
                <a:latin typeface="Cambria" panose="02040503050406030204" charset="0"/>
                <a:cs typeface="Cambria" panose="02040503050406030204" charset="0"/>
                <a:sym typeface="+mn-ea"/>
              </a:rPr>
              <a:t> </a:t>
            </a:r>
            <a:r>
              <a:rPr lang="en-US" sz="2000" dirty="0" err="1">
                <a:latin typeface="Cambria" panose="02040503050406030204" charset="0"/>
                <a:cs typeface="Cambria" panose="02040503050406030204" charset="0"/>
                <a:sym typeface="+mn-ea"/>
              </a:rPr>
              <a:t>i.e</a:t>
            </a:r>
            <a:r>
              <a:rPr lang="en-US" sz="2000" dirty="0">
                <a:latin typeface="Cambria" panose="02040503050406030204" charset="0"/>
                <a:cs typeface="Cambria" panose="02040503050406030204" charset="0"/>
                <a:sym typeface="+mn-ea"/>
              </a:rPr>
              <a:t> the maximum distance between data points of both classes.</a:t>
            </a:r>
            <a:endParaRPr lang="en-US" sz="2000" dirty="0">
              <a:latin typeface="Cambria" panose="02040503050406030204" charset="0"/>
              <a:cs typeface="Cambria" panose="02040503050406030204" charset="0"/>
              <a:sym typeface="+mn-ea"/>
            </a:endParaRPr>
          </a:p>
          <a:p>
            <a:r>
              <a:rPr lang="en-US" sz="2000" dirty="0">
                <a:latin typeface="Cambria" panose="02040503050406030204" charset="0"/>
                <a:cs typeface="Cambria" panose="02040503050406030204" charset="0"/>
                <a:sym typeface="+mn-ea"/>
              </a:rPr>
              <a:t> Maximizing the margin distance provides some reinforcement </a:t>
            </a:r>
            <a:endParaRPr lang="en-US" sz="2000" dirty="0">
              <a:latin typeface="Cambria" panose="02040503050406030204" charset="0"/>
              <a:cs typeface="Cambria" panose="02040503050406030204" charset="0"/>
              <a:sym typeface="+mn-ea"/>
            </a:endParaRPr>
          </a:p>
          <a:p>
            <a:r>
              <a:rPr lang="en-US" sz="2000" dirty="0">
                <a:latin typeface="Cambria" panose="02040503050406030204" charset="0"/>
                <a:cs typeface="Cambria" panose="02040503050406030204" charset="0"/>
                <a:sym typeface="+mn-ea"/>
              </a:rPr>
              <a:t>so that future data points can be classified with more confidence.</a:t>
            </a:r>
            <a:endParaRPr lang="en-US" sz="2000" dirty="0">
              <a:latin typeface="Cambria" panose="02040503050406030204" charset="0"/>
              <a:cs typeface="Cambria" panose="02040503050406030204" charset="0"/>
              <a:sym typeface="+mn-ea"/>
            </a:endParaRPr>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5585" y="3834765"/>
            <a:ext cx="7458710" cy="26047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4665" y="577850"/>
            <a:ext cx="11217910" cy="1630045"/>
          </a:xfrm>
          <a:prstGeom prst="rect">
            <a:avLst/>
          </a:prstGeom>
          <a:noFill/>
        </p:spPr>
        <p:txBody>
          <a:bodyPr wrap="square" rtlCol="0" anchor="t">
            <a:spAutoFit/>
          </a:bodyPr>
          <a:p>
            <a:r>
              <a:rPr lang="en-US" sz="2000" dirty="0">
                <a:latin typeface="Cambria" panose="02040503050406030204" charset="0"/>
                <a:cs typeface="Cambria" panose="02040503050406030204" charset="0"/>
                <a:sym typeface="+mn-ea"/>
              </a:rPr>
              <a:t>Hyperplanes are decision boundaries that help classify the data points.Data points falling on either side of the hyperplane can be attributed to different classes. Also, the dimension of the hyperplane depends upon the number of features. If the number of input features is 2, then the hyperplane is just a line. If the number of input features is 3, then the hyperplane becomes a two-dimensional plane. It becomes difficult to imagine when the number of features exceeds 3.</a:t>
            </a:r>
            <a:endParaRPr lang="en-US" sz="2000" dirty="0">
              <a:latin typeface="Cambria" panose="02040503050406030204" charset="0"/>
              <a:cs typeface="Cambria" panose="02040503050406030204" charset="0"/>
              <a:sym typeface="+mn-ea"/>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2045" y="2207608"/>
            <a:ext cx="8996516" cy="3714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0695" y="425450"/>
            <a:ext cx="11271250" cy="706755"/>
          </a:xfrm>
          <a:prstGeom prst="rect">
            <a:avLst/>
          </a:prstGeom>
          <a:noFill/>
        </p:spPr>
        <p:txBody>
          <a:bodyPr wrap="square" rtlCol="0" anchor="t">
            <a:spAutoFit/>
          </a:bodyPr>
          <a:p>
            <a:r>
              <a:rPr lang="en-IN" sz="2000" b="1" dirty="0">
                <a:sym typeface="+mn-ea"/>
              </a:rPr>
              <a:t>By fitting the Data set in to the Logistic regression model, the accuracy , confusion matrix and the report is as follows:</a:t>
            </a:r>
            <a:endParaRPr lang="en-IN" sz="2000" b="1" dirty="0">
              <a:sym typeface="+mn-ea"/>
            </a:endParaRPr>
          </a:p>
        </p:txBody>
      </p:sp>
      <p:sp>
        <p:nvSpPr>
          <p:cNvPr id="3" name="Text Box 2"/>
          <p:cNvSpPr txBox="1"/>
          <p:nvPr/>
        </p:nvSpPr>
        <p:spPr>
          <a:xfrm>
            <a:off x="579120" y="1237615"/>
            <a:ext cx="7842250" cy="3415030"/>
          </a:xfrm>
          <a:prstGeom prst="rect">
            <a:avLst/>
          </a:prstGeom>
          <a:noFill/>
        </p:spPr>
        <p:txBody>
          <a:bodyPr wrap="square" rtlCol="0" anchor="t">
            <a:spAutoFit/>
          </a:bodyPr>
          <a:p>
            <a:pPr marL="0" indent="0">
              <a:buNone/>
            </a:pPr>
            <a:r>
              <a:rPr lang="en-US" dirty="0">
                <a:sym typeface="+mn-ea"/>
              </a:rPr>
              <a:t>Accuracy on training set: 0.790</a:t>
            </a:r>
            <a:endParaRPr lang="en-US" dirty="0"/>
          </a:p>
          <a:p>
            <a:pPr marL="0" indent="0">
              <a:buNone/>
            </a:pPr>
            <a:r>
              <a:rPr lang="en-US" dirty="0">
                <a:sym typeface="+mn-ea"/>
              </a:rPr>
              <a:t>Accuracy on test set:  0.797</a:t>
            </a:r>
            <a:endParaRPr lang="en-US" dirty="0"/>
          </a:p>
          <a:p>
            <a:pPr marL="0" indent="0">
              <a:buNone/>
            </a:pPr>
            <a:r>
              <a:rPr lang="fr-FR" dirty="0">
                <a:sym typeface="+mn-ea"/>
              </a:rPr>
              <a:t>Confusion Matrix </a:t>
            </a:r>
            <a:endParaRPr lang="fr-FR" dirty="0"/>
          </a:p>
          <a:p>
            <a:pPr marL="0" indent="0">
              <a:buNone/>
            </a:pPr>
            <a:r>
              <a:rPr lang="fr-FR" dirty="0">
                <a:sym typeface="+mn-ea"/>
              </a:rPr>
              <a:t>[[105 20] </a:t>
            </a:r>
            <a:endParaRPr lang="fr-FR" dirty="0"/>
          </a:p>
          <a:p>
            <a:pPr marL="0" indent="0">
              <a:buNone/>
            </a:pPr>
            <a:r>
              <a:rPr lang="fr-FR" dirty="0">
                <a:sym typeface="+mn-ea"/>
              </a:rPr>
              <a:t> [ 23 44]]</a:t>
            </a:r>
            <a:endParaRPr lang="fr-FR" dirty="0"/>
          </a:p>
          <a:p>
            <a:pPr marL="0" indent="0">
              <a:buNone/>
            </a:pPr>
            <a:r>
              <a:rPr lang="en-IN" dirty="0">
                <a:sym typeface="+mn-ea"/>
              </a:rPr>
              <a:t>Report</a:t>
            </a:r>
            <a:endParaRPr lang="en-IN" dirty="0"/>
          </a:p>
          <a:p>
            <a:pPr marL="0" indent="0">
              <a:buNone/>
            </a:pPr>
            <a:r>
              <a:rPr lang="en-IN" dirty="0">
                <a:sym typeface="+mn-ea"/>
              </a:rPr>
              <a:t>                         precision        recall         f1-score      support     </a:t>
            </a:r>
            <a:endParaRPr lang="en-IN" dirty="0"/>
          </a:p>
          <a:p>
            <a:pPr marL="0" indent="0">
              <a:buNone/>
            </a:pPr>
            <a:r>
              <a:rPr lang="en-IN" dirty="0">
                <a:sym typeface="+mn-ea"/>
              </a:rPr>
              <a:t>              0           0.82                 0.84           0.83           125                                                     	   1           0.69                 0.66           0.67            67 </a:t>
            </a:r>
            <a:endParaRPr lang="en-IN" dirty="0"/>
          </a:p>
          <a:p>
            <a:pPr marL="0" indent="0">
              <a:buNone/>
            </a:pPr>
            <a:r>
              <a:rPr lang="en-US" dirty="0">
                <a:sym typeface="+mn-ea"/>
              </a:rPr>
              <a:t>      accuracy                                                  0.78           192                                          macro avg         0.75                 0.75           0.75           192                                weighted avg    0.77                0.78            0.77           192 </a:t>
            </a:r>
            <a:r>
              <a:rPr lang="en-IN" dirty="0">
                <a:sym typeface="+mn-ea"/>
              </a:rPr>
              <a:t> </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437744" y="252919"/>
            <a:ext cx="10147571" cy="5856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稻壳天启设计原创模板"/>
          <p:cNvSpPr/>
          <p:nvPr/>
        </p:nvSpPr>
        <p:spPr>
          <a:xfrm>
            <a:off x="1245235" y="575310"/>
            <a:ext cx="9700895" cy="1938655"/>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buFont typeface="Arial" panose="020B0604020202020204" pitchFamily="34" charset="0"/>
            </a:pPr>
            <a:r>
              <a:rPr lang="en-IN" altLang="en-US" sz="40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Some stuff about Modules</a:t>
            </a:r>
            <a:endParaRPr lang="en-IN" altLang="en-US" sz="40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a:p>
            <a:pPr algn="ctr">
              <a:buFont typeface="Arial" panose="020B0604020202020204" pitchFamily="34" charset="0"/>
            </a:pPr>
            <a:r>
              <a:rPr lang="en-IN" altLang="en-US" sz="40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used in DataScience</a:t>
            </a:r>
            <a:endParaRPr lang="en-IN" altLang="en-US" sz="40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40" name="稻壳天启设计原创模板"/>
          <p:cNvSpPr>
            <a:spLocks noChangeAspect="1"/>
          </p:cNvSpPr>
          <p:nvPr/>
        </p:nvSpPr>
        <p:spPr>
          <a:xfrm rot="16200000">
            <a:off x="1027188" y="2968337"/>
            <a:ext cx="1715054" cy="1538349"/>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blipFill>
            <a:blip r:embed="rId1"/>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gradFill>
                <a:gsLst>
                  <a:gs pos="46000">
                    <a:srgbClr val="899DA5"/>
                  </a:gs>
                  <a:gs pos="0">
                    <a:srgbClr val="899DA5"/>
                  </a:gs>
                  <a:gs pos="100000">
                    <a:srgbClr val="268CCB"/>
                  </a:gs>
                </a:gsLst>
                <a:lin ang="10800000" scaled="0"/>
              </a:gradFill>
            </a:endParaRPr>
          </a:p>
        </p:txBody>
      </p:sp>
      <p:sp>
        <p:nvSpPr>
          <p:cNvPr id="6" name="稻壳天启设计原创模板"/>
          <p:cNvSpPr>
            <a:spLocks noChangeAspect="1"/>
          </p:cNvSpPr>
          <p:nvPr/>
        </p:nvSpPr>
        <p:spPr>
          <a:xfrm rot="16200000">
            <a:off x="6594868" y="3038822"/>
            <a:ext cx="1715054" cy="1538349"/>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blipFill>
            <a:blip r:embed="rId1"/>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46000">
                    <a:srgbClr val="899DA5"/>
                  </a:gs>
                  <a:gs pos="0">
                    <a:srgbClr val="899DA5"/>
                  </a:gs>
                  <a:gs pos="100000">
                    <a:srgbClr val="268CCB"/>
                  </a:gs>
                </a:gsLst>
                <a:lin ang="10800000" scaled="0"/>
              </a:gradFill>
            </a:endParaRPr>
          </a:p>
        </p:txBody>
      </p:sp>
      <p:sp>
        <p:nvSpPr>
          <p:cNvPr id="7" name="稻壳天启设计原创模板"/>
          <p:cNvSpPr>
            <a:spLocks noChangeAspect="1"/>
          </p:cNvSpPr>
          <p:nvPr/>
        </p:nvSpPr>
        <p:spPr>
          <a:xfrm rot="16200000">
            <a:off x="3497973" y="3038822"/>
            <a:ext cx="1715054" cy="1538349"/>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blipFill>
            <a:blip r:embed="rId1"/>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46000">
                    <a:srgbClr val="899DA5"/>
                  </a:gs>
                  <a:gs pos="0">
                    <a:srgbClr val="899DA5"/>
                  </a:gs>
                  <a:gs pos="100000">
                    <a:srgbClr val="268CCB"/>
                  </a:gs>
                </a:gsLst>
                <a:lin ang="10800000" scaled="0"/>
              </a:gradFill>
            </a:endParaRPr>
          </a:p>
        </p:txBody>
      </p:sp>
      <p:sp>
        <p:nvSpPr>
          <p:cNvPr id="8" name="稻壳天启设计原创模板"/>
          <p:cNvSpPr>
            <a:spLocks noChangeAspect="1"/>
          </p:cNvSpPr>
          <p:nvPr/>
        </p:nvSpPr>
        <p:spPr>
          <a:xfrm rot="16200000">
            <a:off x="9128518" y="3038822"/>
            <a:ext cx="1715054" cy="1538349"/>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blipFill>
            <a:blip r:embed="rId1"/>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46000">
                    <a:srgbClr val="899DA5"/>
                  </a:gs>
                  <a:gs pos="0">
                    <a:srgbClr val="899DA5"/>
                  </a:gs>
                  <a:gs pos="100000">
                    <a:srgbClr val="268CCB"/>
                  </a:gs>
                </a:gsLst>
                <a:lin ang="10800000" scaled="0"/>
              </a:gradFill>
            </a:endParaRPr>
          </a:p>
        </p:txBody>
      </p:sp>
      <p:sp>
        <p:nvSpPr>
          <p:cNvPr id="9" name="Text Box 8"/>
          <p:cNvSpPr txBox="1"/>
          <p:nvPr/>
        </p:nvSpPr>
        <p:spPr>
          <a:xfrm>
            <a:off x="694690" y="4817745"/>
            <a:ext cx="2540000" cy="460375"/>
          </a:xfrm>
          <a:prstGeom prst="rect">
            <a:avLst/>
          </a:prstGeom>
          <a:noFill/>
        </p:spPr>
        <p:txBody>
          <a:bodyPr wrap="square" rtlCol="0" anchor="t">
            <a:spAutoFit/>
          </a:bodyPr>
          <a:p>
            <a:pPr algn="ctr">
              <a:buFont typeface="Arial" panose="020B0604020202020204" pitchFamily="34" charset="0"/>
            </a:pPr>
            <a:r>
              <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NUMPY</a:t>
            </a:r>
            <a:endPar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10" name="Text Box 9"/>
          <p:cNvSpPr txBox="1"/>
          <p:nvPr/>
        </p:nvSpPr>
        <p:spPr>
          <a:xfrm>
            <a:off x="3549015" y="4817745"/>
            <a:ext cx="1585595" cy="460375"/>
          </a:xfrm>
          <a:prstGeom prst="rect">
            <a:avLst/>
          </a:prstGeom>
          <a:noFill/>
        </p:spPr>
        <p:txBody>
          <a:bodyPr wrap="square" rtlCol="0" anchor="t">
            <a:spAutoFit/>
          </a:bodyPr>
          <a:p>
            <a:pPr algn="ctr">
              <a:buFont typeface="Arial" panose="020B0604020202020204" pitchFamily="34" charset="0"/>
            </a:pPr>
            <a:r>
              <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PANDAS</a:t>
            </a:r>
            <a:endPar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11" name="Text Box 10"/>
          <p:cNvSpPr txBox="1"/>
          <p:nvPr/>
        </p:nvSpPr>
        <p:spPr>
          <a:xfrm>
            <a:off x="6391275" y="4832985"/>
            <a:ext cx="2123440" cy="460375"/>
          </a:xfrm>
          <a:prstGeom prst="rect">
            <a:avLst/>
          </a:prstGeom>
          <a:noFill/>
        </p:spPr>
        <p:txBody>
          <a:bodyPr wrap="none" rtlCol="0" anchor="t">
            <a:spAutoFit/>
          </a:bodyPr>
          <a:p>
            <a:pPr algn="ctr">
              <a:buFont typeface="Arial" panose="020B0604020202020204" pitchFamily="34" charset="0"/>
            </a:pPr>
            <a:r>
              <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MATPLOTLIB</a:t>
            </a:r>
            <a:endPar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12" name="Text Box 11"/>
          <p:cNvSpPr txBox="1"/>
          <p:nvPr/>
        </p:nvSpPr>
        <p:spPr>
          <a:xfrm>
            <a:off x="9132253" y="4817745"/>
            <a:ext cx="1707515" cy="460375"/>
          </a:xfrm>
          <a:prstGeom prst="rect">
            <a:avLst/>
          </a:prstGeom>
          <a:noFill/>
        </p:spPr>
        <p:txBody>
          <a:bodyPr wrap="none" rtlCol="0" anchor="t">
            <a:spAutoFit/>
          </a:bodyPr>
          <a:p>
            <a:pPr algn="ctr">
              <a:buFont typeface="Arial" panose="020B0604020202020204" pitchFamily="34" charset="0"/>
            </a:pPr>
            <a:r>
              <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SEABORN</a:t>
            </a:r>
            <a:endParaRPr lang="en-IN" sz="24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1503" y="512445"/>
            <a:ext cx="2691130" cy="521970"/>
          </a:xfrm>
          <a:prstGeom prst="rect">
            <a:avLst/>
          </a:prstGeom>
          <a:noFill/>
        </p:spPr>
        <p:txBody>
          <a:bodyPr wrap="none" rtlCol="0" anchor="t">
            <a:spAutoFit/>
          </a:bodyPr>
          <a:p>
            <a:pPr algn="ctr">
              <a:buFont typeface="Arial" panose="020B0604020202020204" pitchFamily="34" charset="0"/>
            </a:pPr>
            <a:r>
              <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rPr>
              <a:t>CONCLUSION:</a:t>
            </a:r>
            <a:endParaRPr lang="en-IN" sz="28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sym typeface="+mn-ea"/>
            </a:endParaRPr>
          </a:p>
        </p:txBody>
      </p:sp>
      <p:sp>
        <p:nvSpPr>
          <p:cNvPr id="3" name="Text Box 2"/>
          <p:cNvSpPr txBox="1"/>
          <p:nvPr/>
        </p:nvSpPr>
        <p:spPr>
          <a:xfrm>
            <a:off x="975995" y="1328420"/>
            <a:ext cx="10655300" cy="1938020"/>
          </a:xfrm>
          <a:prstGeom prst="rect">
            <a:avLst/>
          </a:prstGeom>
          <a:noFill/>
        </p:spPr>
        <p:txBody>
          <a:bodyPr wrap="square" rtlCol="0" anchor="t">
            <a:spAutoFit/>
          </a:bodyPr>
          <a:p>
            <a:pPr marL="0" indent="0">
              <a:buNone/>
            </a:pPr>
            <a:r>
              <a:rPr lang="en-IN" sz="2400" dirty="0">
                <a:sym typeface="+mn-ea"/>
              </a:rPr>
              <a:t>Thus the Diabetes dataset is fitted in to the different classification models, predicted labels , confusion matrix, precision, recall, accuracy of model.Finally comparing the accuracies of all models,the Support Vector Machine got the highest accuracy with 0.797 among other models which are used in this project.</a:t>
            </a:r>
            <a:endParaRPr lang="en-IN" sz="2400" dirty="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l="8455" t="9238" r="4589" b="3804"/>
          <a:stretch>
            <a:fillRect/>
          </a:stretch>
        </p:blipFill>
        <p:spPr>
          <a:xfrm rot="5400000">
            <a:off x="2667000" y="-2667000"/>
            <a:ext cx="6858000" cy="12192000"/>
          </a:xfrm>
          <a:prstGeom prst="rect">
            <a:avLst/>
          </a:prstGeom>
        </p:spPr>
      </p:pic>
      <p:sp>
        <p:nvSpPr>
          <p:cNvPr id="9" name="稻壳天启设计原创模板"/>
          <p:cNvSpPr/>
          <p:nvPr/>
        </p:nvSpPr>
        <p:spPr>
          <a:xfrm>
            <a:off x="1245507" y="1955801"/>
            <a:ext cx="9700986" cy="294640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稻壳天启设计原创模板"/>
          <p:cNvSpPr/>
          <p:nvPr/>
        </p:nvSpPr>
        <p:spPr>
          <a:xfrm>
            <a:off x="1404106" y="2145890"/>
            <a:ext cx="9383788" cy="256622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稻壳天启设计原创模板"/>
          <p:cNvSpPr/>
          <p:nvPr/>
        </p:nvSpPr>
        <p:spPr>
          <a:xfrm>
            <a:off x="2187678" y="3730312"/>
            <a:ext cx="7816645" cy="306705"/>
          </a:xfrm>
          <a:prstGeom prst="rect">
            <a:avLst/>
          </a:prstGeom>
        </p:spPr>
        <p:txBody>
          <a:bodyPr vert="horz" wrap="square">
            <a:spAutoFit/>
          </a:bodyPr>
          <a:lstStyle/>
          <a:p>
            <a:pPr algn="ctr">
              <a:lnSpc>
                <a:spcPct val="200000"/>
              </a:lnSpc>
            </a:pPr>
            <a:endParaRPr lang="zh-CN" altLang="en-US" sz="700" dirty="0">
              <a:solidFill>
                <a:schemeClr val="bg1">
                  <a:lumMod val="50000"/>
                </a:schemeClr>
              </a:solidFill>
              <a:latin typeface="Arial" panose="020B0604020202020204" pitchFamily="34" charset="0"/>
              <a:cs typeface="Arial" panose="020B0604020202020204" pitchFamily="34" charset="0"/>
            </a:endParaRPr>
          </a:p>
        </p:txBody>
      </p:sp>
      <p:sp>
        <p:nvSpPr>
          <p:cNvPr id="7" name="稻壳天启设计原创模板"/>
          <p:cNvSpPr txBox="1"/>
          <p:nvPr/>
        </p:nvSpPr>
        <p:spPr>
          <a:xfrm>
            <a:off x="2698432" y="2364966"/>
            <a:ext cx="6795135" cy="1322070"/>
          </a:xfrm>
          <a:prstGeom prst="rect">
            <a:avLst/>
          </a:prstGeom>
          <a:noFill/>
          <a:ln w="9525">
            <a:noFill/>
          </a:ln>
          <a:effectLst>
            <a:outerShdw blurRad="50800" dist="50800" dir="5400000" sx="1000" sy="1000" algn="ctr" rotWithShape="0">
              <a:srgbClr val="000000"/>
            </a:outerShdw>
          </a:effectLst>
        </p:spPr>
        <p:txBody>
          <a:bodyPr wrap="none" anchor="t">
            <a:spAutoFit/>
          </a:bodyPr>
          <a:lstStyle/>
          <a:p>
            <a:pPr algn="ctr">
              <a:buFont typeface="Arial" panose="020B0604020202020204" pitchFamily="34" charset="0"/>
            </a:pPr>
            <a:r>
              <a:rPr lang="en-US" altLang="zh-CN" sz="8000" spc="6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THANK </a:t>
            </a:r>
            <a:r>
              <a:rPr lang="en-IN" altLang="en-US" sz="8000" spc="6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YOU</a:t>
            </a:r>
            <a:endParaRPr lang="en-IN" altLang="en-US" sz="8000" spc="6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图片 20"/>
          <p:cNvPicPr>
            <a:picLocks noChangeAspect="1"/>
          </p:cNvPicPr>
          <p:nvPr/>
        </p:nvPicPr>
        <p:blipFill>
          <a:blip r:embed="rId1"/>
          <a:stretch>
            <a:fillRect/>
          </a:stretch>
        </p:blipFill>
        <p:spPr>
          <a:xfrm rot="5400000">
            <a:off x="2667000" y="-2667000"/>
            <a:ext cx="6858000" cy="12192000"/>
          </a:xfrm>
          <a:prstGeom prst="rect">
            <a:avLst/>
          </a:prstGeom>
        </p:spPr>
      </p:pic>
      <p:grpSp>
        <p:nvGrpSpPr>
          <p:cNvPr id="4" name="组合 1"/>
          <p:cNvGrpSpPr/>
          <p:nvPr/>
        </p:nvGrpSpPr>
        <p:grpSpPr>
          <a:xfrm>
            <a:off x="1228090" y="1113790"/>
            <a:ext cx="9700895" cy="5485765"/>
            <a:chOff x="1245507" y="2030753"/>
            <a:chExt cx="9700986" cy="2796497"/>
          </a:xfrm>
        </p:grpSpPr>
        <p:sp>
          <p:nvSpPr>
            <p:cNvPr id="5" name="矩形 18"/>
            <p:cNvSpPr/>
            <p:nvPr/>
          </p:nvSpPr>
          <p:spPr>
            <a:xfrm>
              <a:off x="1245507" y="2030753"/>
              <a:ext cx="9700986" cy="279649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 name="矩形 8"/>
            <p:cNvSpPr/>
            <p:nvPr/>
          </p:nvSpPr>
          <p:spPr>
            <a:xfrm>
              <a:off x="1404106" y="2145890"/>
              <a:ext cx="9383788" cy="256622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稻壳天启设计原创模板"/>
          <p:cNvSpPr txBox="1"/>
          <p:nvPr/>
        </p:nvSpPr>
        <p:spPr>
          <a:xfrm>
            <a:off x="2059023" y="1883013"/>
            <a:ext cx="3721735" cy="768350"/>
          </a:xfrm>
          <a:prstGeom prst="rect">
            <a:avLst/>
          </a:prstGeom>
          <a:noFill/>
          <a:ln w="9525">
            <a:noFill/>
          </a:ln>
          <a:effectLst>
            <a:outerShdw blurRad="50800" dist="50800" dir="5400000" sx="1000" sy="1000" algn="ctr" rotWithShape="0">
              <a:srgbClr val="000000"/>
            </a:outerShdw>
          </a:effectLst>
        </p:spPr>
        <p:txBody>
          <a:bodyPr vert="horz" wrap="none" anchor="t">
            <a:spAutoFit/>
          </a:bodyPr>
          <a:p>
            <a:pPr>
              <a:buFont typeface="Arial" panose="020B0604020202020204" pitchFamily="34" charset="0"/>
            </a:pPr>
            <a:r>
              <a:rPr lang="en-IN" altLang="en-US" sz="4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About Numpy:  </a:t>
            </a:r>
            <a:endParaRPr lang="en-IN" altLang="en-US" sz="4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sp>
        <p:nvSpPr>
          <p:cNvPr id="12" name="文本框 17"/>
          <p:cNvSpPr txBox="1"/>
          <p:nvPr/>
        </p:nvSpPr>
        <p:spPr>
          <a:xfrm>
            <a:off x="3354705" y="3101975"/>
            <a:ext cx="2891155" cy="922020"/>
          </a:xfrm>
          <a:prstGeom prst="rect">
            <a:avLst/>
          </a:prstGeom>
          <a:noFill/>
          <a:ln w="9525">
            <a:noFill/>
          </a:ln>
        </p:spPr>
        <p:txBody>
          <a:bodyPr wrap="square" anchor="t">
            <a:spAutoFit/>
          </a:bodyPr>
          <a:p>
            <a:r>
              <a:rPr lang="en-US" b="1" dirty="0">
                <a:sym typeface="+mn-ea"/>
              </a:rPr>
              <a:t>Python</a:t>
            </a:r>
            <a:r>
              <a:rPr lang="en-US" dirty="0">
                <a:sym typeface="+mn-ea"/>
              </a:rPr>
              <a:t> package which stands for 'Numerical </a:t>
            </a:r>
            <a:r>
              <a:rPr lang="en-US" b="1" dirty="0">
                <a:sym typeface="+mn-ea"/>
              </a:rPr>
              <a:t>Python</a:t>
            </a:r>
            <a:r>
              <a:rPr lang="en-US" dirty="0" smtClean="0">
                <a:sym typeface="+mn-ea"/>
              </a:rPr>
              <a:t>'.</a:t>
            </a:r>
            <a:endParaRPr lang="en-US" altLang="en-US" dirty="0" smtClean="0">
              <a:solidFill>
                <a:schemeClr val="tx1">
                  <a:lumMod val="50000"/>
                  <a:lumOff val="50000"/>
                </a:schemeClr>
              </a:solidFill>
              <a:latin typeface="Century Gothic" panose="020B0502020202020204" pitchFamily="34" charset="0"/>
              <a:sym typeface="+mn-ea"/>
            </a:endParaRPr>
          </a:p>
        </p:txBody>
      </p:sp>
      <p:sp>
        <p:nvSpPr>
          <p:cNvPr id="13" name="稻壳天启设计原创模板"/>
          <p:cNvSpPr/>
          <p:nvPr/>
        </p:nvSpPr>
        <p:spPr>
          <a:xfrm>
            <a:off x="2135223" y="3149973"/>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46000">
                    <a:srgbClr val="899DA5"/>
                  </a:gs>
                  <a:gs pos="0">
                    <a:srgbClr val="899DA5"/>
                  </a:gs>
                  <a:gs pos="100000">
                    <a:srgbClr val="268CCB"/>
                  </a:gs>
                </a:gsLst>
                <a:lin ang="10800000" scaled="0"/>
              </a:gradFill>
            </a:endParaRPr>
          </a:p>
        </p:txBody>
      </p:sp>
      <p:sp>
        <p:nvSpPr>
          <p:cNvPr id="14" name="文本框 26"/>
          <p:cNvSpPr txBox="1"/>
          <p:nvPr/>
        </p:nvSpPr>
        <p:spPr>
          <a:xfrm>
            <a:off x="2171931" y="3118088"/>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01</a:t>
            </a:r>
            <a:endParaRPr lang="en-US" altLang="zh-CN" dirty="0">
              <a:solidFill>
                <a:srgbClr val="FFFFFF"/>
              </a:solidFill>
              <a:latin typeface="Century Gothic" panose="020B0502020202020204" pitchFamily="34" charset="0"/>
            </a:endParaRPr>
          </a:p>
        </p:txBody>
      </p:sp>
      <p:sp>
        <p:nvSpPr>
          <p:cNvPr id="16" name="文本框 17"/>
          <p:cNvSpPr txBox="1"/>
          <p:nvPr/>
        </p:nvSpPr>
        <p:spPr>
          <a:xfrm>
            <a:off x="3354860" y="4187837"/>
            <a:ext cx="3254375" cy="1630045"/>
          </a:xfrm>
          <a:prstGeom prst="rect">
            <a:avLst/>
          </a:prstGeom>
          <a:noFill/>
          <a:ln w="9525">
            <a:noFill/>
          </a:ln>
        </p:spPr>
        <p:txBody>
          <a:bodyPr anchor="t">
            <a:spAutoFit/>
          </a:bodyPr>
          <a:p>
            <a:r>
              <a:rPr lang="en-IN" altLang="en-US" sz="2000" dirty="0">
                <a:sym typeface="+mn-ea"/>
              </a:rPr>
              <a:t>C</a:t>
            </a:r>
            <a:r>
              <a:rPr lang="en-US" sz="2000" dirty="0">
                <a:sym typeface="+mn-ea"/>
              </a:rPr>
              <a:t>ore </a:t>
            </a:r>
            <a:r>
              <a:rPr lang="en-US" sz="2000" b="1" dirty="0">
                <a:sym typeface="+mn-ea"/>
              </a:rPr>
              <a:t>library</a:t>
            </a:r>
            <a:r>
              <a:rPr lang="en-US" sz="2000" dirty="0">
                <a:sym typeface="+mn-ea"/>
              </a:rPr>
              <a:t> for scientific computing, which contains a powerful n-dimensional array object, provide tools for integrating C, C++ etc</a:t>
            </a:r>
            <a:r>
              <a:rPr lang="en-US" sz="2000" dirty="0" smtClean="0">
                <a:sym typeface="+mn-ea"/>
              </a:rPr>
              <a:t>.</a:t>
            </a:r>
            <a:endParaRPr lang="zh-CN" altLang="en-US" sz="2000" dirty="0">
              <a:solidFill>
                <a:schemeClr val="tx1">
                  <a:lumMod val="50000"/>
                  <a:lumOff val="50000"/>
                </a:schemeClr>
              </a:solidFill>
              <a:latin typeface="Century Gothic" panose="020B0502020202020204" pitchFamily="34" charset="0"/>
            </a:endParaRPr>
          </a:p>
        </p:txBody>
      </p:sp>
      <p:sp>
        <p:nvSpPr>
          <p:cNvPr id="18" name="稻壳天启设计原创模板"/>
          <p:cNvSpPr/>
          <p:nvPr/>
        </p:nvSpPr>
        <p:spPr>
          <a:xfrm>
            <a:off x="2135223" y="4252602"/>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46000">
                    <a:srgbClr val="899DA5"/>
                  </a:gs>
                  <a:gs pos="0">
                    <a:srgbClr val="899DA5"/>
                  </a:gs>
                  <a:gs pos="100000">
                    <a:srgbClr val="268CCB"/>
                  </a:gs>
                </a:gsLst>
                <a:lin ang="10800000" scaled="0"/>
              </a:gradFill>
            </a:endParaRPr>
          </a:p>
        </p:txBody>
      </p:sp>
      <p:sp>
        <p:nvSpPr>
          <p:cNvPr id="20" name="文本框 26"/>
          <p:cNvSpPr txBox="1"/>
          <p:nvPr/>
        </p:nvSpPr>
        <p:spPr>
          <a:xfrm>
            <a:off x="2171931" y="4222681"/>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02</a:t>
            </a:r>
            <a:endParaRPr lang="en-US" altLang="zh-CN" dirty="0">
              <a:solidFill>
                <a:srgbClr val="FFFFFF"/>
              </a:solidFill>
              <a:latin typeface="Century Gothic" panose="020B0502020202020204" pitchFamily="34" charset="0"/>
            </a:endParaRPr>
          </a:p>
        </p:txBody>
      </p:sp>
      <p:sp>
        <p:nvSpPr>
          <p:cNvPr id="29" name="文本框 28"/>
          <p:cNvSpPr txBox="1"/>
          <p:nvPr/>
        </p:nvSpPr>
        <p:spPr>
          <a:xfrm>
            <a:off x="7515918" y="3101682"/>
            <a:ext cx="3254375" cy="1014730"/>
          </a:xfrm>
          <a:prstGeom prst="rect">
            <a:avLst/>
          </a:prstGeom>
          <a:noFill/>
          <a:ln w="9525">
            <a:noFill/>
          </a:ln>
        </p:spPr>
        <p:txBody>
          <a:bodyPr wrap="square" anchor="t">
            <a:spAutoFit/>
          </a:bodyPr>
          <a:p>
            <a:r>
              <a:rPr lang="en-IN" altLang="en-US" sz="2000" dirty="0">
                <a:sym typeface="+mn-ea"/>
              </a:rPr>
              <a:t>U</a:t>
            </a:r>
            <a:r>
              <a:rPr lang="en-US" sz="2000" dirty="0">
                <a:sym typeface="+mn-ea"/>
              </a:rPr>
              <a:t>sed as an efficient multi-dimensional container for generic data.</a:t>
            </a:r>
            <a:endParaRPr lang="zh-CN" altLang="en-US" sz="2000" dirty="0">
              <a:solidFill>
                <a:schemeClr val="tx1">
                  <a:lumMod val="50000"/>
                  <a:lumOff val="50000"/>
                </a:schemeClr>
              </a:solidFill>
              <a:latin typeface="Century Gothic" panose="020B0502020202020204" pitchFamily="34" charset="0"/>
            </a:endParaRPr>
          </a:p>
        </p:txBody>
      </p:sp>
      <p:sp>
        <p:nvSpPr>
          <p:cNvPr id="30" name="稻壳天启设计原创模板"/>
          <p:cNvSpPr/>
          <p:nvPr/>
        </p:nvSpPr>
        <p:spPr>
          <a:xfrm>
            <a:off x="6296281" y="3166447"/>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46000">
                    <a:srgbClr val="899DA5"/>
                  </a:gs>
                  <a:gs pos="0">
                    <a:srgbClr val="899DA5"/>
                  </a:gs>
                  <a:gs pos="100000">
                    <a:srgbClr val="268CCB"/>
                  </a:gs>
                </a:gsLst>
                <a:lin ang="10800000" scaled="0"/>
              </a:gradFill>
            </a:endParaRPr>
          </a:p>
        </p:txBody>
      </p:sp>
      <p:sp>
        <p:nvSpPr>
          <p:cNvPr id="31" name="文本框 26"/>
          <p:cNvSpPr txBox="1"/>
          <p:nvPr/>
        </p:nvSpPr>
        <p:spPr>
          <a:xfrm>
            <a:off x="6380614" y="3136526"/>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03</a:t>
            </a:r>
            <a:endParaRPr lang="en-US" altLang="zh-CN" dirty="0">
              <a:solidFill>
                <a:srgbClr val="FFFFFF"/>
              </a:solidFill>
              <a:latin typeface="Century Gothic" panose="020B0502020202020204" pitchFamily="34" charset="0"/>
            </a:endParaRPr>
          </a:p>
        </p:txBody>
      </p:sp>
      <p:sp>
        <p:nvSpPr>
          <p:cNvPr id="28" name="文本框 26"/>
          <p:cNvSpPr txBox="1"/>
          <p:nvPr/>
        </p:nvSpPr>
        <p:spPr>
          <a:xfrm>
            <a:off x="6332989" y="4223698"/>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04</a:t>
            </a:r>
            <a:endParaRPr lang="en-US" altLang="zh-CN" dirty="0">
              <a:solidFill>
                <a:srgbClr val="FFFFFF"/>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图片 20"/>
          <p:cNvPicPr>
            <a:picLocks noChangeAspect="1"/>
          </p:cNvPicPr>
          <p:nvPr/>
        </p:nvPicPr>
        <p:blipFill>
          <a:blip r:embed="rId1"/>
          <a:stretch>
            <a:fillRect/>
          </a:stretch>
        </p:blipFill>
        <p:spPr>
          <a:xfrm rot="5400000">
            <a:off x="2667000" y="-2667000"/>
            <a:ext cx="6858000" cy="12192000"/>
          </a:xfrm>
          <a:prstGeom prst="rect">
            <a:avLst/>
          </a:prstGeom>
        </p:spPr>
      </p:pic>
      <p:grpSp>
        <p:nvGrpSpPr>
          <p:cNvPr id="2" name="组合 1"/>
          <p:cNvGrpSpPr/>
          <p:nvPr/>
        </p:nvGrpSpPr>
        <p:grpSpPr>
          <a:xfrm>
            <a:off x="1228090" y="1113790"/>
            <a:ext cx="9700895" cy="5485765"/>
            <a:chOff x="1245507" y="2030753"/>
            <a:chExt cx="9700986" cy="2796497"/>
          </a:xfrm>
        </p:grpSpPr>
        <p:sp>
          <p:nvSpPr>
            <p:cNvPr id="19" name="矩形 18"/>
            <p:cNvSpPr/>
            <p:nvPr/>
          </p:nvSpPr>
          <p:spPr>
            <a:xfrm>
              <a:off x="1245507" y="2030753"/>
              <a:ext cx="9700986" cy="279649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矩形 8"/>
            <p:cNvSpPr/>
            <p:nvPr/>
          </p:nvSpPr>
          <p:spPr>
            <a:xfrm>
              <a:off x="1404106" y="2145890"/>
              <a:ext cx="9383788" cy="256622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稻壳天启设计原创模板"/>
          <p:cNvSpPr txBox="1"/>
          <p:nvPr/>
        </p:nvSpPr>
        <p:spPr>
          <a:xfrm>
            <a:off x="2059023" y="1883013"/>
            <a:ext cx="3846195" cy="768350"/>
          </a:xfrm>
          <a:prstGeom prst="rect">
            <a:avLst/>
          </a:prstGeom>
          <a:noFill/>
          <a:ln w="9525">
            <a:noFill/>
          </a:ln>
          <a:effectLst>
            <a:outerShdw blurRad="50800" dist="50800" dir="5400000" sx="1000" sy="1000" algn="ctr" rotWithShape="0">
              <a:srgbClr val="000000"/>
            </a:outerShdw>
          </a:effectLst>
        </p:spPr>
        <p:txBody>
          <a:bodyPr vert="horz" wrap="none" anchor="t">
            <a:spAutoFit/>
          </a:bodyPr>
          <a:p>
            <a:pPr>
              <a:buFont typeface="Arial" panose="020B0604020202020204" pitchFamily="34" charset="0"/>
            </a:pPr>
            <a:r>
              <a:rPr lang="en-IN" altLang="en-US" sz="4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About Pandas:</a:t>
            </a:r>
            <a:endParaRPr lang="en-IN" altLang="en-US" sz="4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sp>
        <p:nvSpPr>
          <p:cNvPr id="12" name="文本框 17"/>
          <p:cNvSpPr txBox="1"/>
          <p:nvPr/>
        </p:nvSpPr>
        <p:spPr>
          <a:xfrm>
            <a:off x="3354860" y="3102064"/>
            <a:ext cx="3254375" cy="1753235"/>
          </a:xfrm>
          <a:prstGeom prst="rect">
            <a:avLst/>
          </a:prstGeom>
          <a:noFill/>
          <a:ln w="9525">
            <a:noFill/>
          </a:ln>
        </p:spPr>
        <p:txBody>
          <a:bodyPr anchor="t">
            <a:spAutoFit/>
          </a:bodyPr>
          <a:p>
            <a:r>
              <a:rPr lang="en-US" dirty="0" smtClean="0">
                <a:sym typeface="+mn-ea"/>
              </a:rPr>
              <a:t>In computer programming , pandas is a software library written for the python programming language for the data manipulation and analysis.</a:t>
            </a:r>
            <a:endParaRPr lang="en-US" altLang="en-US" dirty="0" smtClean="0">
              <a:solidFill>
                <a:schemeClr val="tx1">
                  <a:lumMod val="50000"/>
                  <a:lumOff val="50000"/>
                </a:schemeClr>
              </a:solidFill>
              <a:latin typeface="Century Gothic" panose="020B0502020202020204" pitchFamily="34" charset="0"/>
              <a:sym typeface="+mn-ea"/>
            </a:endParaRPr>
          </a:p>
        </p:txBody>
      </p:sp>
      <p:sp>
        <p:nvSpPr>
          <p:cNvPr id="13" name="稻壳天启设计原创模板"/>
          <p:cNvSpPr/>
          <p:nvPr/>
        </p:nvSpPr>
        <p:spPr>
          <a:xfrm>
            <a:off x="2135223" y="3149973"/>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46000">
                    <a:srgbClr val="899DA5"/>
                  </a:gs>
                  <a:gs pos="0">
                    <a:srgbClr val="899DA5"/>
                  </a:gs>
                  <a:gs pos="100000">
                    <a:srgbClr val="268CCB"/>
                  </a:gs>
                </a:gsLst>
                <a:lin ang="10800000" scaled="0"/>
              </a:gradFill>
            </a:endParaRPr>
          </a:p>
        </p:txBody>
      </p:sp>
      <p:sp>
        <p:nvSpPr>
          <p:cNvPr id="14" name="文本框 26"/>
          <p:cNvSpPr txBox="1"/>
          <p:nvPr/>
        </p:nvSpPr>
        <p:spPr>
          <a:xfrm>
            <a:off x="2171931" y="3118088"/>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01</a:t>
            </a:r>
            <a:endParaRPr lang="en-US" altLang="zh-CN" dirty="0">
              <a:solidFill>
                <a:srgbClr val="FFFFFF"/>
              </a:solidFill>
              <a:latin typeface="Century Gothic" panose="020B0502020202020204" pitchFamily="34" charset="0"/>
            </a:endParaRPr>
          </a:p>
        </p:txBody>
      </p:sp>
      <p:sp>
        <p:nvSpPr>
          <p:cNvPr id="29" name="文本框 28"/>
          <p:cNvSpPr txBox="1"/>
          <p:nvPr/>
        </p:nvSpPr>
        <p:spPr>
          <a:xfrm>
            <a:off x="7515918" y="3101682"/>
            <a:ext cx="3254375" cy="1322070"/>
          </a:xfrm>
          <a:prstGeom prst="rect">
            <a:avLst/>
          </a:prstGeom>
          <a:noFill/>
          <a:ln w="9525">
            <a:noFill/>
          </a:ln>
        </p:spPr>
        <p:txBody>
          <a:bodyPr wrap="square" anchor="t">
            <a:spAutoFit/>
          </a:bodyPr>
          <a:p>
            <a:r>
              <a:rPr lang="en-US" sz="2000" dirty="0" smtClean="0">
                <a:sym typeface="+mn-ea"/>
              </a:rPr>
              <a:t> </a:t>
            </a:r>
            <a:r>
              <a:rPr lang="en-IN" altLang="en-US" sz="2000" dirty="0" smtClean="0">
                <a:sym typeface="+mn-ea"/>
              </a:rPr>
              <a:t>I</a:t>
            </a:r>
            <a:r>
              <a:rPr lang="en-US" sz="2000" dirty="0" smtClean="0">
                <a:sym typeface="+mn-ea"/>
              </a:rPr>
              <a:t>t offers </a:t>
            </a:r>
            <a:r>
              <a:rPr lang="en-US" sz="2000" dirty="0" err="1" smtClean="0">
                <a:sym typeface="+mn-ea"/>
              </a:rPr>
              <a:t>datastructures</a:t>
            </a:r>
            <a:r>
              <a:rPr lang="en-US" sz="2000" dirty="0" smtClean="0">
                <a:sym typeface="+mn-ea"/>
              </a:rPr>
              <a:t> and operations for manipulating numerical tables and time series.</a:t>
            </a:r>
            <a:endParaRPr lang="zh-CN" altLang="en-US" sz="2000" dirty="0">
              <a:solidFill>
                <a:schemeClr val="tx1">
                  <a:lumMod val="50000"/>
                  <a:lumOff val="50000"/>
                </a:schemeClr>
              </a:solidFill>
              <a:latin typeface="Century Gothic" panose="020B0502020202020204" pitchFamily="34" charset="0"/>
            </a:endParaRPr>
          </a:p>
        </p:txBody>
      </p:sp>
      <p:sp>
        <p:nvSpPr>
          <p:cNvPr id="30" name="稻壳天启设计原创模板"/>
          <p:cNvSpPr/>
          <p:nvPr/>
        </p:nvSpPr>
        <p:spPr>
          <a:xfrm>
            <a:off x="6296281" y="3166447"/>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46000">
                    <a:srgbClr val="899DA5"/>
                  </a:gs>
                  <a:gs pos="0">
                    <a:srgbClr val="899DA5"/>
                  </a:gs>
                  <a:gs pos="100000">
                    <a:srgbClr val="268CCB"/>
                  </a:gs>
                </a:gsLst>
                <a:lin ang="10800000" scaled="0"/>
              </a:gradFill>
            </a:endParaRPr>
          </a:p>
        </p:txBody>
      </p:sp>
      <p:sp>
        <p:nvSpPr>
          <p:cNvPr id="31" name="文本框 26"/>
          <p:cNvSpPr txBox="1"/>
          <p:nvPr/>
        </p:nvSpPr>
        <p:spPr>
          <a:xfrm>
            <a:off x="6371089" y="3136526"/>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a:t>
            </a:r>
            <a:r>
              <a:rPr lang="en-IN" altLang="en-US" dirty="0">
                <a:solidFill>
                  <a:srgbClr val="FFFFFF"/>
                </a:solidFill>
                <a:latin typeface="Century Gothic" panose="020B0502020202020204" pitchFamily="34" charset="0"/>
              </a:rPr>
              <a:t>2</a:t>
            </a:r>
            <a:endParaRPr lang="en-IN" altLang="en-US" dirty="0">
              <a:solidFill>
                <a:srgbClr val="FFFFFF"/>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图片 20"/>
          <p:cNvPicPr>
            <a:picLocks noChangeAspect="1"/>
          </p:cNvPicPr>
          <p:nvPr/>
        </p:nvPicPr>
        <p:blipFill>
          <a:blip r:embed="rId1"/>
          <a:stretch>
            <a:fillRect/>
          </a:stretch>
        </p:blipFill>
        <p:spPr>
          <a:xfrm rot="5400000">
            <a:off x="2667000" y="-2667000"/>
            <a:ext cx="6858000" cy="12192000"/>
          </a:xfrm>
          <a:prstGeom prst="rect">
            <a:avLst/>
          </a:prstGeom>
        </p:spPr>
      </p:pic>
      <p:grpSp>
        <p:nvGrpSpPr>
          <p:cNvPr id="2" name="组合 1"/>
          <p:cNvGrpSpPr/>
          <p:nvPr/>
        </p:nvGrpSpPr>
        <p:grpSpPr>
          <a:xfrm>
            <a:off x="1228090" y="1113790"/>
            <a:ext cx="9700895" cy="5485765"/>
            <a:chOff x="1245507" y="2030753"/>
            <a:chExt cx="9700986" cy="2796497"/>
          </a:xfrm>
        </p:grpSpPr>
        <p:sp>
          <p:nvSpPr>
            <p:cNvPr id="19" name="矩形 18"/>
            <p:cNvSpPr/>
            <p:nvPr/>
          </p:nvSpPr>
          <p:spPr>
            <a:xfrm>
              <a:off x="1245507" y="2030753"/>
              <a:ext cx="9700986" cy="279649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矩形 8"/>
            <p:cNvSpPr/>
            <p:nvPr/>
          </p:nvSpPr>
          <p:spPr>
            <a:xfrm>
              <a:off x="1404106" y="2145890"/>
              <a:ext cx="9383788" cy="256622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稻壳天启设计原创模板"/>
          <p:cNvSpPr txBox="1"/>
          <p:nvPr/>
        </p:nvSpPr>
        <p:spPr>
          <a:xfrm>
            <a:off x="2059023" y="1883013"/>
            <a:ext cx="4342765" cy="768350"/>
          </a:xfrm>
          <a:prstGeom prst="rect">
            <a:avLst/>
          </a:prstGeom>
          <a:noFill/>
          <a:ln w="9525">
            <a:noFill/>
          </a:ln>
          <a:effectLst>
            <a:outerShdw blurRad="50800" dist="50800" dir="5400000" sx="1000" sy="1000" algn="ctr" rotWithShape="0">
              <a:srgbClr val="000000"/>
            </a:outerShdw>
          </a:effectLst>
        </p:spPr>
        <p:txBody>
          <a:bodyPr vert="horz" wrap="none" anchor="t">
            <a:spAutoFit/>
          </a:bodyPr>
          <a:p>
            <a:pPr>
              <a:buFont typeface="Arial" panose="020B0604020202020204" pitchFamily="34" charset="0"/>
            </a:pPr>
            <a:r>
              <a:rPr lang="en-IN" altLang="en-US" sz="4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About Matplotlib:</a:t>
            </a:r>
            <a:endParaRPr lang="en-IN" altLang="en-US" sz="4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sp>
        <p:nvSpPr>
          <p:cNvPr id="12" name="文本框 17"/>
          <p:cNvSpPr txBox="1"/>
          <p:nvPr/>
        </p:nvSpPr>
        <p:spPr>
          <a:xfrm>
            <a:off x="3354860" y="3102064"/>
            <a:ext cx="3254375" cy="1476375"/>
          </a:xfrm>
          <a:prstGeom prst="rect">
            <a:avLst/>
          </a:prstGeom>
          <a:noFill/>
          <a:ln w="9525">
            <a:noFill/>
          </a:ln>
        </p:spPr>
        <p:txBody>
          <a:bodyPr anchor="t">
            <a:spAutoFit/>
          </a:bodyPr>
          <a:p>
            <a:r>
              <a:rPr lang="en-IN" altLang="en-US" dirty="0">
                <a:sym typeface="+mn-ea"/>
              </a:rPr>
              <a:t>A </a:t>
            </a:r>
            <a:r>
              <a:rPr lang="en-US" dirty="0">
                <a:sym typeface="+mn-ea"/>
              </a:rPr>
              <a:t>plotting library for the Python programming language and its numerical mathematics extension </a:t>
            </a:r>
            <a:r>
              <a:rPr lang="en-US" dirty="0" err="1">
                <a:sym typeface="+mn-ea"/>
              </a:rPr>
              <a:t>NumPy</a:t>
            </a:r>
            <a:r>
              <a:rPr lang="en-US" dirty="0" smtClean="0">
                <a:sym typeface="+mn-ea"/>
              </a:rPr>
              <a:t>.</a:t>
            </a:r>
            <a:endParaRPr lang="en-US" altLang="en-US" dirty="0" smtClean="0">
              <a:solidFill>
                <a:schemeClr val="tx1">
                  <a:lumMod val="50000"/>
                  <a:lumOff val="50000"/>
                </a:schemeClr>
              </a:solidFill>
              <a:latin typeface="Century Gothic" panose="020B0502020202020204" pitchFamily="34" charset="0"/>
              <a:sym typeface="+mn-ea"/>
            </a:endParaRPr>
          </a:p>
        </p:txBody>
      </p:sp>
      <p:sp>
        <p:nvSpPr>
          <p:cNvPr id="13" name="稻壳天启设计原创模板"/>
          <p:cNvSpPr/>
          <p:nvPr/>
        </p:nvSpPr>
        <p:spPr>
          <a:xfrm>
            <a:off x="2135223" y="3149973"/>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46000">
                    <a:srgbClr val="899DA5"/>
                  </a:gs>
                  <a:gs pos="0">
                    <a:srgbClr val="899DA5"/>
                  </a:gs>
                  <a:gs pos="100000">
                    <a:srgbClr val="268CCB"/>
                  </a:gs>
                </a:gsLst>
                <a:lin ang="10800000" scaled="0"/>
              </a:gradFill>
            </a:endParaRPr>
          </a:p>
        </p:txBody>
      </p:sp>
      <p:sp>
        <p:nvSpPr>
          <p:cNvPr id="14" name="文本框 26"/>
          <p:cNvSpPr txBox="1"/>
          <p:nvPr/>
        </p:nvSpPr>
        <p:spPr>
          <a:xfrm>
            <a:off x="2171931" y="3118088"/>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01</a:t>
            </a:r>
            <a:endParaRPr lang="en-US" altLang="zh-CN" dirty="0">
              <a:solidFill>
                <a:srgbClr val="FFFFFF"/>
              </a:solidFill>
              <a:latin typeface="Century Gothic" panose="020B0502020202020204" pitchFamily="34" charset="0"/>
            </a:endParaRPr>
          </a:p>
        </p:txBody>
      </p:sp>
      <p:sp>
        <p:nvSpPr>
          <p:cNvPr id="29" name="文本框 28"/>
          <p:cNvSpPr txBox="1"/>
          <p:nvPr/>
        </p:nvSpPr>
        <p:spPr>
          <a:xfrm>
            <a:off x="7515918" y="3101682"/>
            <a:ext cx="3254375" cy="2245360"/>
          </a:xfrm>
          <a:prstGeom prst="rect">
            <a:avLst/>
          </a:prstGeom>
          <a:noFill/>
          <a:ln w="9525">
            <a:noFill/>
          </a:ln>
        </p:spPr>
        <p:txBody>
          <a:bodyPr wrap="square" anchor="t">
            <a:spAutoFit/>
          </a:bodyPr>
          <a:p>
            <a:r>
              <a:rPr lang="en-US" sz="2000" dirty="0">
                <a:sym typeface="+mn-ea"/>
              </a:rPr>
              <a:t>It provides an object-oriented API for embedding plots into applications using general-purpose GUI toolkits like </a:t>
            </a:r>
            <a:r>
              <a:rPr lang="en-US" sz="2000" dirty="0" err="1">
                <a:sym typeface="+mn-ea"/>
              </a:rPr>
              <a:t>Tkinter</a:t>
            </a:r>
            <a:r>
              <a:rPr lang="en-US" sz="2000" dirty="0">
                <a:sym typeface="+mn-ea"/>
              </a:rPr>
              <a:t>, </a:t>
            </a:r>
            <a:r>
              <a:rPr lang="en-US" sz="2000" dirty="0" err="1">
                <a:sym typeface="+mn-ea"/>
              </a:rPr>
              <a:t>wxPython</a:t>
            </a:r>
            <a:r>
              <a:rPr lang="en-US" sz="2000" dirty="0">
                <a:sym typeface="+mn-ea"/>
              </a:rPr>
              <a:t>, </a:t>
            </a:r>
            <a:r>
              <a:rPr lang="en-US" sz="2000" dirty="0" err="1">
                <a:sym typeface="+mn-ea"/>
              </a:rPr>
              <a:t>Qt</a:t>
            </a:r>
            <a:r>
              <a:rPr lang="en-US" sz="2000" dirty="0">
                <a:sym typeface="+mn-ea"/>
              </a:rPr>
              <a:t>, or GTK+.</a:t>
            </a:r>
            <a:endParaRPr lang="zh-CN" altLang="en-US" sz="2000" dirty="0">
              <a:solidFill>
                <a:schemeClr val="tx1">
                  <a:lumMod val="50000"/>
                  <a:lumOff val="50000"/>
                </a:schemeClr>
              </a:solidFill>
              <a:latin typeface="Century Gothic" panose="020B0502020202020204" pitchFamily="34" charset="0"/>
            </a:endParaRPr>
          </a:p>
        </p:txBody>
      </p:sp>
      <p:sp>
        <p:nvSpPr>
          <p:cNvPr id="30" name="稻壳天启设计原创模板"/>
          <p:cNvSpPr/>
          <p:nvPr/>
        </p:nvSpPr>
        <p:spPr>
          <a:xfrm>
            <a:off x="6296281" y="3166447"/>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46000">
                    <a:srgbClr val="899DA5"/>
                  </a:gs>
                  <a:gs pos="0">
                    <a:srgbClr val="899DA5"/>
                  </a:gs>
                  <a:gs pos="100000">
                    <a:srgbClr val="268CCB"/>
                  </a:gs>
                </a:gsLst>
                <a:lin ang="10800000" scaled="0"/>
              </a:gradFill>
            </a:endParaRPr>
          </a:p>
        </p:txBody>
      </p:sp>
      <p:sp>
        <p:nvSpPr>
          <p:cNvPr id="31" name="文本框 26"/>
          <p:cNvSpPr txBox="1"/>
          <p:nvPr/>
        </p:nvSpPr>
        <p:spPr>
          <a:xfrm>
            <a:off x="6371089" y="3136526"/>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a:t>
            </a:r>
            <a:r>
              <a:rPr lang="en-IN" altLang="en-US" dirty="0">
                <a:solidFill>
                  <a:srgbClr val="FFFFFF"/>
                </a:solidFill>
                <a:latin typeface="Century Gothic" panose="020B0502020202020204" pitchFamily="34" charset="0"/>
              </a:rPr>
              <a:t>2</a:t>
            </a:r>
            <a:endParaRPr lang="en-IN" altLang="en-US" dirty="0">
              <a:solidFill>
                <a:srgbClr val="FFFFFF"/>
              </a:solidFill>
              <a:latin typeface="Century Gothic" panose="020B0502020202020204" pitchFamily="34" charset="0"/>
            </a:endParaRPr>
          </a:p>
        </p:txBody>
      </p:sp>
      <p:sp>
        <p:nvSpPr>
          <p:cNvPr id="26" name="文本框 17"/>
          <p:cNvSpPr txBox="1"/>
          <p:nvPr/>
        </p:nvSpPr>
        <p:spPr>
          <a:xfrm>
            <a:off x="7515918" y="3880244"/>
            <a:ext cx="3254375" cy="398780"/>
          </a:xfrm>
          <a:prstGeom prst="rect">
            <a:avLst/>
          </a:prstGeom>
          <a:noFill/>
          <a:ln w="9525">
            <a:noFill/>
          </a:ln>
        </p:spPr>
        <p:txBody>
          <a:bodyPr anchor="t">
            <a:spAutoFit/>
          </a:bodyPr>
          <a:p>
            <a:endParaRPr lang="zh-CN" altLang="en-US" sz="2000" dirty="0">
              <a:solidFill>
                <a:schemeClr val="tx1">
                  <a:lumMod val="50000"/>
                  <a:lumOff val="50000"/>
                </a:schemeClr>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图片 20"/>
          <p:cNvPicPr>
            <a:picLocks noChangeAspect="1"/>
          </p:cNvPicPr>
          <p:nvPr/>
        </p:nvPicPr>
        <p:blipFill>
          <a:blip r:embed="rId1"/>
          <a:stretch>
            <a:fillRect/>
          </a:stretch>
        </p:blipFill>
        <p:spPr>
          <a:xfrm rot="5400000">
            <a:off x="2667000" y="-2667000"/>
            <a:ext cx="6858000" cy="12192000"/>
          </a:xfrm>
          <a:prstGeom prst="rect">
            <a:avLst/>
          </a:prstGeom>
        </p:spPr>
      </p:pic>
      <p:grpSp>
        <p:nvGrpSpPr>
          <p:cNvPr id="2" name="组合 1"/>
          <p:cNvGrpSpPr/>
          <p:nvPr/>
        </p:nvGrpSpPr>
        <p:grpSpPr>
          <a:xfrm>
            <a:off x="1228090" y="942975"/>
            <a:ext cx="9700895" cy="5817870"/>
            <a:chOff x="1245507" y="2030753"/>
            <a:chExt cx="9700986" cy="2796497"/>
          </a:xfrm>
        </p:grpSpPr>
        <p:sp>
          <p:nvSpPr>
            <p:cNvPr id="19" name="矩形 18"/>
            <p:cNvSpPr/>
            <p:nvPr/>
          </p:nvSpPr>
          <p:spPr>
            <a:xfrm>
              <a:off x="1245507" y="2030753"/>
              <a:ext cx="9700986" cy="2796497"/>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矩形 8"/>
            <p:cNvSpPr/>
            <p:nvPr/>
          </p:nvSpPr>
          <p:spPr>
            <a:xfrm>
              <a:off x="1404106" y="2145890"/>
              <a:ext cx="9383788" cy="2566220"/>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稻壳天启设计原创模板"/>
          <p:cNvSpPr txBox="1"/>
          <p:nvPr/>
        </p:nvSpPr>
        <p:spPr>
          <a:xfrm>
            <a:off x="1998698" y="1449943"/>
            <a:ext cx="4063365" cy="768350"/>
          </a:xfrm>
          <a:prstGeom prst="rect">
            <a:avLst/>
          </a:prstGeom>
          <a:noFill/>
          <a:ln w="9525">
            <a:noFill/>
          </a:ln>
          <a:effectLst>
            <a:outerShdw blurRad="50800" dist="50800" dir="5400000" sx="1000" sy="1000" algn="ctr" rotWithShape="0">
              <a:srgbClr val="000000"/>
            </a:outerShdw>
          </a:effectLst>
        </p:spPr>
        <p:txBody>
          <a:bodyPr vert="horz" wrap="none" anchor="t">
            <a:spAutoFit/>
          </a:bodyPr>
          <a:p>
            <a:pPr>
              <a:buFont typeface="Arial" panose="020B0604020202020204" pitchFamily="34" charset="0"/>
            </a:pPr>
            <a:r>
              <a:rPr lang="en-IN" altLang="en-US" sz="4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About Seaborn:</a:t>
            </a:r>
            <a:endParaRPr lang="en-IN" altLang="en-US" sz="4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sp>
        <p:nvSpPr>
          <p:cNvPr id="12" name="文本框 17"/>
          <p:cNvSpPr txBox="1"/>
          <p:nvPr/>
        </p:nvSpPr>
        <p:spPr>
          <a:xfrm>
            <a:off x="3354705" y="2582545"/>
            <a:ext cx="2901315" cy="922020"/>
          </a:xfrm>
          <a:prstGeom prst="rect">
            <a:avLst/>
          </a:prstGeom>
          <a:noFill/>
          <a:ln w="9525">
            <a:noFill/>
          </a:ln>
        </p:spPr>
        <p:txBody>
          <a:bodyPr wrap="square" anchor="t">
            <a:spAutoFit/>
          </a:bodyPr>
          <a:p>
            <a:r>
              <a:rPr lang="en-IN" altLang="en-US" dirty="0">
                <a:sym typeface="+mn-ea"/>
              </a:rPr>
              <a:t>A </a:t>
            </a:r>
            <a:r>
              <a:rPr lang="en-US" dirty="0">
                <a:sym typeface="+mn-ea"/>
              </a:rPr>
              <a:t>library for making statistical graphics in Python.</a:t>
            </a:r>
            <a:endParaRPr lang="en-US" altLang="en-US" dirty="0" smtClean="0">
              <a:solidFill>
                <a:schemeClr val="tx1">
                  <a:lumMod val="50000"/>
                  <a:lumOff val="50000"/>
                </a:schemeClr>
              </a:solidFill>
              <a:latin typeface="Century Gothic" panose="020B0502020202020204" pitchFamily="34" charset="0"/>
              <a:sym typeface="+mn-ea"/>
            </a:endParaRPr>
          </a:p>
        </p:txBody>
      </p:sp>
      <p:sp>
        <p:nvSpPr>
          <p:cNvPr id="13" name="稻壳天启设计原创模板"/>
          <p:cNvSpPr/>
          <p:nvPr/>
        </p:nvSpPr>
        <p:spPr>
          <a:xfrm>
            <a:off x="2099028" y="2645148"/>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46000">
                    <a:srgbClr val="899DA5"/>
                  </a:gs>
                  <a:gs pos="0">
                    <a:srgbClr val="899DA5"/>
                  </a:gs>
                  <a:gs pos="100000">
                    <a:srgbClr val="268CCB"/>
                  </a:gs>
                </a:gsLst>
                <a:lin ang="10800000" scaled="0"/>
              </a:gradFill>
            </a:endParaRPr>
          </a:p>
        </p:txBody>
      </p:sp>
      <p:sp>
        <p:nvSpPr>
          <p:cNvPr id="14" name="文本框 26"/>
          <p:cNvSpPr txBox="1"/>
          <p:nvPr/>
        </p:nvSpPr>
        <p:spPr>
          <a:xfrm>
            <a:off x="2135736" y="2614533"/>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01</a:t>
            </a:r>
            <a:endParaRPr lang="en-US" altLang="zh-CN" dirty="0">
              <a:solidFill>
                <a:srgbClr val="FFFFFF"/>
              </a:solidFill>
              <a:latin typeface="Century Gothic" panose="020B0502020202020204" pitchFamily="34" charset="0"/>
            </a:endParaRPr>
          </a:p>
        </p:txBody>
      </p:sp>
      <p:sp>
        <p:nvSpPr>
          <p:cNvPr id="16" name="文本框 17"/>
          <p:cNvSpPr txBox="1"/>
          <p:nvPr/>
        </p:nvSpPr>
        <p:spPr>
          <a:xfrm>
            <a:off x="3354860" y="4187837"/>
            <a:ext cx="3254375" cy="1630045"/>
          </a:xfrm>
          <a:prstGeom prst="rect">
            <a:avLst/>
          </a:prstGeom>
          <a:noFill/>
          <a:ln w="9525">
            <a:noFill/>
          </a:ln>
        </p:spPr>
        <p:txBody>
          <a:bodyPr anchor="t">
            <a:spAutoFit/>
          </a:bodyPr>
          <a:p>
            <a:r>
              <a:rPr lang="en-US" sz="2000" dirty="0" smtClean="0">
                <a:sym typeface="+mn-ea"/>
              </a:rPr>
              <a:t>It </a:t>
            </a:r>
            <a:r>
              <a:rPr lang="en-US" sz="2000" dirty="0">
                <a:sym typeface="+mn-ea"/>
              </a:rPr>
              <a:t>is built on top of </a:t>
            </a:r>
            <a:r>
              <a:rPr lang="en-US" sz="2000" dirty="0" err="1">
                <a:sym typeface="+mn-ea"/>
                <a:hlinkClick r:id="rId3"/>
              </a:rPr>
              <a:t>matplotlib</a:t>
            </a:r>
            <a:r>
              <a:rPr lang="en-US" sz="2000" dirty="0">
                <a:sym typeface="+mn-ea"/>
              </a:rPr>
              <a:t> and closely integrated with </a:t>
            </a:r>
            <a:r>
              <a:rPr lang="en-US" sz="2000" dirty="0">
                <a:sym typeface="+mn-ea"/>
                <a:hlinkClick r:id="rId4"/>
              </a:rPr>
              <a:t>pandas</a:t>
            </a:r>
            <a:r>
              <a:rPr lang="en-US" sz="2000" dirty="0">
                <a:sym typeface="+mn-ea"/>
              </a:rPr>
              <a:t> data structures</a:t>
            </a:r>
            <a:r>
              <a:rPr lang="en-US" sz="2000" dirty="0" smtClean="0">
                <a:sym typeface="+mn-ea"/>
              </a:rPr>
              <a:t>.</a:t>
            </a:r>
            <a:endParaRPr lang="zh-CN" altLang="en-US" sz="2000" dirty="0">
              <a:solidFill>
                <a:schemeClr val="tx1">
                  <a:lumMod val="50000"/>
                  <a:lumOff val="50000"/>
                </a:schemeClr>
              </a:solidFill>
              <a:latin typeface="Century Gothic" panose="020B0502020202020204" pitchFamily="34" charset="0"/>
            </a:endParaRPr>
          </a:p>
        </p:txBody>
      </p:sp>
      <p:sp>
        <p:nvSpPr>
          <p:cNvPr id="18" name="稻壳天启设计原创模板"/>
          <p:cNvSpPr/>
          <p:nvPr/>
        </p:nvSpPr>
        <p:spPr>
          <a:xfrm>
            <a:off x="2135223" y="4013842"/>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46000">
                    <a:srgbClr val="899DA5"/>
                  </a:gs>
                  <a:gs pos="0">
                    <a:srgbClr val="899DA5"/>
                  </a:gs>
                  <a:gs pos="100000">
                    <a:srgbClr val="268CCB"/>
                  </a:gs>
                </a:gsLst>
                <a:lin ang="10800000" scaled="0"/>
              </a:gradFill>
            </a:endParaRPr>
          </a:p>
        </p:txBody>
      </p:sp>
      <p:sp>
        <p:nvSpPr>
          <p:cNvPr id="20" name="文本框 26"/>
          <p:cNvSpPr txBox="1"/>
          <p:nvPr/>
        </p:nvSpPr>
        <p:spPr>
          <a:xfrm>
            <a:off x="2171931" y="3982651"/>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02</a:t>
            </a:r>
            <a:endParaRPr lang="en-US" altLang="zh-CN" dirty="0">
              <a:solidFill>
                <a:srgbClr val="FFFFFF"/>
              </a:solidFill>
              <a:latin typeface="Century Gothic" panose="020B0502020202020204" pitchFamily="34" charset="0"/>
            </a:endParaRPr>
          </a:p>
        </p:txBody>
      </p:sp>
      <p:sp>
        <p:nvSpPr>
          <p:cNvPr id="29" name="文本框 28"/>
          <p:cNvSpPr txBox="1"/>
          <p:nvPr/>
        </p:nvSpPr>
        <p:spPr>
          <a:xfrm>
            <a:off x="7515918" y="2558122"/>
            <a:ext cx="3254375" cy="1322070"/>
          </a:xfrm>
          <a:prstGeom prst="rect">
            <a:avLst/>
          </a:prstGeom>
          <a:noFill/>
          <a:ln w="9525">
            <a:noFill/>
          </a:ln>
        </p:spPr>
        <p:txBody>
          <a:bodyPr wrap="square" anchor="t">
            <a:spAutoFit/>
          </a:bodyPr>
          <a:p>
            <a:r>
              <a:rPr lang="en-US" sz="2000" dirty="0" err="1">
                <a:sym typeface="+mn-ea"/>
              </a:rPr>
              <a:t>Seaborn</a:t>
            </a:r>
            <a:r>
              <a:rPr lang="en-US" sz="2000" dirty="0">
                <a:sym typeface="+mn-ea"/>
              </a:rPr>
              <a:t> aims to make visualization a central part of exploring and understanding data. </a:t>
            </a:r>
            <a:endParaRPr lang="zh-CN" altLang="en-US" sz="2000" dirty="0">
              <a:solidFill>
                <a:schemeClr val="tx1">
                  <a:lumMod val="50000"/>
                  <a:lumOff val="50000"/>
                </a:schemeClr>
              </a:solidFill>
              <a:latin typeface="Century Gothic" panose="020B0502020202020204" pitchFamily="34" charset="0"/>
            </a:endParaRPr>
          </a:p>
        </p:txBody>
      </p:sp>
      <p:sp>
        <p:nvSpPr>
          <p:cNvPr id="30" name="稻壳天启设计原创模板"/>
          <p:cNvSpPr/>
          <p:nvPr/>
        </p:nvSpPr>
        <p:spPr>
          <a:xfrm>
            <a:off x="6296281" y="2676227"/>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gradFill>
                <a:gsLst>
                  <a:gs pos="46000">
                    <a:srgbClr val="899DA5"/>
                  </a:gs>
                  <a:gs pos="0">
                    <a:srgbClr val="899DA5"/>
                  </a:gs>
                  <a:gs pos="100000">
                    <a:srgbClr val="268CCB"/>
                  </a:gs>
                </a:gsLst>
                <a:lin ang="10800000" scaled="0"/>
              </a:gradFill>
            </a:endParaRPr>
          </a:p>
        </p:txBody>
      </p:sp>
      <p:sp>
        <p:nvSpPr>
          <p:cNvPr id="31" name="文本框 26"/>
          <p:cNvSpPr txBox="1"/>
          <p:nvPr/>
        </p:nvSpPr>
        <p:spPr>
          <a:xfrm>
            <a:off x="6368549" y="2645671"/>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03</a:t>
            </a:r>
            <a:endParaRPr lang="en-US" altLang="zh-CN" dirty="0">
              <a:solidFill>
                <a:srgbClr val="FFFFFF"/>
              </a:solidFill>
              <a:latin typeface="Century Gothic" panose="020B0502020202020204" pitchFamily="34" charset="0"/>
            </a:endParaRPr>
          </a:p>
        </p:txBody>
      </p:sp>
      <p:sp>
        <p:nvSpPr>
          <p:cNvPr id="26" name="文本框 17"/>
          <p:cNvSpPr txBox="1"/>
          <p:nvPr/>
        </p:nvSpPr>
        <p:spPr>
          <a:xfrm>
            <a:off x="7515918" y="3880244"/>
            <a:ext cx="3254375" cy="2861310"/>
          </a:xfrm>
          <a:prstGeom prst="rect">
            <a:avLst/>
          </a:prstGeom>
          <a:noFill/>
          <a:ln w="9525">
            <a:noFill/>
          </a:ln>
        </p:spPr>
        <p:txBody>
          <a:bodyPr anchor="t">
            <a:spAutoFit/>
          </a:bodyPr>
          <a:p>
            <a:r>
              <a:rPr lang="en-US" sz="2000" dirty="0" smtClean="0">
                <a:sym typeface="+mn-ea"/>
              </a:rPr>
              <a:t>Its </a:t>
            </a:r>
            <a:r>
              <a:rPr lang="en-US" sz="2000" dirty="0">
                <a:sym typeface="+mn-ea"/>
              </a:rPr>
              <a:t>dataset-oriented plotting functions operate on </a:t>
            </a:r>
            <a:r>
              <a:rPr lang="en-US" sz="2000" dirty="0" err="1">
                <a:sym typeface="+mn-ea"/>
              </a:rPr>
              <a:t>dataframes</a:t>
            </a:r>
            <a:r>
              <a:rPr lang="en-US" sz="2000" dirty="0">
                <a:sym typeface="+mn-ea"/>
              </a:rPr>
              <a:t> and arrays containing whole datasets and internally perform the necessary semantic mapping and statistical aggregation to produce informative </a:t>
            </a:r>
            <a:r>
              <a:rPr lang="en-US" sz="2000" dirty="0" smtClean="0">
                <a:sym typeface="+mn-ea"/>
              </a:rPr>
              <a:t>plots.</a:t>
            </a:r>
            <a:endParaRPr lang="zh-CN" altLang="en-US" sz="2000" dirty="0">
              <a:solidFill>
                <a:schemeClr val="tx1">
                  <a:lumMod val="50000"/>
                  <a:lumOff val="50000"/>
                </a:schemeClr>
              </a:solidFill>
              <a:latin typeface="Century Gothic" panose="020B0502020202020204" pitchFamily="34" charset="0"/>
            </a:endParaRPr>
          </a:p>
        </p:txBody>
      </p:sp>
      <p:sp>
        <p:nvSpPr>
          <p:cNvPr id="27" name="稻壳天启设计原创模板"/>
          <p:cNvSpPr/>
          <p:nvPr/>
        </p:nvSpPr>
        <p:spPr>
          <a:xfrm>
            <a:off x="6296281" y="4014224"/>
            <a:ext cx="1168792" cy="305562"/>
          </a:xfrm>
          <a:prstGeom prst="roundRect">
            <a:avLst/>
          </a:pr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gradFill>
                <a:gsLst>
                  <a:gs pos="46000">
                    <a:srgbClr val="899DA5"/>
                  </a:gs>
                  <a:gs pos="0">
                    <a:srgbClr val="899DA5"/>
                  </a:gs>
                  <a:gs pos="100000">
                    <a:srgbClr val="268CCB"/>
                  </a:gs>
                </a:gsLst>
                <a:lin ang="10800000" scaled="0"/>
              </a:gradFill>
            </a:endParaRPr>
          </a:p>
        </p:txBody>
      </p:sp>
      <p:sp>
        <p:nvSpPr>
          <p:cNvPr id="28" name="文本框 26"/>
          <p:cNvSpPr txBox="1"/>
          <p:nvPr/>
        </p:nvSpPr>
        <p:spPr>
          <a:xfrm>
            <a:off x="6368549" y="3951918"/>
            <a:ext cx="1024330" cy="368300"/>
          </a:xfrm>
          <a:prstGeom prst="rect">
            <a:avLst/>
          </a:prstGeom>
          <a:noFill/>
          <a:ln w="9525">
            <a:noFill/>
          </a:ln>
        </p:spPr>
        <p:txBody>
          <a:bodyPr wrap="square" anchor="t">
            <a:spAutoFit/>
          </a:bodyPr>
          <a:p>
            <a:pPr algn="ctr"/>
            <a:r>
              <a:rPr lang="en-US" altLang="zh-CN" dirty="0">
                <a:solidFill>
                  <a:srgbClr val="FFFFFF"/>
                </a:solidFill>
                <a:latin typeface="Century Gothic" panose="020B0502020202020204" pitchFamily="34" charset="0"/>
              </a:rPr>
              <a:t>04</a:t>
            </a:r>
            <a:endParaRPr lang="en-US" altLang="zh-CN" dirty="0">
              <a:solidFill>
                <a:srgbClr val="FFFFFF"/>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1"/>
          <a:srcRect l="8455" t="9238" r="4589" b="3804"/>
          <a:stretch>
            <a:fillRect/>
          </a:stretch>
        </p:blipFill>
        <p:spPr>
          <a:xfrm rot="5400000">
            <a:off x="2667000" y="-2667000"/>
            <a:ext cx="6858000" cy="12192000"/>
          </a:xfrm>
          <a:prstGeom prst="rect">
            <a:avLst/>
          </a:prstGeom>
        </p:spPr>
      </p:pic>
      <p:grpSp>
        <p:nvGrpSpPr>
          <p:cNvPr id="49" name="组合 48"/>
          <p:cNvGrpSpPr/>
          <p:nvPr/>
        </p:nvGrpSpPr>
        <p:grpSpPr>
          <a:xfrm>
            <a:off x="254001" y="236059"/>
            <a:ext cx="11683999" cy="6385883"/>
            <a:chOff x="1245507" y="2054579"/>
            <a:chExt cx="9700986" cy="2748846"/>
          </a:xfrm>
        </p:grpSpPr>
        <p:sp>
          <p:nvSpPr>
            <p:cNvPr id="50" name="矩形 49"/>
            <p:cNvSpPr/>
            <p:nvPr/>
          </p:nvSpPr>
          <p:spPr>
            <a:xfrm>
              <a:off x="1245507" y="2054579"/>
              <a:ext cx="9700986" cy="2748846"/>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50"/>
            <p:cNvSpPr/>
            <p:nvPr/>
          </p:nvSpPr>
          <p:spPr>
            <a:xfrm>
              <a:off x="1345200" y="2107030"/>
              <a:ext cx="9501599" cy="2643944"/>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p:cNvSpPr/>
          <p:nvPr/>
        </p:nvSpPr>
        <p:spPr>
          <a:xfrm rot="18900000">
            <a:off x="4119762" y="2762818"/>
            <a:ext cx="1637169" cy="1637166"/>
          </a:xfrm>
          <a:custGeom>
            <a:avLst/>
            <a:gdLst>
              <a:gd name="connsiteX0" fmla="*/ 1215494 w 1637169"/>
              <a:gd name="connsiteY0" fmla="*/ 0 h 1637166"/>
              <a:gd name="connsiteX1" fmla="*/ 1249490 w 1637169"/>
              <a:gd name="connsiteY1" fmla="*/ 62632 h 1637166"/>
              <a:gd name="connsiteX2" fmla="*/ 1542948 w 1637169"/>
              <a:gd name="connsiteY2" fmla="*/ 259263 h 1637166"/>
              <a:gd name="connsiteX3" fmla="*/ 1637169 w 1637169"/>
              <a:gd name="connsiteY3" fmla="*/ 268761 h 1637166"/>
              <a:gd name="connsiteX4" fmla="*/ 1637169 w 1637169"/>
              <a:gd name="connsiteY4" fmla="*/ 1637166 h 1637166"/>
              <a:gd name="connsiteX5" fmla="*/ 268323 w 1637169"/>
              <a:gd name="connsiteY5" fmla="*/ 1632783 h 1637166"/>
              <a:gd name="connsiteX6" fmla="*/ 259267 w 1637169"/>
              <a:gd name="connsiteY6" fmla="*/ 1542943 h 1637166"/>
              <a:gd name="connsiteX7" fmla="*/ 62636 w 1637169"/>
              <a:gd name="connsiteY7" fmla="*/ 1249485 h 1637166"/>
              <a:gd name="connsiteX8" fmla="*/ 0 w 1637169"/>
              <a:gd name="connsiteY8" fmla="*/ 1215487 h 1637166"/>
              <a:gd name="connsiteX9" fmla="*/ 22275 w 1637169"/>
              <a:gd name="connsiteY9" fmla="*/ 1129805 h 1637166"/>
              <a:gd name="connsiteX10" fmla="*/ 150900 w 1637169"/>
              <a:gd name="connsiteY10" fmla="*/ 827306 h 1637166"/>
              <a:gd name="connsiteX11" fmla="*/ 181402 w 1637169"/>
              <a:gd name="connsiteY11" fmla="*/ 777331 h 1637166"/>
              <a:gd name="connsiteX12" fmla="*/ 244747 w 1637169"/>
              <a:gd name="connsiteY12" fmla="*/ 796995 h 1637166"/>
              <a:gd name="connsiteX13" fmla="*/ 338970 w 1637169"/>
              <a:gd name="connsiteY13" fmla="*/ 806493 h 1637166"/>
              <a:gd name="connsiteX14" fmla="*/ 806498 w 1637169"/>
              <a:gd name="connsiteY14" fmla="*/ 338965 h 1637166"/>
              <a:gd name="connsiteX15" fmla="*/ 797000 w 1637169"/>
              <a:gd name="connsiteY15" fmla="*/ 244742 h 1637166"/>
              <a:gd name="connsiteX16" fmla="*/ 777358 w 1637169"/>
              <a:gd name="connsiteY16" fmla="*/ 181466 h 1637166"/>
              <a:gd name="connsiteX17" fmla="*/ 832072 w 1637169"/>
              <a:gd name="connsiteY17" fmla="*/ 148312 h 1637166"/>
              <a:gd name="connsiteX18" fmla="*/ 1134981 w 1637169"/>
              <a:gd name="connsiteY18" fmla="*/ 20656 h 163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37169" h="1637166">
                <a:moveTo>
                  <a:pt x="1215494" y="0"/>
                </a:moveTo>
                <a:lnTo>
                  <a:pt x="1249490" y="62632"/>
                </a:lnTo>
                <a:cubicBezTo>
                  <a:pt x="1316705" y="162123"/>
                  <a:pt x="1421209" y="234351"/>
                  <a:pt x="1542948" y="259263"/>
                </a:cubicBezTo>
                <a:lnTo>
                  <a:pt x="1637169" y="268761"/>
                </a:lnTo>
                <a:lnTo>
                  <a:pt x="1637169" y="1637166"/>
                </a:lnTo>
                <a:lnTo>
                  <a:pt x="268323" y="1632783"/>
                </a:lnTo>
                <a:lnTo>
                  <a:pt x="259267" y="1542943"/>
                </a:lnTo>
                <a:cubicBezTo>
                  <a:pt x="234355" y="1421204"/>
                  <a:pt x="162127" y="1316699"/>
                  <a:pt x="62636" y="1249485"/>
                </a:cubicBezTo>
                <a:lnTo>
                  <a:pt x="0" y="1215487"/>
                </a:lnTo>
                <a:lnTo>
                  <a:pt x="22275" y="1129805"/>
                </a:lnTo>
                <a:cubicBezTo>
                  <a:pt x="55442" y="1024125"/>
                  <a:pt x="98693" y="922917"/>
                  <a:pt x="150900" y="827306"/>
                </a:cubicBezTo>
                <a:lnTo>
                  <a:pt x="181402" y="777331"/>
                </a:lnTo>
                <a:lnTo>
                  <a:pt x="244747" y="796995"/>
                </a:lnTo>
                <a:cubicBezTo>
                  <a:pt x="275182" y="803223"/>
                  <a:pt x="306694" y="806493"/>
                  <a:pt x="338970" y="806493"/>
                </a:cubicBezTo>
                <a:cubicBezTo>
                  <a:pt x="597178" y="806493"/>
                  <a:pt x="806498" y="597173"/>
                  <a:pt x="806498" y="338965"/>
                </a:cubicBezTo>
                <a:cubicBezTo>
                  <a:pt x="806498" y="306689"/>
                  <a:pt x="803228" y="275177"/>
                  <a:pt x="797000" y="244742"/>
                </a:cubicBezTo>
                <a:lnTo>
                  <a:pt x="777358" y="181466"/>
                </a:lnTo>
                <a:lnTo>
                  <a:pt x="832072" y="148312"/>
                </a:lnTo>
                <a:cubicBezTo>
                  <a:pt x="927850" y="96411"/>
                  <a:pt x="1029196" y="53484"/>
                  <a:pt x="1134981" y="20656"/>
                </a:cubicBezTo>
                <a:close/>
              </a:path>
            </a:pathLst>
          </a:cu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46000">
                    <a:srgbClr val="899DA5"/>
                  </a:gs>
                  <a:gs pos="0">
                    <a:srgbClr val="899DA5"/>
                  </a:gs>
                  <a:gs pos="100000">
                    <a:srgbClr val="268CCB"/>
                  </a:gs>
                </a:gsLst>
                <a:lin ang="10800000" scaled="0"/>
              </a:gradFill>
            </a:endParaRPr>
          </a:p>
        </p:txBody>
      </p:sp>
      <p:sp>
        <p:nvSpPr>
          <p:cNvPr id="16" name="任意多边形: 形状 15"/>
          <p:cNvSpPr/>
          <p:nvPr/>
        </p:nvSpPr>
        <p:spPr>
          <a:xfrm rot="13500000">
            <a:off x="5277416" y="3920467"/>
            <a:ext cx="1637169" cy="1637166"/>
          </a:xfrm>
          <a:custGeom>
            <a:avLst/>
            <a:gdLst>
              <a:gd name="connsiteX0" fmla="*/ 1637169 w 1637169"/>
              <a:gd name="connsiteY0" fmla="*/ 268760 h 1637166"/>
              <a:gd name="connsiteX1" fmla="*/ 1637169 w 1637169"/>
              <a:gd name="connsiteY1" fmla="*/ 1637166 h 1637166"/>
              <a:gd name="connsiteX2" fmla="*/ 268321 w 1637169"/>
              <a:gd name="connsiteY2" fmla="*/ 1632783 h 1637166"/>
              <a:gd name="connsiteX3" fmla="*/ 259265 w 1637169"/>
              <a:gd name="connsiteY3" fmla="*/ 1542943 h 1637166"/>
              <a:gd name="connsiteX4" fmla="*/ 62634 w 1637169"/>
              <a:gd name="connsiteY4" fmla="*/ 1249485 h 1637166"/>
              <a:gd name="connsiteX5" fmla="*/ 0 w 1637169"/>
              <a:gd name="connsiteY5" fmla="*/ 1215488 h 1637166"/>
              <a:gd name="connsiteX6" fmla="*/ 22276 w 1637169"/>
              <a:gd name="connsiteY6" fmla="*/ 1129804 h 1637166"/>
              <a:gd name="connsiteX7" fmla="*/ 150901 w 1637169"/>
              <a:gd name="connsiteY7" fmla="*/ 827305 h 1637166"/>
              <a:gd name="connsiteX8" fmla="*/ 181402 w 1637169"/>
              <a:gd name="connsiteY8" fmla="*/ 777332 h 1637166"/>
              <a:gd name="connsiteX9" fmla="*/ 244745 w 1637169"/>
              <a:gd name="connsiteY9" fmla="*/ 796995 h 1637166"/>
              <a:gd name="connsiteX10" fmla="*/ 338968 w 1637169"/>
              <a:gd name="connsiteY10" fmla="*/ 806493 h 1637166"/>
              <a:gd name="connsiteX11" fmla="*/ 806496 w 1637169"/>
              <a:gd name="connsiteY11" fmla="*/ 338965 h 1637166"/>
              <a:gd name="connsiteX12" fmla="*/ 796998 w 1637169"/>
              <a:gd name="connsiteY12" fmla="*/ 244742 h 1637166"/>
              <a:gd name="connsiteX13" fmla="*/ 777356 w 1637169"/>
              <a:gd name="connsiteY13" fmla="*/ 181467 h 1637166"/>
              <a:gd name="connsiteX14" fmla="*/ 832072 w 1637169"/>
              <a:gd name="connsiteY14" fmla="*/ 148311 h 1637166"/>
              <a:gd name="connsiteX15" fmla="*/ 1134981 w 1637169"/>
              <a:gd name="connsiteY15" fmla="*/ 20655 h 1637166"/>
              <a:gd name="connsiteX16" fmla="*/ 1215492 w 1637169"/>
              <a:gd name="connsiteY16" fmla="*/ 0 h 1637166"/>
              <a:gd name="connsiteX17" fmla="*/ 1249488 w 1637169"/>
              <a:gd name="connsiteY17" fmla="*/ 62631 h 1637166"/>
              <a:gd name="connsiteX18" fmla="*/ 1637169 w 1637169"/>
              <a:gd name="connsiteY18" fmla="*/ 268760 h 163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37169" h="1637166">
                <a:moveTo>
                  <a:pt x="1637169" y="268760"/>
                </a:moveTo>
                <a:lnTo>
                  <a:pt x="1637169" y="1637166"/>
                </a:lnTo>
                <a:lnTo>
                  <a:pt x="268321" y="1632783"/>
                </a:lnTo>
                <a:lnTo>
                  <a:pt x="259265" y="1542943"/>
                </a:lnTo>
                <a:cubicBezTo>
                  <a:pt x="234353" y="1421204"/>
                  <a:pt x="162125" y="1316700"/>
                  <a:pt x="62634" y="1249485"/>
                </a:cubicBezTo>
                <a:lnTo>
                  <a:pt x="0" y="1215488"/>
                </a:lnTo>
                <a:lnTo>
                  <a:pt x="22276" y="1129804"/>
                </a:lnTo>
                <a:cubicBezTo>
                  <a:pt x="55443" y="1024125"/>
                  <a:pt x="98694" y="922916"/>
                  <a:pt x="150901" y="827305"/>
                </a:cubicBezTo>
                <a:lnTo>
                  <a:pt x="181402" y="777332"/>
                </a:lnTo>
                <a:lnTo>
                  <a:pt x="244745" y="796995"/>
                </a:lnTo>
                <a:cubicBezTo>
                  <a:pt x="275180" y="803223"/>
                  <a:pt x="306692" y="806493"/>
                  <a:pt x="338968" y="806493"/>
                </a:cubicBezTo>
                <a:cubicBezTo>
                  <a:pt x="597176" y="806493"/>
                  <a:pt x="806496" y="597173"/>
                  <a:pt x="806496" y="338965"/>
                </a:cubicBezTo>
                <a:cubicBezTo>
                  <a:pt x="806496" y="306689"/>
                  <a:pt x="803226" y="275177"/>
                  <a:pt x="796998" y="244742"/>
                </a:cubicBezTo>
                <a:lnTo>
                  <a:pt x="777356" y="181467"/>
                </a:lnTo>
                <a:lnTo>
                  <a:pt x="832072" y="148311"/>
                </a:lnTo>
                <a:cubicBezTo>
                  <a:pt x="927850" y="96411"/>
                  <a:pt x="1029196" y="53483"/>
                  <a:pt x="1134981" y="20655"/>
                </a:cubicBezTo>
                <a:lnTo>
                  <a:pt x="1215492" y="0"/>
                </a:lnTo>
                <a:lnTo>
                  <a:pt x="1249488" y="62631"/>
                </a:lnTo>
                <a:cubicBezTo>
                  <a:pt x="1333506" y="186995"/>
                  <a:pt x="1475789" y="268760"/>
                  <a:pt x="1637169" y="268760"/>
                </a:cubicBezTo>
                <a:close/>
              </a:path>
            </a:pathLst>
          </a:custGeom>
          <a:blipFill>
            <a:blip r:embed="rId3"/>
            <a:stretch>
              <a:fillRect l="-74000" r="-46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46000">
                    <a:srgbClr val="899DA5"/>
                  </a:gs>
                  <a:gs pos="0">
                    <a:srgbClr val="899DA5"/>
                  </a:gs>
                  <a:gs pos="100000">
                    <a:srgbClr val="268CCB"/>
                  </a:gs>
                </a:gsLst>
                <a:lin ang="10800000" scaled="0"/>
              </a:gradFill>
            </a:endParaRPr>
          </a:p>
        </p:txBody>
      </p:sp>
      <p:sp>
        <p:nvSpPr>
          <p:cNvPr id="17" name="任意多边形: 形状 16"/>
          <p:cNvSpPr/>
          <p:nvPr/>
        </p:nvSpPr>
        <p:spPr>
          <a:xfrm rot="18900000" flipH="1">
            <a:off x="5277417" y="1605166"/>
            <a:ext cx="1637169" cy="1637165"/>
          </a:xfrm>
          <a:custGeom>
            <a:avLst/>
            <a:gdLst>
              <a:gd name="connsiteX0" fmla="*/ 1215491 w 1637169"/>
              <a:gd name="connsiteY0" fmla="*/ 0 h 1637165"/>
              <a:gd name="connsiteX1" fmla="*/ 1134981 w 1637169"/>
              <a:gd name="connsiteY1" fmla="*/ 20655 h 1637165"/>
              <a:gd name="connsiteX2" fmla="*/ 832072 w 1637169"/>
              <a:gd name="connsiteY2" fmla="*/ 148311 h 1637165"/>
              <a:gd name="connsiteX3" fmla="*/ 777354 w 1637169"/>
              <a:gd name="connsiteY3" fmla="*/ 181467 h 1637165"/>
              <a:gd name="connsiteX4" fmla="*/ 796996 w 1637169"/>
              <a:gd name="connsiteY4" fmla="*/ 244741 h 1637165"/>
              <a:gd name="connsiteX5" fmla="*/ 806494 w 1637169"/>
              <a:gd name="connsiteY5" fmla="*/ 338964 h 1637165"/>
              <a:gd name="connsiteX6" fmla="*/ 338966 w 1637169"/>
              <a:gd name="connsiteY6" fmla="*/ 806492 h 1637165"/>
              <a:gd name="connsiteX7" fmla="*/ 244743 w 1637169"/>
              <a:gd name="connsiteY7" fmla="*/ 796994 h 1637165"/>
              <a:gd name="connsiteX8" fmla="*/ 181401 w 1637169"/>
              <a:gd name="connsiteY8" fmla="*/ 777331 h 1637165"/>
              <a:gd name="connsiteX9" fmla="*/ 150900 w 1637169"/>
              <a:gd name="connsiteY9" fmla="*/ 827305 h 1637165"/>
              <a:gd name="connsiteX10" fmla="*/ 22275 w 1637169"/>
              <a:gd name="connsiteY10" fmla="*/ 1129804 h 1637165"/>
              <a:gd name="connsiteX11" fmla="*/ 0 w 1637169"/>
              <a:gd name="connsiteY11" fmla="*/ 1215487 h 1637165"/>
              <a:gd name="connsiteX12" fmla="*/ 62633 w 1637169"/>
              <a:gd name="connsiteY12" fmla="*/ 1249484 h 1637165"/>
              <a:gd name="connsiteX13" fmla="*/ 259264 w 1637169"/>
              <a:gd name="connsiteY13" fmla="*/ 1542942 h 1637165"/>
              <a:gd name="connsiteX14" fmla="*/ 268320 w 1637169"/>
              <a:gd name="connsiteY14" fmla="*/ 1632782 h 1637165"/>
              <a:gd name="connsiteX15" fmla="*/ 1637169 w 1637169"/>
              <a:gd name="connsiteY15" fmla="*/ 1637165 h 1637165"/>
              <a:gd name="connsiteX16" fmla="*/ 1637169 w 1637169"/>
              <a:gd name="connsiteY16" fmla="*/ 268760 h 1637165"/>
              <a:gd name="connsiteX17" fmla="*/ 1637167 w 1637169"/>
              <a:gd name="connsiteY17" fmla="*/ 268760 h 1637165"/>
              <a:gd name="connsiteX18" fmla="*/ 1249486 w 1637169"/>
              <a:gd name="connsiteY18" fmla="*/ 62631 h 163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37169" h="1637165">
                <a:moveTo>
                  <a:pt x="1215491" y="0"/>
                </a:moveTo>
                <a:lnTo>
                  <a:pt x="1134981" y="20655"/>
                </a:lnTo>
                <a:cubicBezTo>
                  <a:pt x="1029196" y="53483"/>
                  <a:pt x="927850" y="96410"/>
                  <a:pt x="832072" y="148311"/>
                </a:cubicBezTo>
                <a:lnTo>
                  <a:pt x="777354" y="181467"/>
                </a:lnTo>
                <a:lnTo>
                  <a:pt x="796996" y="244741"/>
                </a:lnTo>
                <a:cubicBezTo>
                  <a:pt x="803224" y="275176"/>
                  <a:pt x="806494" y="306688"/>
                  <a:pt x="806494" y="338964"/>
                </a:cubicBezTo>
                <a:cubicBezTo>
                  <a:pt x="806494" y="597172"/>
                  <a:pt x="597174" y="806492"/>
                  <a:pt x="338966" y="806492"/>
                </a:cubicBezTo>
                <a:cubicBezTo>
                  <a:pt x="306690" y="806492"/>
                  <a:pt x="275178" y="803222"/>
                  <a:pt x="244743" y="796994"/>
                </a:cubicBezTo>
                <a:lnTo>
                  <a:pt x="181401" y="777331"/>
                </a:lnTo>
                <a:lnTo>
                  <a:pt x="150900" y="827305"/>
                </a:lnTo>
                <a:cubicBezTo>
                  <a:pt x="98693" y="922916"/>
                  <a:pt x="55442" y="1024124"/>
                  <a:pt x="22275" y="1129804"/>
                </a:cubicBezTo>
                <a:lnTo>
                  <a:pt x="0" y="1215487"/>
                </a:lnTo>
                <a:lnTo>
                  <a:pt x="62633" y="1249484"/>
                </a:lnTo>
                <a:cubicBezTo>
                  <a:pt x="162124" y="1316698"/>
                  <a:pt x="234352" y="1421203"/>
                  <a:pt x="259264" y="1542942"/>
                </a:cubicBezTo>
                <a:lnTo>
                  <a:pt x="268320" y="1632782"/>
                </a:lnTo>
                <a:lnTo>
                  <a:pt x="1637169" y="1637165"/>
                </a:lnTo>
                <a:lnTo>
                  <a:pt x="1637169" y="268760"/>
                </a:lnTo>
                <a:lnTo>
                  <a:pt x="1637167" y="268760"/>
                </a:lnTo>
                <a:cubicBezTo>
                  <a:pt x="1475787" y="268760"/>
                  <a:pt x="1333504" y="186995"/>
                  <a:pt x="1249486" y="62631"/>
                </a:cubicBezTo>
                <a:close/>
              </a:path>
            </a:pathLst>
          </a:custGeom>
          <a:blipFill>
            <a:blip r:embed="rId3"/>
            <a:stretch>
              <a:fillRect l="-74000" r="-46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46000">
                    <a:srgbClr val="899DA5"/>
                  </a:gs>
                  <a:gs pos="0">
                    <a:srgbClr val="899DA5"/>
                  </a:gs>
                  <a:gs pos="100000">
                    <a:srgbClr val="268CCB"/>
                  </a:gs>
                </a:gsLst>
                <a:lin ang="10800000" scaled="0"/>
              </a:gradFill>
            </a:endParaRPr>
          </a:p>
        </p:txBody>
      </p:sp>
      <p:sp>
        <p:nvSpPr>
          <p:cNvPr id="18" name="任意多边形: 形状 17"/>
          <p:cNvSpPr/>
          <p:nvPr/>
        </p:nvSpPr>
        <p:spPr>
          <a:xfrm rot="2700000" flipH="1">
            <a:off x="6435066" y="2762818"/>
            <a:ext cx="1637168" cy="1637167"/>
          </a:xfrm>
          <a:custGeom>
            <a:avLst/>
            <a:gdLst>
              <a:gd name="connsiteX0" fmla="*/ 1637168 w 1637168"/>
              <a:gd name="connsiteY0" fmla="*/ 1637167 h 1637167"/>
              <a:gd name="connsiteX1" fmla="*/ 1637168 w 1637168"/>
              <a:gd name="connsiteY1" fmla="*/ 268760 h 1637167"/>
              <a:gd name="connsiteX2" fmla="*/ 1249487 w 1637168"/>
              <a:gd name="connsiteY2" fmla="*/ 62631 h 1637167"/>
              <a:gd name="connsiteX3" fmla="*/ 1215492 w 1637168"/>
              <a:gd name="connsiteY3" fmla="*/ 0 h 1637167"/>
              <a:gd name="connsiteX4" fmla="*/ 1134980 w 1637168"/>
              <a:gd name="connsiteY4" fmla="*/ 20656 h 1637167"/>
              <a:gd name="connsiteX5" fmla="*/ 832071 w 1637168"/>
              <a:gd name="connsiteY5" fmla="*/ 148312 h 1637167"/>
              <a:gd name="connsiteX6" fmla="*/ 777355 w 1637168"/>
              <a:gd name="connsiteY6" fmla="*/ 181467 h 1637167"/>
              <a:gd name="connsiteX7" fmla="*/ 796997 w 1637168"/>
              <a:gd name="connsiteY7" fmla="*/ 244741 h 1637167"/>
              <a:gd name="connsiteX8" fmla="*/ 806495 w 1637168"/>
              <a:gd name="connsiteY8" fmla="*/ 338964 h 1637167"/>
              <a:gd name="connsiteX9" fmla="*/ 338967 w 1637168"/>
              <a:gd name="connsiteY9" fmla="*/ 806492 h 1637167"/>
              <a:gd name="connsiteX10" fmla="*/ 244744 w 1637168"/>
              <a:gd name="connsiteY10" fmla="*/ 796994 h 1637167"/>
              <a:gd name="connsiteX11" fmla="*/ 181402 w 1637168"/>
              <a:gd name="connsiteY11" fmla="*/ 777331 h 1637167"/>
              <a:gd name="connsiteX12" fmla="*/ 150900 w 1637168"/>
              <a:gd name="connsiteY12" fmla="*/ 827306 h 1637167"/>
              <a:gd name="connsiteX13" fmla="*/ 22275 w 1637168"/>
              <a:gd name="connsiteY13" fmla="*/ 1129805 h 1637167"/>
              <a:gd name="connsiteX14" fmla="*/ 0 w 1637168"/>
              <a:gd name="connsiteY14" fmla="*/ 1215487 h 1637167"/>
              <a:gd name="connsiteX15" fmla="*/ 62633 w 1637168"/>
              <a:gd name="connsiteY15" fmla="*/ 1249484 h 1637167"/>
              <a:gd name="connsiteX16" fmla="*/ 259264 w 1637168"/>
              <a:gd name="connsiteY16" fmla="*/ 1542942 h 1637167"/>
              <a:gd name="connsiteX17" fmla="*/ 268321 w 1637168"/>
              <a:gd name="connsiteY17" fmla="*/ 1632784 h 163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7168" h="1637167">
                <a:moveTo>
                  <a:pt x="1637168" y="1637167"/>
                </a:moveTo>
                <a:lnTo>
                  <a:pt x="1637168" y="268760"/>
                </a:lnTo>
                <a:cubicBezTo>
                  <a:pt x="1475788" y="268760"/>
                  <a:pt x="1333505" y="186995"/>
                  <a:pt x="1249487" y="62631"/>
                </a:cubicBezTo>
                <a:lnTo>
                  <a:pt x="1215492" y="0"/>
                </a:lnTo>
                <a:lnTo>
                  <a:pt x="1134980" y="20656"/>
                </a:lnTo>
                <a:cubicBezTo>
                  <a:pt x="1029195" y="53484"/>
                  <a:pt x="927849" y="96411"/>
                  <a:pt x="832071" y="148312"/>
                </a:cubicBezTo>
                <a:lnTo>
                  <a:pt x="777355" y="181467"/>
                </a:lnTo>
                <a:lnTo>
                  <a:pt x="796997" y="244741"/>
                </a:lnTo>
                <a:cubicBezTo>
                  <a:pt x="803225" y="275176"/>
                  <a:pt x="806495" y="306688"/>
                  <a:pt x="806495" y="338964"/>
                </a:cubicBezTo>
                <a:cubicBezTo>
                  <a:pt x="806495" y="597172"/>
                  <a:pt x="597175" y="806492"/>
                  <a:pt x="338967" y="806492"/>
                </a:cubicBezTo>
                <a:cubicBezTo>
                  <a:pt x="306691" y="806492"/>
                  <a:pt x="275179" y="803222"/>
                  <a:pt x="244744" y="796994"/>
                </a:cubicBezTo>
                <a:lnTo>
                  <a:pt x="181402" y="777331"/>
                </a:lnTo>
                <a:lnTo>
                  <a:pt x="150900" y="827306"/>
                </a:lnTo>
                <a:cubicBezTo>
                  <a:pt x="98693" y="922917"/>
                  <a:pt x="55442" y="1024125"/>
                  <a:pt x="22275" y="1129805"/>
                </a:cubicBezTo>
                <a:lnTo>
                  <a:pt x="0" y="1215487"/>
                </a:lnTo>
                <a:lnTo>
                  <a:pt x="62633" y="1249484"/>
                </a:lnTo>
                <a:cubicBezTo>
                  <a:pt x="162124" y="1316698"/>
                  <a:pt x="234352" y="1421203"/>
                  <a:pt x="259264" y="1542942"/>
                </a:cubicBezTo>
                <a:lnTo>
                  <a:pt x="268321" y="1632784"/>
                </a:lnTo>
                <a:close/>
              </a:path>
            </a:pathLst>
          </a:custGeom>
          <a:blipFill>
            <a:blip r:embed="rId2"/>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46000">
                    <a:srgbClr val="899DA5"/>
                  </a:gs>
                  <a:gs pos="0">
                    <a:srgbClr val="899DA5"/>
                  </a:gs>
                  <a:gs pos="100000">
                    <a:srgbClr val="268CCB"/>
                  </a:gs>
                </a:gsLst>
                <a:lin ang="10800000" scaled="0"/>
              </a:gradFill>
            </a:endParaRPr>
          </a:p>
        </p:txBody>
      </p:sp>
      <p:grpSp>
        <p:nvGrpSpPr>
          <p:cNvPr id="8" name="组合 7"/>
          <p:cNvGrpSpPr/>
          <p:nvPr/>
        </p:nvGrpSpPr>
        <p:grpSpPr>
          <a:xfrm>
            <a:off x="992338" y="1384140"/>
            <a:ext cx="10009605" cy="3453507"/>
            <a:chOff x="839348" y="1358208"/>
            <a:chExt cx="10009605" cy="3453507"/>
          </a:xfrm>
        </p:grpSpPr>
        <p:grpSp>
          <p:nvGrpSpPr>
            <p:cNvPr id="7" name="组合 6"/>
            <p:cNvGrpSpPr/>
            <p:nvPr/>
          </p:nvGrpSpPr>
          <p:grpSpPr>
            <a:xfrm>
              <a:off x="839348" y="1358208"/>
              <a:ext cx="2970899" cy="3453507"/>
              <a:chOff x="839348" y="1429225"/>
              <a:chExt cx="2970899" cy="3453507"/>
            </a:xfrm>
          </p:grpSpPr>
          <p:grpSp>
            <p:nvGrpSpPr>
              <p:cNvPr id="52" name="组合 51"/>
              <p:cNvGrpSpPr/>
              <p:nvPr/>
            </p:nvGrpSpPr>
            <p:grpSpPr>
              <a:xfrm>
                <a:off x="919999" y="1429225"/>
                <a:ext cx="2890248" cy="1167765"/>
                <a:chOff x="1046434" y="1434350"/>
                <a:chExt cx="2890248" cy="1167765"/>
              </a:xfrm>
            </p:grpSpPr>
            <p:sp>
              <p:nvSpPr>
                <p:cNvPr id="53" name="文本框 52"/>
                <p:cNvSpPr txBox="1"/>
                <p:nvPr/>
              </p:nvSpPr>
              <p:spPr>
                <a:xfrm>
                  <a:off x="1250586" y="2236939"/>
                  <a:ext cx="2686096" cy="3448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endParaRPr lang="en-US" altLang="zh-CN" sz="1100" dirty="0">
                    <a:solidFill>
                      <a:schemeClr val="tx1">
                        <a:lumMod val="75000"/>
                        <a:lumOff val="25000"/>
                      </a:schemeClr>
                    </a:solidFill>
                    <a:latin typeface="Arial" panose="020B0604020202020204" pitchFamily="34" charset="0"/>
                    <a:ea typeface="Arial" panose="020B0604020202020204" pitchFamily="34" charset="0"/>
                    <a:sym typeface="+mn-ea"/>
                  </a:endParaRPr>
                </a:p>
              </p:txBody>
            </p:sp>
            <p:sp>
              <p:nvSpPr>
                <p:cNvPr id="54" name="文本框 53"/>
                <p:cNvSpPr txBox="1"/>
                <p:nvPr/>
              </p:nvSpPr>
              <p:spPr>
                <a:xfrm rot="16200000">
                  <a:off x="1749696" y="731087"/>
                  <a:ext cx="1167765" cy="2574290"/>
                </a:xfrm>
                <a:prstGeom prst="rect">
                  <a:avLst/>
                </a:prstGeom>
                <a:noFill/>
              </p:spPr>
              <p:txBody>
                <a:bodyPr vert="eaVert" wrap="square" rtlCol="0">
                  <a:spAutoFit/>
                </a:bodyPr>
                <a:lstStyle/>
                <a:p>
                  <a:pPr>
                    <a:buFont typeface="Arial" panose="020B0604020202020204" pitchFamily="34" charset="0"/>
                  </a:pPr>
                  <a:r>
                    <a:rPr lang="en-IN" altLang="en-US" sz="28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COMPUTER </a:t>
                  </a:r>
                  <a:r>
                    <a:rPr lang="en-IN" altLang="en-US" sz="36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SCIENCE</a:t>
                  </a:r>
                  <a:endParaRPr lang="en-IN" altLang="en-US" sz="36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grpSp>
          <p:grpSp>
            <p:nvGrpSpPr>
              <p:cNvPr id="36" name="组合 35"/>
              <p:cNvGrpSpPr/>
              <p:nvPr/>
            </p:nvGrpSpPr>
            <p:grpSpPr>
              <a:xfrm>
                <a:off x="839348" y="3714967"/>
                <a:ext cx="2970899" cy="1167765"/>
                <a:chOff x="965783" y="1414030"/>
                <a:chExt cx="2970899" cy="1167765"/>
              </a:xfrm>
            </p:grpSpPr>
            <p:sp>
              <p:nvSpPr>
                <p:cNvPr id="37" name="文本框 36"/>
                <p:cNvSpPr txBox="1"/>
                <p:nvPr/>
              </p:nvSpPr>
              <p:spPr>
                <a:xfrm>
                  <a:off x="1250586" y="2236939"/>
                  <a:ext cx="2686096" cy="3448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endParaRPr lang="en-US" altLang="zh-CN" sz="1100" dirty="0">
                    <a:solidFill>
                      <a:schemeClr val="tx1">
                        <a:lumMod val="75000"/>
                        <a:lumOff val="25000"/>
                      </a:schemeClr>
                    </a:solidFill>
                    <a:latin typeface="Arial" panose="020B0604020202020204" pitchFamily="34" charset="0"/>
                    <a:ea typeface="Arial" panose="020B0604020202020204" pitchFamily="34" charset="0"/>
                    <a:sym typeface="+mn-ea"/>
                  </a:endParaRPr>
                </a:p>
              </p:txBody>
            </p:sp>
            <p:sp>
              <p:nvSpPr>
                <p:cNvPr id="38" name="文本框 37"/>
                <p:cNvSpPr txBox="1"/>
                <p:nvPr/>
              </p:nvSpPr>
              <p:spPr>
                <a:xfrm rot="16200000">
                  <a:off x="1749373" y="630440"/>
                  <a:ext cx="1167765" cy="2734945"/>
                </a:xfrm>
                <a:prstGeom prst="rect">
                  <a:avLst/>
                </a:prstGeom>
                <a:noFill/>
              </p:spPr>
              <p:txBody>
                <a:bodyPr vert="eaVert" wrap="square" rtlCol="0">
                  <a:spAutoFit/>
                </a:bodyPr>
                <a:lstStyle/>
                <a:p>
                  <a:pPr>
                    <a:buFont typeface="Arial" panose="020B0604020202020204" pitchFamily="34" charset="0"/>
                  </a:pPr>
                  <a:r>
                    <a:rPr lang="en-IN" altLang="en-US" sz="28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HACKING </a:t>
                  </a:r>
                  <a:r>
                    <a:rPr lang="en-IN" altLang="en-US" sz="36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SKILLS</a:t>
                  </a:r>
                  <a:endParaRPr lang="en-IN" altLang="en-US" sz="36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grpSp>
        </p:grpSp>
        <p:grpSp>
          <p:nvGrpSpPr>
            <p:cNvPr id="39" name="组合 38"/>
            <p:cNvGrpSpPr/>
            <p:nvPr/>
          </p:nvGrpSpPr>
          <p:grpSpPr>
            <a:xfrm>
              <a:off x="8162857" y="1389005"/>
              <a:ext cx="2686096" cy="3422659"/>
              <a:chOff x="1124151" y="1460022"/>
              <a:chExt cx="2686096" cy="3422659"/>
            </a:xfrm>
          </p:grpSpPr>
          <p:grpSp>
            <p:nvGrpSpPr>
              <p:cNvPr id="40" name="组合 39"/>
              <p:cNvGrpSpPr/>
              <p:nvPr/>
            </p:nvGrpSpPr>
            <p:grpSpPr>
              <a:xfrm>
                <a:off x="1124151" y="1460022"/>
                <a:ext cx="2686096" cy="1116597"/>
                <a:chOff x="1250586" y="1465147"/>
                <a:chExt cx="2686096" cy="1116597"/>
              </a:xfrm>
            </p:grpSpPr>
            <p:sp>
              <p:nvSpPr>
                <p:cNvPr id="44" name="文本框 43"/>
                <p:cNvSpPr txBox="1"/>
                <p:nvPr/>
              </p:nvSpPr>
              <p:spPr>
                <a:xfrm>
                  <a:off x="1250586" y="2236939"/>
                  <a:ext cx="2686096" cy="3448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endParaRPr lang="en-US" altLang="zh-CN" sz="1100" dirty="0">
                    <a:solidFill>
                      <a:schemeClr val="tx1">
                        <a:lumMod val="75000"/>
                        <a:lumOff val="25000"/>
                      </a:schemeClr>
                    </a:solidFill>
                    <a:latin typeface="Arial" panose="020B0604020202020204" pitchFamily="34" charset="0"/>
                    <a:ea typeface="Arial" panose="020B0604020202020204" pitchFamily="34" charset="0"/>
                    <a:sym typeface="+mn-ea"/>
                  </a:endParaRPr>
                </a:p>
              </p:txBody>
            </p:sp>
            <p:sp>
              <p:nvSpPr>
                <p:cNvPr id="45" name="文本框 44"/>
                <p:cNvSpPr txBox="1"/>
                <p:nvPr/>
              </p:nvSpPr>
              <p:spPr>
                <a:xfrm rot="16200000">
                  <a:off x="1984843" y="731087"/>
                  <a:ext cx="1106170" cy="2574290"/>
                </a:xfrm>
                <a:prstGeom prst="rect">
                  <a:avLst/>
                </a:prstGeom>
                <a:noFill/>
              </p:spPr>
              <p:txBody>
                <a:bodyPr vert="eaVert" wrap="square" rtlCol="0">
                  <a:spAutoFit/>
                </a:bodyPr>
                <a:lstStyle/>
                <a:p>
                  <a:pPr>
                    <a:buFont typeface="Arial" panose="020B0604020202020204" pitchFamily="34" charset="0"/>
                  </a:pPr>
                  <a:r>
                    <a:rPr lang="en-IN" altLang="en-US" sz="2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MATHEMATICAL</a:t>
                  </a:r>
                  <a:r>
                    <a:rPr lang="en-IN" altLang="en-US" sz="28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 </a:t>
                  </a:r>
                  <a:r>
                    <a:rPr lang="en-IN" altLang="en-US" sz="32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STATISTICS</a:t>
                  </a:r>
                  <a:endParaRPr lang="en-IN" altLang="en-US" sz="32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grpSp>
          <p:grpSp>
            <p:nvGrpSpPr>
              <p:cNvPr id="41" name="组合 40"/>
              <p:cNvGrpSpPr/>
              <p:nvPr/>
            </p:nvGrpSpPr>
            <p:grpSpPr>
              <a:xfrm>
                <a:off x="1124151" y="4012782"/>
                <a:ext cx="2686096" cy="869899"/>
                <a:chOff x="1250586" y="1711845"/>
                <a:chExt cx="2686096" cy="869899"/>
              </a:xfrm>
            </p:grpSpPr>
            <p:sp>
              <p:nvSpPr>
                <p:cNvPr id="42" name="文本框 41"/>
                <p:cNvSpPr txBox="1"/>
                <p:nvPr/>
              </p:nvSpPr>
              <p:spPr>
                <a:xfrm>
                  <a:off x="1250586" y="2236939"/>
                  <a:ext cx="2686096" cy="3448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endParaRPr lang="en-US" altLang="zh-CN" sz="1100" dirty="0">
                    <a:solidFill>
                      <a:schemeClr val="tx1">
                        <a:lumMod val="75000"/>
                        <a:lumOff val="25000"/>
                      </a:schemeClr>
                    </a:solidFill>
                    <a:latin typeface="Arial" panose="020B0604020202020204" pitchFamily="34" charset="0"/>
                    <a:ea typeface="Arial" panose="020B0604020202020204" pitchFamily="34" charset="0"/>
                    <a:sym typeface="+mn-ea"/>
                  </a:endParaRPr>
                </a:p>
              </p:txBody>
            </p:sp>
            <p:sp>
              <p:nvSpPr>
                <p:cNvPr id="43" name="文本框 42"/>
                <p:cNvSpPr txBox="1"/>
                <p:nvPr/>
              </p:nvSpPr>
              <p:spPr>
                <a:xfrm rot="16200000">
                  <a:off x="2200546" y="762202"/>
                  <a:ext cx="675005" cy="2574290"/>
                </a:xfrm>
                <a:prstGeom prst="rect">
                  <a:avLst/>
                </a:prstGeom>
                <a:noFill/>
              </p:spPr>
              <p:txBody>
                <a:bodyPr vert="eaVert" wrap="square" rtlCol="0">
                  <a:spAutoFit/>
                </a:bodyPr>
                <a:lstStyle/>
                <a:p>
                  <a:pPr>
                    <a:buFont typeface="Arial" panose="020B0604020202020204" pitchFamily="34" charset="0"/>
                  </a:pPr>
                  <a:r>
                    <a:rPr lang="en-IN" altLang="en-US" sz="32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DL,ML,AI</a:t>
                  </a:r>
                  <a:endParaRPr lang="en-IN" altLang="en-US" sz="5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grpSp>
        </p:grpSp>
      </p:grpSp>
      <p:sp>
        <p:nvSpPr>
          <p:cNvPr id="2" name="Text Box 1"/>
          <p:cNvSpPr txBox="1"/>
          <p:nvPr/>
        </p:nvSpPr>
        <p:spPr>
          <a:xfrm>
            <a:off x="4676775" y="3228975"/>
            <a:ext cx="2839085" cy="52197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p>
            <a:r>
              <a:rPr lang="en-IN" altLang="en-US" sz="2800" b="1"/>
              <a:t>DATASCIENCE</a:t>
            </a:r>
            <a:endParaRPr lang="en-IN" altLang="en-US" sz="2800" b="1"/>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稻壳天启设计原创模板"/>
          <p:cNvSpPr>
            <a:spLocks noChangeAspect="1"/>
          </p:cNvSpPr>
          <p:nvPr/>
        </p:nvSpPr>
        <p:spPr>
          <a:xfrm rot="16200000">
            <a:off x="1692033" y="1979007"/>
            <a:ext cx="1715054" cy="1538349"/>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blipFill>
            <a:blip r:embed="rId1"/>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46000">
                    <a:srgbClr val="899DA5"/>
                  </a:gs>
                  <a:gs pos="0">
                    <a:srgbClr val="899DA5"/>
                  </a:gs>
                  <a:gs pos="100000">
                    <a:srgbClr val="268CCB"/>
                  </a:gs>
                </a:gsLst>
                <a:lin ang="10800000" scaled="0"/>
              </a:gradFill>
            </a:endParaRPr>
          </a:p>
        </p:txBody>
      </p:sp>
      <p:sp>
        <p:nvSpPr>
          <p:cNvPr id="41" name="稻壳天启设计原创模板"/>
          <p:cNvSpPr>
            <a:spLocks noChangeAspect="1"/>
          </p:cNvSpPr>
          <p:nvPr/>
        </p:nvSpPr>
        <p:spPr>
          <a:xfrm rot="16200000">
            <a:off x="5230728" y="1979007"/>
            <a:ext cx="1715054" cy="1538349"/>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blipFill>
            <a:blip r:embed="rId1"/>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46000">
                    <a:srgbClr val="899DA5"/>
                  </a:gs>
                  <a:gs pos="0">
                    <a:srgbClr val="899DA5"/>
                  </a:gs>
                  <a:gs pos="100000">
                    <a:srgbClr val="268CCB"/>
                  </a:gs>
                </a:gsLst>
                <a:lin ang="10800000" scaled="0"/>
              </a:gradFill>
            </a:endParaRPr>
          </a:p>
        </p:txBody>
      </p:sp>
      <p:sp>
        <p:nvSpPr>
          <p:cNvPr id="43" name="稻壳天启设计原创模板"/>
          <p:cNvSpPr>
            <a:spLocks noChangeAspect="1"/>
          </p:cNvSpPr>
          <p:nvPr/>
        </p:nvSpPr>
        <p:spPr>
          <a:xfrm rot="16200000">
            <a:off x="8769423" y="1979007"/>
            <a:ext cx="1715054" cy="1538349"/>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blipFill>
            <a:blip r:embed="rId1"/>
            <a:stretch>
              <a:fillRect l="-74000" r="-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46000">
                    <a:srgbClr val="899DA5"/>
                  </a:gs>
                  <a:gs pos="0">
                    <a:srgbClr val="899DA5"/>
                  </a:gs>
                  <a:gs pos="100000">
                    <a:srgbClr val="268CCB"/>
                  </a:gs>
                </a:gsLst>
                <a:lin ang="10800000" scaled="0"/>
              </a:gradFill>
            </a:endParaRPr>
          </a:p>
        </p:txBody>
      </p:sp>
      <p:grpSp>
        <p:nvGrpSpPr>
          <p:cNvPr id="2" name="组合 1"/>
          <p:cNvGrpSpPr/>
          <p:nvPr/>
        </p:nvGrpSpPr>
        <p:grpSpPr>
          <a:xfrm>
            <a:off x="1246646" y="3998864"/>
            <a:ext cx="2629535" cy="1378618"/>
            <a:chOff x="1071571" y="3636007"/>
            <a:chExt cx="2629535" cy="1378618"/>
          </a:xfrm>
        </p:grpSpPr>
        <p:sp>
          <p:nvSpPr>
            <p:cNvPr id="56" name="文本框 55"/>
            <p:cNvSpPr txBox="1"/>
            <p:nvPr/>
          </p:nvSpPr>
          <p:spPr>
            <a:xfrm>
              <a:off x="1158620" y="4191899"/>
              <a:ext cx="2455437" cy="82272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100" dirty="0">
                  <a:solidFill>
                    <a:schemeClr val="tx1">
                      <a:lumMod val="75000"/>
                      <a:lumOff val="25000"/>
                    </a:schemeClr>
                  </a:solidFill>
                  <a:latin typeface="Arial" panose="020B0604020202020204" pitchFamily="34" charset="0"/>
                  <a:ea typeface="Arial" panose="020B0604020202020204" pitchFamily="34" charset="0"/>
                </a:rPr>
                <a:t>Please enter text </a:t>
              </a:r>
              <a:r>
                <a:rPr lang="en-US" sz="1100" dirty="0" err="1">
                  <a:solidFill>
                    <a:schemeClr val="tx1">
                      <a:lumMod val="75000"/>
                      <a:lumOff val="25000"/>
                    </a:schemeClr>
                  </a:solidFill>
                  <a:latin typeface="Arial" panose="020B0604020202020204" pitchFamily="34" charset="0"/>
                  <a:ea typeface="Arial" panose="020B0604020202020204" pitchFamily="34" charset="0"/>
                </a:rPr>
                <a:t>here.</a:t>
              </a:r>
              <a:r>
                <a:rPr lang="en-US" sz="1100" dirty="0" err="1">
                  <a:solidFill>
                    <a:schemeClr val="tx1">
                      <a:lumMod val="75000"/>
                      <a:lumOff val="25000"/>
                    </a:schemeClr>
                  </a:solidFill>
                  <a:latin typeface="Arial" panose="020B0604020202020204" pitchFamily="34" charset="0"/>
                  <a:ea typeface="Arial" panose="020B0604020202020204" pitchFamily="34" charset="0"/>
                  <a:sym typeface="+mn-ea"/>
                </a:rPr>
                <a:t>Please</a:t>
              </a:r>
              <a:r>
                <a:rPr lang="en-US" sz="1100" dirty="0">
                  <a:solidFill>
                    <a:schemeClr val="tx1">
                      <a:lumMod val="75000"/>
                      <a:lumOff val="25000"/>
                    </a:schemeClr>
                  </a:solidFill>
                  <a:latin typeface="Arial" panose="020B0604020202020204" pitchFamily="34" charset="0"/>
                  <a:ea typeface="Arial" panose="020B0604020202020204" pitchFamily="34" charset="0"/>
                  <a:sym typeface="+mn-ea"/>
                </a:rPr>
                <a:t> enter text </a:t>
              </a:r>
              <a:r>
                <a:rPr lang="en-US" sz="1100" dirty="0" err="1">
                  <a:solidFill>
                    <a:schemeClr val="tx1">
                      <a:lumMod val="75000"/>
                      <a:lumOff val="25000"/>
                    </a:schemeClr>
                  </a:solidFill>
                  <a:latin typeface="Arial" panose="020B0604020202020204" pitchFamily="34" charset="0"/>
                  <a:ea typeface="Arial" panose="020B0604020202020204" pitchFamily="34" charset="0"/>
                  <a:sym typeface="+mn-ea"/>
                </a:rPr>
                <a:t>here.Please</a:t>
              </a:r>
              <a:r>
                <a:rPr lang="en-US" sz="1100" dirty="0">
                  <a:solidFill>
                    <a:schemeClr val="tx1">
                      <a:lumMod val="75000"/>
                      <a:lumOff val="25000"/>
                    </a:schemeClr>
                  </a:solidFill>
                  <a:latin typeface="Arial" panose="020B0604020202020204" pitchFamily="34" charset="0"/>
                  <a:ea typeface="Arial" panose="020B0604020202020204" pitchFamily="34" charset="0"/>
                  <a:sym typeface="+mn-ea"/>
                </a:rPr>
                <a:t> enter text </a:t>
              </a:r>
              <a:r>
                <a:rPr lang="en-US" sz="1100" dirty="0" err="1">
                  <a:solidFill>
                    <a:schemeClr val="tx1">
                      <a:lumMod val="75000"/>
                      <a:lumOff val="25000"/>
                    </a:schemeClr>
                  </a:solidFill>
                  <a:latin typeface="Arial" panose="020B0604020202020204" pitchFamily="34" charset="0"/>
                  <a:ea typeface="Arial" panose="020B0604020202020204" pitchFamily="34" charset="0"/>
                  <a:sym typeface="+mn-ea"/>
                </a:rPr>
                <a:t>here.Please</a:t>
              </a:r>
              <a:r>
                <a:rPr lang="en-US" sz="1100" dirty="0">
                  <a:solidFill>
                    <a:schemeClr val="tx1">
                      <a:lumMod val="75000"/>
                      <a:lumOff val="25000"/>
                    </a:schemeClr>
                  </a:solidFill>
                  <a:latin typeface="Arial" panose="020B0604020202020204" pitchFamily="34" charset="0"/>
                  <a:ea typeface="Arial" panose="020B0604020202020204" pitchFamily="34" charset="0"/>
                  <a:sym typeface="+mn-ea"/>
                </a:rPr>
                <a:t> enter text here</a:t>
              </a:r>
              <a:endParaRPr lang="en-US" altLang="zh-CN" sz="1100" dirty="0">
                <a:solidFill>
                  <a:schemeClr val="tx1">
                    <a:lumMod val="75000"/>
                    <a:lumOff val="25000"/>
                  </a:schemeClr>
                </a:solidFill>
                <a:latin typeface="Arial" panose="020B0604020202020204" pitchFamily="34" charset="0"/>
                <a:ea typeface="Arial" panose="020B0604020202020204" pitchFamily="34" charset="0"/>
                <a:sym typeface="+mn-ea"/>
              </a:endParaRPr>
            </a:p>
          </p:txBody>
        </p:sp>
        <p:sp>
          <p:nvSpPr>
            <p:cNvPr id="57" name="文本框 56"/>
            <p:cNvSpPr txBox="1"/>
            <p:nvPr/>
          </p:nvSpPr>
          <p:spPr>
            <a:xfrm rot="16200000">
              <a:off x="2048836" y="2658742"/>
              <a:ext cx="675005" cy="2629535"/>
            </a:xfrm>
            <a:prstGeom prst="rect">
              <a:avLst/>
            </a:prstGeom>
            <a:noFill/>
          </p:spPr>
          <p:txBody>
            <a:bodyPr vert="eaVert" wrap="square" rtlCol="0">
              <a:spAutoFit/>
            </a:bodyPr>
            <a:lstStyle/>
            <a:p>
              <a:pPr algn="ctr">
                <a:buFont typeface="Arial" panose="020B0604020202020204" pitchFamily="34" charset="0"/>
              </a:pPr>
              <a:r>
                <a:rPr lang="en-US" altLang="zh-CN" sz="32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BUSINESS</a:t>
              </a:r>
              <a:endParaRPr lang="en-US" altLang="zh-CN" sz="5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grpSp>
      <p:grpSp>
        <p:nvGrpSpPr>
          <p:cNvPr id="58" name="组合 57"/>
          <p:cNvGrpSpPr/>
          <p:nvPr/>
        </p:nvGrpSpPr>
        <p:grpSpPr>
          <a:xfrm>
            <a:off x="4775835" y="3998547"/>
            <a:ext cx="2640330" cy="1378935"/>
            <a:chOff x="1066174" y="3635690"/>
            <a:chExt cx="2640330" cy="1378935"/>
          </a:xfrm>
        </p:grpSpPr>
        <p:sp>
          <p:nvSpPr>
            <p:cNvPr id="59" name="文本框 58"/>
            <p:cNvSpPr txBox="1"/>
            <p:nvPr/>
          </p:nvSpPr>
          <p:spPr>
            <a:xfrm>
              <a:off x="1158620" y="4191899"/>
              <a:ext cx="2455437" cy="82272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100" dirty="0">
                  <a:solidFill>
                    <a:schemeClr val="tx1">
                      <a:lumMod val="75000"/>
                      <a:lumOff val="25000"/>
                    </a:schemeClr>
                  </a:solidFill>
                  <a:latin typeface="Arial" panose="020B0604020202020204" pitchFamily="34" charset="0"/>
                  <a:ea typeface="Arial" panose="020B0604020202020204" pitchFamily="34" charset="0"/>
                </a:rPr>
                <a:t>Please enter text </a:t>
              </a:r>
              <a:r>
                <a:rPr lang="en-US" sz="1100" dirty="0" err="1">
                  <a:solidFill>
                    <a:schemeClr val="tx1">
                      <a:lumMod val="75000"/>
                      <a:lumOff val="25000"/>
                    </a:schemeClr>
                  </a:solidFill>
                  <a:latin typeface="Arial" panose="020B0604020202020204" pitchFamily="34" charset="0"/>
                  <a:ea typeface="Arial" panose="020B0604020202020204" pitchFamily="34" charset="0"/>
                </a:rPr>
                <a:t>here.</a:t>
              </a:r>
              <a:r>
                <a:rPr lang="en-US" sz="1100" dirty="0" err="1">
                  <a:solidFill>
                    <a:schemeClr val="tx1">
                      <a:lumMod val="75000"/>
                      <a:lumOff val="25000"/>
                    </a:schemeClr>
                  </a:solidFill>
                  <a:latin typeface="Arial" panose="020B0604020202020204" pitchFamily="34" charset="0"/>
                  <a:ea typeface="Arial" panose="020B0604020202020204" pitchFamily="34" charset="0"/>
                  <a:sym typeface="+mn-ea"/>
                </a:rPr>
                <a:t>Please</a:t>
              </a:r>
              <a:r>
                <a:rPr lang="en-US" sz="1100" dirty="0">
                  <a:solidFill>
                    <a:schemeClr val="tx1">
                      <a:lumMod val="75000"/>
                      <a:lumOff val="25000"/>
                    </a:schemeClr>
                  </a:solidFill>
                  <a:latin typeface="Arial" panose="020B0604020202020204" pitchFamily="34" charset="0"/>
                  <a:ea typeface="Arial" panose="020B0604020202020204" pitchFamily="34" charset="0"/>
                  <a:sym typeface="+mn-ea"/>
                </a:rPr>
                <a:t> enter text </a:t>
              </a:r>
              <a:r>
                <a:rPr lang="en-US" sz="1100" dirty="0" err="1">
                  <a:solidFill>
                    <a:schemeClr val="tx1">
                      <a:lumMod val="75000"/>
                      <a:lumOff val="25000"/>
                    </a:schemeClr>
                  </a:solidFill>
                  <a:latin typeface="Arial" panose="020B0604020202020204" pitchFamily="34" charset="0"/>
                  <a:ea typeface="Arial" panose="020B0604020202020204" pitchFamily="34" charset="0"/>
                  <a:sym typeface="+mn-ea"/>
                </a:rPr>
                <a:t>here.Please</a:t>
              </a:r>
              <a:r>
                <a:rPr lang="en-US" sz="1100" dirty="0">
                  <a:solidFill>
                    <a:schemeClr val="tx1">
                      <a:lumMod val="75000"/>
                      <a:lumOff val="25000"/>
                    </a:schemeClr>
                  </a:solidFill>
                  <a:latin typeface="Arial" panose="020B0604020202020204" pitchFamily="34" charset="0"/>
                  <a:ea typeface="Arial" panose="020B0604020202020204" pitchFamily="34" charset="0"/>
                  <a:sym typeface="+mn-ea"/>
                </a:rPr>
                <a:t> enter text </a:t>
              </a:r>
              <a:r>
                <a:rPr lang="en-US" sz="1100" dirty="0" err="1">
                  <a:solidFill>
                    <a:schemeClr val="tx1">
                      <a:lumMod val="75000"/>
                      <a:lumOff val="25000"/>
                    </a:schemeClr>
                  </a:solidFill>
                  <a:latin typeface="Arial" panose="020B0604020202020204" pitchFamily="34" charset="0"/>
                  <a:ea typeface="Arial" panose="020B0604020202020204" pitchFamily="34" charset="0"/>
                  <a:sym typeface="+mn-ea"/>
                </a:rPr>
                <a:t>here.Please</a:t>
              </a:r>
              <a:r>
                <a:rPr lang="en-US" sz="1100" dirty="0">
                  <a:solidFill>
                    <a:schemeClr val="tx1">
                      <a:lumMod val="75000"/>
                      <a:lumOff val="25000"/>
                    </a:schemeClr>
                  </a:solidFill>
                  <a:latin typeface="Arial" panose="020B0604020202020204" pitchFamily="34" charset="0"/>
                  <a:ea typeface="Arial" panose="020B0604020202020204" pitchFamily="34" charset="0"/>
                  <a:sym typeface="+mn-ea"/>
                </a:rPr>
                <a:t> enter text here</a:t>
              </a:r>
              <a:endParaRPr lang="en-US" altLang="zh-CN" sz="1100" dirty="0">
                <a:solidFill>
                  <a:schemeClr val="tx1">
                    <a:lumMod val="75000"/>
                    <a:lumOff val="25000"/>
                  </a:schemeClr>
                </a:solidFill>
                <a:latin typeface="Arial" panose="020B0604020202020204" pitchFamily="34" charset="0"/>
                <a:ea typeface="Arial" panose="020B0604020202020204" pitchFamily="34" charset="0"/>
                <a:sym typeface="+mn-ea"/>
              </a:endParaRPr>
            </a:p>
          </p:txBody>
        </p:sp>
        <p:sp>
          <p:nvSpPr>
            <p:cNvPr id="60" name="文本框 59"/>
            <p:cNvSpPr txBox="1"/>
            <p:nvPr/>
          </p:nvSpPr>
          <p:spPr>
            <a:xfrm rot="16200000">
              <a:off x="2048836" y="2653027"/>
              <a:ext cx="675005" cy="2640330"/>
            </a:xfrm>
            <a:prstGeom prst="rect">
              <a:avLst/>
            </a:prstGeom>
            <a:noFill/>
          </p:spPr>
          <p:txBody>
            <a:bodyPr vert="eaVert" wrap="square" rtlCol="0">
              <a:spAutoFit/>
            </a:bodyPr>
            <a:lstStyle/>
            <a:p>
              <a:pPr algn="ctr">
                <a:buFont typeface="Arial" panose="020B0604020202020204" pitchFamily="34" charset="0"/>
              </a:pPr>
              <a:r>
                <a:rPr lang="en-US" altLang="zh-CN" sz="32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BUSINESS</a:t>
              </a:r>
              <a:endParaRPr lang="en-US" altLang="zh-CN" sz="5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grpSp>
      <p:grpSp>
        <p:nvGrpSpPr>
          <p:cNvPr id="61" name="组合 60"/>
          <p:cNvGrpSpPr/>
          <p:nvPr/>
        </p:nvGrpSpPr>
        <p:grpSpPr>
          <a:xfrm>
            <a:off x="8402867" y="3998547"/>
            <a:ext cx="2455437" cy="1378935"/>
            <a:chOff x="1158620" y="3635690"/>
            <a:chExt cx="2455437" cy="1378935"/>
          </a:xfrm>
        </p:grpSpPr>
        <p:sp>
          <p:nvSpPr>
            <p:cNvPr id="62" name="文本框 61"/>
            <p:cNvSpPr txBox="1"/>
            <p:nvPr/>
          </p:nvSpPr>
          <p:spPr>
            <a:xfrm>
              <a:off x="1158620" y="4191899"/>
              <a:ext cx="2455437" cy="82272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100" dirty="0">
                  <a:solidFill>
                    <a:schemeClr val="tx1">
                      <a:lumMod val="75000"/>
                      <a:lumOff val="25000"/>
                    </a:schemeClr>
                  </a:solidFill>
                  <a:latin typeface="Arial" panose="020B0604020202020204" pitchFamily="34" charset="0"/>
                  <a:ea typeface="Arial" panose="020B0604020202020204" pitchFamily="34" charset="0"/>
                </a:rPr>
                <a:t>Please enter text </a:t>
              </a:r>
              <a:r>
                <a:rPr lang="en-US" sz="1100" dirty="0" err="1">
                  <a:solidFill>
                    <a:schemeClr val="tx1">
                      <a:lumMod val="75000"/>
                      <a:lumOff val="25000"/>
                    </a:schemeClr>
                  </a:solidFill>
                  <a:latin typeface="Arial" panose="020B0604020202020204" pitchFamily="34" charset="0"/>
                  <a:ea typeface="Arial" panose="020B0604020202020204" pitchFamily="34" charset="0"/>
                </a:rPr>
                <a:t>here.</a:t>
              </a:r>
              <a:r>
                <a:rPr lang="en-US" sz="1100" dirty="0" err="1">
                  <a:solidFill>
                    <a:schemeClr val="tx1">
                      <a:lumMod val="75000"/>
                      <a:lumOff val="25000"/>
                    </a:schemeClr>
                  </a:solidFill>
                  <a:latin typeface="Arial" panose="020B0604020202020204" pitchFamily="34" charset="0"/>
                  <a:ea typeface="Arial" panose="020B0604020202020204" pitchFamily="34" charset="0"/>
                  <a:sym typeface="+mn-ea"/>
                </a:rPr>
                <a:t>Please</a:t>
              </a:r>
              <a:r>
                <a:rPr lang="en-US" sz="1100" dirty="0">
                  <a:solidFill>
                    <a:schemeClr val="tx1">
                      <a:lumMod val="75000"/>
                      <a:lumOff val="25000"/>
                    </a:schemeClr>
                  </a:solidFill>
                  <a:latin typeface="Arial" panose="020B0604020202020204" pitchFamily="34" charset="0"/>
                  <a:ea typeface="Arial" panose="020B0604020202020204" pitchFamily="34" charset="0"/>
                  <a:sym typeface="+mn-ea"/>
                </a:rPr>
                <a:t> enter text </a:t>
              </a:r>
              <a:r>
                <a:rPr lang="en-US" sz="1100" dirty="0" err="1">
                  <a:solidFill>
                    <a:schemeClr val="tx1">
                      <a:lumMod val="75000"/>
                      <a:lumOff val="25000"/>
                    </a:schemeClr>
                  </a:solidFill>
                  <a:latin typeface="Arial" panose="020B0604020202020204" pitchFamily="34" charset="0"/>
                  <a:ea typeface="Arial" panose="020B0604020202020204" pitchFamily="34" charset="0"/>
                  <a:sym typeface="+mn-ea"/>
                </a:rPr>
                <a:t>here.Please</a:t>
              </a:r>
              <a:r>
                <a:rPr lang="en-US" sz="1100" dirty="0">
                  <a:solidFill>
                    <a:schemeClr val="tx1">
                      <a:lumMod val="75000"/>
                      <a:lumOff val="25000"/>
                    </a:schemeClr>
                  </a:solidFill>
                  <a:latin typeface="Arial" panose="020B0604020202020204" pitchFamily="34" charset="0"/>
                  <a:ea typeface="Arial" panose="020B0604020202020204" pitchFamily="34" charset="0"/>
                  <a:sym typeface="+mn-ea"/>
                </a:rPr>
                <a:t> enter text </a:t>
              </a:r>
              <a:r>
                <a:rPr lang="en-US" sz="1100" dirty="0" err="1">
                  <a:solidFill>
                    <a:schemeClr val="tx1">
                      <a:lumMod val="75000"/>
                      <a:lumOff val="25000"/>
                    </a:schemeClr>
                  </a:solidFill>
                  <a:latin typeface="Arial" panose="020B0604020202020204" pitchFamily="34" charset="0"/>
                  <a:ea typeface="Arial" panose="020B0604020202020204" pitchFamily="34" charset="0"/>
                  <a:sym typeface="+mn-ea"/>
                </a:rPr>
                <a:t>here.Please</a:t>
              </a:r>
              <a:r>
                <a:rPr lang="en-US" sz="1100" dirty="0">
                  <a:solidFill>
                    <a:schemeClr val="tx1">
                      <a:lumMod val="75000"/>
                      <a:lumOff val="25000"/>
                    </a:schemeClr>
                  </a:solidFill>
                  <a:latin typeface="Arial" panose="020B0604020202020204" pitchFamily="34" charset="0"/>
                  <a:ea typeface="Arial" panose="020B0604020202020204" pitchFamily="34" charset="0"/>
                  <a:sym typeface="+mn-ea"/>
                </a:rPr>
                <a:t> enter text here</a:t>
              </a:r>
              <a:endParaRPr lang="en-US" altLang="zh-CN" sz="1100" dirty="0">
                <a:solidFill>
                  <a:schemeClr val="tx1">
                    <a:lumMod val="75000"/>
                    <a:lumOff val="25000"/>
                  </a:schemeClr>
                </a:solidFill>
                <a:latin typeface="Arial" panose="020B0604020202020204" pitchFamily="34" charset="0"/>
                <a:ea typeface="Arial" panose="020B0604020202020204" pitchFamily="34" charset="0"/>
                <a:sym typeface="+mn-ea"/>
              </a:endParaRPr>
            </a:p>
          </p:txBody>
        </p:sp>
        <p:sp>
          <p:nvSpPr>
            <p:cNvPr id="63" name="文本框 62"/>
            <p:cNvSpPr txBox="1"/>
            <p:nvPr/>
          </p:nvSpPr>
          <p:spPr>
            <a:xfrm rot="16200000">
              <a:off x="2048836" y="2834002"/>
              <a:ext cx="675005" cy="2278380"/>
            </a:xfrm>
            <a:prstGeom prst="rect">
              <a:avLst/>
            </a:prstGeom>
            <a:noFill/>
          </p:spPr>
          <p:txBody>
            <a:bodyPr vert="eaVert" wrap="square" rtlCol="0">
              <a:spAutoFit/>
            </a:bodyPr>
            <a:lstStyle/>
            <a:p>
              <a:pPr algn="ctr">
                <a:buFont typeface="Arial" panose="020B0604020202020204" pitchFamily="34" charset="0"/>
              </a:pPr>
              <a:r>
                <a:rPr lang="en-US" altLang="zh-CN" sz="32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BUSINESS</a:t>
              </a:r>
              <a:endParaRPr lang="en-US" altLang="zh-CN" sz="5400"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grpSp>
      <p:grpSp>
        <p:nvGrpSpPr>
          <p:cNvPr id="29" name="稻壳天启设计原创模板"/>
          <p:cNvGrpSpPr>
            <a:grpSpLocks noChangeAspect="1"/>
          </p:cNvGrpSpPr>
          <p:nvPr/>
        </p:nvGrpSpPr>
        <p:grpSpPr bwMode="auto">
          <a:xfrm>
            <a:off x="2294294" y="2495602"/>
            <a:ext cx="510532" cy="505159"/>
            <a:chOff x="12172" y="2923"/>
            <a:chExt cx="1615" cy="1598"/>
          </a:xfrm>
          <a:solidFill>
            <a:schemeClr val="bg1"/>
          </a:solidFill>
        </p:grpSpPr>
        <p:sp>
          <p:nvSpPr>
            <p:cNvPr id="30" name="稻壳天启设计原创模板"/>
            <p:cNvSpPr>
              <a:spLocks noEditPoints="1"/>
            </p:cNvSpPr>
            <p:nvPr/>
          </p:nvSpPr>
          <p:spPr bwMode="auto">
            <a:xfrm>
              <a:off x="12172" y="2923"/>
              <a:ext cx="1615" cy="1598"/>
            </a:xfrm>
            <a:custGeom>
              <a:avLst/>
              <a:gdLst>
                <a:gd name="T0" fmla="*/ 214 w 3228"/>
                <a:gd name="T1" fmla="*/ 2737 h 3195"/>
                <a:gd name="T2" fmla="*/ 177 w 3228"/>
                <a:gd name="T3" fmla="*/ 2843 h 3195"/>
                <a:gd name="T4" fmla="*/ 220 w 3228"/>
                <a:gd name="T5" fmla="*/ 2956 h 3195"/>
                <a:gd name="T6" fmla="*/ 324 w 3228"/>
                <a:gd name="T7" fmla="*/ 3016 h 3195"/>
                <a:gd name="T8" fmla="*/ 440 w 3228"/>
                <a:gd name="T9" fmla="*/ 2998 h 3195"/>
                <a:gd name="T10" fmla="*/ 1241 w 3228"/>
                <a:gd name="T11" fmla="*/ 2116 h 3195"/>
                <a:gd name="T12" fmla="*/ 1046 w 3228"/>
                <a:gd name="T13" fmla="*/ 1910 h 3195"/>
                <a:gd name="T14" fmla="*/ 1786 w 3228"/>
                <a:gd name="T15" fmla="*/ 226 h 3195"/>
                <a:gd name="T16" fmla="*/ 1508 w 3228"/>
                <a:gd name="T17" fmla="*/ 336 h 3195"/>
                <a:gd name="T18" fmla="*/ 1278 w 3228"/>
                <a:gd name="T19" fmla="*/ 519 h 3195"/>
                <a:gd name="T20" fmla="*/ 1111 w 3228"/>
                <a:gd name="T21" fmla="*/ 759 h 3195"/>
                <a:gd name="T22" fmla="*/ 1021 w 3228"/>
                <a:gd name="T23" fmla="*/ 1044 h 3195"/>
                <a:gd name="T24" fmla="*/ 1021 w 3228"/>
                <a:gd name="T25" fmla="*/ 1353 h 3195"/>
                <a:gd name="T26" fmla="*/ 1111 w 3228"/>
                <a:gd name="T27" fmla="*/ 1637 h 3195"/>
                <a:gd name="T28" fmla="*/ 1278 w 3228"/>
                <a:gd name="T29" fmla="*/ 1878 h 3195"/>
                <a:gd name="T30" fmla="*/ 1508 w 3228"/>
                <a:gd name="T31" fmla="*/ 2061 h 3195"/>
                <a:gd name="T32" fmla="*/ 1786 w 3228"/>
                <a:gd name="T33" fmla="*/ 2170 h 3195"/>
                <a:gd name="T34" fmla="*/ 2097 w 3228"/>
                <a:gd name="T35" fmla="*/ 2194 h 3195"/>
                <a:gd name="T36" fmla="*/ 2393 w 3228"/>
                <a:gd name="T37" fmla="*/ 2125 h 3195"/>
                <a:gd name="T38" fmla="*/ 2649 w 3228"/>
                <a:gd name="T39" fmla="*/ 1977 h 3195"/>
                <a:gd name="T40" fmla="*/ 2849 w 3228"/>
                <a:gd name="T41" fmla="*/ 1764 h 3195"/>
                <a:gd name="T42" fmla="*/ 2980 w 3228"/>
                <a:gd name="T43" fmla="*/ 1499 h 3195"/>
                <a:gd name="T44" fmla="*/ 3026 w 3228"/>
                <a:gd name="T45" fmla="*/ 1198 h 3195"/>
                <a:gd name="T46" fmla="*/ 2980 w 3228"/>
                <a:gd name="T47" fmla="*/ 897 h 3195"/>
                <a:gd name="T48" fmla="*/ 2849 w 3228"/>
                <a:gd name="T49" fmla="*/ 632 h 3195"/>
                <a:gd name="T50" fmla="*/ 2649 w 3228"/>
                <a:gd name="T51" fmla="*/ 419 h 3195"/>
                <a:gd name="T52" fmla="*/ 2393 w 3228"/>
                <a:gd name="T53" fmla="*/ 271 h 3195"/>
                <a:gd name="T54" fmla="*/ 2097 w 3228"/>
                <a:gd name="T55" fmla="*/ 203 h 3195"/>
                <a:gd name="T56" fmla="*/ 2104 w 3228"/>
                <a:gd name="T57" fmla="*/ 3 h 3195"/>
                <a:gd name="T58" fmla="*/ 2432 w 3228"/>
                <a:gd name="T59" fmla="*/ 72 h 3195"/>
                <a:gd name="T60" fmla="*/ 2720 w 3228"/>
                <a:gd name="T61" fmla="*/ 222 h 3195"/>
                <a:gd name="T62" fmla="*/ 2955 w 3228"/>
                <a:gd name="T63" fmla="*/ 440 h 3195"/>
                <a:gd name="T64" fmla="*/ 3125 w 3228"/>
                <a:gd name="T65" fmla="*/ 713 h 3195"/>
                <a:gd name="T66" fmla="*/ 3217 w 3228"/>
                <a:gd name="T67" fmla="*/ 1028 h 3195"/>
                <a:gd name="T68" fmla="*/ 3217 w 3228"/>
                <a:gd name="T69" fmla="*/ 1367 h 3195"/>
                <a:gd name="T70" fmla="*/ 3125 w 3228"/>
                <a:gd name="T71" fmla="*/ 1683 h 3195"/>
                <a:gd name="T72" fmla="*/ 2955 w 3228"/>
                <a:gd name="T73" fmla="*/ 1957 h 3195"/>
                <a:gd name="T74" fmla="*/ 2720 w 3228"/>
                <a:gd name="T75" fmla="*/ 2174 h 3195"/>
                <a:gd name="T76" fmla="*/ 2432 w 3228"/>
                <a:gd name="T77" fmla="*/ 2324 h 3195"/>
                <a:gd name="T78" fmla="*/ 2104 w 3228"/>
                <a:gd name="T79" fmla="*/ 2393 h 3195"/>
                <a:gd name="T80" fmla="*/ 1762 w 3228"/>
                <a:gd name="T81" fmla="*/ 2369 h 3195"/>
                <a:gd name="T82" fmla="*/ 1452 w 3228"/>
                <a:gd name="T83" fmla="*/ 2256 h 3195"/>
                <a:gd name="T84" fmla="*/ 549 w 3228"/>
                <a:gd name="T85" fmla="*/ 3139 h 3195"/>
                <a:gd name="T86" fmla="*/ 398 w 3228"/>
                <a:gd name="T87" fmla="*/ 3193 h 3195"/>
                <a:gd name="T88" fmla="*/ 218 w 3228"/>
                <a:gd name="T89" fmla="*/ 3168 h 3195"/>
                <a:gd name="T90" fmla="*/ 74 w 3228"/>
                <a:gd name="T91" fmla="*/ 3059 h 3195"/>
                <a:gd name="T92" fmla="*/ 3 w 3228"/>
                <a:gd name="T93" fmla="*/ 2891 h 3195"/>
                <a:gd name="T94" fmla="*/ 22 w 3228"/>
                <a:gd name="T95" fmla="*/ 2723 h 3195"/>
                <a:gd name="T96" fmla="*/ 107 w 3228"/>
                <a:gd name="T97" fmla="*/ 2592 h 3195"/>
                <a:gd name="T98" fmla="*/ 881 w 3228"/>
                <a:gd name="T99" fmla="*/ 1609 h 3195"/>
                <a:gd name="T100" fmla="*/ 810 w 3228"/>
                <a:gd name="T101" fmla="*/ 1284 h 3195"/>
                <a:gd name="T102" fmla="*/ 834 w 3228"/>
                <a:gd name="T103" fmla="*/ 947 h 3195"/>
                <a:gd name="T104" fmla="*/ 946 w 3228"/>
                <a:gd name="T105" fmla="*/ 640 h 3195"/>
                <a:gd name="T106" fmla="*/ 1134 w 3228"/>
                <a:gd name="T107" fmla="*/ 380 h 3195"/>
                <a:gd name="T108" fmla="*/ 1384 w 3228"/>
                <a:gd name="T109" fmla="*/ 177 h 3195"/>
                <a:gd name="T110" fmla="*/ 1683 w 3228"/>
                <a:gd name="T111" fmla="*/ 46 h 3195"/>
                <a:gd name="T112" fmla="*/ 2018 w 3228"/>
                <a:gd name="T113"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195">
                  <a:moveTo>
                    <a:pt x="1046" y="1910"/>
                  </a:moveTo>
                  <a:lnTo>
                    <a:pt x="232" y="2715"/>
                  </a:lnTo>
                  <a:lnTo>
                    <a:pt x="232" y="2716"/>
                  </a:lnTo>
                  <a:lnTo>
                    <a:pt x="214" y="2737"/>
                  </a:lnTo>
                  <a:lnTo>
                    <a:pt x="199" y="2760"/>
                  </a:lnTo>
                  <a:lnTo>
                    <a:pt x="188" y="2786"/>
                  </a:lnTo>
                  <a:lnTo>
                    <a:pt x="181" y="2813"/>
                  </a:lnTo>
                  <a:lnTo>
                    <a:pt x="177" y="2843"/>
                  </a:lnTo>
                  <a:lnTo>
                    <a:pt x="181" y="2875"/>
                  </a:lnTo>
                  <a:lnTo>
                    <a:pt x="189" y="2904"/>
                  </a:lnTo>
                  <a:lnTo>
                    <a:pt x="202" y="2932"/>
                  </a:lnTo>
                  <a:lnTo>
                    <a:pt x="220" y="2956"/>
                  </a:lnTo>
                  <a:lnTo>
                    <a:pt x="241" y="2978"/>
                  </a:lnTo>
                  <a:lnTo>
                    <a:pt x="266" y="2995"/>
                  </a:lnTo>
                  <a:lnTo>
                    <a:pt x="294" y="3008"/>
                  </a:lnTo>
                  <a:lnTo>
                    <a:pt x="324" y="3016"/>
                  </a:lnTo>
                  <a:lnTo>
                    <a:pt x="356" y="3019"/>
                  </a:lnTo>
                  <a:lnTo>
                    <a:pt x="386" y="3017"/>
                  </a:lnTo>
                  <a:lnTo>
                    <a:pt x="414" y="3010"/>
                  </a:lnTo>
                  <a:lnTo>
                    <a:pt x="440" y="2998"/>
                  </a:lnTo>
                  <a:lnTo>
                    <a:pt x="463" y="2983"/>
                  </a:lnTo>
                  <a:lnTo>
                    <a:pt x="484" y="2965"/>
                  </a:lnTo>
                  <a:lnTo>
                    <a:pt x="1297" y="2160"/>
                  </a:lnTo>
                  <a:lnTo>
                    <a:pt x="1241" y="2116"/>
                  </a:lnTo>
                  <a:lnTo>
                    <a:pt x="1188" y="2069"/>
                  </a:lnTo>
                  <a:lnTo>
                    <a:pt x="1137" y="2019"/>
                  </a:lnTo>
                  <a:lnTo>
                    <a:pt x="1091" y="1966"/>
                  </a:lnTo>
                  <a:lnTo>
                    <a:pt x="1046" y="1910"/>
                  </a:lnTo>
                  <a:close/>
                  <a:moveTo>
                    <a:pt x="2018" y="200"/>
                  </a:moveTo>
                  <a:lnTo>
                    <a:pt x="1939" y="203"/>
                  </a:lnTo>
                  <a:lnTo>
                    <a:pt x="1861" y="211"/>
                  </a:lnTo>
                  <a:lnTo>
                    <a:pt x="1786" y="226"/>
                  </a:lnTo>
                  <a:lnTo>
                    <a:pt x="1714" y="246"/>
                  </a:lnTo>
                  <a:lnTo>
                    <a:pt x="1643" y="271"/>
                  </a:lnTo>
                  <a:lnTo>
                    <a:pt x="1574" y="301"/>
                  </a:lnTo>
                  <a:lnTo>
                    <a:pt x="1508" y="336"/>
                  </a:lnTo>
                  <a:lnTo>
                    <a:pt x="1447" y="376"/>
                  </a:lnTo>
                  <a:lnTo>
                    <a:pt x="1387" y="419"/>
                  </a:lnTo>
                  <a:lnTo>
                    <a:pt x="1331" y="467"/>
                  </a:lnTo>
                  <a:lnTo>
                    <a:pt x="1278" y="519"/>
                  </a:lnTo>
                  <a:lnTo>
                    <a:pt x="1231" y="574"/>
                  </a:lnTo>
                  <a:lnTo>
                    <a:pt x="1187" y="632"/>
                  </a:lnTo>
                  <a:lnTo>
                    <a:pt x="1146" y="694"/>
                  </a:lnTo>
                  <a:lnTo>
                    <a:pt x="1111" y="759"/>
                  </a:lnTo>
                  <a:lnTo>
                    <a:pt x="1081" y="827"/>
                  </a:lnTo>
                  <a:lnTo>
                    <a:pt x="1055" y="897"/>
                  </a:lnTo>
                  <a:lnTo>
                    <a:pt x="1036" y="969"/>
                  </a:lnTo>
                  <a:lnTo>
                    <a:pt x="1021" y="1044"/>
                  </a:lnTo>
                  <a:lnTo>
                    <a:pt x="1012" y="1120"/>
                  </a:lnTo>
                  <a:lnTo>
                    <a:pt x="1009" y="1198"/>
                  </a:lnTo>
                  <a:lnTo>
                    <a:pt x="1012" y="1277"/>
                  </a:lnTo>
                  <a:lnTo>
                    <a:pt x="1021" y="1353"/>
                  </a:lnTo>
                  <a:lnTo>
                    <a:pt x="1036" y="1428"/>
                  </a:lnTo>
                  <a:lnTo>
                    <a:pt x="1055" y="1499"/>
                  </a:lnTo>
                  <a:lnTo>
                    <a:pt x="1081" y="1570"/>
                  </a:lnTo>
                  <a:lnTo>
                    <a:pt x="1111" y="1637"/>
                  </a:lnTo>
                  <a:lnTo>
                    <a:pt x="1146" y="1702"/>
                  </a:lnTo>
                  <a:lnTo>
                    <a:pt x="1187" y="1764"/>
                  </a:lnTo>
                  <a:lnTo>
                    <a:pt x="1231" y="1823"/>
                  </a:lnTo>
                  <a:lnTo>
                    <a:pt x="1278" y="1878"/>
                  </a:lnTo>
                  <a:lnTo>
                    <a:pt x="1331" y="1930"/>
                  </a:lnTo>
                  <a:lnTo>
                    <a:pt x="1387" y="1977"/>
                  </a:lnTo>
                  <a:lnTo>
                    <a:pt x="1447" y="2021"/>
                  </a:lnTo>
                  <a:lnTo>
                    <a:pt x="1508" y="2061"/>
                  </a:lnTo>
                  <a:lnTo>
                    <a:pt x="1574" y="2096"/>
                  </a:lnTo>
                  <a:lnTo>
                    <a:pt x="1643" y="2125"/>
                  </a:lnTo>
                  <a:lnTo>
                    <a:pt x="1714" y="2151"/>
                  </a:lnTo>
                  <a:lnTo>
                    <a:pt x="1786" y="2170"/>
                  </a:lnTo>
                  <a:lnTo>
                    <a:pt x="1861" y="2184"/>
                  </a:lnTo>
                  <a:lnTo>
                    <a:pt x="1939" y="2194"/>
                  </a:lnTo>
                  <a:lnTo>
                    <a:pt x="2018" y="2197"/>
                  </a:lnTo>
                  <a:lnTo>
                    <a:pt x="2097" y="2194"/>
                  </a:lnTo>
                  <a:lnTo>
                    <a:pt x="2174" y="2184"/>
                  </a:lnTo>
                  <a:lnTo>
                    <a:pt x="2249" y="2170"/>
                  </a:lnTo>
                  <a:lnTo>
                    <a:pt x="2323" y="2151"/>
                  </a:lnTo>
                  <a:lnTo>
                    <a:pt x="2393" y="2125"/>
                  </a:lnTo>
                  <a:lnTo>
                    <a:pt x="2462" y="2096"/>
                  </a:lnTo>
                  <a:lnTo>
                    <a:pt x="2527" y="2061"/>
                  </a:lnTo>
                  <a:lnTo>
                    <a:pt x="2590" y="2021"/>
                  </a:lnTo>
                  <a:lnTo>
                    <a:pt x="2649" y="1977"/>
                  </a:lnTo>
                  <a:lnTo>
                    <a:pt x="2704" y="1930"/>
                  </a:lnTo>
                  <a:lnTo>
                    <a:pt x="2757" y="1878"/>
                  </a:lnTo>
                  <a:lnTo>
                    <a:pt x="2805" y="1823"/>
                  </a:lnTo>
                  <a:lnTo>
                    <a:pt x="2849" y="1764"/>
                  </a:lnTo>
                  <a:lnTo>
                    <a:pt x="2889" y="1702"/>
                  </a:lnTo>
                  <a:lnTo>
                    <a:pt x="2924" y="1637"/>
                  </a:lnTo>
                  <a:lnTo>
                    <a:pt x="2955" y="1570"/>
                  </a:lnTo>
                  <a:lnTo>
                    <a:pt x="2980" y="1499"/>
                  </a:lnTo>
                  <a:lnTo>
                    <a:pt x="3000" y="1428"/>
                  </a:lnTo>
                  <a:lnTo>
                    <a:pt x="3015" y="1353"/>
                  </a:lnTo>
                  <a:lnTo>
                    <a:pt x="3024" y="1277"/>
                  </a:lnTo>
                  <a:lnTo>
                    <a:pt x="3026" y="1198"/>
                  </a:lnTo>
                  <a:lnTo>
                    <a:pt x="3024" y="1120"/>
                  </a:lnTo>
                  <a:lnTo>
                    <a:pt x="3015" y="1044"/>
                  </a:lnTo>
                  <a:lnTo>
                    <a:pt x="3000" y="969"/>
                  </a:lnTo>
                  <a:lnTo>
                    <a:pt x="2980" y="897"/>
                  </a:lnTo>
                  <a:lnTo>
                    <a:pt x="2955" y="827"/>
                  </a:lnTo>
                  <a:lnTo>
                    <a:pt x="2924" y="759"/>
                  </a:lnTo>
                  <a:lnTo>
                    <a:pt x="2889" y="694"/>
                  </a:lnTo>
                  <a:lnTo>
                    <a:pt x="2849" y="632"/>
                  </a:lnTo>
                  <a:lnTo>
                    <a:pt x="2805" y="574"/>
                  </a:lnTo>
                  <a:lnTo>
                    <a:pt x="2757" y="519"/>
                  </a:lnTo>
                  <a:lnTo>
                    <a:pt x="2704" y="467"/>
                  </a:lnTo>
                  <a:lnTo>
                    <a:pt x="2649" y="419"/>
                  </a:lnTo>
                  <a:lnTo>
                    <a:pt x="2590" y="376"/>
                  </a:lnTo>
                  <a:lnTo>
                    <a:pt x="2527" y="336"/>
                  </a:lnTo>
                  <a:lnTo>
                    <a:pt x="2462" y="301"/>
                  </a:lnTo>
                  <a:lnTo>
                    <a:pt x="2393" y="271"/>
                  </a:lnTo>
                  <a:lnTo>
                    <a:pt x="2323" y="246"/>
                  </a:lnTo>
                  <a:lnTo>
                    <a:pt x="2249" y="226"/>
                  </a:lnTo>
                  <a:lnTo>
                    <a:pt x="2174" y="211"/>
                  </a:lnTo>
                  <a:lnTo>
                    <a:pt x="2097" y="203"/>
                  </a:lnTo>
                  <a:lnTo>
                    <a:pt x="2018" y="200"/>
                  </a:lnTo>
                  <a:close/>
                  <a:moveTo>
                    <a:pt x="2018" y="0"/>
                  </a:moveTo>
                  <a:lnTo>
                    <a:pt x="2018" y="0"/>
                  </a:lnTo>
                  <a:lnTo>
                    <a:pt x="2104" y="3"/>
                  </a:lnTo>
                  <a:lnTo>
                    <a:pt x="2189" y="11"/>
                  </a:lnTo>
                  <a:lnTo>
                    <a:pt x="2272" y="27"/>
                  </a:lnTo>
                  <a:lnTo>
                    <a:pt x="2352" y="46"/>
                  </a:lnTo>
                  <a:lnTo>
                    <a:pt x="2432" y="72"/>
                  </a:lnTo>
                  <a:lnTo>
                    <a:pt x="2508" y="102"/>
                  </a:lnTo>
                  <a:lnTo>
                    <a:pt x="2582" y="137"/>
                  </a:lnTo>
                  <a:lnTo>
                    <a:pt x="2652" y="177"/>
                  </a:lnTo>
                  <a:lnTo>
                    <a:pt x="2720" y="222"/>
                  </a:lnTo>
                  <a:lnTo>
                    <a:pt x="2784" y="271"/>
                  </a:lnTo>
                  <a:lnTo>
                    <a:pt x="2845" y="323"/>
                  </a:lnTo>
                  <a:lnTo>
                    <a:pt x="2902" y="380"/>
                  </a:lnTo>
                  <a:lnTo>
                    <a:pt x="2955" y="440"/>
                  </a:lnTo>
                  <a:lnTo>
                    <a:pt x="3005" y="503"/>
                  </a:lnTo>
                  <a:lnTo>
                    <a:pt x="3049" y="570"/>
                  </a:lnTo>
                  <a:lnTo>
                    <a:pt x="3090" y="640"/>
                  </a:lnTo>
                  <a:lnTo>
                    <a:pt x="3125" y="713"/>
                  </a:lnTo>
                  <a:lnTo>
                    <a:pt x="3156" y="788"/>
                  </a:lnTo>
                  <a:lnTo>
                    <a:pt x="3182" y="866"/>
                  </a:lnTo>
                  <a:lnTo>
                    <a:pt x="3202" y="947"/>
                  </a:lnTo>
                  <a:lnTo>
                    <a:pt x="3217" y="1028"/>
                  </a:lnTo>
                  <a:lnTo>
                    <a:pt x="3225" y="1113"/>
                  </a:lnTo>
                  <a:lnTo>
                    <a:pt x="3228" y="1198"/>
                  </a:lnTo>
                  <a:lnTo>
                    <a:pt x="3225" y="1284"/>
                  </a:lnTo>
                  <a:lnTo>
                    <a:pt x="3217" y="1367"/>
                  </a:lnTo>
                  <a:lnTo>
                    <a:pt x="3202" y="1450"/>
                  </a:lnTo>
                  <a:lnTo>
                    <a:pt x="3182" y="1530"/>
                  </a:lnTo>
                  <a:lnTo>
                    <a:pt x="3156" y="1607"/>
                  </a:lnTo>
                  <a:lnTo>
                    <a:pt x="3125" y="1683"/>
                  </a:lnTo>
                  <a:lnTo>
                    <a:pt x="3090" y="1756"/>
                  </a:lnTo>
                  <a:lnTo>
                    <a:pt x="3049" y="1826"/>
                  </a:lnTo>
                  <a:lnTo>
                    <a:pt x="3005" y="1892"/>
                  </a:lnTo>
                  <a:lnTo>
                    <a:pt x="2955" y="1957"/>
                  </a:lnTo>
                  <a:lnTo>
                    <a:pt x="2902" y="2017"/>
                  </a:lnTo>
                  <a:lnTo>
                    <a:pt x="2845" y="2073"/>
                  </a:lnTo>
                  <a:lnTo>
                    <a:pt x="2784" y="2126"/>
                  </a:lnTo>
                  <a:lnTo>
                    <a:pt x="2720" y="2174"/>
                  </a:lnTo>
                  <a:lnTo>
                    <a:pt x="2652" y="2219"/>
                  </a:lnTo>
                  <a:lnTo>
                    <a:pt x="2582" y="2259"/>
                  </a:lnTo>
                  <a:lnTo>
                    <a:pt x="2508" y="2294"/>
                  </a:lnTo>
                  <a:lnTo>
                    <a:pt x="2432" y="2324"/>
                  </a:lnTo>
                  <a:lnTo>
                    <a:pt x="2352" y="2350"/>
                  </a:lnTo>
                  <a:lnTo>
                    <a:pt x="2272" y="2369"/>
                  </a:lnTo>
                  <a:lnTo>
                    <a:pt x="2189" y="2385"/>
                  </a:lnTo>
                  <a:lnTo>
                    <a:pt x="2104" y="2393"/>
                  </a:lnTo>
                  <a:lnTo>
                    <a:pt x="2018" y="2396"/>
                  </a:lnTo>
                  <a:lnTo>
                    <a:pt x="1930" y="2393"/>
                  </a:lnTo>
                  <a:lnTo>
                    <a:pt x="1846" y="2384"/>
                  </a:lnTo>
                  <a:lnTo>
                    <a:pt x="1762" y="2369"/>
                  </a:lnTo>
                  <a:lnTo>
                    <a:pt x="1681" y="2349"/>
                  </a:lnTo>
                  <a:lnTo>
                    <a:pt x="1601" y="2323"/>
                  </a:lnTo>
                  <a:lnTo>
                    <a:pt x="1525" y="2292"/>
                  </a:lnTo>
                  <a:lnTo>
                    <a:pt x="1452" y="2256"/>
                  </a:lnTo>
                  <a:lnTo>
                    <a:pt x="610" y="3089"/>
                  </a:lnTo>
                  <a:lnTo>
                    <a:pt x="610" y="3089"/>
                  </a:lnTo>
                  <a:lnTo>
                    <a:pt x="581" y="3116"/>
                  </a:lnTo>
                  <a:lnTo>
                    <a:pt x="549" y="3139"/>
                  </a:lnTo>
                  <a:lnTo>
                    <a:pt x="514" y="3159"/>
                  </a:lnTo>
                  <a:lnTo>
                    <a:pt x="478" y="3174"/>
                  </a:lnTo>
                  <a:lnTo>
                    <a:pt x="438" y="3186"/>
                  </a:lnTo>
                  <a:lnTo>
                    <a:pt x="398" y="3193"/>
                  </a:lnTo>
                  <a:lnTo>
                    <a:pt x="356" y="3195"/>
                  </a:lnTo>
                  <a:lnTo>
                    <a:pt x="307" y="3192"/>
                  </a:lnTo>
                  <a:lnTo>
                    <a:pt x="262" y="3183"/>
                  </a:lnTo>
                  <a:lnTo>
                    <a:pt x="218" y="3168"/>
                  </a:lnTo>
                  <a:lnTo>
                    <a:pt x="176" y="3147"/>
                  </a:lnTo>
                  <a:lnTo>
                    <a:pt x="138" y="3122"/>
                  </a:lnTo>
                  <a:lnTo>
                    <a:pt x="104" y="3092"/>
                  </a:lnTo>
                  <a:lnTo>
                    <a:pt x="74" y="3059"/>
                  </a:lnTo>
                  <a:lnTo>
                    <a:pt x="48" y="3021"/>
                  </a:lnTo>
                  <a:lnTo>
                    <a:pt x="28" y="2980"/>
                  </a:lnTo>
                  <a:lnTo>
                    <a:pt x="12" y="2936"/>
                  </a:lnTo>
                  <a:lnTo>
                    <a:pt x="3" y="2891"/>
                  </a:lnTo>
                  <a:lnTo>
                    <a:pt x="0" y="2843"/>
                  </a:lnTo>
                  <a:lnTo>
                    <a:pt x="2" y="2801"/>
                  </a:lnTo>
                  <a:lnTo>
                    <a:pt x="9" y="2761"/>
                  </a:lnTo>
                  <a:lnTo>
                    <a:pt x="22" y="2723"/>
                  </a:lnTo>
                  <a:lnTo>
                    <a:pt x="37" y="2686"/>
                  </a:lnTo>
                  <a:lnTo>
                    <a:pt x="57" y="2652"/>
                  </a:lnTo>
                  <a:lnTo>
                    <a:pt x="80" y="2620"/>
                  </a:lnTo>
                  <a:lnTo>
                    <a:pt x="107" y="2592"/>
                  </a:lnTo>
                  <a:lnTo>
                    <a:pt x="106" y="2591"/>
                  </a:lnTo>
                  <a:lnTo>
                    <a:pt x="948" y="1758"/>
                  </a:lnTo>
                  <a:lnTo>
                    <a:pt x="912" y="1685"/>
                  </a:lnTo>
                  <a:lnTo>
                    <a:pt x="881" y="1609"/>
                  </a:lnTo>
                  <a:lnTo>
                    <a:pt x="854" y="1531"/>
                  </a:lnTo>
                  <a:lnTo>
                    <a:pt x="835" y="1451"/>
                  </a:lnTo>
                  <a:lnTo>
                    <a:pt x="819" y="1368"/>
                  </a:lnTo>
                  <a:lnTo>
                    <a:pt x="810" y="1284"/>
                  </a:lnTo>
                  <a:lnTo>
                    <a:pt x="807" y="1198"/>
                  </a:lnTo>
                  <a:lnTo>
                    <a:pt x="810" y="1113"/>
                  </a:lnTo>
                  <a:lnTo>
                    <a:pt x="819" y="1028"/>
                  </a:lnTo>
                  <a:lnTo>
                    <a:pt x="834" y="947"/>
                  </a:lnTo>
                  <a:lnTo>
                    <a:pt x="854" y="866"/>
                  </a:lnTo>
                  <a:lnTo>
                    <a:pt x="879" y="788"/>
                  </a:lnTo>
                  <a:lnTo>
                    <a:pt x="910" y="713"/>
                  </a:lnTo>
                  <a:lnTo>
                    <a:pt x="946" y="640"/>
                  </a:lnTo>
                  <a:lnTo>
                    <a:pt x="986" y="570"/>
                  </a:lnTo>
                  <a:lnTo>
                    <a:pt x="1031" y="503"/>
                  </a:lnTo>
                  <a:lnTo>
                    <a:pt x="1080" y="440"/>
                  </a:lnTo>
                  <a:lnTo>
                    <a:pt x="1134" y="380"/>
                  </a:lnTo>
                  <a:lnTo>
                    <a:pt x="1191" y="323"/>
                  </a:lnTo>
                  <a:lnTo>
                    <a:pt x="1252" y="271"/>
                  </a:lnTo>
                  <a:lnTo>
                    <a:pt x="1316" y="222"/>
                  </a:lnTo>
                  <a:lnTo>
                    <a:pt x="1384" y="177"/>
                  </a:lnTo>
                  <a:lnTo>
                    <a:pt x="1454" y="137"/>
                  </a:lnTo>
                  <a:lnTo>
                    <a:pt x="1528" y="102"/>
                  </a:lnTo>
                  <a:lnTo>
                    <a:pt x="1604" y="72"/>
                  </a:lnTo>
                  <a:lnTo>
                    <a:pt x="1683" y="46"/>
                  </a:lnTo>
                  <a:lnTo>
                    <a:pt x="1763" y="27"/>
                  </a:lnTo>
                  <a:lnTo>
                    <a:pt x="1847" y="11"/>
                  </a:lnTo>
                  <a:lnTo>
                    <a:pt x="1931" y="3"/>
                  </a:lnTo>
                  <a:lnTo>
                    <a:pt x="2018" y="0"/>
                  </a:lnTo>
                  <a:close/>
                </a:path>
              </a:pathLst>
            </a:custGeom>
            <a:grpFill/>
            <a:ln w="0">
              <a:noFill/>
              <a:prstDash val="solid"/>
              <a:round/>
            </a:ln>
          </p:spPr>
          <p:txBody>
            <a:bodyPr vert="horz" wrap="square" lIns="45715" tIns="22858" rIns="45715" bIns="22858" numCol="1" anchor="t" anchorCtr="0" compatLnSpc="1"/>
            <a:lstStyle/>
            <a:p>
              <a:endParaRPr lang="es-ES" sz="900"/>
            </a:p>
          </p:txBody>
        </p:sp>
        <p:sp>
          <p:nvSpPr>
            <p:cNvPr id="31" name="稻壳天启设计原创模板"/>
            <p:cNvSpPr/>
            <p:nvPr/>
          </p:nvSpPr>
          <p:spPr bwMode="auto">
            <a:xfrm>
              <a:off x="12828" y="3173"/>
              <a:ext cx="378" cy="374"/>
            </a:xfrm>
            <a:custGeom>
              <a:avLst/>
              <a:gdLst>
                <a:gd name="T0" fmla="*/ 707 w 757"/>
                <a:gd name="T1" fmla="*/ 0 h 749"/>
                <a:gd name="T2" fmla="*/ 723 w 757"/>
                <a:gd name="T3" fmla="*/ 2 h 749"/>
                <a:gd name="T4" fmla="*/ 736 w 757"/>
                <a:gd name="T5" fmla="*/ 10 h 749"/>
                <a:gd name="T6" fmla="*/ 747 w 757"/>
                <a:gd name="T7" fmla="*/ 21 h 749"/>
                <a:gd name="T8" fmla="*/ 755 w 757"/>
                <a:gd name="T9" fmla="*/ 34 h 749"/>
                <a:gd name="T10" fmla="*/ 757 w 757"/>
                <a:gd name="T11" fmla="*/ 49 h 749"/>
                <a:gd name="T12" fmla="*/ 755 w 757"/>
                <a:gd name="T13" fmla="*/ 66 h 749"/>
                <a:gd name="T14" fmla="*/ 747 w 757"/>
                <a:gd name="T15" fmla="*/ 79 h 749"/>
                <a:gd name="T16" fmla="*/ 736 w 757"/>
                <a:gd name="T17" fmla="*/ 90 h 749"/>
                <a:gd name="T18" fmla="*/ 723 w 757"/>
                <a:gd name="T19" fmla="*/ 97 h 749"/>
                <a:gd name="T20" fmla="*/ 707 w 757"/>
                <a:gd name="T21" fmla="*/ 100 h 749"/>
                <a:gd name="T22" fmla="*/ 645 w 757"/>
                <a:gd name="T23" fmla="*/ 104 h 749"/>
                <a:gd name="T24" fmla="*/ 584 w 757"/>
                <a:gd name="T25" fmla="*/ 112 h 749"/>
                <a:gd name="T26" fmla="*/ 527 w 757"/>
                <a:gd name="T27" fmla="*/ 127 h 749"/>
                <a:gd name="T28" fmla="*/ 471 w 757"/>
                <a:gd name="T29" fmla="*/ 147 h 749"/>
                <a:gd name="T30" fmla="*/ 418 w 757"/>
                <a:gd name="T31" fmla="*/ 172 h 749"/>
                <a:gd name="T32" fmla="*/ 369 w 757"/>
                <a:gd name="T33" fmla="*/ 203 h 749"/>
                <a:gd name="T34" fmla="*/ 321 w 757"/>
                <a:gd name="T35" fmla="*/ 236 h 749"/>
                <a:gd name="T36" fmla="*/ 279 w 757"/>
                <a:gd name="T37" fmla="*/ 275 h 749"/>
                <a:gd name="T38" fmla="*/ 240 w 757"/>
                <a:gd name="T39" fmla="*/ 318 h 749"/>
                <a:gd name="T40" fmla="*/ 205 w 757"/>
                <a:gd name="T41" fmla="*/ 364 h 749"/>
                <a:gd name="T42" fmla="*/ 175 w 757"/>
                <a:gd name="T43" fmla="*/ 414 h 749"/>
                <a:gd name="T44" fmla="*/ 149 w 757"/>
                <a:gd name="T45" fmla="*/ 466 h 749"/>
                <a:gd name="T46" fmla="*/ 128 w 757"/>
                <a:gd name="T47" fmla="*/ 521 h 749"/>
                <a:gd name="T48" fmla="*/ 114 w 757"/>
                <a:gd name="T49" fmla="*/ 578 h 749"/>
                <a:gd name="T50" fmla="*/ 105 w 757"/>
                <a:gd name="T51" fmla="*/ 638 h 749"/>
                <a:gd name="T52" fmla="*/ 101 w 757"/>
                <a:gd name="T53" fmla="*/ 699 h 749"/>
                <a:gd name="T54" fmla="*/ 98 w 757"/>
                <a:gd name="T55" fmla="*/ 715 h 749"/>
                <a:gd name="T56" fmla="*/ 91 w 757"/>
                <a:gd name="T57" fmla="*/ 729 h 749"/>
                <a:gd name="T58" fmla="*/ 81 w 757"/>
                <a:gd name="T59" fmla="*/ 740 h 749"/>
                <a:gd name="T60" fmla="*/ 67 w 757"/>
                <a:gd name="T61" fmla="*/ 746 h 749"/>
                <a:gd name="T62" fmla="*/ 51 w 757"/>
                <a:gd name="T63" fmla="*/ 749 h 749"/>
                <a:gd name="T64" fmla="*/ 35 w 757"/>
                <a:gd name="T65" fmla="*/ 746 h 749"/>
                <a:gd name="T66" fmla="*/ 21 w 757"/>
                <a:gd name="T67" fmla="*/ 740 h 749"/>
                <a:gd name="T68" fmla="*/ 10 w 757"/>
                <a:gd name="T69" fmla="*/ 729 h 749"/>
                <a:gd name="T70" fmla="*/ 2 w 757"/>
                <a:gd name="T71" fmla="*/ 715 h 749"/>
                <a:gd name="T72" fmla="*/ 0 w 757"/>
                <a:gd name="T73" fmla="*/ 699 h 749"/>
                <a:gd name="T74" fmla="*/ 3 w 757"/>
                <a:gd name="T75" fmla="*/ 632 h 749"/>
                <a:gd name="T76" fmla="*/ 13 w 757"/>
                <a:gd name="T77" fmla="*/ 566 h 749"/>
                <a:gd name="T78" fmla="*/ 28 w 757"/>
                <a:gd name="T79" fmla="*/ 503 h 749"/>
                <a:gd name="T80" fmla="*/ 50 w 757"/>
                <a:gd name="T81" fmla="*/ 442 h 749"/>
                <a:gd name="T82" fmla="*/ 77 w 757"/>
                <a:gd name="T83" fmla="*/ 383 h 749"/>
                <a:gd name="T84" fmla="*/ 108 w 757"/>
                <a:gd name="T85" fmla="*/ 328 h 749"/>
                <a:gd name="T86" fmla="*/ 144 w 757"/>
                <a:gd name="T87" fmla="*/ 276 h 749"/>
                <a:gd name="T88" fmla="*/ 185 w 757"/>
                <a:gd name="T89" fmla="*/ 228 h 749"/>
                <a:gd name="T90" fmla="*/ 230 w 757"/>
                <a:gd name="T91" fmla="*/ 183 h 749"/>
                <a:gd name="T92" fmla="*/ 279 w 757"/>
                <a:gd name="T93" fmla="*/ 142 h 749"/>
                <a:gd name="T94" fmla="*/ 332 w 757"/>
                <a:gd name="T95" fmla="*/ 107 h 749"/>
                <a:gd name="T96" fmla="*/ 388 w 757"/>
                <a:gd name="T97" fmla="*/ 75 h 749"/>
                <a:gd name="T98" fmla="*/ 447 w 757"/>
                <a:gd name="T99" fmla="*/ 49 h 749"/>
                <a:gd name="T100" fmla="*/ 508 w 757"/>
                <a:gd name="T101" fmla="*/ 28 h 749"/>
                <a:gd name="T102" fmla="*/ 573 w 757"/>
                <a:gd name="T103" fmla="*/ 13 h 749"/>
                <a:gd name="T104" fmla="*/ 639 w 757"/>
                <a:gd name="T105" fmla="*/ 3 h 749"/>
                <a:gd name="T106" fmla="*/ 707 w 7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7" h="749">
                  <a:moveTo>
                    <a:pt x="707" y="0"/>
                  </a:moveTo>
                  <a:lnTo>
                    <a:pt x="723" y="2"/>
                  </a:lnTo>
                  <a:lnTo>
                    <a:pt x="736" y="10"/>
                  </a:lnTo>
                  <a:lnTo>
                    <a:pt x="747" y="21"/>
                  </a:lnTo>
                  <a:lnTo>
                    <a:pt x="755" y="34"/>
                  </a:lnTo>
                  <a:lnTo>
                    <a:pt x="757" y="49"/>
                  </a:lnTo>
                  <a:lnTo>
                    <a:pt x="755" y="66"/>
                  </a:lnTo>
                  <a:lnTo>
                    <a:pt x="747" y="79"/>
                  </a:lnTo>
                  <a:lnTo>
                    <a:pt x="736" y="90"/>
                  </a:lnTo>
                  <a:lnTo>
                    <a:pt x="723" y="97"/>
                  </a:lnTo>
                  <a:lnTo>
                    <a:pt x="707" y="100"/>
                  </a:lnTo>
                  <a:lnTo>
                    <a:pt x="645" y="104"/>
                  </a:lnTo>
                  <a:lnTo>
                    <a:pt x="584" y="112"/>
                  </a:lnTo>
                  <a:lnTo>
                    <a:pt x="527" y="127"/>
                  </a:lnTo>
                  <a:lnTo>
                    <a:pt x="471" y="147"/>
                  </a:lnTo>
                  <a:lnTo>
                    <a:pt x="418" y="172"/>
                  </a:lnTo>
                  <a:lnTo>
                    <a:pt x="369" y="203"/>
                  </a:lnTo>
                  <a:lnTo>
                    <a:pt x="321" y="236"/>
                  </a:lnTo>
                  <a:lnTo>
                    <a:pt x="279" y="275"/>
                  </a:lnTo>
                  <a:lnTo>
                    <a:pt x="240" y="318"/>
                  </a:lnTo>
                  <a:lnTo>
                    <a:pt x="205" y="364"/>
                  </a:lnTo>
                  <a:lnTo>
                    <a:pt x="175" y="414"/>
                  </a:lnTo>
                  <a:lnTo>
                    <a:pt x="149" y="466"/>
                  </a:lnTo>
                  <a:lnTo>
                    <a:pt x="128" y="521"/>
                  </a:lnTo>
                  <a:lnTo>
                    <a:pt x="114" y="578"/>
                  </a:lnTo>
                  <a:lnTo>
                    <a:pt x="105" y="638"/>
                  </a:lnTo>
                  <a:lnTo>
                    <a:pt x="101" y="699"/>
                  </a:lnTo>
                  <a:lnTo>
                    <a:pt x="98" y="715"/>
                  </a:lnTo>
                  <a:lnTo>
                    <a:pt x="91" y="729"/>
                  </a:lnTo>
                  <a:lnTo>
                    <a:pt x="81" y="740"/>
                  </a:lnTo>
                  <a:lnTo>
                    <a:pt x="67" y="746"/>
                  </a:lnTo>
                  <a:lnTo>
                    <a:pt x="51" y="749"/>
                  </a:lnTo>
                  <a:lnTo>
                    <a:pt x="35" y="746"/>
                  </a:lnTo>
                  <a:lnTo>
                    <a:pt x="21" y="740"/>
                  </a:lnTo>
                  <a:lnTo>
                    <a:pt x="10" y="729"/>
                  </a:lnTo>
                  <a:lnTo>
                    <a:pt x="2" y="715"/>
                  </a:lnTo>
                  <a:lnTo>
                    <a:pt x="0" y="699"/>
                  </a:lnTo>
                  <a:lnTo>
                    <a:pt x="3" y="632"/>
                  </a:lnTo>
                  <a:lnTo>
                    <a:pt x="13" y="566"/>
                  </a:lnTo>
                  <a:lnTo>
                    <a:pt x="28" y="503"/>
                  </a:lnTo>
                  <a:lnTo>
                    <a:pt x="50" y="442"/>
                  </a:lnTo>
                  <a:lnTo>
                    <a:pt x="77" y="383"/>
                  </a:lnTo>
                  <a:lnTo>
                    <a:pt x="108" y="328"/>
                  </a:lnTo>
                  <a:lnTo>
                    <a:pt x="144" y="276"/>
                  </a:lnTo>
                  <a:lnTo>
                    <a:pt x="185" y="228"/>
                  </a:lnTo>
                  <a:lnTo>
                    <a:pt x="230" y="183"/>
                  </a:lnTo>
                  <a:lnTo>
                    <a:pt x="279" y="142"/>
                  </a:lnTo>
                  <a:lnTo>
                    <a:pt x="332" y="107"/>
                  </a:lnTo>
                  <a:lnTo>
                    <a:pt x="388" y="75"/>
                  </a:lnTo>
                  <a:lnTo>
                    <a:pt x="447" y="49"/>
                  </a:lnTo>
                  <a:lnTo>
                    <a:pt x="508" y="28"/>
                  </a:lnTo>
                  <a:lnTo>
                    <a:pt x="573" y="13"/>
                  </a:lnTo>
                  <a:lnTo>
                    <a:pt x="639" y="3"/>
                  </a:lnTo>
                  <a:lnTo>
                    <a:pt x="707" y="0"/>
                  </a:lnTo>
                  <a:close/>
                </a:path>
              </a:pathLst>
            </a:custGeom>
            <a:grpFill/>
            <a:ln w="0">
              <a:noFill/>
              <a:prstDash val="solid"/>
              <a:round/>
            </a:ln>
          </p:spPr>
          <p:txBody>
            <a:bodyPr vert="horz" wrap="square" lIns="45715" tIns="22858" rIns="45715" bIns="22858" numCol="1" anchor="t" anchorCtr="0" compatLnSpc="1"/>
            <a:lstStyle/>
            <a:p>
              <a:endParaRPr lang="es-ES" sz="900"/>
            </a:p>
          </p:txBody>
        </p:sp>
      </p:grpSp>
      <p:grpSp>
        <p:nvGrpSpPr>
          <p:cNvPr id="25" name="稻壳天启设计原创模板"/>
          <p:cNvGrpSpPr>
            <a:grpSpLocks noChangeAspect="1"/>
          </p:cNvGrpSpPr>
          <p:nvPr/>
        </p:nvGrpSpPr>
        <p:grpSpPr bwMode="auto">
          <a:xfrm>
            <a:off x="5914548" y="2495604"/>
            <a:ext cx="347414" cy="505156"/>
            <a:chOff x="14052" y="2464"/>
            <a:chExt cx="1099" cy="1598"/>
          </a:xfrm>
          <a:solidFill>
            <a:schemeClr val="bg1"/>
          </a:solidFill>
        </p:grpSpPr>
        <p:sp>
          <p:nvSpPr>
            <p:cNvPr id="26" name="稻壳天启设计原创模板"/>
            <p:cNvSpPr>
              <a:spLocks noEditPoints="1"/>
            </p:cNvSpPr>
            <p:nvPr/>
          </p:nvSpPr>
          <p:spPr bwMode="auto">
            <a:xfrm>
              <a:off x="14052" y="2464"/>
              <a:ext cx="1099" cy="1598"/>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grpFill/>
            <a:ln w="0">
              <a:noFill/>
              <a:prstDash val="solid"/>
              <a:round/>
            </a:ln>
          </p:spPr>
          <p:txBody>
            <a:bodyPr vert="horz" wrap="square" lIns="45715" tIns="22858" rIns="45715" bIns="22858" numCol="1" anchor="t" anchorCtr="0" compatLnSpc="1"/>
            <a:lstStyle/>
            <a:p>
              <a:endParaRPr lang="es-ES" sz="900"/>
            </a:p>
          </p:txBody>
        </p:sp>
        <p:sp>
          <p:nvSpPr>
            <p:cNvPr id="27" name="稻壳天启设计原创模板"/>
            <p:cNvSpPr/>
            <p:nvPr/>
          </p:nvSpPr>
          <p:spPr bwMode="auto">
            <a:xfrm>
              <a:off x="14302" y="2714"/>
              <a:ext cx="324" cy="324"/>
            </a:xfrm>
            <a:custGeom>
              <a:avLst/>
              <a:gdLst>
                <a:gd name="T0" fmla="*/ 599 w 649"/>
                <a:gd name="T1" fmla="*/ 0 h 649"/>
                <a:gd name="T2" fmla="*/ 615 w 649"/>
                <a:gd name="T3" fmla="*/ 2 h 649"/>
                <a:gd name="T4" fmla="*/ 628 w 649"/>
                <a:gd name="T5" fmla="*/ 10 h 649"/>
                <a:gd name="T6" fmla="*/ 639 w 649"/>
                <a:gd name="T7" fmla="*/ 21 h 649"/>
                <a:gd name="T8" fmla="*/ 646 w 649"/>
                <a:gd name="T9" fmla="*/ 34 h 649"/>
                <a:gd name="T10" fmla="*/ 649 w 649"/>
                <a:gd name="T11" fmla="*/ 49 h 649"/>
                <a:gd name="T12" fmla="*/ 646 w 649"/>
                <a:gd name="T13" fmla="*/ 66 h 649"/>
                <a:gd name="T14" fmla="*/ 639 w 649"/>
                <a:gd name="T15" fmla="*/ 80 h 649"/>
                <a:gd name="T16" fmla="*/ 628 w 649"/>
                <a:gd name="T17" fmla="*/ 90 h 649"/>
                <a:gd name="T18" fmla="*/ 615 w 649"/>
                <a:gd name="T19" fmla="*/ 97 h 649"/>
                <a:gd name="T20" fmla="*/ 599 w 649"/>
                <a:gd name="T21" fmla="*/ 100 h 649"/>
                <a:gd name="T22" fmla="*/ 544 w 649"/>
                <a:gd name="T23" fmla="*/ 104 h 649"/>
                <a:gd name="T24" fmla="*/ 492 w 649"/>
                <a:gd name="T25" fmla="*/ 112 h 649"/>
                <a:gd name="T26" fmla="*/ 441 w 649"/>
                <a:gd name="T27" fmla="*/ 126 h 649"/>
                <a:gd name="T28" fmla="*/ 393 w 649"/>
                <a:gd name="T29" fmla="*/ 144 h 649"/>
                <a:gd name="T30" fmla="*/ 347 w 649"/>
                <a:gd name="T31" fmla="*/ 168 h 649"/>
                <a:gd name="T32" fmla="*/ 304 w 649"/>
                <a:gd name="T33" fmla="*/ 196 h 649"/>
                <a:gd name="T34" fmla="*/ 264 w 649"/>
                <a:gd name="T35" fmla="*/ 229 h 649"/>
                <a:gd name="T36" fmla="*/ 229 w 649"/>
                <a:gd name="T37" fmla="*/ 265 h 649"/>
                <a:gd name="T38" fmla="*/ 196 w 649"/>
                <a:gd name="T39" fmla="*/ 305 h 649"/>
                <a:gd name="T40" fmla="*/ 168 w 649"/>
                <a:gd name="T41" fmla="*/ 348 h 649"/>
                <a:gd name="T42" fmla="*/ 144 w 649"/>
                <a:gd name="T43" fmla="*/ 394 h 649"/>
                <a:gd name="T44" fmla="*/ 125 w 649"/>
                <a:gd name="T45" fmla="*/ 442 h 649"/>
                <a:gd name="T46" fmla="*/ 111 w 649"/>
                <a:gd name="T47" fmla="*/ 493 h 649"/>
                <a:gd name="T48" fmla="*/ 103 w 649"/>
                <a:gd name="T49" fmla="*/ 545 h 649"/>
                <a:gd name="T50" fmla="*/ 100 w 649"/>
                <a:gd name="T51" fmla="*/ 600 h 649"/>
                <a:gd name="T52" fmla="*/ 97 w 649"/>
                <a:gd name="T53" fmla="*/ 615 h 649"/>
                <a:gd name="T54" fmla="*/ 90 w 649"/>
                <a:gd name="T55" fmla="*/ 628 h 649"/>
                <a:gd name="T56" fmla="*/ 79 w 649"/>
                <a:gd name="T57" fmla="*/ 640 h 649"/>
                <a:gd name="T58" fmla="*/ 65 w 649"/>
                <a:gd name="T59" fmla="*/ 647 h 649"/>
                <a:gd name="T60" fmla="*/ 50 w 649"/>
                <a:gd name="T61" fmla="*/ 649 h 649"/>
                <a:gd name="T62" fmla="*/ 33 w 649"/>
                <a:gd name="T63" fmla="*/ 647 h 649"/>
                <a:gd name="T64" fmla="*/ 20 w 649"/>
                <a:gd name="T65" fmla="*/ 640 h 649"/>
                <a:gd name="T66" fmla="*/ 9 w 649"/>
                <a:gd name="T67" fmla="*/ 628 h 649"/>
                <a:gd name="T68" fmla="*/ 2 w 649"/>
                <a:gd name="T69" fmla="*/ 615 h 649"/>
                <a:gd name="T70" fmla="*/ 0 w 649"/>
                <a:gd name="T71" fmla="*/ 600 h 649"/>
                <a:gd name="T72" fmla="*/ 3 w 649"/>
                <a:gd name="T73" fmla="*/ 539 h 649"/>
                <a:gd name="T74" fmla="*/ 12 w 649"/>
                <a:gd name="T75" fmla="*/ 478 h 649"/>
                <a:gd name="T76" fmla="*/ 26 w 649"/>
                <a:gd name="T77" fmla="*/ 421 h 649"/>
                <a:gd name="T78" fmla="*/ 47 w 649"/>
                <a:gd name="T79" fmla="*/ 366 h 649"/>
                <a:gd name="T80" fmla="*/ 72 w 649"/>
                <a:gd name="T81" fmla="*/ 314 h 649"/>
                <a:gd name="T82" fmla="*/ 102 w 649"/>
                <a:gd name="T83" fmla="*/ 265 h 649"/>
                <a:gd name="T84" fmla="*/ 137 w 649"/>
                <a:gd name="T85" fmla="*/ 218 h 649"/>
                <a:gd name="T86" fmla="*/ 175 w 649"/>
                <a:gd name="T87" fmla="*/ 176 h 649"/>
                <a:gd name="T88" fmla="*/ 218 w 649"/>
                <a:gd name="T89" fmla="*/ 137 h 649"/>
                <a:gd name="T90" fmla="*/ 264 w 649"/>
                <a:gd name="T91" fmla="*/ 103 h 649"/>
                <a:gd name="T92" fmla="*/ 313 w 649"/>
                <a:gd name="T93" fmla="*/ 73 h 649"/>
                <a:gd name="T94" fmla="*/ 365 w 649"/>
                <a:gd name="T95" fmla="*/ 47 h 649"/>
                <a:gd name="T96" fmla="*/ 421 w 649"/>
                <a:gd name="T97" fmla="*/ 27 h 649"/>
                <a:gd name="T98" fmla="*/ 479 w 649"/>
                <a:gd name="T99" fmla="*/ 13 h 649"/>
                <a:gd name="T100" fmla="*/ 538 w 649"/>
                <a:gd name="T101" fmla="*/ 3 h 649"/>
                <a:gd name="T102" fmla="*/ 599 w 649"/>
                <a:gd name="T103"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649">
                  <a:moveTo>
                    <a:pt x="599" y="0"/>
                  </a:moveTo>
                  <a:lnTo>
                    <a:pt x="615" y="2"/>
                  </a:lnTo>
                  <a:lnTo>
                    <a:pt x="628" y="10"/>
                  </a:lnTo>
                  <a:lnTo>
                    <a:pt x="639" y="21"/>
                  </a:lnTo>
                  <a:lnTo>
                    <a:pt x="646" y="34"/>
                  </a:lnTo>
                  <a:lnTo>
                    <a:pt x="649" y="49"/>
                  </a:lnTo>
                  <a:lnTo>
                    <a:pt x="646" y="66"/>
                  </a:lnTo>
                  <a:lnTo>
                    <a:pt x="639" y="80"/>
                  </a:lnTo>
                  <a:lnTo>
                    <a:pt x="628" y="90"/>
                  </a:lnTo>
                  <a:lnTo>
                    <a:pt x="615" y="97"/>
                  </a:lnTo>
                  <a:lnTo>
                    <a:pt x="599" y="100"/>
                  </a:lnTo>
                  <a:lnTo>
                    <a:pt x="544" y="104"/>
                  </a:lnTo>
                  <a:lnTo>
                    <a:pt x="492" y="112"/>
                  </a:lnTo>
                  <a:lnTo>
                    <a:pt x="441" y="126"/>
                  </a:lnTo>
                  <a:lnTo>
                    <a:pt x="393" y="144"/>
                  </a:lnTo>
                  <a:lnTo>
                    <a:pt x="347" y="168"/>
                  </a:lnTo>
                  <a:lnTo>
                    <a:pt x="304" y="196"/>
                  </a:lnTo>
                  <a:lnTo>
                    <a:pt x="264" y="229"/>
                  </a:lnTo>
                  <a:lnTo>
                    <a:pt x="229" y="265"/>
                  </a:lnTo>
                  <a:lnTo>
                    <a:pt x="196" y="305"/>
                  </a:lnTo>
                  <a:lnTo>
                    <a:pt x="168" y="348"/>
                  </a:lnTo>
                  <a:lnTo>
                    <a:pt x="144" y="394"/>
                  </a:lnTo>
                  <a:lnTo>
                    <a:pt x="125" y="442"/>
                  </a:lnTo>
                  <a:lnTo>
                    <a:pt x="111" y="493"/>
                  </a:lnTo>
                  <a:lnTo>
                    <a:pt x="103" y="545"/>
                  </a:lnTo>
                  <a:lnTo>
                    <a:pt x="100" y="600"/>
                  </a:lnTo>
                  <a:lnTo>
                    <a:pt x="97" y="615"/>
                  </a:lnTo>
                  <a:lnTo>
                    <a:pt x="90" y="628"/>
                  </a:lnTo>
                  <a:lnTo>
                    <a:pt x="79" y="640"/>
                  </a:lnTo>
                  <a:lnTo>
                    <a:pt x="65" y="647"/>
                  </a:lnTo>
                  <a:lnTo>
                    <a:pt x="50" y="649"/>
                  </a:lnTo>
                  <a:lnTo>
                    <a:pt x="33" y="647"/>
                  </a:lnTo>
                  <a:lnTo>
                    <a:pt x="20" y="640"/>
                  </a:lnTo>
                  <a:lnTo>
                    <a:pt x="9" y="628"/>
                  </a:lnTo>
                  <a:lnTo>
                    <a:pt x="2" y="615"/>
                  </a:lnTo>
                  <a:lnTo>
                    <a:pt x="0" y="600"/>
                  </a:lnTo>
                  <a:lnTo>
                    <a:pt x="3" y="539"/>
                  </a:lnTo>
                  <a:lnTo>
                    <a:pt x="12" y="478"/>
                  </a:lnTo>
                  <a:lnTo>
                    <a:pt x="26" y="421"/>
                  </a:lnTo>
                  <a:lnTo>
                    <a:pt x="47" y="366"/>
                  </a:lnTo>
                  <a:lnTo>
                    <a:pt x="72" y="314"/>
                  </a:lnTo>
                  <a:lnTo>
                    <a:pt x="102" y="265"/>
                  </a:lnTo>
                  <a:lnTo>
                    <a:pt x="137" y="218"/>
                  </a:lnTo>
                  <a:lnTo>
                    <a:pt x="175" y="176"/>
                  </a:lnTo>
                  <a:lnTo>
                    <a:pt x="218" y="137"/>
                  </a:lnTo>
                  <a:lnTo>
                    <a:pt x="264" y="103"/>
                  </a:lnTo>
                  <a:lnTo>
                    <a:pt x="313" y="73"/>
                  </a:lnTo>
                  <a:lnTo>
                    <a:pt x="365" y="47"/>
                  </a:lnTo>
                  <a:lnTo>
                    <a:pt x="421" y="27"/>
                  </a:lnTo>
                  <a:lnTo>
                    <a:pt x="479" y="13"/>
                  </a:lnTo>
                  <a:lnTo>
                    <a:pt x="538" y="3"/>
                  </a:lnTo>
                  <a:lnTo>
                    <a:pt x="599" y="0"/>
                  </a:lnTo>
                  <a:close/>
                </a:path>
              </a:pathLst>
            </a:custGeom>
            <a:grpFill/>
            <a:ln w="0">
              <a:noFill/>
              <a:prstDash val="solid"/>
              <a:round/>
            </a:ln>
          </p:spPr>
          <p:txBody>
            <a:bodyPr vert="horz" wrap="square" lIns="45715" tIns="22858" rIns="45715" bIns="22858" numCol="1" anchor="t" anchorCtr="0" compatLnSpc="1"/>
            <a:lstStyle/>
            <a:p>
              <a:endParaRPr lang="es-ES" sz="900"/>
            </a:p>
          </p:txBody>
        </p:sp>
      </p:grpSp>
      <p:grpSp>
        <p:nvGrpSpPr>
          <p:cNvPr id="32" name="稻壳天启设计原创模板"/>
          <p:cNvGrpSpPr>
            <a:grpSpLocks noChangeAspect="1"/>
          </p:cNvGrpSpPr>
          <p:nvPr/>
        </p:nvGrpSpPr>
        <p:grpSpPr bwMode="auto">
          <a:xfrm>
            <a:off x="9371841" y="2495602"/>
            <a:ext cx="510217" cy="505159"/>
            <a:chOff x="12867" y="5760"/>
            <a:chExt cx="1614" cy="1598"/>
          </a:xfrm>
          <a:solidFill>
            <a:schemeClr val="bg1"/>
          </a:solidFill>
        </p:grpSpPr>
        <p:sp>
          <p:nvSpPr>
            <p:cNvPr id="33" name="稻壳天启设计原创模板"/>
            <p:cNvSpPr>
              <a:spLocks noEditPoints="1"/>
            </p:cNvSpPr>
            <p:nvPr/>
          </p:nvSpPr>
          <p:spPr bwMode="auto">
            <a:xfrm>
              <a:off x="12867" y="5760"/>
              <a:ext cx="1614" cy="1598"/>
            </a:xfrm>
            <a:custGeom>
              <a:avLst/>
              <a:gdLst>
                <a:gd name="T0" fmla="*/ 1358 w 3226"/>
                <a:gd name="T1" fmla="*/ 609 h 3195"/>
                <a:gd name="T2" fmla="*/ 1146 w 3226"/>
                <a:gd name="T3" fmla="*/ 711 h 3195"/>
                <a:gd name="T4" fmla="*/ 974 w 3226"/>
                <a:gd name="T5" fmla="*/ 686 h 3195"/>
                <a:gd name="T6" fmla="*/ 725 w 3226"/>
                <a:gd name="T7" fmla="*/ 1048 h 3195"/>
                <a:gd name="T8" fmla="*/ 662 w 3226"/>
                <a:gd name="T9" fmla="*/ 1270 h 3195"/>
                <a:gd name="T10" fmla="*/ 540 w 3226"/>
                <a:gd name="T11" fmla="*/ 1393 h 3195"/>
                <a:gd name="T12" fmla="*/ 567 w 3226"/>
                <a:gd name="T13" fmla="*/ 1815 h 3195"/>
                <a:gd name="T14" fmla="*/ 683 w 3226"/>
                <a:gd name="T15" fmla="*/ 1979 h 3195"/>
                <a:gd name="T16" fmla="*/ 719 w 3226"/>
                <a:gd name="T17" fmla="*/ 2176 h 3195"/>
                <a:gd name="T18" fmla="*/ 1001 w 3226"/>
                <a:gd name="T19" fmla="*/ 2494 h 3195"/>
                <a:gd name="T20" fmla="*/ 1174 w 3226"/>
                <a:gd name="T21" fmla="*/ 2495 h 3195"/>
                <a:gd name="T22" fmla="*/ 1378 w 3226"/>
                <a:gd name="T23" fmla="*/ 2609 h 3195"/>
                <a:gd name="T24" fmla="*/ 1813 w 3226"/>
                <a:gd name="T25" fmla="*/ 2690 h 3195"/>
                <a:gd name="T26" fmla="*/ 1916 w 3226"/>
                <a:gd name="T27" fmla="*/ 2552 h 3195"/>
                <a:gd name="T28" fmla="*/ 2140 w 3226"/>
                <a:gd name="T29" fmla="*/ 2475 h 3195"/>
                <a:gd name="T30" fmla="*/ 2708 w 3226"/>
                <a:gd name="T31" fmla="*/ 2490 h 3195"/>
                <a:gd name="T32" fmla="*/ 2502 w 3226"/>
                <a:gd name="T33" fmla="*/ 2089 h 3195"/>
                <a:gd name="T34" fmla="*/ 2592 w 3226"/>
                <a:gd name="T35" fmla="*/ 1872 h 3195"/>
                <a:gd name="T36" fmla="*/ 3024 w 3226"/>
                <a:gd name="T37" fmla="*/ 1733 h 3195"/>
                <a:gd name="T38" fmla="*/ 2612 w 3226"/>
                <a:gd name="T39" fmla="*/ 1345 h 3195"/>
                <a:gd name="T40" fmla="*/ 2509 w 3226"/>
                <a:gd name="T41" fmla="*/ 1135 h 3195"/>
                <a:gd name="T42" fmla="*/ 2534 w 3226"/>
                <a:gd name="T43" fmla="*/ 965 h 3195"/>
                <a:gd name="T44" fmla="*/ 2170 w 3226"/>
                <a:gd name="T45" fmla="*/ 718 h 3195"/>
                <a:gd name="T46" fmla="*/ 1944 w 3226"/>
                <a:gd name="T47" fmla="*/ 656 h 3195"/>
                <a:gd name="T48" fmla="*/ 1820 w 3226"/>
                <a:gd name="T49" fmla="*/ 535 h 3195"/>
                <a:gd name="T50" fmla="*/ 1812 w 3226"/>
                <a:gd name="T51" fmla="*/ 9 h 3195"/>
                <a:gd name="T52" fmla="*/ 1940 w 3226"/>
                <a:gd name="T53" fmla="*/ 131 h 3195"/>
                <a:gd name="T54" fmla="*/ 2428 w 3226"/>
                <a:gd name="T55" fmla="*/ 332 h 3195"/>
                <a:gd name="T56" fmla="*/ 2605 w 3226"/>
                <a:gd name="T57" fmla="*/ 335 h 3195"/>
                <a:gd name="T58" fmla="*/ 2900 w 3226"/>
                <a:gd name="T59" fmla="*/ 641 h 3195"/>
                <a:gd name="T60" fmla="*/ 2876 w 3226"/>
                <a:gd name="T61" fmla="*/ 816 h 3195"/>
                <a:gd name="T62" fmla="*/ 3122 w 3226"/>
                <a:gd name="T63" fmla="*/ 1287 h 3195"/>
                <a:gd name="T64" fmla="*/ 3224 w 3226"/>
                <a:gd name="T65" fmla="*/ 1431 h 3195"/>
                <a:gd name="T66" fmla="*/ 3190 w 3226"/>
                <a:gd name="T67" fmla="*/ 1848 h 3195"/>
                <a:gd name="T68" fmla="*/ 2755 w 3226"/>
                <a:gd name="T69" fmla="*/ 1990 h 3195"/>
                <a:gd name="T70" fmla="*/ 2908 w 3226"/>
                <a:gd name="T71" fmla="*/ 2465 h 3195"/>
                <a:gd name="T72" fmla="*/ 2851 w 3226"/>
                <a:gd name="T73" fmla="*/ 2632 h 3195"/>
                <a:gd name="T74" fmla="*/ 2514 w 3226"/>
                <a:gd name="T75" fmla="*/ 2882 h 3195"/>
                <a:gd name="T76" fmla="*/ 2077 w 3226"/>
                <a:gd name="T77" fmla="*/ 2703 h 3195"/>
                <a:gd name="T78" fmla="*/ 1890 w 3226"/>
                <a:gd name="T79" fmla="*/ 3139 h 3195"/>
                <a:gd name="T80" fmla="*/ 1476 w 3226"/>
                <a:gd name="T81" fmla="*/ 3195 h 3195"/>
                <a:gd name="T82" fmla="*/ 1317 w 3226"/>
                <a:gd name="T83" fmla="*/ 3118 h 3195"/>
                <a:gd name="T84" fmla="*/ 1087 w 3226"/>
                <a:gd name="T85" fmla="*/ 2675 h 3195"/>
                <a:gd name="T86" fmla="*/ 682 w 3226"/>
                <a:gd name="T87" fmla="*/ 2880 h 3195"/>
                <a:gd name="T88" fmla="*/ 355 w 3226"/>
                <a:gd name="T89" fmla="*/ 2607 h 3195"/>
                <a:gd name="T90" fmla="*/ 324 w 3226"/>
                <a:gd name="T91" fmla="*/ 2436 h 3195"/>
                <a:gd name="T92" fmla="*/ 162 w 3226"/>
                <a:gd name="T93" fmla="*/ 1929 h 3195"/>
                <a:gd name="T94" fmla="*/ 22 w 3226"/>
                <a:gd name="T95" fmla="*/ 1822 h 3195"/>
                <a:gd name="T96" fmla="*/ 9 w 3226"/>
                <a:gd name="T97" fmla="*/ 1401 h 3195"/>
                <a:gd name="T98" fmla="*/ 132 w 3226"/>
                <a:gd name="T99" fmla="*/ 1275 h 3195"/>
                <a:gd name="T100" fmla="*/ 335 w 3226"/>
                <a:gd name="T101" fmla="*/ 788 h 3195"/>
                <a:gd name="T102" fmla="*/ 339 w 3226"/>
                <a:gd name="T103" fmla="*/ 614 h 3195"/>
                <a:gd name="T104" fmla="*/ 651 w 3226"/>
                <a:gd name="T105" fmla="*/ 323 h 3195"/>
                <a:gd name="T106" fmla="*/ 824 w 3226"/>
                <a:gd name="T107" fmla="*/ 346 h 3195"/>
                <a:gd name="T108" fmla="*/ 1300 w 3226"/>
                <a:gd name="T109" fmla="*/ 102 h 3195"/>
                <a:gd name="T110" fmla="*/ 1445 w 3226"/>
                <a:gd name="T111" fmla="*/ 2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6" h="3195">
                  <a:moveTo>
                    <a:pt x="1476" y="200"/>
                  </a:moveTo>
                  <a:lnTo>
                    <a:pt x="1414" y="506"/>
                  </a:lnTo>
                  <a:lnTo>
                    <a:pt x="1405" y="535"/>
                  </a:lnTo>
                  <a:lnTo>
                    <a:pt x="1394" y="562"/>
                  </a:lnTo>
                  <a:lnTo>
                    <a:pt x="1378" y="586"/>
                  </a:lnTo>
                  <a:lnTo>
                    <a:pt x="1358" y="609"/>
                  </a:lnTo>
                  <a:lnTo>
                    <a:pt x="1335" y="628"/>
                  </a:lnTo>
                  <a:lnTo>
                    <a:pt x="1311" y="643"/>
                  </a:lnTo>
                  <a:lnTo>
                    <a:pt x="1283" y="656"/>
                  </a:lnTo>
                  <a:lnTo>
                    <a:pt x="1227" y="676"/>
                  </a:lnTo>
                  <a:lnTo>
                    <a:pt x="1174" y="701"/>
                  </a:lnTo>
                  <a:lnTo>
                    <a:pt x="1146" y="711"/>
                  </a:lnTo>
                  <a:lnTo>
                    <a:pt x="1117" y="718"/>
                  </a:lnTo>
                  <a:lnTo>
                    <a:pt x="1087" y="720"/>
                  </a:lnTo>
                  <a:lnTo>
                    <a:pt x="1057" y="718"/>
                  </a:lnTo>
                  <a:lnTo>
                    <a:pt x="1028" y="711"/>
                  </a:lnTo>
                  <a:lnTo>
                    <a:pt x="1001" y="701"/>
                  </a:lnTo>
                  <a:lnTo>
                    <a:pt x="974" y="686"/>
                  </a:lnTo>
                  <a:lnTo>
                    <a:pt x="711" y="513"/>
                  </a:lnTo>
                  <a:lnTo>
                    <a:pt x="518" y="705"/>
                  </a:lnTo>
                  <a:lnTo>
                    <a:pt x="693" y="965"/>
                  </a:lnTo>
                  <a:lnTo>
                    <a:pt x="708" y="992"/>
                  </a:lnTo>
                  <a:lnTo>
                    <a:pt x="719" y="1019"/>
                  </a:lnTo>
                  <a:lnTo>
                    <a:pt x="725" y="1048"/>
                  </a:lnTo>
                  <a:lnTo>
                    <a:pt x="727" y="1077"/>
                  </a:lnTo>
                  <a:lnTo>
                    <a:pt x="725" y="1106"/>
                  </a:lnTo>
                  <a:lnTo>
                    <a:pt x="718" y="1135"/>
                  </a:lnTo>
                  <a:lnTo>
                    <a:pt x="706" y="1163"/>
                  </a:lnTo>
                  <a:lnTo>
                    <a:pt x="683" y="1216"/>
                  </a:lnTo>
                  <a:lnTo>
                    <a:pt x="662" y="1270"/>
                  </a:lnTo>
                  <a:lnTo>
                    <a:pt x="650" y="1298"/>
                  </a:lnTo>
                  <a:lnTo>
                    <a:pt x="634" y="1323"/>
                  </a:lnTo>
                  <a:lnTo>
                    <a:pt x="615" y="1345"/>
                  </a:lnTo>
                  <a:lnTo>
                    <a:pt x="592" y="1364"/>
                  </a:lnTo>
                  <a:lnTo>
                    <a:pt x="567" y="1381"/>
                  </a:lnTo>
                  <a:lnTo>
                    <a:pt x="540" y="1393"/>
                  </a:lnTo>
                  <a:lnTo>
                    <a:pt x="511" y="1401"/>
                  </a:lnTo>
                  <a:lnTo>
                    <a:pt x="202" y="1461"/>
                  </a:lnTo>
                  <a:lnTo>
                    <a:pt x="202" y="1733"/>
                  </a:lnTo>
                  <a:lnTo>
                    <a:pt x="511" y="1794"/>
                  </a:lnTo>
                  <a:lnTo>
                    <a:pt x="540" y="1802"/>
                  </a:lnTo>
                  <a:lnTo>
                    <a:pt x="567" y="1815"/>
                  </a:lnTo>
                  <a:lnTo>
                    <a:pt x="593" y="1831"/>
                  </a:lnTo>
                  <a:lnTo>
                    <a:pt x="615" y="1850"/>
                  </a:lnTo>
                  <a:lnTo>
                    <a:pt x="634" y="1872"/>
                  </a:lnTo>
                  <a:lnTo>
                    <a:pt x="650" y="1897"/>
                  </a:lnTo>
                  <a:lnTo>
                    <a:pt x="662" y="1925"/>
                  </a:lnTo>
                  <a:lnTo>
                    <a:pt x="683" y="1979"/>
                  </a:lnTo>
                  <a:lnTo>
                    <a:pt x="707" y="2032"/>
                  </a:lnTo>
                  <a:lnTo>
                    <a:pt x="718" y="2060"/>
                  </a:lnTo>
                  <a:lnTo>
                    <a:pt x="725" y="2089"/>
                  </a:lnTo>
                  <a:lnTo>
                    <a:pt x="727" y="2118"/>
                  </a:lnTo>
                  <a:lnTo>
                    <a:pt x="725" y="2148"/>
                  </a:lnTo>
                  <a:lnTo>
                    <a:pt x="719" y="2176"/>
                  </a:lnTo>
                  <a:lnTo>
                    <a:pt x="708" y="2204"/>
                  </a:lnTo>
                  <a:lnTo>
                    <a:pt x="693" y="2230"/>
                  </a:lnTo>
                  <a:lnTo>
                    <a:pt x="518" y="2490"/>
                  </a:lnTo>
                  <a:lnTo>
                    <a:pt x="713" y="2682"/>
                  </a:lnTo>
                  <a:lnTo>
                    <a:pt x="974" y="2509"/>
                  </a:lnTo>
                  <a:lnTo>
                    <a:pt x="1001" y="2494"/>
                  </a:lnTo>
                  <a:lnTo>
                    <a:pt x="1028" y="2484"/>
                  </a:lnTo>
                  <a:lnTo>
                    <a:pt x="1057" y="2478"/>
                  </a:lnTo>
                  <a:lnTo>
                    <a:pt x="1087" y="2475"/>
                  </a:lnTo>
                  <a:lnTo>
                    <a:pt x="1117" y="2478"/>
                  </a:lnTo>
                  <a:lnTo>
                    <a:pt x="1146" y="2485"/>
                  </a:lnTo>
                  <a:lnTo>
                    <a:pt x="1174" y="2495"/>
                  </a:lnTo>
                  <a:lnTo>
                    <a:pt x="1228" y="2519"/>
                  </a:lnTo>
                  <a:lnTo>
                    <a:pt x="1283" y="2540"/>
                  </a:lnTo>
                  <a:lnTo>
                    <a:pt x="1311" y="2552"/>
                  </a:lnTo>
                  <a:lnTo>
                    <a:pt x="1336" y="2567"/>
                  </a:lnTo>
                  <a:lnTo>
                    <a:pt x="1359" y="2587"/>
                  </a:lnTo>
                  <a:lnTo>
                    <a:pt x="1378" y="2609"/>
                  </a:lnTo>
                  <a:lnTo>
                    <a:pt x="1394" y="2634"/>
                  </a:lnTo>
                  <a:lnTo>
                    <a:pt x="1406" y="2660"/>
                  </a:lnTo>
                  <a:lnTo>
                    <a:pt x="1415" y="2690"/>
                  </a:lnTo>
                  <a:lnTo>
                    <a:pt x="1476" y="2995"/>
                  </a:lnTo>
                  <a:lnTo>
                    <a:pt x="1750" y="2995"/>
                  </a:lnTo>
                  <a:lnTo>
                    <a:pt x="1813" y="2690"/>
                  </a:lnTo>
                  <a:lnTo>
                    <a:pt x="1821" y="2660"/>
                  </a:lnTo>
                  <a:lnTo>
                    <a:pt x="1832" y="2634"/>
                  </a:lnTo>
                  <a:lnTo>
                    <a:pt x="1849" y="2609"/>
                  </a:lnTo>
                  <a:lnTo>
                    <a:pt x="1868" y="2587"/>
                  </a:lnTo>
                  <a:lnTo>
                    <a:pt x="1891" y="2567"/>
                  </a:lnTo>
                  <a:lnTo>
                    <a:pt x="1916" y="2552"/>
                  </a:lnTo>
                  <a:lnTo>
                    <a:pt x="1944" y="2540"/>
                  </a:lnTo>
                  <a:lnTo>
                    <a:pt x="1998" y="2519"/>
                  </a:lnTo>
                  <a:lnTo>
                    <a:pt x="2052" y="2495"/>
                  </a:lnTo>
                  <a:lnTo>
                    <a:pt x="2081" y="2485"/>
                  </a:lnTo>
                  <a:lnTo>
                    <a:pt x="2110" y="2478"/>
                  </a:lnTo>
                  <a:lnTo>
                    <a:pt x="2140" y="2475"/>
                  </a:lnTo>
                  <a:lnTo>
                    <a:pt x="2170" y="2478"/>
                  </a:lnTo>
                  <a:lnTo>
                    <a:pt x="2198" y="2484"/>
                  </a:lnTo>
                  <a:lnTo>
                    <a:pt x="2226" y="2494"/>
                  </a:lnTo>
                  <a:lnTo>
                    <a:pt x="2252" y="2509"/>
                  </a:lnTo>
                  <a:lnTo>
                    <a:pt x="2514" y="2682"/>
                  </a:lnTo>
                  <a:lnTo>
                    <a:pt x="2708" y="2490"/>
                  </a:lnTo>
                  <a:lnTo>
                    <a:pt x="2534" y="2230"/>
                  </a:lnTo>
                  <a:lnTo>
                    <a:pt x="2518" y="2204"/>
                  </a:lnTo>
                  <a:lnTo>
                    <a:pt x="2508" y="2176"/>
                  </a:lnTo>
                  <a:lnTo>
                    <a:pt x="2502" y="2148"/>
                  </a:lnTo>
                  <a:lnTo>
                    <a:pt x="2500" y="2118"/>
                  </a:lnTo>
                  <a:lnTo>
                    <a:pt x="2502" y="2089"/>
                  </a:lnTo>
                  <a:lnTo>
                    <a:pt x="2509" y="2060"/>
                  </a:lnTo>
                  <a:lnTo>
                    <a:pt x="2520" y="2032"/>
                  </a:lnTo>
                  <a:lnTo>
                    <a:pt x="2544" y="1979"/>
                  </a:lnTo>
                  <a:lnTo>
                    <a:pt x="2565" y="1925"/>
                  </a:lnTo>
                  <a:lnTo>
                    <a:pt x="2577" y="1897"/>
                  </a:lnTo>
                  <a:lnTo>
                    <a:pt x="2592" y="1872"/>
                  </a:lnTo>
                  <a:lnTo>
                    <a:pt x="2612" y="1849"/>
                  </a:lnTo>
                  <a:lnTo>
                    <a:pt x="2635" y="1831"/>
                  </a:lnTo>
                  <a:lnTo>
                    <a:pt x="2659" y="1815"/>
                  </a:lnTo>
                  <a:lnTo>
                    <a:pt x="2686" y="1802"/>
                  </a:lnTo>
                  <a:lnTo>
                    <a:pt x="2716" y="1794"/>
                  </a:lnTo>
                  <a:lnTo>
                    <a:pt x="3024" y="1733"/>
                  </a:lnTo>
                  <a:lnTo>
                    <a:pt x="3024" y="1461"/>
                  </a:lnTo>
                  <a:lnTo>
                    <a:pt x="2716" y="1400"/>
                  </a:lnTo>
                  <a:lnTo>
                    <a:pt x="2686" y="1392"/>
                  </a:lnTo>
                  <a:lnTo>
                    <a:pt x="2659" y="1381"/>
                  </a:lnTo>
                  <a:lnTo>
                    <a:pt x="2635" y="1364"/>
                  </a:lnTo>
                  <a:lnTo>
                    <a:pt x="2612" y="1345"/>
                  </a:lnTo>
                  <a:lnTo>
                    <a:pt x="2592" y="1323"/>
                  </a:lnTo>
                  <a:lnTo>
                    <a:pt x="2577" y="1298"/>
                  </a:lnTo>
                  <a:lnTo>
                    <a:pt x="2564" y="1270"/>
                  </a:lnTo>
                  <a:lnTo>
                    <a:pt x="2544" y="1215"/>
                  </a:lnTo>
                  <a:lnTo>
                    <a:pt x="2520" y="1163"/>
                  </a:lnTo>
                  <a:lnTo>
                    <a:pt x="2509" y="1135"/>
                  </a:lnTo>
                  <a:lnTo>
                    <a:pt x="2502" y="1106"/>
                  </a:lnTo>
                  <a:lnTo>
                    <a:pt x="2500" y="1077"/>
                  </a:lnTo>
                  <a:lnTo>
                    <a:pt x="2502" y="1048"/>
                  </a:lnTo>
                  <a:lnTo>
                    <a:pt x="2508" y="1019"/>
                  </a:lnTo>
                  <a:lnTo>
                    <a:pt x="2519" y="992"/>
                  </a:lnTo>
                  <a:lnTo>
                    <a:pt x="2534" y="965"/>
                  </a:lnTo>
                  <a:lnTo>
                    <a:pt x="2708" y="705"/>
                  </a:lnTo>
                  <a:lnTo>
                    <a:pt x="2514" y="513"/>
                  </a:lnTo>
                  <a:lnTo>
                    <a:pt x="2252" y="686"/>
                  </a:lnTo>
                  <a:lnTo>
                    <a:pt x="2225" y="701"/>
                  </a:lnTo>
                  <a:lnTo>
                    <a:pt x="2197" y="711"/>
                  </a:lnTo>
                  <a:lnTo>
                    <a:pt x="2170" y="718"/>
                  </a:lnTo>
                  <a:lnTo>
                    <a:pt x="2140" y="720"/>
                  </a:lnTo>
                  <a:lnTo>
                    <a:pt x="2110" y="718"/>
                  </a:lnTo>
                  <a:lnTo>
                    <a:pt x="2081" y="711"/>
                  </a:lnTo>
                  <a:lnTo>
                    <a:pt x="2052" y="700"/>
                  </a:lnTo>
                  <a:lnTo>
                    <a:pt x="1998" y="676"/>
                  </a:lnTo>
                  <a:lnTo>
                    <a:pt x="1944" y="656"/>
                  </a:lnTo>
                  <a:lnTo>
                    <a:pt x="1916" y="643"/>
                  </a:lnTo>
                  <a:lnTo>
                    <a:pt x="1890" y="628"/>
                  </a:lnTo>
                  <a:lnTo>
                    <a:pt x="1868" y="609"/>
                  </a:lnTo>
                  <a:lnTo>
                    <a:pt x="1849" y="586"/>
                  </a:lnTo>
                  <a:lnTo>
                    <a:pt x="1832" y="562"/>
                  </a:lnTo>
                  <a:lnTo>
                    <a:pt x="1820" y="535"/>
                  </a:lnTo>
                  <a:lnTo>
                    <a:pt x="1813" y="506"/>
                  </a:lnTo>
                  <a:lnTo>
                    <a:pt x="1750" y="200"/>
                  </a:lnTo>
                  <a:lnTo>
                    <a:pt x="1476" y="200"/>
                  </a:lnTo>
                  <a:close/>
                  <a:moveTo>
                    <a:pt x="1750" y="0"/>
                  </a:moveTo>
                  <a:lnTo>
                    <a:pt x="1782" y="2"/>
                  </a:lnTo>
                  <a:lnTo>
                    <a:pt x="1812" y="9"/>
                  </a:lnTo>
                  <a:lnTo>
                    <a:pt x="1840" y="20"/>
                  </a:lnTo>
                  <a:lnTo>
                    <a:pt x="1866" y="36"/>
                  </a:lnTo>
                  <a:lnTo>
                    <a:pt x="1889" y="55"/>
                  </a:lnTo>
                  <a:lnTo>
                    <a:pt x="1910" y="78"/>
                  </a:lnTo>
                  <a:lnTo>
                    <a:pt x="1927" y="102"/>
                  </a:lnTo>
                  <a:lnTo>
                    <a:pt x="1940" y="131"/>
                  </a:lnTo>
                  <a:lnTo>
                    <a:pt x="1948" y="160"/>
                  </a:lnTo>
                  <a:lnTo>
                    <a:pt x="2010" y="467"/>
                  </a:lnTo>
                  <a:lnTo>
                    <a:pt x="2076" y="491"/>
                  </a:lnTo>
                  <a:lnTo>
                    <a:pt x="2140" y="520"/>
                  </a:lnTo>
                  <a:lnTo>
                    <a:pt x="2403" y="346"/>
                  </a:lnTo>
                  <a:lnTo>
                    <a:pt x="2428" y="332"/>
                  </a:lnTo>
                  <a:lnTo>
                    <a:pt x="2456" y="322"/>
                  </a:lnTo>
                  <a:lnTo>
                    <a:pt x="2485" y="316"/>
                  </a:lnTo>
                  <a:lnTo>
                    <a:pt x="2514" y="314"/>
                  </a:lnTo>
                  <a:lnTo>
                    <a:pt x="2546" y="316"/>
                  </a:lnTo>
                  <a:lnTo>
                    <a:pt x="2576" y="323"/>
                  </a:lnTo>
                  <a:lnTo>
                    <a:pt x="2605" y="335"/>
                  </a:lnTo>
                  <a:lnTo>
                    <a:pt x="2633" y="351"/>
                  </a:lnTo>
                  <a:lnTo>
                    <a:pt x="2657" y="372"/>
                  </a:lnTo>
                  <a:lnTo>
                    <a:pt x="2851" y="564"/>
                  </a:lnTo>
                  <a:lnTo>
                    <a:pt x="2872" y="588"/>
                  </a:lnTo>
                  <a:lnTo>
                    <a:pt x="2887" y="614"/>
                  </a:lnTo>
                  <a:lnTo>
                    <a:pt x="2900" y="641"/>
                  </a:lnTo>
                  <a:lnTo>
                    <a:pt x="2907" y="671"/>
                  </a:lnTo>
                  <a:lnTo>
                    <a:pt x="2910" y="701"/>
                  </a:lnTo>
                  <a:lnTo>
                    <a:pt x="2908" y="730"/>
                  </a:lnTo>
                  <a:lnTo>
                    <a:pt x="2903" y="760"/>
                  </a:lnTo>
                  <a:lnTo>
                    <a:pt x="2891" y="788"/>
                  </a:lnTo>
                  <a:lnTo>
                    <a:pt x="2876" y="816"/>
                  </a:lnTo>
                  <a:lnTo>
                    <a:pt x="2702" y="1076"/>
                  </a:lnTo>
                  <a:lnTo>
                    <a:pt x="2730" y="1140"/>
                  </a:lnTo>
                  <a:lnTo>
                    <a:pt x="2755" y="1205"/>
                  </a:lnTo>
                  <a:lnTo>
                    <a:pt x="3065" y="1265"/>
                  </a:lnTo>
                  <a:lnTo>
                    <a:pt x="3094" y="1275"/>
                  </a:lnTo>
                  <a:lnTo>
                    <a:pt x="3122" y="1287"/>
                  </a:lnTo>
                  <a:lnTo>
                    <a:pt x="3148" y="1304"/>
                  </a:lnTo>
                  <a:lnTo>
                    <a:pt x="3171" y="1324"/>
                  </a:lnTo>
                  <a:lnTo>
                    <a:pt x="3190" y="1347"/>
                  </a:lnTo>
                  <a:lnTo>
                    <a:pt x="3206" y="1373"/>
                  </a:lnTo>
                  <a:lnTo>
                    <a:pt x="3217" y="1401"/>
                  </a:lnTo>
                  <a:lnTo>
                    <a:pt x="3224" y="1431"/>
                  </a:lnTo>
                  <a:lnTo>
                    <a:pt x="3226" y="1461"/>
                  </a:lnTo>
                  <a:lnTo>
                    <a:pt x="3226" y="1733"/>
                  </a:lnTo>
                  <a:lnTo>
                    <a:pt x="3224" y="1765"/>
                  </a:lnTo>
                  <a:lnTo>
                    <a:pt x="3217" y="1794"/>
                  </a:lnTo>
                  <a:lnTo>
                    <a:pt x="3206" y="1822"/>
                  </a:lnTo>
                  <a:lnTo>
                    <a:pt x="3190" y="1848"/>
                  </a:lnTo>
                  <a:lnTo>
                    <a:pt x="3171" y="1871"/>
                  </a:lnTo>
                  <a:lnTo>
                    <a:pt x="3148" y="1891"/>
                  </a:lnTo>
                  <a:lnTo>
                    <a:pt x="3122" y="1908"/>
                  </a:lnTo>
                  <a:lnTo>
                    <a:pt x="3094" y="1921"/>
                  </a:lnTo>
                  <a:lnTo>
                    <a:pt x="3065" y="1929"/>
                  </a:lnTo>
                  <a:lnTo>
                    <a:pt x="2755" y="1990"/>
                  </a:lnTo>
                  <a:lnTo>
                    <a:pt x="2730" y="2056"/>
                  </a:lnTo>
                  <a:lnTo>
                    <a:pt x="2702" y="2119"/>
                  </a:lnTo>
                  <a:lnTo>
                    <a:pt x="2876" y="2379"/>
                  </a:lnTo>
                  <a:lnTo>
                    <a:pt x="2891" y="2406"/>
                  </a:lnTo>
                  <a:lnTo>
                    <a:pt x="2903" y="2436"/>
                  </a:lnTo>
                  <a:lnTo>
                    <a:pt x="2908" y="2465"/>
                  </a:lnTo>
                  <a:lnTo>
                    <a:pt x="2910" y="2495"/>
                  </a:lnTo>
                  <a:lnTo>
                    <a:pt x="2907" y="2524"/>
                  </a:lnTo>
                  <a:lnTo>
                    <a:pt x="2900" y="2554"/>
                  </a:lnTo>
                  <a:lnTo>
                    <a:pt x="2887" y="2582"/>
                  </a:lnTo>
                  <a:lnTo>
                    <a:pt x="2872" y="2607"/>
                  </a:lnTo>
                  <a:lnTo>
                    <a:pt x="2851" y="2632"/>
                  </a:lnTo>
                  <a:lnTo>
                    <a:pt x="2657" y="2824"/>
                  </a:lnTo>
                  <a:lnTo>
                    <a:pt x="2633" y="2844"/>
                  </a:lnTo>
                  <a:lnTo>
                    <a:pt x="2605" y="2860"/>
                  </a:lnTo>
                  <a:lnTo>
                    <a:pt x="2576" y="2873"/>
                  </a:lnTo>
                  <a:lnTo>
                    <a:pt x="2546" y="2880"/>
                  </a:lnTo>
                  <a:lnTo>
                    <a:pt x="2514" y="2882"/>
                  </a:lnTo>
                  <a:lnTo>
                    <a:pt x="2485" y="2880"/>
                  </a:lnTo>
                  <a:lnTo>
                    <a:pt x="2457" y="2874"/>
                  </a:lnTo>
                  <a:lnTo>
                    <a:pt x="2429" y="2864"/>
                  </a:lnTo>
                  <a:lnTo>
                    <a:pt x="2403" y="2848"/>
                  </a:lnTo>
                  <a:lnTo>
                    <a:pt x="2140" y="2675"/>
                  </a:lnTo>
                  <a:lnTo>
                    <a:pt x="2077" y="2703"/>
                  </a:lnTo>
                  <a:lnTo>
                    <a:pt x="2010" y="2729"/>
                  </a:lnTo>
                  <a:lnTo>
                    <a:pt x="1948" y="3034"/>
                  </a:lnTo>
                  <a:lnTo>
                    <a:pt x="1940" y="3065"/>
                  </a:lnTo>
                  <a:lnTo>
                    <a:pt x="1927" y="3092"/>
                  </a:lnTo>
                  <a:lnTo>
                    <a:pt x="1910" y="3118"/>
                  </a:lnTo>
                  <a:lnTo>
                    <a:pt x="1890" y="3139"/>
                  </a:lnTo>
                  <a:lnTo>
                    <a:pt x="1866" y="3159"/>
                  </a:lnTo>
                  <a:lnTo>
                    <a:pt x="1841" y="3174"/>
                  </a:lnTo>
                  <a:lnTo>
                    <a:pt x="1812" y="3185"/>
                  </a:lnTo>
                  <a:lnTo>
                    <a:pt x="1782" y="3192"/>
                  </a:lnTo>
                  <a:lnTo>
                    <a:pt x="1750" y="3195"/>
                  </a:lnTo>
                  <a:lnTo>
                    <a:pt x="1476" y="3195"/>
                  </a:lnTo>
                  <a:lnTo>
                    <a:pt x="1445" y="3192"/>
                  </a:lnTo>
                  <a:lnTo>
                    <a:pt x="1415" y="3185"/>
                  </a:lnTo>
                  <a:lnTo>
                    <a:pt x="1386" y="3174"/>
                  </a:lnTo>
                  <a:lnTo>
                    <a:pt x="1360" y="3159"/>
                  </a:lnTo>
                  <a:lnTo>
                    <a:pt x="1337" y="3140"/>
                  </a:lnTo>
                  <a:lnTo>
                    <a:pt x="1317" y="3118"/>
                  </a:lnTo>
                  <a:lnTo>
                    <a:pt x="1300" y="3092"/>
                  </a:lnTo>
                  <a:lnTo>
                    <a:pt x="1287" y="3065"/>
                  </a:lnTo>
                  <a:lnTo>
                    <a:pt x="1279" y="3034"/>
                  </a:lnTo>
                  <a:lnTo>
                    <a:pt x="1217" y="2729"/>
                  </a:lnTo>
                  <a:lnTo>
                    <a:pt x="1151" y="2703"/>
                  </a:lnTo>
                  <a:lnTo>
                    <a:pt x="1087" y="2675"/>
                  </a:lnTo>
                  <a:lnTo>
                    <a:pt x="824" y="2848"/>
                  </a:lnTo>
                  <a:lnTo>
                    <a:pt x="798" y="2864"/>
                  </a:lnTo>
                  <a:lnTo>
                    <a:pt x="770" y="2874"/>
                  </a:lnTo>
                  <a:lnTo>
                    <a:pt x="741" y="2880"/>
                  </a:lnTo>
                  <a:lnTo>
                    <a:pt x="713" y="2882"/>
                  </a:lnTo>
                  <a:lnTo>
                    <a:pt x="682" y="2880"/>
                  </a:lnTo>
                  <a:lnTo>
                    <a:pt x="651" y="2873"/>
                  </a:lnTo>
                  <a:lnTo>
                    <a:pt x="622" y="2860"/>
                  </a:lnTo>
                  <a:lnTo>
                    <a:pt x="595" y="2844"/>
                  </a:lnTo>
                  <a:lnTo>
                    <a:pt x="570" y="2824"/>
                  </a:lnTo>
                  <a:lnTo>
                    <a:pt x="375" y="2632"/>
                  </a:lnTo>
                  <a:lnTo>
                    <a:pt x="355" y="2607"/>
                  </a:lnTo>
                  <a:lnTo>
                    <a:pt x="339" y="2582"/>
                  </a:lnTo>
                  <a:lnTo>
                    <a:pt x="327" y="2554"/>
                  </a:lnTo>
                  <a:lnTo>
                    <a:pt x="320" y="2524"/>
                  </a:lnTo>
                  <a:lnTo>
                    <a:pt x="317" y="2495"/>
                  </a:lnTo>
                  <a:lnTo>
                    <a:pt x="319" y="2465"/>
                  </a:lnTo>
                  <a:lnTo>
                    <a:pt x="324" y="2436"/>
                  </a:lnTo>
                  <a:lnTo>
                    <a:pt x="335" y="2406"/>
                  </a:lnTo>
                  <a:lnTo>
                    <a:pt x="351" y="2379"/>
                  </a:lnTo>
                  <a:lnTo>
                    <a:pt x="526" y="2119"/>
                  </a:lnTo>
                  <a:lnTo>
                    <a:pt x="497" y="2056"/>
                  </a:lnTo>
                  <a:lnTo>
                    <a:pt x="471" y="1990"/>
                  </a:lnTo>
                  <a:lnTo>
                    <a:pt x="162" y="1929"/>
                  </a:lnTo>
                  <a:lnTo>
                    <a:pt x="132" y="1921"/>
                  </a:lnTo>
                  <a:lnTo>
                    <a:pt x="104" y="1908"/>
                  </a:lnTo>
                  <a:lnTo>
                    <a:pt x="78" y="1891"/>
                  </a:lnTo>
                  <a:lnTo>
                    <a:pt x="56" y="1871"/>
                  </a:lnTo>
                  <a:lnTo>
                    <a:pt x="37" y="1848"/>
                  </a:lnTo>
                  <a:lnTo>
                    <a:pt x="22" y="1822"/>
                  </a:lnTo>
                  <a:lnTo>
                    <a:pt x="9" y="1794"/>
                  </a:lnTo>
                  <a:lnTo>
                    <a:pt x="2" y="1765"/>
                  </a:lnTo>
                  <a:lnTo>
                    <a:pt x="0" y="1733"/>
                  </a:lnTo>
                  <a:lnTo>
                    <a:pt x="0" y="1461"/>
                  </a:lnTo>
                  <a:lnTo>
                    <a:pt x="2" y="1431"/>
                  </a:lnTo>
                  <a:lnTo>
                    <a:pt x="9" y="1401"/>
                  </a:lnTo>
                  <a:lnTo>
                    <a:pt x="22" y="1373"/>
                  </a:lnTo>
                  <a:lnTo>
                    <a:pt x="37" y="1347"/>
                  </a:lnTo>
                  <a:lnTo>
                    <a:pt x="56" y="1324"/>
                  </a:lnTo>
                  <a:lnTo>
                    <a:pt x="78" y="1304"/>
                  </a:lnTo>
                  <a:lnTo>
                    <a:pt x="104" y="1287"/>
                  </a:lnTo>
                  <a:lnTo>
                    <a:pt x="132" y="1275"/>
                  </a:lnTo>
                  <a:lnTo>
                    <a:pt x="162" y="1265"/>
                  </a:lnTo>
                  <a:lnTo>
                    <a:pt x="471" y="1205"/>
                  </a:lnTo>
                  <a:lnTo>
                    <a:pt x="497" y="1140"/>
                  </a:lnTo>
                  <a:lnTo>
                    <a:pt x="526" y="1076"/>
                  </a:lnTo>
                  <a:lnTo>
                    <a:pt x="351" y="816"/>
                  </a:lnTo>
                  <a:lnTo>
                    <a:pt x="335" y="788"/>
                  </a:lnTo>
                  <a:lnTo>
                    <a:pt x="324" y="760"/>
                  </a:lnTo>
                  <a:lnTo>
                    <a:pt x="319" y="730"/>
                  </a:lnTo>
                  <a:lnTo>
                    <a:pt x="317" y="701"/>
                  </a:lnTo>
                  <a:lnTo>
                    <a:pt x="320" y="671"/>
                  </a:lnTo>
                  <a:lnTo>
                    <a:pt x="327" y="641"/>
                  </a:lnTo>
                  <a:lnTo>
                    <a:pt x="339" y="614"/>
                  </a:lnTo>
                  <a:lnTo>
                    <a:pt x="355" y="588"/>
                  </a:lnTo>
                  <a:lnTo>
                    <a:pt x="375" y="564"/>
                  </a:lnTo>
                  <a:lnTo>
                    <a:pt x="570" y="372"/>
                  </a:lnTo>
                  <a:lnTo>
                    <a:pt x="595" y="351"/>
                  </a:lnTo>
                  <a:lnTo>
                    <a:pt x="622" y="335"/>
                  </a:lnTo>
                  <a:lnTo>
                    <a:pt x="651" y="323"/>
                  </a:lnTo>
                  <a:lnTo>
                    <a:pt x="682" y="316"/>
                  </a:lnTo>
                  <a:lnTo>
                    <a:pt x="713" y="314"/>
                  </a:lnTo>
                  <a:lnTo>
                    <a:pt x="741" y="316"/>
                  </a:lnTo>
                  <a:lnTo>
                    <a:pt x="770" y="322"/>
                  </a:lnTo>
                  <a:lnTo>
                    <a:pt x="798" y="332"/>
                  </a:lnTo>
                  <a:lnTo>
                    <a:pt x="824" y="346"/>
                  </a:lnTo>
                  <a:lnTo>
                    <a:pt x="1087" y="520"/>
                  </a:lnTo>
                  <a:lnTo>
                    <a:pt x="1151" y="492"/>
                  </a:lnTo>
                  <a:lnTo>
                    <a:pt x="1217" y="467"/>
                  </a:lnTo>
                  <a:lnTo>
                    <a:pt x="1279" y="160"/>
                  </a:lnTo>
                  <a:lnTo>
                    <a:pt x="1287" y="131"/>
                  </a:lnTo>
                  <a:lnTo>
                    <a:pt x="1300" y="102"/>
                  </a:lnTo>
                  <a:lnTo>
                    <a:pt x="1317" y="78"/>
                  </a:lnTo>
                  <a:lnTo>
                    <a:pt x="1337" y="55"/>
                  </a:lnTo>
                  <a:lnTo>
                    <a:pt x="1360" y="36"/>
                  </a:lnTo>
                  <a:lnTo>
                    <a:pt x="1386" y="20"/>
                  </a:lnTo>
                  <a:lnTo>
                    <a:pt x="1415" y="9"/>
                  </a:lnTo>
                  <a:lnTo>
                    <a:pt x="1445" y="2"/>
                  </a:lnTo>
                  <a:lnTo>
                    <a:pt x="1476" y="0"/>
                  </a:lnTo>
                  <a:lnTo>
                    <a:pt x="1750" y="0"/>
                  </a:lnTo>
                  <a:close/>
                </a:path>
              </a:pathLst>
            </a:custGeom>
            <a:grpFill/>
            <a:ln w="0">
              <a:noFill/>
              <a:prstDash val="solid"/>
              <a:round/>
            </a:ln>
          </p:spPr>
          <p:txBody>
            <a:bodyPr vert="horz" wrap="square" lIns="45715" tIns="22858" rIns="45715" bIns="22858" numCol="1" anchor="t" anchorCtr="0" compatLnSpc="1"/>
            <a:lstStyle/>
            <a:p>
              <a:endParaRPr lang="es-ES" sz="900"/>
            </a:p>
          </p:txBody>
        </p:sp>
        <p:sp>
          <p:nvSpPr>
            <p:cNvPr id="34" name="稻壳天启设计原创模板"/>
            <p:cNvSpPr>
              <a:spLocks noEditPoints="1"/>
            </p:cNvSpPr>
            <p:nvPr/>
          </p:nvSpPr>
          <p:spPr bwMode="auto">
            <a:xfrm>
              <a:off x="13321" y="6209"/>
              <a:ext cx="706" cy="699"/>
            </a:xfrm>
            <a:custGeom>
              <a:avLst/>
              <a:gdLst>
                <a:gd name="T0" fmla="*/ 582 w 1412"/>
                <a:gd name="T1" fmla="*/ 100 h 1398"/>
                <a:gd name="T2" fmla="*/ 412 w 1412"/>
                <a:gd name="T3" fmla="*/ 161 h 1398"/>
                <a:gd name="T4" fmla="*/ 270 w 1412"/>
                <a:gd name="T5" fmla="*/ 266 h 1398"/>
                <a:gd name="T6" fmla="*/ 163 w 1412"/>
                <a:gd name="T7" fmla="*/ 407 h 1398"/>
                <a:gd name="T8" fmla="*/ 101 w 1412"/>
                <a:gd name="T9" fmla="*/ 576 h 1398"/>
                <a:gd name="T10" fmla="*/ 92 w 1412"/>
                <a:gd name="T11" fmla="*/ 762 h 1398"/>
                <a:gd name="T12" fmla="*/ 138 w 1412"/>
                <a:gd name="T13" fmla="*/ 936 h 1398"/>
                <a:gd name="T14" fmla="*/ 229 w 1412"/>
                <a:gd name="T15" fmla="*/ 1087 h 1398"/>
                <a:gd name="T16" fmla="*/ 361 w 1412"/>
                <a:gd name="T17" fmla="*/ 1206 h 1398"/>
                <a:gd name="T18" fmla="*/ 523 w 1412"/>
                <a:gd name="T19" fmla="*/ 1282 h 1398"/>
                <a:gd name="T20" fmla="*/ 707 w 1412"/>
                <a:gd name="T21" fmla="*/ 1310 h 1398"/>
                <a:gd name="T22" fmla="*/ 890 w 1412"/>
                <a:gd name="T23" fmla="*/ 1282 h 1398"/>
                <a:gd name="T24" fmla="*/ 1051 w 1412"/>
                <a:gd name="T25" fmla="*/ 1206 h 1398"/>
                <a:gd name="T26" fmla="*/ 1183 w 1412"/>
                <a:gd name="T27" fmla="*/ 1087 h 1398"/>
                <a:gd name="T28" fmla="*/ 1275 w 1412"/>
                <a:gd name="T29" fmla="*/ 936 h 1398"/>
                <a:gd name="T30" fmla="*/ 1320 w 1412"/>
                <a:gd name="T31" fmla="*/ 762 h 1398"/>
                <a:gd name="T32" fmla="*/ 1311 w 1412"/>
                <a:gd name="T33" fmla="*/ 576 h 1398"/>
                <a:gd name="T34" fmla="*/ 1249 w 1412"/>
                <a:gd name="T35" fmla="*/ 407 h 1398"/>
                <a:gd name="T36" fmla="*/ 1143 w 1412"/>
                <a:gd name="T37" fmla="*/ 266 h 1398"/>
                <a:gd name="T38" fmla="*/ 1001 w 1412"/>
                <a:gd name="T39" fmla="*/ 161 h 1398"/>
                <a:gd name="T40" fmla="*/ 830 w 1412"/>
                <a:gd name="T41" fmla="*/ 100 h 1398"/>
                <a:gd name="T42" fmla="*/ 707 w 1412"/>
                <a:gd name="T43" fmla="*/ 0 h 1398"/>
                <a:gd name="T44" fmla="*/ 905 w 1412"/>
                <a:gd name="T45" fmla="*/ 27 h 1398"/>
                <a:gd name="T46" fmla="*/ 1081 w 1412"/>
                <a:gd name="T47" fmla="*/ 106 h 1398"/>
                <a:gd name="T48" fmla="*/ 1227 w 1412"/>
                <a:gd name="T49" fmla="*/ 227 h 1398"/>
                <a:gd name="T50" fmla="*/ 1336 w 1412"/>
                <a:gd name="T51" fmla="*/ 383 h 1398"/>
                <a:gd name="T52" fmla="*/ 1399 w 1412"/>
                <a:gd name="T53" fmla="*/ 565 h 1398"/>
                <a:gd name="T54" fmla="*/ 1409 w 1412"/>
                <a:gd name="T55" fmla="*/ 766 h 1398"/>
                <a:gd name="T56" fmla="*/ 1363 w 1412"/>
                <a:gd name="T57" fmla="*/ 956 h 1398"/>
                <a:gd name="T58" fmla="*/ 1268 w 1412"/>
                <a:gd name="T59" fmla="*/ 1121 h 1398"/>
                <a:gd name="T60" fmla="*/ 1134 w 1412"/>
                <a:gd name="T61" fmla="*/ 1255 h 1398"/>
                <a:gd name="T62" fmla="*/ 966 w 1412"/>
                <a:gd name="T63" fmla="*/ 1349 h 1398"/>
                <a:gd name="T64" fmla="*/ 775 w 1412"/>
                <a:gd name="T65" fmla="*/ 1395 h 1398"/>
                <a:gd name="T66" fmla="*/ 573 w 1412"/>
                <a:gd name="T67" fmla="*/ 1384 h 1398"/>
                <a:gd name="T68" fmla="*/ 388 w 1412"/>
                <a:gd name="T69" fmla="*/ 1322 h 1398"/>
                <a:gd name="T70" fmla="*/ 230 w 1412"/>
                <a:gd name="T71" fmla="*/ 1215 h 1398"/>
                <a:gd name="T72" fmla="*/ 108 w 1412"/>
                <a:gd name="T73" fmla="*/ 1069 h 1398"/>
                <a:gd name="T74" fmla="*/ 28 w 1412"/>
                <a:gd name="T75" fmla="*/ 895 h 1398"/>
                <a:gd name="T76" fmla="*/ 0 w 1412"/>
                <a:gd name="T77" fmla="*/ 699 h 1398"/>
                <a:gd name="T78" fmla="*/ 28 w 1412"/>
                <a:gd name="T79" fmla="*/ 502 h 1398"/>
                <a:gd name="T80" fmla="*/ 108 w 1412"/>
                <a:gd name="T81" fmla="*/ 328 h 1398"/>
                <a:gd name="T82" fmla="*/ 230 w 1412"/>
                <a:gd name="T83" fmla="*/ 183 h 1398"/>
                <a:gd name="T84" fmla="*/ 388 w 1412"/>
                <a:gd name="T85" fmla="*/ 74 h 1398"/>
                <a:gd name="T86" fmla="*/ 573 w 1412"/>
                <a:gd name="T87" fmla="*/ 1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2" h="1398">
                  <a:moveTo>
                    <a:pt x="707" y="87"/>
                  </a:moveTo>
                  <a:lnTo>
                    <a:pt x="643" y="90"/>
                  </a:lnTo>
                  <a:lnTo>
                    <a:pt x="582" y="100"/>
                  </a:lnTo>
                  <a:lnTo>
                    <a:pt x="523" y="114"/>
                  </a:lnTo>
                  <a:lnTo>
                    <a:pt x="465" y="135"/>
                  </a:lnTo>
                  <a:lnTo>
                    <a:pt x="412" y="161"/>
                  </a:lnTo>
                  <a:lnTo>
                    <a:pt x="361" y="192"/>
                  </a:lnTo>
                  <a:lnTo>
                    <a:pt x="314" y="226"/>
                  </a:lnTo>
                  <a:lnTo>
                    <a:pt x="270" y="266"/>
                  </a:lnTo>
                  <a:lnTo>
                    <a:pt x="229" y="309"/>
                  </a:lnTo>
                  <a:lnTo>
                    <a:pt x="194" y="357"/>
                  </a:lnTo>
                  <a:lnTo>
                    <a:pt x="163" y="407"/>
                  </a:lnTo>
                  <a:lnTo>
                    <a:pt x="138" y="460"/>
                  </a:lnTo>
                  <a:lnTo>
                    <a:pt x="116" y="516"/>
                  </a:lnTo>
                  <a:lnTo>
                    <a:pt x="101" y="576"/>
                  </a:lnTo>
                  <a:lnTo>
                    <a:pt x="92" y="636"/>
                  </a:lnTo>
                  <a:lnTo>
                    <a:pt x="88" y="699"/>
                  </a:lnTo>
                  <a:lnTo>
                    <a:pt x="92" y="762"/>
                  </a:lnTo>
                  <a:lnTo>
                    <a:pt x="101" y="822"/>
                  </a:lnTo>
                  <a:lnTo>
                    <a:pt x="116" y="881"/>
                  </a:lnTo>
                  <a:lnTo>
                    <a:pt x="138" y="936"/>
                  </a:lnTo>
                  <a:lnTo>
                    <a:pt x="163" y="990"/>
                  </a:lnTo>
                  <a:lnTo>
                    <a:pt x="194" y="1040"/>
                  </a:lnTo>
                  <a:lnTo>
                    <a:pt x="229" y="1087"/>
                  </a:lnTo>
                  <a:lnTo>
                    <a:pt x="270" y="1131"/>
                  </a:lnTo>
                  <a:lnTo>
                    <a:pt x="314" y="1170"/>
                  </a:lnTo>
                  <a:lnTo>
                    <a:pt x="361" y="1206"/>
                  </a:lnTo>
                  <a:lnTo>
                    <a:pt x="412" y="1236"/>
                  </a:lnTo>
                  <a:lnTo>
                    <a:pt x="465" y="1262"/>
                  </a:lnTo>
                  <a:lnTo>
                    <a:pt x="523" y="1282"/>
                  </a:lnTo>
                  <a:lnTo>
                    <a:pt x="582" y="1298"/>
                  </a:lnTo>
                  <a:lnTo>
                    <a:pt x="643" y="1307"/>
                  </a:lnTo>
                  <a:lnTo>
                    <a:pt x="707" y="1310"/>
                  </a:lnTo>
                  <a:lnTo>
                    <a:pt x="770" y="1307"/>
                  </a:lnTo>
                  <a:lnTo>
                    <a:pt x="830" y="1298"/>
                  </a:lnTo>
                  <a:lnTo>
                    <a:pt x="890" y="1282"/>
                  </a:lnTo>
                  <a:lnTo>
                    <a:pt x="947" y="1262"/>
                  </a:lnTo>
                  <a:lnTo>
                    <a:pt x="1001" y="1236"/>
                  </a:lnTo>
                  <a:lnTo>
                    <a:pt x="1051" y="1206"/>
                  </a:lnTo>
                  <a:lnTo>
                    <a:pt x="1099" y="1170"/>
                  </a:lnTo>
                  <a:lnTo>
                    <a:pt x="1143" y="1131"/>
                  </a:lnTo>
                  <a:lnTo>
                    <a:pt x="1183" y="1087"/>
                  </a:lnTo>
                  <a:lnTo>
                    <a:pt x="1218" y="1040"/>
                  </a:lnTo>
                  <a:lnTo>
                    <a:pt x="1249" y="990"/>
                  </a:lnTo>
                  <a:lnTo>
                    <a:pt x="1275" y="936"/>
                  </a:lnTo>
                  <a:lnTo>
                    <a:pt x="1296" y="881"/>
                  </a:lnTo>
                  <a:lnTo>
                    <a:pt x="1311" y="822"/>
                  </a:lnTo>
                  <a:lnTo>
                    <a:pt x="1320" y="762"/>
                  </a:lnTo>
                  <a:lnTo>
                    <a:pt x="1323" y="699"/>
                  </a:lnTo>
                  <a:lnTo>
                    <a:pt x="1320" y="636"/>
                  </a:lnTo>
                  <a:lnTo>
                    <a:pt x="1311" y="576"/>
                  </a:lnTo>
                  <a:lnTo>
                    <a:pt x="1296" y="516"/>
                  </a:lnTo>
                  <a:lnTo>
                    <a:pt x="1275" y="460"/>
                  </a:lnTo>
                  <a:lnTo>
                    <a:pt x="1249" y="407"/>
                  </a:lnTo>
                  <a:lnTo>
                    <a:pt x="1218" y="357"/>
                  </a:lnTo>
                  <a:lnTo>
                    <a:pt x="1183" y="309"/>
                  </a:lnTo>
                  <a:lnTo>
                    <a:pt x="1143" y="266"/>
                  </a:lnTo>
                  <a:lnTo>
                    <a:pt x="1099" y="226"/>
                  </a:lnTo>
                  <a:lnTo>
                    <a:pt x="1051" y="192"/>
                  </a:lnTo>
                  <a:lnTo>
                    <a:pt x="1001" y="161"/>
                  </a:lnTo>
                  <a:lnTo>
                    <a:pt x="947" y="135"/>
                  </a:lnTo>
                  <a:lnTo>
                    <a:pt x="890" y="114"/>
                  </a:lnTo>
                  <a:lnTo>
                    <a:pt x="830" y="100"/>
                  </a:lnTo>
                  <a:lnTo>
                    <a:pt x="770" y="90"/>
                  </a:lnTo>
                  <a:lnTo>
                    <a:pt x="707" y="87"/>
                  </a:lnTo>
                  <a:close/>
                  <a:moveTo>
                    <a:pt x="707" y="0"/>
                  </a:moveTo>
                  <a:lnTo>
                    <a:pt x="775" y="3"/>
                  </a:lnTo>
                  <a:lnTo>
                    <a:pt x="841" y="12"/>
                  </a:lnTo>
                  <a:lnTo>
                    <a:pt x="905" y="27"/>
                  </a:lnTo>
                  <a:lnTo>
                    <a:pt x="966" y="49"/>
                  </a:lnTo>
                  <a:lnTo>
                    <a:pt x="1024" y="74"/>
                  </a:lnTo>
                  <a:lnTo>
                    <a:pt x="1081" y="106"/>
                  </a:lnTo>
                  <a:lnTo>
                    <a:pt x="1134" y="142"/>
                  </a:lnTo>
                  <a:lnTo>
                    <a:pt x="1182" y="183"/>
                  </a:lnTo>
                  <a:lnTo>
                    <a:pt x="1227" y="227"/>
                  </a:lnTo>
                  <a:lnTo>
                    <a:pt x="1268" y="275"/>
                  </a:lnTo>
                  <a:lnTo>
                    <a:pt x="1305" y="328"/>
                  </a:lnTo>
                  <a:lnTo>
                    <a:pt x="1336" y="383"/>
                  </a:lnTo>
                  <a:lnTo>
                    <a:pt x="1363" y="442"/>
                  </a:lnTo>
                  <a:lnTo>
                    <a:pt x="1383" y="502"/>
                  </a:lnTo>
                  <a:lnTo>
                    <a:pt x="1399" y="565"/>
                  </a:lnTo>
                  <a:lnTo>
                    <a:pt x="1409" y="632"/>
                  </a:lnTo>
                  <a:lnTo>
                    <a:pt x="1412" y="699"/>
                  </a:lnTo>
                  <a:lnTo>
                    <a:pt x="1409" y="766"/>
                  </a:lnTo>
                  <a:lnTo>
                    <a:pt x="1399" y="831"/>
                  </a:lnTo>
                  <a:lnTo>
                    <a:pt x="1383" y="895"/>
                  </a:lnTo>
                  <a:lnTo>
                    <a:pt x="1363" y="956"/>
                  </a:lnTo>
                  <a:lnTo>
                    <a:pt x="1336" y="1014"/>
                  </a:lnTo>
                  <a:lnTo>
                    <a:pt x="1305" y="1069"/>
                  </a:lnTo>
                  <a:lnTo>
                    <a:pt x="1268" y="1121"/>
                  </a:lnTo>
                  <a:lnTo>
                    <a:pt x="1227" y="1170"/>
                  </a:lnTo>
                  <a:lnTo>
                    <a:pt x="1182" y="1215"/>
                  </a:lnTo>
                  <a:lnTo>
                    <a:pt x="1134" y="1255"/>
                  </a:lnTo>
                  <a:lnTo>
                    <a:pt x="1081" y="1291"/>
                  </a:lnTo>
                  <a:lnTo>
                    <a:pt x="1024" y="1322"/>
                  </a:lnTo>
                  <a:lnTo>
                    <a:pt x="966" y="1349"/>
                  </a:lnTo>
                  <a:lnTo>
                    <a:pt x="905" y="1369"/>
                  </a:lnTo>
                  <a:lnTo>
                    <a:pt x="841" y="1384"/>
                  </a:lnTo>
                  <a:lnTo>
                    <a:pt x="775" y="1395"/>
                  </a:lnTo>
                  <a:lnTo>
                    <a:pt x="707" y="1398"/>
                  </a:lnTo>
                  <a:lnTo>
                    <a:pt x="639" y="1395"/>
                  </a:lnTo>
                  <a:lnTo>
                    <a:pt x="573" y="1384"/>
                  </a:lnTo>
                  <a:lnTo>
                    <a:pt x="508" y="1369"/>
                  </a:lnTo>
                  <a:lnTo>
                    <a:pt x="447" y="1349"/>
                  </a:lnTo>
                  <a:lnTo>
                    <a:pt x="388" y="1322"/>
                  </a:lnTo>
                  <a:lnTo>
                    <a:pt x="331" y="1291"/>
                  </a:lnTo>
                  <a:lnTo>
                    <a:pt x="279" y="1255"/>
                  </a:lnTo>
                  <a:lnTo>
                    <a:pt x="230" y="1215"/>
                  </a:lnTo>
                  <a:lnTo>
                    <a:pt x="185" y="1170"/>
                  </a:lnTo>
                  <a:lnTo>
                    <a:pt x="145" y="1121"/>
                  </a:lnTo>
                  <a:lnTo>
                    <a:pt x="108" y="1069"/>
                  </a:lnTo>
                  <a:lnTo>
                    <a:pt x="77" y="1014"/>
                  </a:lnTo>
                  <a:lnTo>
                    <a:pt x="50" y="956"/>
                  </a:lnTo>
                  <a:lnTo>
                    <a:pt x="28" y="895"/>
                  </a:lnTo>
                  <a:lnTo>
                    <a:pt x="13" y="831"/>
                  </a:lnTo>
                  <a:lnTo>
                    <a:pt x="3" y="766"/>
                  </a:lnTo>
                  <a:lnTo>
                    <a:pt x="0" y="699"/>
                  </a:lnTo>
                  <a:lnTo>
                    <a:pt x="3" y="632"/>
                  </a:lnTo>
                  <a:lnTo>
                    <a:pt x="13" y="565"/>
                  </a:lnTo>
                  <a:lnTo>
                    <a:pt x="28" y="502"/>
                  </a:lnTo>
                  <a:lnTo>
                    <a:pt x="50" y="442"/>
                  </a:lnTo>
                  <a:lnTo>
                    <a:pt x="77" y="383"/>
                  </a:lnTo>
                  <a:lnTo>
                    <a:pt x="108" y="328"/>
                  </a:lnTo>
                  <a:lnTo>
                    <a:pt x="145" y="275"/>
                  </a:lnTo>
                  <a:lnTo>
                    <a:pt x="185" y="227"/>
                  </a:lnTo>
                  <a:lnTo>
                    <a:pt x="230" y="183"/>
                  </a:lnTo>
                  <a:lnTo>
                    <a:pt x="279" y="142"/>
                  </a:lnTo>
                  <a:lnTo>
                    <a:pt x="331" y="106"/>
                  </a:lnTo>
                  <a:lnTo>
                    <a:pt x="388" y="74"/>
                  </a:lnTo>
                  <a:lnTo>
                    <a:pt x="447" y="49"/>
                  </a:lnTo>
                  <a:lnTo>
                    <a:pt x="508" y="27"/>
                  </a:lnTo>
                  <a:lnTo>
                    <a:pt x="573" y="12"/>
                  </a:lnTo>
                  <a:lnTo>
                    <a:pt x="639" y="3"/>
                  </a:lnTo>
                  <a:lnTo>
                    <a:pt x="707" y="0"/>
                  </a:lnTo>
                  <a:close/>
                </a:path>
              </a:pathLst>
            </a:custGeom>
            <a:grpFill/>
            <a:ln w="0">
              <a:noFill/>
              <a:prstDash val="solid"/>
              <a:round/>
            </a:ln>
          </p:spPr>
          <p:txBody>
            <a:bodyPr vert="horz" wrap="square" lIns="45715" tIns="22858" rIns="45715" bIns="22858" numCol="1" anchor="t" anchorCtr="0" compatLnSpc="1"/>
            <a:lstStyle/>
            <a:p>
              <a:endParaRPr lang="es-ES" sz="900"/>
            </a:p>
          </p:txBody>
        </p:sp>
        <p:sp>
          <p:nvSpPr>
            <p:cNvPr id="35" name="稻壳天启设计原创模板"/>
            <p:cNvSpPr>
              <a:spLocks noEditPoints="1"/>
            </p:cNvSpPr>
            <p:nvPr/>
          </p:nvSpPr>
          <p:spPr bwMode="auto">
            <a:xfrm>
              <a:off x="13473" y="6359"/>
              <a:ext cx="403" cy="400"/>
            </a:xfrm>
            <a:custGeom>
              <a:avLst/>
              <a:gdLst>
                <a:gd name="T0" fmla="*/ 361 w 806"/>
                <a:gd name="T1" fmla="*/ 103 h 800"/>
                <a:gd name="T2" fmla="*/ 285 w 806"/>
                <a:gd name="T3" fmla="*/ 123 h 800"/>
                <a:gd name="T4" fmla="*/ 217 w 806"/>
                <a:gd name="T5" fmla="*/ 162 h 800"/>
                <a:gd name="T6" fmla="*/ 162 w 806"/>
                <a:gd name="T7" fmla="*/ 216 h 800"/>
                <a:gd name="T8" fmla="*/ 123 w 806"/>
                <a:gd name="T9" fmla="*/ 283 h 800"/>
                <a:gd name="T10" fmla="*/ 103 w 806"/>
                <a:gd name="T11" fmla="*/ 359 h 800"/>
                <a:gd name="T12" fmla="*/ 103 w 806"/>
                <a:gd name="T13" fmla="*/ 440 h 800"/>
                <a:gd name="T14" fmla="*/ 123 w 806"/>
                <a:gd name="T15" fmla="*/ 517 h 800"/>
                <a:gd name="T16" fmla="*/ 162 w 806"/>
                <a:gd name="T17" fmla="*/ 583 h 800"/>
                <a:gd name="T18" fmla="*/ 217 w 806"/>
                <a:gd name="T19" fmla="*/ 637 h 800"/>
                <a:gd name="T20" fmla="*/ 285 w 806"/>
                <a:gd name="T21" fmla="*/ 676 h 800"/>
                <a:gd name="T22" fmla="*/ 361 w 806"/>
                <a:gd name="T23" fmla="*/ 696 h 800"/>
                <a:gd name="T24" fmla="*/ 443 w 806"/>
                <a:gd name="T25" fmla="*/ 696 h 800"/>
                <a:gd name="T26" fmla="*/ 520 w 806"/>
                <a:gd name="T27" fmla="*/ 676 h 800"/>
                <a:gd name="T28" fmla="*/ 587 w 806"/>
                <a:gd name="T29" fmla="*/ 637 h 800"/>
                <a:gd name="T30" fmla="*/ 642 w 806"/>
                <a:gd name="T31" fmla="*/ 583 h 800"/>
                <a:gd name="T32" fmla="*/ 681 w 806"/>
                <a:gd name="T33" fmla="*/ 517 h 800"/>
                <a:gd name="T34" fmla="*/ 702 w 806"/>
                <a:gd name="T35" fmla="*/ 440 h 800"/>
                <a:gd name="T36" fmla="*/ 702 w 806"/>
                <a:gd name="T37" fmla="*/ 359 h 800"/>
                <a:gd name="T38" fmla="*/ 681 w 806"/>
                <a:gd name="T39" fmla="*/ 283 h 800"/>
                <a:gd name="T40" fmla="*/ 642 w 806"/>
                <a:gd name="T41" fmla="*/ 216 h 800"/>
                <a:gd name="T42" fmla="*/ 587 w 806"/>
                <a:gd name="T43" fmla="*/ 162 h 800"/>
                <a:gd name="T44" fmla="*/ 520 w 806"/>
                <a:gd name="T45" fmla="*/ 123 h 800"/>
                <a:gd name="T46" fmla="*/ 443 w 806"/>
                <a:gd name="T47" fmla="*/ 103 h 800"/>
                <a:gd name="T48" fmla="*/ 403 w 806"/>
                <a:gd name="T49" fmla="*/ 0 h 800"/>
                <a:gd name="T50" fmla="*/ 502 w 806"/>
                <a:gd name="T51" fmla="*/ 12 h 800"/>
                <a:gd name="T52" fmla="*/ 591 w 806"/>
                <a:gd name="T53" fmla="*/ 47 h 800"/>
                <a:gd name="T54" fmla="*/ 670 w 806"/>
                <a:gd name="T55" fmla="*/ 101 h 800"/>
                <a:gd name="T56" fmla="*/ 734 w 806"/>
                <a:gd name="T57" fmla="*/ 171 h 800"/>
                <a:gd name="T58" fmla="*/ 778 w 806"/>
                <a:gd name="T59" fmla="*/ 255 h 800"/>
                <a:gd name="T60" fmla="*/ 803 w 806"/>
                <a:gd name="T61" fmla="*/ 349 h 800"/>
                <a:gd name="T62" fmla="*/ 803 w 806"/>
                <a:gd name="T63" fmla="*/ 450 h 800"/>
                <a:gd name="T64" fmla="*/ 778 w 806"/>
                <a:gd name="T65" fmla="*/ 544 h 800"/>
                <a:gd name="T66" fmla="*/ 734 w 806"/>
                <a:gd name="T67" fmla="*/ 628 h 800"/>
                <a:gd name="T68" fmla="*/ 670 w 806"/>
                <a:gd name="T69" fmla="*/ 698 h 800"/>
                <a:gd name="T70" fmla="*/ 591 w 806"/>
                <a:gd name="T71" fmla="*/ 753 h 800"/>
                <a:gd name="T72" fmla="*/ 502 w 806"/>
                <a:gd name="T73" fmla="*/ 787 h 800"/>
                <a:gd name="T74" fmla="*/ 403 w 806"/>
                <a:gd name="T75" fmla="*/ 800 h 800"/>
                <a:gd name="T76" fmla="*/ 303 w 806"/>
                <a:gd name="T77" fmla="*/ 787 h 800"/>
                <a:gd name="T78" fmla="*/ 213 w 806"/>
                <a:gd name="T79" fmla="*/ 753 h 800"/>
                <a:gd name="T80" fmla="*/ 135 w 806"/>
                <a:gd name="T81" fmla="*/ 698 h 800"/>
                <a:gd name="T82" fmla="*/ 72 w 806"/>
                <a:gd name="T83" fmla="*/ 628 h 800"/>
                <a:gd name="T84" fmla="*/ 26 w 806"/>
                <a:gd name="T85" fmla="*/ 544 h 800"/>
                <a:gd name="T86" fmla="*/ 3 w 806"/>
                <a:gd name="T87" fmla="*/ 450 h 800"/>
                <a:gd name="T88" fmla="*/ 3 w 806"/>
                <a:gd name="T89" fmla="*/ 349 h 800"/>
                <a:gd name="T90" fmla="*/ 26 w 806"/>
                <a:gd name="T91" fmla="*/ 255 h 800"/>
                <a:gd name="T92" fmla="*/ 72 w 806"/>
                <a:gd name="T93" fmla="*/ 171 h 800"/>
                <a:gd name="T94" fmla="*/ 135 w 806"/>
                <a:gd name="T95" fmla="*/ 101 h 800"/>
                <a:gd name="T96" fmla="*/ 213 w 806"/>
                <a:gd name="T97" fmla="*/ 47 h 800"/>
                <a:gd name="T98" fmla="*/ 303 w 806"/>
                <a:gd name="T99" fmla="*/ 12 h 800"/>
                <a:gd name="T100" fmla="*/ 403 w 806"/>
                <a:gd name="T10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6" h="800">
                  <a:moveTo>
                    <a:pt x="403" y="100"/>
                  </a:moveTo>
                  <a:lnTo>
                    <a:pt x="361" y="103"/>
                  </a:lnTo>
                  <a:lnTo>
                    <a:pt x="322" y="110"/>
                  </a:lnTo>
                  <a:lnTo>
                    <a:pt x="285" y="123"/>
                  </a:lnTo>
                  <a:lnTo>
                    <a:pt x="250" y="141"/>
                  </a:lnTo>
                  <a:lnTo>
                    <a:pt x="217" y="162"/>
                  </a:lnTo>
                  <a:lnTo>
                    <a:pt x="188" y="188"/>
                  </a:lnTo>
                  <a:lnTo>
                    <a:pt x="162" y="216"/>
                  </a:lnTo>
                  <a:lnTo>
                    <a:pt x="141" y="248"/>
                  </a:lnTo>
                  <a:lnTo>
                    <a:pt x="123" y="283"/>
                  </a:lnTo>
                  <a:lnTo>
                    <a:pt x="110" y="321"/>
                  </a:lnTo>
                  <a:lnTo>
                    <a:pt x="103" y="359"/>
                  </a:lnTo>
                  <a:lnTo>
                    <a:pt x="100" y="400"/>
                  </a:lnTo>
                  <a:lnTo>
                    <a:pt x="103" y="440"/>
                  </a:lnTo>
                  <a:lnTo>
                    <a:pt x="110" y="479"/>
                  </a:lnTo>
                  <a:lnTo>
                    <a:pt x="123" y="517"/>
                  </a:lnTo>
                  <a:lnTo>
                    <a:pt x="141" y="550"/>
                  </a:lnTo>
                  <a:lnTo>
                    <a:pt x="162" y="583"/>
                  </a:lnTo>
                  <a:lnTo>
                    <a:pt x="188" y="612"/>
                  </a:lnTo>
                  <a:lnTo>
                    <a:pt x="217" y="637"/>
                  </a:lnTo>
                  <a:lnTo>
                    <a:pt x="250" y="659"/>
                  </a:lnTo>
                  <a:lnTo>
                    <a:pt x="285" y="676"/>
                  </a:lnTo>
                  <a:lnTo>
                    <a:pt x="322" y="688"/>
                  </a:lnTo>
                  <a:lnTo>
                    <a:pt x="361" y="696"/>
                  </a:lnTo>
                  <a:lnTo>
                    <a:pt x="403" y="699"/>
                  </a:lnTo>
                  <a:lnTo>
                    <a:pt x="443" y="696"/>
                  </a:lnTo>
                  <a:lnTo>
                    <a:pt x="483" y="688"/>
                  </a:lnTo>
                  <a:lnTo>
                    <a:pt x="520" y="676"/>
                  </a:lnTo>
                  <a:lnTo>
                    <a:pt x="555" y="659"/>
                  </a:lnTo>
                  <a:lnTo>
                    <a:pt x="587" y="637"/>
                  </a:lnTo>
                  <a:lnTo>
                    <a:pt x="616" y="612"/>
                  </a:lnTo>
                  <a:lnTo>
                    <a:pt x="642" y="583"/>
                  </a:lnTo>
                  <a:lnTo>
                    <a:pt x="664" y="550"/>
                  </a:lnTo>
                  <a:lnTo>
                    <a:pt x="681" y="517"/>
                  </a:lnTo>
                  <a:lnTo>
                    <a:pt x="694" y="479"/>
                  </a:lnTo>
                  <a:lnTo>
                    <a:pt x="702" y="440"/>
                  </a:lnTo>
                  <a:lnTo>
                    <a:pt x="705" y="400"/>
                  </a:lnTo>
                  <a:lnTo>
                    <a:pt x="702" y="359"/>
                  </a:lnTo>
                  <a:lnTo>
                    <a:pt x="694" y="321"/>
                  </a:lnTo>
                  <a:lnTo>
                    <a:pt x="681" y="283"/>
                  </a:lnTo>
                  <a:lnTo>
                    <a:pt x="664" y="248"/>
                  </a:lnTo>
                  <a:lnTo>
                    <a:pt x="642" y="216"/>
                  </a:lnTo>
                  <a:lnTo>
                    <a:pt x="616" y="188"/>
                  </a:lnTo>
                  <a:lnTo>
                    <a:pt x="587" y="162"/>
                  </a:lnTo>
                  <a:lnTo>
                    <a:pt x="555" y="141"/>
                  </a:lnTo>
                  <a:lnTo>
                    <a:pt x="520" y="123"/>
                  </a:lnTo>
                  <a:lnTo>
                    <a:pt x="483" y="110"/>
                  </a:lnTo>
                  <a:lnTo>
                    <a:pt x="443" y="103"/>
                  </a:lnTo>
                  <a:lnTo>
                    <a:pt x="403" y="100"/>
                  </a:lnTo>
                  <a:close/>
                  <a:moveTo>
                    <a:pt x="403" y="0"/>
                  </a:moveTo>
                  <a:lnTo>
                    <a:pt x="453" y="3"/>
                  </a:lnTo>
                  <a:lnTo>
                    <a:pt x="502" y="12"/>
                  </a:lnTo>
                  <a:lnTo>
                    <a:pt x="548" y="26"/>
                  </a:lnTo>
                  <a:lnTo>
                    <a:pt x="591" y="47"/>
                  </a:lnTo>
                  <a:lnTo>
                    <a:pt x="633" y="71"/>
                  </a:lnTo>
                  <a:lnTo>
                    <a:pt x="670" y="101"/>
                  </a:lnTo>
                  <a:lnTo>
                    <a:pt x="704" y="134"/>
                  </a:lnTo>
                  <a:lnTo>
                    <a:pt x="734" y="171"/>
                  </a:lnTo>
                  <a:lnTo>
                    <a:pt x="758" y="211"/>
                  </a:lnTo>
                  <a:lnTo>
                    <a:pt x="778" y="255"/>
                  </a:lnTo>
                  <a:lnTo>
                    <a:pt x="794" y="301"/>
                  </a:lnTo>
                  <a:lnTo>
                    <a:pt x="803" y="349"/>
                  </a:lnTo>
                  <a:lnTo>
                    <a:pt x="806" y="400"/>
                  </a:lnTo>
                  <a:lnTo>
                    <a:pt x="803" y="450"/>
                  </a:lnTo>
                  <a:lnTo>
                    <a:pt x="794" y="498"/>
                  </a:lnTo>
                  <a:lnTo>
                    <a:pt x="778" y="544"/>
                  </a:lnTo>
                  <a:lnTo>
                    <a:pt x="758" y="587"/>
                  </a:lnTo>
                  <a:lnTo>
                    <a:pt x="734" y="628"/>
                  </a:lnTo>
                  <a:lnTo>
                    <a:pt x="704" y="665"/>
                  </a:lnTo>
                  <a:lnTo>
                    <a:pt x="670" y="698"/>
                  </a:lnTo>
                  <a:lnTo>
                    <a:pt x="633" y="727"/>
                  </a:lnTo>
                  <a:lnTo>
                    <a:pt x="591" y="753"/>
                  </a:lnTo>
                  <a:lnTo>
                    <a:pt x="548" y="772"/>
                  </a:lnTo>
                  <a:lnTo>
                    <a:pt x="502" y="787"/>
                  </a:lnTo>
                  <a:lnTo>
                    <a:pt x="453" y="796"/>
                  </a:lnTo>
                  <a:lnTo>
                    <a:pt x="403" y="800"/>
                  </a:lnTo>
                  <a:lnTo>
                    <a:pt x="352" y="796"/>
                  </a:lnTo>
                  <a:lnTo>
                    <a:pt x="303" y="787"/>
                  </a:lnTo>
                  <a:lnTo>
                    <a:pt x="256" y="772"/>
                  </a:lnTo>
                  <a:lnTo>
                    <a:pt x="213" y="753"/>
                  </a:lnTo>
                  <a:lnTo>
                    <a:pt x="172" y="727"/>
                  </a:lnTo>
                  <a:lnTo>
                    <a:pt x="135" y="698"/>
                  </a:lnTo>
                  <a:lnTo>
                    <a:pt x="101" y="665"/>
                  </a:lnTo>
                  <a:lnTo>
                    <a:pt x="72" y="628"/>
                  </a:lnTo>
                  <a:lnTo>
                    <a:pt x="46" y="587"/>
                  </a:lnTo>
                  <a:lnTo>
                    <a:pt x="26" y="544"/>
                  </a:lnTo>
                  <a:lnTo>
                    <a:pt x="12" y="498"/>
                  </a:lnTo>
                  <a:lnTo>
                    <a:pt x="3" y="450"/>
                  </a:lnTo>
                  <a:lnTo>
                    <a:pt x="0" y="400"/>
                  </a:lnTo>
                  <a:lnTo>
                    <a:pt x="3" y="349"/>
                  </a:lnTo>
                  <a:lnTo>
                    <a:pt x="12" y="301"/>
                  </a:lnTo>
                  <a:lnTo>
                    <a:pt x="26" y="255"/>
                  </a:lnTo>
                  <a:lnTo>
                    <a:pt x="46" y="211"/>
                  </a:lnTo>
                  <a:lnTo>
                    <a:pt x="72" y="171"/>
                  </a:lnTo>
                  <a:lnTo>
                    <a:pt x="101" y="134"/>
                  </a:lnTo>
                  <a:lnTo>
                    <a:pt x="135" y="101"/>
                  </a:lnTo>
                  <a:lnTo>
                    <a:pt x="172" y="71"/>
                  </a:lnTo>
                  <a:lnTo>
                    <a:pt x="213" y="47"/>
                  </a:lnTo>
                  <a:lnTo>
                    <a:pt x="256" y="26"/>
                  </a:lnTo>
                  <a:lnTo>
                    <a:pt x="303" y="12"/>
                  </a:lnTo>
                  <a:lnTo>
                    <a:pt x="352" y="3"/>
                  </a:lnTo>
                  <a:lnTo>
                    <a:pt x="403" y="0"/>
                  </a:lnTo>
                  <a:close/>
                </a:path>
              </a:pathLst>
            </a:custGeom>
            <a:grpFill/>
            <a:ln w="0">
              <a:noFill/>
              <a:prstDash val="solid"/>
              <a:round/>
            </a:ln>
          </p:spPr>
          <p:txBody>
            <a:bodyPr vert="horz" wrap="square" lIns="45715" tIns="22858" rIns="45715" bIns="22858" numCol="1" anchor="t" anchorCtr="0" compatLnSpc="1"/>
            <a:lstStyle/>
            <a:p>
              <a:endParaRPr lang="es-ES" sz="900"/>
            </a:p>
          </p:txBody>
        </p:sp>
      </p:grpSp>
      <p:pic>
        <p:nvPicPr>
          <p:cNvPr id="5" name="图片 3"/>
          <p:cNvPicPr>
            <a:picLocks noChangeAspect="1"/>
          </p:cNvPicPr>
          <p:nvPr/>
        </p:nvPicPr>
        <p:blipFill rotWithShape="1">
          <a:blip r:embed="rId2"/>
          <a:srcRect l="8455" t="9238" r="4589" b="3804"/>
          <a:stretch>
            <a:fillRect/>
          </a:stretch>
        </p:blipFill>
        <p:spPr>
          <a:xfrm rot="5400000">
            <a:off x="2667000" y="-2657475"/>
            <a:ext cx="6858000" cy="12192000"/>
          </a:xfrm>
          <a:prstGeom prst="rect">
            <a:avLst/>
          </a:prstGeom>
        </p:spPr>
      </p:pic>
      <p:sp>
        <p:nvSpPr>
          <p:cNvPr id="6" name="稻壳天启设计原创模板"/>
          <p:cNvSpPr/>
          <p:nvPr/>
        </p:nvSpPr>
        <p:spPr>
          <a:xfrm>
            <a:off x="1245235" y="1955800"/>
            <a:ext cx="9700895" cy="2089785"/>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 name="稻壳天启设计原创模板"/>
          <p:cNvSpPr/>
          <p:nvPr/>
        </p:nvSpPr>
        <p:spPr>
          <a:xfrm>
            <a:off x="1403985" y="2145665"/>
            <a:ext cx="9384030" cy="1638935"/>
          </a:xfrm>
          <a:prstGeom prst="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稻壳天启设计原创模板"/>
          <p:cNvSpPr txBox="1"/>
          <p:nvPr/>
        </p:nvSpPr>
        <p:spPr>
          <a:xfrm>
            <a:off x="1552894" y="2531927"/>
            <a:ext cx="9084945" cy="1076325"/>
          </a:xfrm>
          <a:prstGeom prst="rect">
            <a:avLst/>
          </a:prstGeom>
          <a:noFill/>
          <a:ln w="9525">
            <a:noFill/>
          </a:ln>
          <a:effectLst>
            <a:outerShdw blurRad="50800" dist="50800" dir="5400000" sx="1000" sy="1000" algn="ctr" rotWithShape="0">
              <a:srgbClr val="000000"/>
            </a:outerShdw>
          </a:effectLst>
        </p:spPr>
        <p:txBody>
          <a:bodyPr wrap="none" anchor="t">
            <a:spAutoFit/>
          </a:bodyPr>
          <a:p>
            <a:pPr algn="ctr">
              <a:buFont typeface="Arial" panose="020B0604020202020204" pitchFamily="34" charset="0"/>
            </a:pPr>
            <a:r>
              <a:rPr lang="en-IN" altLang="en-US" sz="32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DIABETES PREDICTION USING DIFFERENT</a:t>
            </a:r>
            <a:endParaRPr lang="en-IN" altLang="en-US" sz="32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a:p>
            <a:pPr algn="ctr">
              <a:buFont typeface="Arial" panose="020B0604020202020204" pitchFamily="34" charset="0"/>
            </a:pPr>
            <a:r>
              <a:rPr lang="en-IN" altLang="en-US" sz="32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rPr>
              <a:t>MODELS AND FIND HIGH ACCURACY MODEL</a:t>
            </a:r>
            <a:endParaRPr lang="en-IN" altLang="en-US" sz="3200" b="1" dirty="0">
              <a:gradFill>
                <a:gsLst>
                  <a:gs pos="52000">
                    <a:srgbClr val="FDC65E"/>
                  </a:gs>
                  <a:gs pos="100000">
                    <a:srgbClr val="58B8D2"/>
                  </a:gs>
                  <a:gs pos="0">
                    <a:srgbClr val="58B8D2"/>
                  </a:gs>
                </a:gsLst>
                <a:lin ang="10800000" scaled="0"/>
              </a:gra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18149</Words>
  <Application>WPS Presentation</Application>
  <PresentationFormat>宽屏</PresentationFormat>
  <Paragraphs>507</Paragraphs>
  <Slides>31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Cambria</vt:lpstr>
      <vt:lpstr>Century Gothic</vt:lpstr>
      <vt:lpstr>Wingdings</vt:lpstr>
      <vt:lpstr>Microsoft YaHei</vt:lpstr>
      <vt:lpstr>Arial Unicode MS</vt:lpstr>
      <vt:lpstr>Helvetica Neue</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HP</cp:lastModifiedBy>
  <cp:revision>90</cp:revision>
  <dcterms:created xsi:type="dcterms:W3CDTF">2019-11-14T05:39:00Z</dcterms:created>
  <dcterms:modified xsi:type="dcterms:W3CDTF">2020-03-31T02:44:23Z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