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073" r:id="rId1"/>
  </p:sldMasterIdLst>
  <p:notesMasterIdLst>
    <p:notesMasterId r:id="rId64"/>
  </p:notesMasterIdLst>
  <p:handoutMasterIdLst>
    <p:handoutMasterId r:id="rId65"/>
  </p:handoutMasterIdLst>
  <p:sldIdLst>
    <p:sldId id="256" r:id="rId2"/>
    <p:sldId id="257" r:id="rId3"/>
    <p:sldId id="258" r:id="rId4"/>
    <p:sldId id="259" r:id="rId5"/>
    <p:sldId id="260" r:id="rId6"/>
    <p:sldId id="261" r:id="rId7"/>
    <p:sldId id="262" r:id="rId8"/>
    <p:sldId id="265" r:id="rId9"/>
    <p:sldId id="266" r:id="rId10"/>
    <p:sldId id="267" r:id="rId11"/>
    <p:sldId id="269" r:id="rId12"/>
    <p:sldId id="293" r:id="rId13"/>
    <p:sldId id="271" r:id="rId14"/>
    <p:sldId id="272" r:id="rId15"/>
    <p:sldId id="274" r:id="rId16"/>
    <p:sldId id="275" r:id="rId17"/>
    <p:sldId id="277" r:id="rId18"/>
    <p:sldId id="280" r:id="rId19"/>
    <p:sldId id="285" r:id="rId20"/>
    <p:sldId id="286" r:id="rId21"/>
    <p:sldId id="335" r:id="rId22"/>
    <p:sldId id="336" r:id="rId23"/>
    <p:sldId id="288" r:id="rId24"/>
    <p:sldId id="337" r:id="rId25"/>
    <p:sldId id="338" r:id="rId26"/>
    <p:sldId id="295" r:id="rId27"/>
    <p:sldId id="296" r:id="rId28"/>
    <p:sldId id="297" r:id="rId29"/>
    <p:sldId id="298" r:id="rId30"/>
    <p:sldId id="299" r:id="rId31"/>
    <p:sldId id="334" r:id="rId32"/>
    <p:sldId id="300" r:id="rId33"/>
    <p:sldId id="302" r:id="rId34"/>
    <p:sldId id="304" r:id="rId35"/>
    <p:sldId id="305" r:id="rId36"/>
    <p:sldId id="306" r:id="rId37"/>
    <p:sldId id="308" r:id="rId38"/>
    <p:sldId id="311" r:id="rId39"/>
    <p:sldId id="313" r:id="rId40"/>
    <p:sldId id="314" r:id="rId41"/>
    <p:sldId id="315"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9" r:id="rId58"/>
    <p:sldId id="340" r:id="rId59"/>
    <p:sldId id="341" r:id="rId60"/>
    <p:sldId id="342" r:id="rId61"/>
    <p:sldId id="291" r:id="rId62"/>
    <p:sldId id="292"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FB9E"/>
    <a:srgbClr val="4C05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28D0A4-956C-ABE0-2F9D-0667BB58E806}"/>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6A8DFC0-C26F-0BC2-D887-A7191B33ABF3}"/>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4A45A64E-EEEA-4145-BF6A-D0C921F0BB9A}" type="datetimeFigureOut">
              <a:rPr lang="en-IN" smtClean="0"/>
              <a:t>05-05-2024</a:t>
            </a:fld>
            <a:endParaRPr lang="en-IN"/>
          </a:p>
        </p:txBody>
      </p:sp>
      <p:sp>
        <p:nvSpPr>
          <p:cNvPr id="4" name="Footer Placeholder 3">
            <a:extLst>
              <a:ext uri="{FF2B5EF4-FFF2-40B4-BE49-F238E27FC236}">
                <a16:creationId xmlns:a16="http://schemas.microsoft.com/office/drawing/2014/main" id="{8C08A818-C0EF-2059-46CD-04EFF5FD62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Batch - 01</a:t>
            </a:r>
          </a:p>
        </p:txBody>
      </p:sp>
      <p:sp>
        <p:nvSpPr>
          <p:cNvPr id="5" name="Slide Number Placeholder 4">
            <a:extLst>
              <a:ext uri="{FF2B5EF4-FFF2-40B4-BE49-F238E27FC236}">
                <a16:creationId xmlns:a16="http://schemas.microsoft.com/office/drawing/2014/main" id="{26A03534-50D8-EACB-8B67-94E1EEDFEA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577A60-9D26-41C4-ADF3-F1BAAF6CDC68}" type="slidenum">
              <a:rPr lang="en-IN" smtClean="0"/>
              <a:t>‹#›</a:t>
            </a:fld>
            <a:endParaRPr lang="en-IN"/>
          </a:p>
        </p:txBody>
      </p:sp>
    </p:spTree>
    <p:extLst>
      <p:ext uri="{BB962C8B-B14F-4D97-AF65-F5344CB8AC3E}">
        <p14:creationId xmlns:p14="http://schemas.microsoft.com/office/powerpoint/2010/main" val="457317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FFE8BE2-2E02-44B0-83D8-47DE38638786}" type="datetimeFigureOut">
              <a:rPr lang="en-IN" smtClean="0"/>
              <a:t>05-05-2024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Batch - 01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839E0-93BC-4718-BED6-10E0F94C953C}" type="slidenum">
              <a:rPr lang="en-IN" smtClean="0"/>
              <a:t>‹#›</a:t>
            </a:fld>
            <a:endParaRPr lang="en-IN"/>
          </a:p>
        </p:txBody>
      </p:sp>
    </p:spTree>
    <p:extLst>
      <p:ext uri="{BB962C8B-B14F-4D97-AF65-F5344CB8AC3E}">
        <p14:creationId xmlns:p14="http://schemas.microsoft.com/office/powerpoint/2010/main" val="175722952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231140" y="6081204"/>
            <a:ext cx="3240930" cy="776796"/>
          </a:xfrm>
        </p:spPr>
        <p:txBody>
          <a:bodyPr/>
          <a:lstStyle>
            <a:lvl1pPr>
              <a:defRPr sz="2000" b="1">
                <a:solidFill>
                  <a:srgbClr val="7030A0"/>
                </a:solidFill>
                <a:latin typeface="Times New Roman" panose="02020603050405020304" pitchFamily="18" charset="0"/>
                <a:cs typeface="Times New Roman" panose="02020603050405020304" pitchFamily="18" charset="0"/>
              </a:defRPr>
            </a:lvl1pPr>
          </a:lstStyle>
          <a:p>
            <a:fld id="{33AFA306-25D6-4FF4-9875-78246E4F1B11}" type="datetime1">
              <a:rPr lang="en-US" smtClean="0"/>
              <a:t>5/5/2024</a:t>
            </a:fld>
            <a:endParaRPr lang="en-US" dirty="0"/>
          </a:p>
        </p:txBody>
      </p:sp>
      <p:sp>
        <p:nvSpPr>
          <p:cNvPr id="6" name="Slide Number Placeholder 5"/>
          <p:cNvSpPr>
            <a:spLocks noGrp="1"/>
          </p:cNvSpPr>
          <p:nvPr>
            <p:ph type="sldNum" sz="quarter" idx="12"/>
          </p:nvPr>
        </p:nvSpPr>
        <p:spPr>
          <a:xfrm>
            <a:off x="9933211" y="6220100"/>
            <a:ext cx="1706217" cy="365125"/>
          </a:xfrm>
        </p:spPr>
        <p:txBody>
          <a:bodyPr/>
          <a:lstStyle>
            <a:lvl1pPr>
              <a:defRPr sz="2000" b="1">
                <a:solidFill>
                  <a:srgbClr val="7030A0"/>
                </a:solidFill>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05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2BB2F-B07E-44FD-9EF4-0C7CAFDAF713}" type="datetime1">
              <a:rPr lang="en-US" smtClean="0"/>
              <a:t>5/5/2024</a:t>
            </a:fld>
            <a:endParaRPr lang="en-US" dirty="0"/>
          </a:p>
        </p:txBody>
      </p:sp>
      <p:sp>
        <p:nvSpPr>
          <p:cNvPr id="5" name="Footer Placeholder 4"/>
          <p:cNvSpPr>
            <a:spLocks noGrp="1"/>
          </p:cNvSpPr>
          <p:nvPr>
            <p:ph type="ftr" sz="quarter" idx="11"/>
          </p:nvPr>
        </p:nvSpPr>
        <p:spPr/>
        <p:txBody>
          <a:bodyPr/>
          <a:lstStyle/>
          <a:p>
            <a:r>
              <a:rPr lang="en-US"/>
              <a:t>Batch - 01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311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8C4B1-426A-44C5-B70D-5A5BFEEE7535}" type="datetime1">
              <a:rPr lang="en-US" smtClean="0"/>
              <a:t>5/5/2024</a:t>
            </a:fld>
            <a:endParaRPr lang="en-US" dirty="0"/>
          </a:p>
        </p:txBody>
      </p:sp>
      <p:sp>
        <p:nvSpPr>
          <p:cNvPr id="5" name="Footer Placeholder 4"/>
          <p:cNvSpPr>
            <a:spLocks noGrp="1"/>
          </p:cNvSpPr>
          <p:nvPr>
            <p:ph type="ftr" sz="quarter" idx="11"/>
          </p:nvPr>
        </p:nvSpPr>
        <p:spPr/>
        <p:txBody>
          <a:bodyPr/>
          <a:lstStyle/>
          <a:p>
            <a:r>
              <a:rPr lang="en-US"/>
              <a:t>Batch - 01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296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986AB4-C009-48F9-978A-C9EB80A29ED5}" type="datetime1">
              <a:rPr lang="en-US" smtClean="0"/>
              <a:t>5/5/2024</a:t>
            </a:fld>
            <a:endParaRPr lang="en-US" dirty="0"/>
          </a:p>
        </p:txBody>
      </p:sp>
      <p:sp>
        <p:nvSpPr>
          <p:cNvPr id="5" name="Footer Placeholder 4"/>
          <p:cNvSpPr>
            <a:spLocks noGrp="1"/>
          </p:cNvSpPr>
          <p:nvPr>
            <p:ph type="ftr" sz="quarter" idx="11"/>
          </p:nvPr>
        </p:nvSpPr>
        <p:spPr/>
        <p:txBody>
          <a:bodyPr/>
          <a:lstStyle>
            <a:lvl1pPr>
              <a:defRPr sz="2000" b="1">
                <a:solidFill>
                  <a:srgbClr val="7030A0"/>
                </a:solidFill>
                <a:latin typeface="Times New Roman" panose="02020603050405020304" pitchFamily="18" charset="0"/>
                <a:cs typeface="Times New Roman" panose="02020603050405020304" pitchFamily="18" charset="0"/>
              </a:defRPr>
            </a:lvl1pPr>
          </a:lstStyle>
          <a:p>
            <a:r>
              <a:rPr lang="en-US"/>
              <a:t>Batch - 01</a:t>
            </a:r>
            <a:endParaRPr lang="en-US" dirty="0"/>
          </a:p>
        </p:txBody>
      </p:sp>
      <p:sp>
        <p:nvSpPr>
          <p:cNvPr id="6" name="Slide Number Placeholder 5"/>
          <p:cNvSpPr>
            <a:spLocks noGrp="1"/>
          </p:cNvSpPr>
          <p:nvPr>
            <p:ph type="sldNum" sz="quarter" idx="12"/>
          </p:nvPr>
        </p:nvSpPr>
        <p:spPr>
          <a:xfrm>
            <a:off x="8016536" y="6096000"/>
            <a:ext cx="2999335" cy="492953"/>
          </a:xfrm>
        </p:spPr>
        <p:txBody>
          <a:bodyPr/>
          <a:lstStyle>
            <a:lvl1pPr>
              <a:defRPr sz="2000" b="1">
                <a:solidFill>
                  <a:srgbClr val="7030A0"/>
                </a:solidFill>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48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357188-89DB-4486-8AA4-62EF213B8AD7}" type="datetime1">
              <a:rPr lang="en-US" smtClean="0"/>
              <a:t>5/5/2024</a:t>
            </a:fld>
            <a:endParaRPr lang="en-US" dirty="0"/>
          </a:p>
        </p:txBody>
      </p:sp>
      <p:sp>
        <p:nvSpPr>
          <p:cNvPr id="5" name="Footer Placeholder 4"/>
          <p:cNvSpPr>
            <a:spLocks noGrp="1"/>
          </p:cNvSpPr>
          <p:nvPr>
            <p:ph type="ftr" sz="quarter" idx="11"/>
          </p:nvPr>
        </p:nvSpPr>
        <p:spPr/>
        <p:txBody>
          <a:bodyPr/>
          <a:lstStyle/>
          <a:p>
            <a:r>
              <a:rPr lang="en-US"/>
              <a:t>Batch - 01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21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A3CA34-7B02-4108-BA35-4D68084718E8}" type="datetime1">
              <a:rPr lang="en-US" smtClean="0"/>
              <a:t>5/5/2024</a:t>
            </a:fld>
            <a:endParaRPr lang="en-US" dirty="0"/>
          </a:p>
        </p:txBody>
      </p:sp>
      <p:sp>
        <p:nvSpPr>
          <p:cNvPr id="6" name="Footer Placeholder 5"/>
          <p:cNvSpPr>
            <a:spLocks noGrp="1"/>
          </p:cNvSpPr>
          <p:nvPr>
            <p:ph type="ftr" sz="quarter" idx="11"/>
          </p:nvPr>
        </p:nvSpPr>
        <p:spPr/>
        <p:txBody>
          <a:bodyPr/>
          <a:lstStyle/>
          <a:p>
            <a:r>
              <a:rPr lang="en-US"/>
              <a:t>Batch - 01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9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27F60E-373D-42D6-845A-6E1EA6532C67}" type="datetime1">
              <a:rPr lang="en-US" smtClean="0"/>
              <a:t>5/5/2024</a:t>
            </a:fld>
            <a:endParaRPr lang="en-US" dirty="0"/>
          </a:p>
        </p:txBody>
      </p:sp>
      <p:sp>
        <p:nvSpPr>
          <p:cNvPr id="8" name="Footer Placeholder 7"/>
          <p:cNvSpPr>
            <a:spLocks noGrp="1"/>
          </p:cNvSpPr>
          <p:nvPr>
            <p:ph type="ftr" sz="quarter" idx="11"/>
          </p:nvPr>
        </p:nvSpPr>
        <p:spPr/>
        <p:txBody>
          <a:bodyPr/>
          <a:lstStyle/>
          <a:p>
            <a:r>
              <a:rPr lang="en-US"/>
              <a:t>Batch - 01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374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1AB2D8-C5EF-4478-A0DA-39CF0187B72A}" type="datetime1">
              <a:rPr lang="en-US" smtClean="0"/>
              <a:t>5/5/2024</a:t>
            </a:fld>
            <a:endParaRPr lang="en-US" dirty="0"/>
          </a:p>
        </p:txBody>
      </p:sp>
      <p:sp>
        <p:nvSpPr>
          <p:cNvPr id="4" name="Footer Placeholder 3"/>
          <p:cNvSpPr>
            <a:spLocks noGrp="1"/>
          </p:cNvSpPr>
          <p:nvPr>
            <p:ph type="ftr" sz="quarter" idx="11"/>
          </p:nvPr>
        </p:nvSpPr>
        <p:spPr/>
        <p:txBody>
          <a:bodyPr/>
          <a:lstStyle/>
          <a:p>
            <a:r>
              <a:rPr lang="en-US"/>
              <a:t>Batch - 01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258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78A5A-71C3-43C6-A00F-F46AD8CA8A72}" type="datetime1">
              <a:rPr lang="en-US" smtClean="0"/>
              <a:t>5/5/2024</a:t>
            </a:fld>
            <a:endParaRPr lang="en-US" dirty="0"/>
          </a:p>
        </p:txBody>
      </p:sp>
      <p:sp>
        <p:nvSpPr>
          <p:cNvPr id="3" name="Footer Placeholder 2"/>
          <p:cNvSpPr>
            <a:spLocks noGrp="1"/>
          </p:cNvSpPr>
          <p:nvPr>
            <p:ph type="ftr" sz="quarter" idx="11"/>
          </p:nvPr>
        </p:nvSpPr>
        <p:spPr/>
        <p:txBody>
          <a:bodyPr/>
          <a:lstStyle/>
          <a:p>
            <a:r>
              <a:rPr lang="en-US"/>
              <a:t>Batch - 01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06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BDEAB8-A738-464B-B5B0-46B8B4ED8A4B}" type="datetime1">
              <a:rPr lang="en-US" smtClean="0"/>
              <a:t>5/5/2024</a:t>
            </a:fld>
            <a:endParaRPr lang="en-US" dirty="0"/>
          </a:p>
        </p:txBody>
      </p:sp>
      <p:sp>
        <p:nvSpPr>
          <p:cNvPr id="6" name="Footer Placeholder 5"/>
          <p:cNvSpPr>
            <a:spLocks noGrp="1"/>
          </p:cNvSpPr>
          <p:nvPr>
            <p:ph type="ftr" sz="quarter" idx="11"/>
          </p:nvPr>
        </p:nvSpPr>
        <p:spPr/>
        <p:txBody>
          <a:bodyPr/>
          <a:lstStyle/>
          <a:p>
            <a:r>
              <a:rPr lang="en-US"/>
              <a:t>Batch - 01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547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CC578-DC3C-49C3-BDDC-E673562B03B5}" type="datetime1">
              <a:rPr lang="en-US" smtClean="0"/>
              <a:t>5/5/2024</a:t>
            </a:fld>
            <a:endParaRPr lang="en-US" dirty="0"/>
          </a:p>
        </p:txBody>
      </p:sp>
      <p:sp>
        <p:nvSpPr>
          <p:cNvPr id="6" name="Footer Placeholder 5"/>
          <p:cNvSpPr>
            <a:spLocks noGrp="1"/>
          </p:cNvSpPr>
          <p:nvPr>
            <p:ph type="ftr" sz="quarter" idx="11"/>
          </p:nvPr>
        </p:nvSpPr>
        <p:spPr/>
        <p:txBody>
          <a:bodyPr/>
          <a:lstStyle/>
          <a:p>
            <a:r>
              <a:rPr lang="en-US"/>
              <a:t>Batch - 01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37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186106D-2EE4-4105-9BFC-41523586EE8A}" type="datetime1">
              <a:rPr lang="en-US" smtClean="0"/>
              <a:t>5/5/2024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a:t>Batch - 01</a:t>
            </a:r>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096790"/>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2662-52D3-2F81-B38A-E71D5A7070C6}"/>
              </a:ext>
            </a:extLst>
          </p:cNvPr>
          <p:cNvSpPr>
            <a:spLocks noGrp="1"/>
          </p:cNvSpPr>
          <p:nvPr>
            <p:ph type="ctrTitle"/>
          </p:nvPr>
        </p:nvSpPr>
        <p:spPr>
          <a:xfrm>
            <a:off x="457200" y="510988"/>
            <a:ext cx="11047413" cy="2832847"/>
          </a:xfrm>
        </p:spPr>
        <p:txBody>
          <a:bodyPr>
            <a:normAutofit/>
          </a:bodyPr>
          <a:lstStyle/>
          <a:p>
            <a:r>
              <a:rPr lang="en-US" sz="4000" dirty="0">
                <a:latin typeface="Times New Roman" panose="02020603050405020304" pitchFamily="18" charset="0"/>
                <a:cs typeface="Times New Roman" panose="02020603050405020304" pitchFamily="18" charset="0"/>
              </a:rPr>
              <a:t>Gender Prediction AND HATE SPEECH DETECTION With Textual Data Using Machine Learning</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B7B935-7B1F-878C-1461-F8BE1DAFA128}"/>
              </a:ext>
            </a:extLst>
          </p:cNvPr>
          <p:cNvSpPr>
            <a:spLocks noGrp="1"/>
          </p:cNvSpPr>
          <p:nvPr>
            <p:ph type="subTitle" idx="1"/>
          </p:nvPr>
        </p:nvSpPr>
        <p:spPr>
          <a:xfrm>
            <a:off x="457200" y="3869634"/>
            <a:ext cx="11376212" cy="2217401"/>
          </a:xfrm>
        </p:spPr>
        <p:txBody>
          <a:bodyPr>
            <a:normAutofit/>
          </a:bodyPr>
          <a:lstStyle/>
          <a:p>
            <a:pPr algn="l"/>
            <a:r>
              <a:rPr lang="en-US" sz="2400" dirty="0">
                <a:solidFill>
                  <a:srgbClr val="002060"/>
                </a:solidFill>
                <a:latin typeface="Times New Roman" panose="02020603050405020304" pitchFamily="18" charset="0"/>
                <a:cs typeface="Times New Roman" panose="02020603050405020304" pitchFamily="18" charset="0"/>
              </a:rPr>
              <a:t>Project Guide : </a:t>
            </a:r>
            <a:r>
              <a:rPr lang="en-IN" sz="2400" i="0" dirty="0">
                <a:solidFill>
                  <a:srgbClr val="002060"/>
                </a:solidFill>
                <a:effectLst/>
                <a:latin typeface="Times New Roman" panose="02020603050405020304" pitchFamily="18" charset="0"/>
                <a:cs typeface="Times New Roman" panose="02020603050405020304" pitchFamily="18" charset="0"/>
              </a:rPr>
              <a:t>Dr. M.Sreelatha</a:t>
            </a:r>
            <a:r>
              <a:rPr lang="en-IN"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Madam                  </a:t>
            </a:r>
            <a:r>
              <a:rPr lang="en-US" sz="2400" dirty="0">
                <a:solidFill>
                  <a:srgbClr val="4C05CB"/>
                </a:solidFill>
                <a:latin typeface="Times New Roman" panose="02020603050405020304" pitchFamily="18" charset="0"/>
                <a:cs typeface="Times New Roman" panose="02020603050405020304" pitchFamily="18" charset="0"/>
              </a:rPr>
              <a:t>Team Members </a:t>
            </a:r>
          </a:p>
          <a:p>
            <a:pPr algn="l"/>
            <a:r>
              <a:rPr lang="en-IN" sz="2400" dirty="0">
                <a:solidFill>
                  <a:schemeClr val="accent4">
                    <a:lumMod val="50000"/>
                  </a:schemeClr>
                </a:solidFill>
                <a:latin typeface="Times New Roman" panose="02020603050405020304" pitchFamily="18" charset="0"/>
                <a:cs typeface="Times New Roman" panose="02020603050405020304" pitchFamily="18" charset="0"/>
              </a:rPr>
              <a:t>Batch Number : 01</a:t>
            </a:r>
            <a:r>
              <a:rPr lang="en-IN" sz="2400" dirty="0">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J.V.Y.H. Lakshmi Narsitha(Y20CS069)</a:t>
            </a:r>
            <a:endParaRPr lang="en-IN" sz="2400" dirty="0">
              <a:solidFill>
                <a:schemeClr val="tx1"/>
              </a:solidFill>
              <a:latin typeface="Times New Roman" panose="02020603050405020304" pitchFamily="18" charset="0"/>
              <a:cs typeface="Times New Roman" panose="02020603050405020304" pitchFamily="18" charset="0"/>
            </a:endParaRPr>
          </a:p>
          <a:p>
            <a:pPr algn="l"/>
            <a:r>
              <a:rPr lang="en-IN" sz="2400" dirty="0">
                <a:solidFill>
                  <a:schemeClr val="tx1"/>
                </a:solidFill>
                <a:latin typeface="Times New Roman" panose="02020603050405020304" pitchFamily="18" charset="0"/>
                <a:cs typeface="Times New Roman" panose="02020603050405020304" pitchFamily="18" charset="0"/>
              </a:rPr>
              <a:t>						          K.Durga Bhavani (L21CS199)</a:t>
            </a:r>
          </a:p>
          <a:p>
            <a:pPr algn="l"/>
            <a:r>
              <a:rPr lang="en-IN" sz="2400" dirty="0">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M.Kalyani (Y20CS105)</a:t>
            </a:r>
          </a:p>
        </p:txBody>
      </p:sp>
    </p:spTree>
    <p:extLst>
      <p:ext uri="{BB962C8B-B14F-4D97-AF65-F5344CB8AC3E}">
        <p14:creationId xmlns:p14="http://schemas.microsoft.com/office/powerpoint/2010/main" val="19537239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ABFB-27FD-5105-27E9-641E3012B13F}"/>
              </a:ext>
            </a:extLst>
          </p:cNvPr>
          <p:cNvSpPr>
            <a:spLocks noGrp="1"/>
          </p:cNvSpPr>
          <p:nvPr>
            <p:ph type="title"/>
          </p:nvPr>
        </p:nvSpPr>
        <p:spPr/>
        <p:txBody>
          <a:bodyPr>
            <a:normAutofit/>
          </a:bodyPr>
          <a:lstStyle/>
          <a:p>
            <a:r>
              <a:rPr lang="en-US" sz="2800" b="1" dirty="0">
                <a:solidFill>
                  <a:srgbClr val="7030A0"/>
                </a:solidFill>
                <a:latin typeface="Times New Roman" panose="02020603050405020304" pitchFamily="18" charset="0"/>
                <a:ea typeface="Tahoma" panose="020B0604030504040204" pitchFamily="34" charset="0"/>
                <a:cs typeface="Times New Roman" panose="02020603050405020304" pitchFamily="18" charset="0"/>
              </a:rPr>
              <a:t>GLOVE                                               </a:t>
            </a:r>
            <a:endParaRPr lang="en-IN" sz="2800" b="1" dirty="0">
              <a:solidFill>
                <a:srgbClr val="7030A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2FD4A9-7F09-21DD-F325-391D93A0A7F7}"/>
              </a:ext>
            </a:extLst>
          </p:cNvPr>
          <p:cNvSpPr>
            <a:spLocks noGrp="1"/>
          </p:cNvSpPr>
          <p:nvPr>
            <p:ph sz="half" idx="1"/>
          </p:nvPr>
        </p:nvSpPr>
        <p:spPr>
          <a:xfrm>
            <a:off x="1143000" y="1586753"/>
            <a:ext cx="4754880" cy="4494006"/>
          </a:xfrm>
        </p:spPr>
        <p:txBody>
          <a:bodyPr>
            <a:noAutofit/>
          </a:bodyPr>
          <a:lstStyle/>
          <a:p>
            <a:pPr algn="just">
              <a:buClr>
                <a:schemeClr val="tx1"/>
              </a:buClr>
            </a:pPr>
            <a:r>
              <a:rPr lang="en-IN" b="0" i="0" dirty="0">
                <a:solidFill>
                  <a:srgbClr val="273239"/>
                </a:solidFill>
                <a:effectLst/>
                <a:latin typeface="Times New Roman" panose="02020603050405020304" pitchFamily="18" charset="0"/>
                <a:cs typeface="Times New Roman" panose="02020603050405020304" pitchFamily="18" charset="0"/>
              </a:rPr>
              <a:t>Global Vectors for Word Representation, or </a:t>
            </a:r>
            <a:r>
              <a:rPr lang="en-IN" b="0" i="0" dirty="0" err="1">
                <a:solidFill>
                  <a:srgbClr val="273239"/>
                </a:solidFill>
                <a:effectLst/>
                <a:latin typeface="Times New Roman" panose="02020603050405020304" pitchFamily="18" charset="0"/>
                <a:cs typeface="Times New Roman" panose="02020603050405020304" pitchFamily="18" charset="0"/>
              </a:rPr>
              <a:t>GloVe</a:t>
            </a:r>
            <a:r>
              <a:rPr lang="en-IN" b="0" i="0" dirty="0">
                <a:solidFill>
                  <a:srgbClr val="273239"/>
                </a:solidFill>
                <a:effectLst/>
                <a:latin typeface="Times New Roman" panose="02020603050405020304" pitchFamily="18" charset="0"/>
                <a:cs typeface="Times New Roman" panose="02020603050405020304" pitchFamily="18" charset="0"/>
              </a:rPr>
              <a:t> for short, that generates vector representations, or embeddings, of words.</a:t>
            </a:r>
          </a:p>
          <a:p>
            <a:pPr algn="just">
              <a:buClr>
                <a:schemeClr val="tx1"/>
              </a:buClr>
            </a:pPr>
            <a:r>
              <a:rPr lang="en-IN" b="0" i="0" dirty="0">
                <a:solidFill>
                  <a:srgbClr val="273239"/>
                </a:solidFill>
                <a:effectLst/>
                <a:latin typeface="Times New Roman" panose="02020603050405020304" pitchFamily="18" charset="0"/>
                <a:cs typeface="Times New Roman" panose="02020603050405020304" pitchFamily="18" charset="0"/>
              </a:rPr>
              <a:t>It derives the semantic relationship between words using word-word co-occurrence matrix.</a:t>
            </a:r>
          </a:p>
          <a:p>
            <a:pPr algn="just">
              <a:buClr>
                <a:schemeClr val="tx1"/>
              </a:buClr>
            </a:pPr>
            <a:r>
              <a:rPr lang="en-IN" b="0" i="0" dirty="0">
                <a:solidFill>
                  <a:srgbClr val="242424"/>
                </a:solidFill>
                <a:effectLst/>
                <a:latin typeface="Times New Roman" panose="02020603050405020304" pitchFamily="18" charset="0"/>
                <a:cs typeface="Times New Roman" panose="02020603050405020304" pitchFamily="18" charset="0"/>
              </a:rPr>
              <a:t>In </a:t>
            </a:r>
            <a:r>
              <a:rPr lang="en-IN" b="0" i="0" dirty="0" err="1">
                <a:solidFill>
                  <a:srgbClr val="242424"/>
                </a:solidFill>
                <a:effectLst/>
                <a:latin typeface="Times New Roman" panose="02020603050405020304" pitchFamily="18" charset="0"/>
                <a:cs typeface="Times New Roman" panose="02020603050405020304" pitchFamily="18" charset="0"/>
              </a:rPr>
              <a:t>GloVe</a:t>
            </a:r>
            <a:r>
              <a:rPr lang="en-IN" b="0" i="0" dirty="0">
                <a:solidFill>
                  <a:srgbClr val="242424"/>
                </a:solidFill>
                <a:effectLst/>
                <a:latin typeface="Times New Roman" panose="02020603050405020304" pitchFamily="18" charset="0"/>
                <a:cs typeface="Times New Roman" panose="02020603050405020304" pitchFamily="18" charset="0"/>
              </a:rPr>
              <a:t>, we measure the similarity of the hidden factors between words to predict their co-occurrence count. We want to create vector representations that can predict their co-occurrence counts in the corpus also.</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B7CA565-4DF9-4776-28E7-718E6BA58CB1}"/>
              </a:ext>
            </a:extLst>
          </p:cNvPr>
          <p:cNvPicPr>
            <a:picLocks noGrp="1" noChangeAspect="1"/>
          </p:cNvPicPr>
          <p:nvPr>
            <p:ph sz="half" idx="2"/>
          </p:nvPr>
        </p:nvPicPr>
        <p:blipFill>
          <a:blip r:embed="rId2"/>
          <a:stretch>
            <a:fillRect/>
          </a:stretch>
        </p:blipFill>
        <p:spPr>
          <a:xfrm>
            <a:off x="6267450" y="2997915"/>
            <a:ext cx="4754563" cy="2141695"/>
          </a:xfrm>
        </p:spPr>
      </p:pic>
      <p:sp>
        <p:nvSpPr>
          <p:cNvPr id="11" name="Footer Placeholder 10">
            <a:extLst>
              <a:ext uri="{FF2B5EF4-FFF2-40B4-BE49-F238E27FC236}">
                <a16:creationId xmlns:a16="http://schemas.microsoft.com/office/drawing/2014/main" id="{715F0BD9-1423-CC32-B965-564A39FE2F45}"/>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10" name="Slide Number Placeholder 9">
            <a:extLst>
              <a:ext uri="{FF2B5EF4-FFF2-40B4-BE49-F238E27FC236}">
                <a16:creationId xmlns:a16="http://schemas.microsoft.com/office/drawing/2014/main" id="{DBE99D88-8898-C788-4DCD-F4340BC24C8F}"/>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10</a:t>
            </a:fld>
            <a:endParaRPr lang="en-US"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DF1C46C-F52C-2587-F6A2-04710F95455F}"/>
              </a:ext>
            </a:extLst>
          </p:cNvPr>
          <p:cNvSpPr/>
          <p:nvPr/>
        </p:nvSpPr>
        <p:spPr>
          <a:xfrm>
            <a:off x="6382871" y="1326776"/>
            <a:ext cx="4231341" cy="1356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Example:</a:t>
            </a:r>
          </a:p>
          <a:p>
            <a:pPr algn="just"/>
            <a:r>
              <a:rPr lang="en-US" dirty="0"/>
              <a:t>I love </a:t>
            </a:r>
            <a:r>
              <a:rPr lang="en-US" dirty="0" err="1"/>
              <a:t>Learnerea</a:t>
            </a:r>
            <a:endParaRPr lang="en-US" dirty="0"/>
          </a:p>
          <a:p>
            <a:pPr algn="just"/>
            <a:r>
              <a:rPr lang="en-US" dirty="0"/>
              <a:t>I love </a:t>
            </a:r>
            <a:r>
              <a:rPr lang="en-US" dirty="0" err="1"/>
              <a:t>DataScience</a:t>
            </a:r>
            <a:endParaRPr lang="en-IN" dirty="0"/>
          </a:p>
        </p:txBody>
      </p:sp>
    </p:spTree>
    <p:extLst>
      <p:ext uri="{BB962C8B-B14F-4D97-AF65-F5344CB8AC3E}">
        <p14:creationId xmlns:p14="http://schemas.microsoft.com/office/powerpoint/2010/main" val="200870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144A8-5939-F3D6-E98E-B87C40258F61}"/>
              </a:ext>
            </a:extLst>
          </p:cNvPr>
          <p:cNvSpPr>
            <a:spLocks noGrp="1"/>
          </p:cNvSpPr>
          <p:nvPr>
            <p:ph idx="1"/>
          </p:nvPr>
        </p:nvSpPr>
        <p:spPr>
          <a:xfrm>
            <a:off x="340660" y="600635"/>
            <a:ext cx="11394140" cy="5495365"/>
          </a:xfrm>
        </p:spPr>
        <p:txBody>
          <a:bodyPr/>
          <a:lstStyle/>
          <a:p>
            <a:pPr marL="45720" indent="0" algn="just">
              <a:buClr>
                <a:srgbClr val="7030A0"/>
              </a:buClr>
              <a:buNone/>
            </a:pPr>
            <a:r>
              <a:rPr lang="en-US" sz="2800" b="1" dirty="0">
                <a:solidFill>
                  <a:srgbClr val="7030A0"/>
                </a:solidFill>
                <a:latin typeface="Times New Roman" panose="02020603050405020304" pitchFamily="18" charset="0"/>
                <a:cs typeface="Times New Roman" panose="02020603050405020304" pitchFamily="18" charset="0"/>
              </a:rPr>
              <a:t>BERT</a:t>
            </a:r>
          </a:p>
          <a:p>
            <a:pPr algn="just">
              <a:buClrTx/>
            </a:pPr>
            <a:r>
              <a:rPr lang="en-IN" b="0" i="0" dirty="0">
                <a:solidFill>
                  <a:srgbClr val="0D0D0D"/>
                </a:solidFill>
                <a:effectLst/>
                <a:latin typeface="Times New Roman" panose="02020603050405020304" pitchFamily="18" charset="0"/>
                <a:cs typeface="Times New Roman" panose="02020603050405020304" pitchFamily="18" charset="0"/>
              </a:rPr>
              <a:t>BERT, or Bidirectional Encoder Representations from Transformers, is a powerful NLP model based on the Transformer architecture. </a:t>
            </a:r>
          </a:p>
          <a:p>
            <a:pPr algn="just">
              <a:buClrTx/>
            </a:pPr>
            <a:r>
              <a:rPr lang="en-IN" b="0" i="0" dirty="0">
                <a:solidFill>
                  <a:srgbClr val="242424"/>
                </a:solidFill>
                <a:effectLst/>
                <a:latin typeface="Times New Roman" panose="02020603050405020304" pitchFamily="18" charset="0"/>
                <a:cs typeface="Times New Roman" panose="02020603050405020304" pitchFamily="18" charset="0"/>
              </a:rPr>
              <a:t>BERT uses a multi-layer bidirectional transformer encoder to represent the input text in a high-dimensional space. That means it can take into account the entire context of each word in the sentence, which helps it to better understand the meaning of the text.</a:t>
            </a:r>
          </a:p>
          <a:p>
            <a:pPr algn="just">
              <a:buClrTx/>
            </a:pPr>
            <a:r>
              <a:rPr lang="en-IN" dirty="0">
                <a:solidFill>
                  <a:srgbClr val="0D0D0D"/>
                </a:solidFill>
                <a:latin typeface="Times New Roman" panose="02020603050405020304" pitchFamily="18" charset="0"/>
                <a:cs typeface="Times New Roman" panose="02020603050405020304" pitchFamily="18" charset="0"/>
              </a:rPr>
              <a:t>T</a:t>
            </a:r>
            <a:r>
              <a:rPr lang="en-IN" b="0" i="0" dirty="0">
                <a:solidFill>
                  <a:srgbClr val="0D0D0D"/>
                </a:solidFill>
                <a:effectLst/>
                <a:latin typeface="Times New Roman" panose="02020603050405020304" pitchFamily="18" charset="0"/>
                <a:cs typeface="Times New Roman" panose="02020603050405020304" pitchFamily="18" charset="0"/>
              </a:rPr>
              <a:t>he tokenized text is fed into the BERT model, which produces contextualized embeddings, with particular emphasis on the token representation, encapsulating the overall meaning of the input sequence.</a:t>
            </a:r>
            <a:endParaRPr lang="en-IN" dirty="0">
              <a:solidFill>
                <a:srgbClr val="242424"/>
              </a:solidFill>
              <a:latin typeface="Times New Roman" panose="02020603050405020304" pitchFamily="18" charset="0"/>
              <a:cs typeface="Times New Roman" panose="02020603050405020304" pitchFamily="18" charset="0"/>
            </a:endParaRPr>
          </a:p>
          <a:p>
            <a:pPr algn="just">
              <a:buClrTx/>
            </a:pPr>
            <a:r>
              <a:rPr lang="en-IN" dirty="0">
                <a:solidFill>
                  <a:srgbClr val="0D0D0D"/>
                </a:solidFill>
                <a:latin typeface="Times New Roman" panose="02020603050405020304" pitchFamily="18" charset="0"/>
                <a:cs typeface="Times New Roman" panose="02020603050405020304" pitchFamily="18" charset="0"/>
              </a:rPr>
              <a:t>T</a:t>
            </a:r>
            <a:r>
              <a:rPr lang="en-IN" b="0" i="0" dirty="0">
                <a:solidFill>
                  <a:srgbClr val="0D0D0D"/>
                </a:solidFill>
                <a:effectLst/>
                <a:latin typeface="Times New Roman" panose="02020603050405020304" pitchFamily="18" charset="0"/>
                <a:cs typeface="Times New Roman" panose="02020603050405020304" pitchFamily="18" charset="0"/>
              </a:rPr>
              <a:t>hese embeddings serve as input features for traditional machine learning algorithms like SVM or Logistic Regression.</a:t>
            </a:r>
          </a:p>
          <a:p>
            <a:pPr algn="just">
              <a:buClrTx/>
            </a:pPr>
            <a:endParaRPr lang="en-IN" dirty="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1479F5AE-0E1E-B107-479C-CE533F1A51A2}"/>
              </a:ext>
            </a:extLst>
          </p:cNvPr>
          <p:cNvSpPr>
            <a:spLocks noGrp="1"/>
          </p:cNvSpPr>
          <p:nvPr>
            <p:ph type="ftr" sz="quarter" idx="11"/>
          </p:nvPr>
        </p:nvSpPr>
        <p:spPr/>
        <p:txBody>
          <a:bodyPr/>
          <a:lstStyle/>
          <a:p>
            <a:r>
              <a:rPr lang="en-US" dirty="0"/>
              <a:t>Batch - 01</a:t>
            </a:r>
          </a:p>
        </p:txBody>
      </p:sp>
      <p:sp>
        <p:nvSpPr>
          <p:cNvPr id="7" name="Slide Number Placeholder 6">
            <a:extLst>
              <a:ext uri="{FF2B5EF4-FFF2-40B4-BE49-F238E27FC236}">
                <a16:creationId xmlns:a16="http://schemas.microsoft.com/office/drawing/2014/main" id="{9E592478-3FB6-A500-6A23-948E544F6E6F}"/>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2" name="Picture 2" descr="Text Classification with BERT - Shiksha Online">
            <a:extLst>
              <a:ext uri="{FF2B5EF4-FFF2-40B4-BE49-F238E27FC236}">
                <a16:creationId xmlns:a16="http://schemas.microsoft.com/office/drawing/2014/main" id="{DC675271-7F81-9A51-DAD7-6F7362C04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835" y="4520814"/>
            <a:ext cx="4919675" cy="226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454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05E9-DE07-B113-C007-58E9919048C1}"/>
              </a:ext>
            </a:extLst>
          </p:cNvPr>
          <p:cNvSpPr>
            <a:spLocks noGrp="1"/>
          </p:cNvSpPr>
          <p:nvPr>
            <p:ph type="title"/>
          </p:nvPr>
        </p:nvSpPr>
        <p:spPr>
          <a:xfrm>
            <a:off x="1143000" y="609600"/>
            <a:ext cx="9875520" cy="977153"/>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W2V</a:t>
            </a:r>
          </a:p>
        </p:txBody>
      </p:sp>
      <p:sp>
        <p:nvSpPr>
          <p:cNvPr id="3" name="Content Placeholder 2">
            <a:extLst>
              <a:ext uri="{FF2B5EF4-FFF2-40B4-BE49-F238E27FC236}">
                <a16:creationId xmlns:a16="http://schemas.microsoft.com/office/drawing/2014/main" id="{D0D8AA68-2EF1-E76D-B6F6-FDE4433EBD7B}"/>
              </a:ext>
            </a:extLst>
          </p:cNvPr>
          <p:cNvSpPr>
            <a:spLocks noGrp="1"/>
          </p:cNvSpPr>
          <p:nvPr>
            <p:ph idx="1"/>
          </p:nvPr>
        </p:nvSpPr>
        <p:spPr>
          <a:xfrm>
            <a:off x="1143000" y="1461247"/>
            <a:ext cx="9872871" cy="4634753"/>
          </a:xfrm>
        </p:spPr>
        <p:txBody>
          <a:bodyPr/>
          <a:lstStyle/>
          <a:p>
            <a:pPr algn="just">
              <a:buClrTx/>
            </a:pPr>
            <a:r>
              <a:rPr lang="en-IN" b="0" i="0" dirty="0">
                <a:solidFill>
                  <a:schemeClr val="tx1"/>
                </a:solidFill>
                <a:effectLst/>
                <a:latin typeface="Times New Roman" panose="02020603050405020304" pitchFamily="18" charset="0"/>
                <a:cs typeface="Times New Roman" panose="02020603050405020304" pitchFamily="18" charset="0"/>
              </a:rPr>
              <a:t>Word2Vec is a popular algorithm used for natural language processing and text classification. It is a neural network-based approach that learns distributed representations (also called embeddings) of words from a large corpus of text. These embeddings capture the semantic and syntactic relationships between terms, which can be used to improve text classification accuracy.</a:t>
            </a:r>
          </a:p>
          <a:p>
            <a:pPr algn="just">
              <a:buClrTx/>
            </a:pPr>
            <a:r>
              <a:rPr lang="en-IN" b="0" i="0" dirty="0">
                <a:solidFill>
                  <a:schemeClr val="tx1"/>
                </a:solidFill>
                <a:effectLst/>
                <a:latin typeface="Times New Roman" panose="02020603050405020304" pitchFamily="18" charset="0"/>
                <a:cs typeface="Times New Roman" panose="02020603050405020304" pitchFamily="18" charset="0"/>
              </a:rPr>
              <a:t>We can train a Word2Vec model using a tool such as </a:t>
            </a:r>
            <a:r>
              <a:rPr lang="en-IN" b="0" i="0" dirty="0" err="1">
                <a:solidFill>
                  <a:schemeClr val="tx1"/>
                </a:solidFill>
                <a:effectLst/>
                <a:latin typeface="Times New Roman" panose="02020603050405020304" pitchFamily="18" charset="0"/>
                <a:cs typeface="Times New Roman" panose="02020603050405020304" pitchFamily="18" charset="0"/>
              </a:rPr>
              <a:t>Gensim</a:t>
            </a:r>
            <a:r>
              <a:rPr lang="en-IN" b="0" i="0" dirty="0">
                <a:solidFill>
                  <a:schemeClr val="tx1"/>
                </a:solidFill>
                <a:effectLst/>
                <a:latin typeface="Times New Roman" panose="02020603050405020304" pitchFamily="18" charset="0"/>
                <a:cs typeface="Times New Roman" panose="02020603050405020304" pitchFamily="18" charset="0"/>
              </a:rPr>
              <a:t>. The model figures out how to represent words as vectors based on their use in the twitter dataset.</a:t>
            </a:r>
          </a:p>
          <a:p>
            <a:pPr algn="just">
              <a:buClrTx/>
            </a:pPr>
            <a:r>
              <a:rPr lang="en-IN" b="0" i="0" dirty="0">
                <a:solidFill>
                  <a:schemeClr val="tx1"/>
                </a:solidFill>
                <a:effectLst/>
                <a:latin typeface="Times New Roman" panose="02020603050405020304" pitchFamily="18" charset="0"/>
                <a:cs typeface="Times New Roman" panose="02020603050405020304" pitchFamily="18" charset="0"/>
              </a:rPr>
              <a:t>After training the Word2Vec model, you can represent each tweet as a vector by taking the average of the Word2Vec embeddings of the words. This makes a vector representation of the </a:t>
            </a:r>
            <a:r>
              <a:rPr lang="en-IN" dirty="0">
                <a:solidFill>
                  <a:schemeClr val="tx1"/>
                </a:solidFill>
                <a:latin typeface="Times New Roman" panose="02020603050405020304" pitchFamily="18" charset="0"/>
                <a:cs typeface="Times New Roman" panose="02020603050405020304" pitchFamily="18" charset="0"/>
              </a:rPr>
              <a:t>tweet</a:t>
            </a:r>
            <a:r>
              <a:rPr lang="en-IN" b="0" i="0" dirty="0">
                <a:solidFill>
                  <a:schemeClr val="tx1"/>
                </a:solidFill>
                <a:effectLst/>
                <a:latin typeface="Times New Roman" panose="02020603050405020304" pitchFamily="18" charset="0"/>
                <a:cs typeface="Times New Roman" panose="02020603050405020304" pitchFamily="18" charset="0"/>
              </a:rPr>
              <a:t> that shows how the words fit together and what they mean.</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2123DFA-7837-3008-FD6D-140A94F62AAA}"/>
              </a:ext>
            </a:extLst>
          </p:cNvPr>
          <p:cNvSpPr>
            <a:spLocks noGrp="1"/>
          </p:cNvSpPr>
          <p:nvPr>
            <p:ph type="ftr" sz="quarter" idx="11"/>
          </p:nvPr>
        </p:nvSpPr>
        <p:spPr/>
        <p:txBody>
          <a:bodyPr/>
          <a:lstStyle/>
          <a:p>
            <a:r>
              <a:rPr lang="en-US"/>
              <a:t>Batch - 01</a:t>
            </a:r>
            <a:endParaRPr lang="en-US" dirty="0"/>
          </a:p>
        </p:txBody>
      </p:sp>
      <p:sp>
        <p:nvSpPr>
          <p:cNvPr id="4" name="Slide Number Placeholder 3">
            <a:extLst>
              <a:ext uri="{FF2B5EF4-FFF2-40B4-BE49-F238E27FC236}">
                <a16:creationId xmlns:a16="http://schemas.microsoft.com/office/drawing/2014/main" id="{5DCBC953-D39B-A6BC-BF6A-5277D5183FF8}"/>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59266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BD3C-DDD6-8EFF-FE3F-34ECB6F02ADF}"/>
              </a:ext>
            </a:extLst>
          </p:cNvPr>
          <p:cNvSpPr>
            <a:spLocks noGrp="1"/>
          </p:cNvSpPr>
          <p:nvPr>
            <p:ph type="title"/>
          </p:nvPr>
        </p:nvSpPr>
        <p:spPr>
          <a:xfrm>
            <a:off x="1143000" y="134471"/>
            <a:ext cx="9875520" cy="1326776"/>
          </a:xfrm>
        </p:spPr>
        <p:txBody>
          <a:bodyPr>
            <a:normAutofit/>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Machine Learning Algorithms</a:t>
            </a:r>
            <a:endParaRPr lang="en-IN" dirty="0"/>
          </a:p>
        </p:txBody>
      </p:sp>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1142999" y="1461247"/>
            <a:ext cx="6001871" cy="4619512"/>
          </a:xfrm>
        </p:spPr>
        <p:txBody>
          <a:bodyPr/>
          <a:lstStyle/>
          <a:p>
            <a:pPr marL="45720" indent="0">
              <a:buNone/>
            </a:pPr>
            <a:r>
              <a:rPr lang="en-IN" sz="2800" b="1" dirty="0">
                <a:solidFill>
                  <a:srgbClr val="7030A0"/>
                </a:solidFill>
                <a:latin typeface="Times New Roman" panose="02020603050405020304" pitchFamily="18" charset="0"/>
                <a:cs typeface="Times New Roman" panose="02020603050405020304" pitchFamily="18" charset="0"/>
              </a:rPr>
              <a:t>Naïve Bayes Classifier</a:t>
            </a:r>
          </a:p>
          <a:p>
            <a:pPr marL="342900" lvl="0" indent="-342900">
              <a:lnSpc>
                <a:spcPct val="107000"/>
              </a:lnSpc>
              <a:buClrTx/>
              <a:buFont typeface="Symbol" panose="05050102010706020507" pitchFamily="18" charset="2"/>
              <a:buChar char=""/>
            </a:pPr>
            <a:r>
              <a:rPr lang="en-GB"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is a supervised learning algorithm based on bayes theorem for text classification.</a:t>
            </a: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ClrTx/>
              <a:buFont typeface="Symbol" panose="05050102010706020507" pitchFamily="18" charset="2"/>
              <a:buChar char=""/>
            </a:pPr>
            <a:r>
              <a:rPr lang="en-GB"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is a probabilistic classifier which means it performs prediction on the basis if probability of an object.</a:t>
            </a:r>
          </a:p>
          <a:p>
            <a:pPr marL="342900" lvl="0" indent="-342900">
              <a:lnSpc>
                <a:spcPct val="107000"/>
              </a:lnSpc>
              <a:spcAft>
                <a:spcPts val="800"/>
              </a:spcAft>
              <a:buClrTx/>
              <a:buFont typeface="Symbol" panose="05050102010706020507" pitchFamily="18" charset="2"/>
              <a:buChar char=""/>
            </a:pPr>
            <a:r>
              <a:rPr lang="en-GB"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Based on the probability obtained we categorize the new data into existing class label.</a:t>
            </a:r>
            <a:endParaRPr lang="en-GB"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ClrTx/>
              <a:buFont typeface="Symbol" panose="05050102010706020507" pitchFamily="18" charset="2"/>
              <a:buChar char=""/>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3074" name="Picture 2" descr="Naive Bayes Algorithm for Classification | by Idil Ismiguzel | Towards Data  Science">
            <a:extLst>
              <a:ext uri="{FF2B5EF4-FFF2-40B4-BE49-F238E27FC236}">
                <a16:creationId xmlns:a16="http://schemas.microsoft.com/office/drawing/2014/main" id="{44E52D26-CB7E-9F32-C510-E8EB6872B50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33129" y="1311916"/>
            <a:ext cx="4477778" cy="3502131"/>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13</a:t>
            </a:fld>
            <a:endParaRPr 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518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A7B48-AB02-804D-A6EC-47C5FFF2D2D0}"/>
              </a:ext>
            </a:extLst>
          </p:cNvPr>
          <p:cNvSpPr>
            <a:spLocks noGrp="1"/>
          </p:cNvSpPr>
          <p:nvPr>
            <p:ph sz="half" idx="1"/>
          </p:nvPr>
        </p:nvSpPr>
        <p:spPr>
          <a:xfrm>
            <a:off x="730623" y="564776"/>
            <a:ext cx="7131424" cy="5515983"/>
          </a:xfrm>
        </p:spPr>
        <p:txBody>
          <a:bodyPr>
            <a:normAutofit fontScale="92500"/>
          </a:bodyPr>
          <a:lstStyle/>
          <a:p>
            <a:pPr marL="45720" indent="0" algn="just">
              <a:buClrTx/>
              <a:buNone/>
            </a:pPr>
            <a:r>
              <a:rPr lang="en-IN" sz="3000" b="1" dirty="0">
                <a:solidFill>
                  <a:srgbClr val="7030A0"/>
                </a:solidFill>
                <a:latin typeface="Times New Roman" panose="02020603050405020304" pitchFamily="18" charset="0"/>
                <a:cs typeface="Times New Roman" panose="02020603050405020304" pitchFamily="18" charset="0"/>
              </a:rPr>
              <a:t>Logistic Regression</a:t>
            </a:r>
          </a:p>
          <a:p>
            <a:pPr algn="just">
              <a:buClrTx/>
              <a:buFont typeface="Arial" panose="020B0604020202020204" pitchFamily="34" charset="0"/>
              <a:buChar char="•"/>
            </a:pPr>
            <a:r>
              <a:rPr lang="en-IN" sz="24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Logistic regression is a supervised machine learning algorithm</a:t>
            </a:r>
            <a:r>
              <a:rPr lang="en-IN" sz="2400" b="1"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used for binary classification tasks used to predict the probability that an instance belongs to a given class or not.</a:t>
            </a:r>
          </a:p>
          <a:p>
            <a:pPr algn="just">
              <a:buClrTx/>
              <a:buFont typeface="Arial" panose="020B0604020202020204" pitchFamily="34" charset="0"/>
              <a:buChar char="•"/>
            </a:pPr>
            <a:r>
              <a:rPr lang="en-IN" sz="24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Logistic regression is used for binary classification(Male, Female) where we use sigmoid function, that takes input as categorical independent variables and produces a discrete probability value between 0 and 1.</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ClrTx/>
              <a:buFont typeface="Arial" panose="020B0604020202020204" pitchFamily="34" charset="0"/>
              <a:buChar char="•"/>
            </a:pPr>
            <a:r>
              <a:rPr lang="en-IN" sz="2400" b="0" i="0" dirty="0">
                <a:solidFill>
                  <a:srgbClr val="161616"/>
                </a:solidFill>
                <a:effectLst/>
                <a:latin typeface="Times New Roman" panose="02020603050405020304" pitchFamily="18" charset="0"/>
                <a:cs typeface="Times New Roman" panose="02020603050405020304" pitchFamily="18" charset="0"/>
              </a:rPr>
              <a:t>It estimates the probability of an event occurring, based on a given dataset of independent variables(Content). Since the outcome is a probability, the dependent variable is bounded between 0 and 1. </a:t>
            </a:r>
          </a:p>
          <a:p>
            <a:pPr algn="just">
              <a:buClrTx/>
              <a:buFont typeface="Arial" panose="020B0604020202020204" pitchFamily="34" charset="0"/>
              <a:buChar char="•"/>
            </a:pPr>
            <a:r>
              <a:rPr lang="en-IN" sz="24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If the logistic function value is greater than 0.5 (threshold value) then it gives probability 1 otherwise 0.</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ClrTx/>
            </a:pPr>
            <a:endParaRPr lang="en-IN" dirty="0">
              <a:latin typeface="Times New Roman" panose="02020603050405020304" pitchFamily="18" charset="0"/>
              <a:cs typeface="Times New Roman" panose="02020603050405020304" pitchFamily="18" charset="0"/>
            </a:endParaRPr>
          </a:p>
        </p:txBody>
      </p:sp>
      <p:pic>
        <p:nvPicPr>
          <p:cNvPr id="4098" name="Picture 2" descr="Logistic Regression: Equation, Assumptions, Types, and Best Practices">
            <a:extLst>
              <a:ext uri="{FF2B5EF4-FFF2-40B4-BE49-F238E27FC236}">
                <a16:creationId xmlns:a16="http://schemas.microsoft.com/office/drawing/2014/main" id="{B01E56BD-8DDD-1814-94A5-164318CEBBC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67450" y="2338630"/>
            <a:ext cx="4754563" cy="3460265"/>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28FCECEF-EFC3-B063-BB44-E2C8EF00DBC0}"/>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8" name="Slide Number Placeholder 7">
            <a:extLst>
              <a:ext uri="{FF2B5EF4-FFF2-40B4-BE49-F238E27FC236}">
                <a16:creationId xmlns:a16="http://schemas.microsoft.com/office/drawing/2014/main" id="{35AE326D-D4AE-A583-BAB2-781AF9099BF3}"/>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14</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6" name="Picture 2" descr="sigmoid function">
            <a:extLst>
              <a:ext uri="{FF2B5EF4-FFF2-40B4-BE49-F238E27FC236}">
                <a16:creationId xmlns:a16="http://schemas.microsoft.com/office/drawing/2014/main" id="{EA2E610D-038E-C9E9-EB6E-CFA7975AD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6" y="1248616"/>
            <a:ext cx="2543175"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65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07DA84-329C-4A29-9E34-89D2FA8335E3}"/>
              </a:ext>
            </a:extLst>
          </p:cNvPr>
          <p:cNvSpPr>
            <a:spLocks noGrp="1"/>
          </p:cNvSpPr>
          <p:nvPr>
            <p:ph sz="half" idx="1"/>
          </p:nvPr>
        </p:nvSpPr>
        <p:spPr>
          <a:xfrm>
            <a:off x="546847" y="493059"/>
            <a:ext cx="7557247" cy="5979459"/>
          </a:xfrm>
        </p:spPr>
        <p:txBody>
          <a:bodyPr>
            <a:normAutofit fontScale="25000" lnSpcReduction="20000"/>
          </a:bodyPr>
          <a:lstStyle/>
          <a:p>
            <a:pPr marL="45720" indent="0">
              <a:buClr>
                <a:schemeClr val="tx1"/>
              </a:buClr>
              <a:buNone/>
            </a:pPr>
            <a:r>
              <a:rPr lang="en-IN" sz="11200" b="1" dirty="0">
                <a:solidFill>
                  <a:srgbClr val="7030A0"/>
                </a:solidFill>
                <a:latin typeface="Times New Roman" panose="02020603050405020304" pitchFamily="18" charset="0"/>
                <a:cs typeface="Times New Roman" panose="02020603050405020304" pitchFamily="18" charset="0"/>
              </a:rPr>
              <a:t>Decision Tree</a:t>
            </a:r>
          </a:p>
          <a:p>
            <a:pPr algn="just">
              <a:lnSpc>
                <a:spcPct val="120000"/>
              </a:lnSpc>
              <a:buClr>
                <a:schemeClr val="tx1"/>
              </a:buClr>
            </a:pPr>
            <a:r>
              <a:rPr lang="en-IN" sz="8800" kern="1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is a supervised learning algorithm and it </a:t>
            </a:r>
            <a:r>
              <a:rPr lang="en-IN" sz="8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 a graphical representation for getting all the possible solutions to a problem based on given conditions.</a:t>
            </a:r>
            <a:endParaRPr lang="en-IN" sz="88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buClr>
                <a:schemeClr val="tx1"/>
              </a:buClr>
            </a:pPr>
            <a:r>
              <a:rPr lang="en-IN" sz="8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is a tree-structured classifier where each internal node represents the features of the dataset and branch represents decision rules and leaf nodes represents final outcome.</a:t>
            </a:r>
          </a:p>
          <a:p>
            <a:pPr algn="just">
              <a:lnSpc>
                <a:spcPct val="120000"/>
              </a:lnSpc>
              <a:buClr>
                <a:schemeClr val="tx1"/>
              </a:buClr>
            </a:pPr>
            <a:r>
              <a:rPr lang="en-IN" sz="8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predict the class of the given dataset the algorithm starts from root node. It compares the values of root attribute with the record attribute, based on the comparison it selects an attribute, follows the branch and jumps to the next node.</a:t>
            </a:r>
            <a:endParaRPr lang="en-IN" sz="88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buClr>
                <a:schemeClr val="tx1"/>
              </a:buClr>
            </a:pPr>
            <a:r>
              <a:rPr lang="en-IN" sz="8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process continues for the next nodes also until it reaches the leaf node of the tree.</a:t>
            </a:r>
            <a:endParaRPr lang="en-IN" sz="88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buClr>
                <a:schemeClr val="tx1"/>
              </a:buClr>
            </a:pPr>
            <a:r>
              <a:rPr lang="en-IN" sz="8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calculate Entropy and information gain for attribute selection.</a:t>
            </a:r>
            <a:endParaRPr lang="en-IN" sz="8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300"/>
              </a:spcBef>
              <a:spcAft>
                <a:spcPts val="800"/>
              </a:spcAft>
              <a:buClr>
                <a:schemeClr val="tx1"/>
              </a:buClr>
              <a:buFont typeface="Arial" panose="020B0604020202020204" pitchFamily="34" charset="0"/>
              <a:buChar char="•"/>
            </a:pP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buClr>
                <a:schemeClr val="tx1"/>
              </a:buClr>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146" name="Picture 2" descr="Decision Tree Algorithm in Machine Learning - Javatpoint">
            <a:extLst>
              <a:ext uri="{FF2B5EF4-FFF2-40B4-BE49-F238E27FC236}">
                <a16:creationId xmlns:a16="http://schemas.microsoft.com/office/drawing/2014/main" id="{869CD23A-BCB4-2035-28BC-5F3526420CC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238565" y="1441902"/>
            <a:ext cx="3733706" cy="316970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a:extLst>
              <a:ext uri="{FF2B5EF4-FFF2-40B4-BE49-F238E27FC236}">
                <a16:creationId xmlns:a16="http://schemas.microsoft.com/office/drawing/2014/main" id="{EDE2D39D-0562-CAE5-7DC3-2DE5EC46392A}"/>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7" name="Slide Number Placeholder 6">
            <a:extLst>
              <a:ext uri="{FF2B5EF4-FFF2-40B4-BE49-F238E27FC236}">
                <a16:creationId xmlns:a16="http://schemas.microsoft.com/office/drawing/2014/main" id="{7C60A5BB-D3E0-21FC-7555-B3079BAF7A1F}"/>
              </a:ext>
            </a:extLst>
          </p:cNvPr>
          <p:cNvSpPr>
            <a:spLocks noGrp="1"/>
          </p:cNvSpPr>
          <p:nvPr>
            <p:ph type="sldNum" sz="quarter" idx="12"/>
          </p:nvPr>
        </p:nvSpPr>
        <p:spPr>
          <a:xfrm>
            <a:off x="9329530" y="6223828"/>
            <a:ext cx="1831529" cy="365125"/>
          </a:xfrm>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15</a:t>
            </a:fld>
            <a:endParaRPr 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40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96B12-F8DF-DDC0-CBB1-B11A071ABC72}"/>
              </a:ext>
            </a:extLst>
          </p:cNvPr>
          <p:cNvSpPr>
            <a:spLocks noGrp="1"/>
          </p:cNvSpPr>
          <p:nvPr>
            <p:ph sz="half" idx="1"/>
          </p:nvPr>
        </p:nvSpPr>
        <p:spPr>
          <a:xfrm>
            <a:off x="842682" y="636494"/>
            <a:ext cx="7620000" cy="5444265"/>
          </a:xfrm>
        </p:spPr>
        <p:txBody>
          <a:bodyPr>
            <a:normAutofit fontScale="70000" lnSpcReduction="20000"/>
          </a:bodyPr>
          <a:lstStyle/>
          <a:p>
            <a:pPr marL="45720" indent="0">
              <a:buClrTx/>
              <a:buNone/>
            </a:pPr>
            <a:r>
              <a:rPr lang="en-IN" sz="4000" b="1" dirty="0">
                <a:solidFill>
                  <a:srgbClr val="7030A0"/>
                </a:solidFill>
                <a:latin typeface="Times New Roman" panose="02020603050405020304" pitchFamily="18" charset="0"/>
                <a:cs typeface="Times New Roman" panose="02020603050405020304" pitchFamily="18" charset="0"/>
              </a:rPr>
              <a:t>Random Forest</a:t>
            </a:r>
          </a:p>
          <a:p>
            <a:pPr marL="342900" indent="-342900" algn="just">
              <a:lnSpc>
                <a:spcPct val="115000"/>
              </a:lnSpc>
              <a:buClrTx/>
            </a:pPr>
            <a:r>
              <a:rPr lang="en-IN" sz="2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is based on the concept of </a:t>
            </a:r>
            <a:r>
              <a:rPr lang="en-IN" sz="29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ensemble learning,</a:t>
            </a:r>
            <a:r>
              <a:rPr lang="en-IN" sz="2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which is a process of combining multiple classifiers to solve a complex problem and to improve the performance of the model.</a:t>
            </a:r>
          </a:p>
          <a:p>
            <a:pPr marL="342900" lvl="0" indent="-342900" algn="just">
              <a:lnSpc>
                <a:spcPct val="115000"/>
              </a:lnSpc>
              <a:buClrTx/>
              <a:buFont typeface="Arial" panose="020B0604020202020204" pitchFamily="34" charset="0"/>
              <a:buChar char="•"/>
            </a:pPr>
            <a:r>
              <a:rPr lang="en-IN" sz="29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classifier contains number of decision trees on various subsets of given datasets and it takes the average to improve the predictive accuracy of that dataset.</a:t>
            </a:r>
            <a:endParaRPr lang="en-IN" sz="2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ClrTx/>
              <a:buFont typeface="Arial" panose="020B0604020202020204" pitchFamily="34" charset="0"/>
              <a:buChar char="•"/>
            </a:pPr>
            <a:r>
              <a:rPr lang="en-IN" sz="2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 takes the prediction from each tree and based on the majority votes of predictions, and it predicts the final output.</a:t>
            </a:r>
          </a:p>
          <a:p>
            <a:pPr marL="342900" lvl="0" indent="-342900" algn="just">
              <a:lnSpc>
                <a:spcPct val="115000"/>
              </a:lnSpc>
              <a:buClrTx/>
              <a:buFont typeface="Arial" panose="020B0604020202020204" pitchFamily="34" charset="0"/>
              <a:buChar char="•"/>
            </a:pPr>
            <a:r>
              <a:rPr lang="en-IN" sz="29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More number of trees in the forest leads to higher accuracy and prevents the problem of overfitting.</a:t>
            </a:r>
            <a:endParaRPr lang="en-IN" sz="2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ClrTx/>
              <a:buFont typeface="Arial" panose="020B0604020202020204" pitchFamily="34" charset="0"/>
              <a:buChar char="•"/>
            </a:pPr>
            <a:r>
              <a:rPr lang="en-IN" sz="2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Individual decision trees may or may not predict the correct output. But combining all the trees predict the correct output.</a:t>
            </a:r>
          </a:p>
          <a:p>
            <a:pPr>
              <a:buClrTx/>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7170" name="Picture 2" descr="Random Forests. Random forests is a powerful machine… | by Dr. Roi Yehoshua  | Medium">
            <a:extLst>
              <a:ext uri="{FF2B5EF4-FFF2-40B4-BE49-F238E27FC236}">
                <a16:creationId xmlns:a16="http://schemas.microsoft.com/office/drawing/2014/main" id="{EA50FFAC-8236-DD50-5876-9CC81C236EE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588188" y="1219200"/>
            <a:ext cx="3164541" cy="4195482"/>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a:extLst>
              <a:ext uri="{FF2B5EF4-FFF2-40B4-BE49-F238E27FC236}">
                <a16:creationId xmlns:a16="http://schemas.microsoft.com/office/drawing/2014/main" id="{99C4F4EA-FA4D-B0C4-8988-0B65445F3A00}"/>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7" name="Slide Number Placeholder 6">
            <a:extLst>
              <a:ext uri="{FF2B5EF4-FFF2-40B4-BE49-F238E27FC236}">
                <a16:creationId xmlns:a16="http://schemas.microsoft.com/office/drawing/2014/main" id="{1F67990C-8C08-B5A8-E55D-9D7DE2BEB017}"/>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16</a:t>
            </a:fld>
            <a:endParaRPr 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162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1CCB2-9CAE-9B11-FFE0-16E7AAA4AFE9}"/>
              </a:ext>
            </a:extLst>
          </p:cNvPr>
          <p:cNvSpPr>
            <a:spLocks noGrp="1"/>
          </p:cNvSpPr>
          <p:nvPr>
            <p:ph sz="half" idx="1"/>
          </p:nvPr>
        </p:nvSpPr>
        <p:spPr>
          <a:xfrm>
            <a:off x="618565" y="717176"/>
            <a:ext cx="6696635" cy="5363583"/>
          </a:xfrm>
        </p:spPr>
        <p:txBody>
          <a:bodyPr>
            <a:normAutofit/>
          </a:bodyPr>
          <a:lstStyle/>
          <a:p>
            <a:pPr marL="45720" indent="0" algn="just">
              <a:buClrTx/>
              <a:buNone/>
            </a:pPr>
            <a:r>
              <a:rPr lang="en-IN" sz="2800" b="1" dirty="0">
                <a:solidFill>
                  <a:srgbClr val="7030A0"/>
                </a:solidFill>
                <a:latin typeface="Times New Roman" panose="02020603050405020304" pitchFamily="18" charset="0"/>
                <a:cs typeface="Times New Roman" panose="02020603050405020304" pitchFamily="18" charset="0"/>
              </a:rPr>
              <a:t>Support Vector Machine</a:t>
            </a:r>
          </a:p>
          <a:p>
            <a:pPr algn="just">
              <a:buClrTx/>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Support Vector Machine (SVM) is a powerful machine learning algorithm used for linear or nonlinear classification, regression, and even outlier detection tasks. </a:t>
            </a:r>
          </a:p>
          <a:p>
            <a:pPr algn="just">
              <a:buClrTx/>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The main objective of the SVM algorithm is to find the optimal hyperplane in an N-dimensional space that can separate the data points in different classes in the feature space. The hyperplane tries that the margin between the closest points of different classes should be as maximum as possible. The dimension of the hyperplane depends upon the number of features. If the number of input features is two, then the hyperplane is just a line.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0B74B2A-2B8B-288A-88E6-02F5B370683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226674" y="1912595"/>
            <a:ext cx="4754563" cy="3169708"/>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05E71DBD-36D6-8F00-C602-61EED09D0D77}"/>
              </a:ext>
            </a:extLst>
          </p:cNvPr>
          <p:cNvSpPr>
            <a:spLocks noGrp="1"/>
          </p:cNvSpPr>
          <p:nvPr>
            <p:ph type="ftr" sz="quarter" idx="11"/>
          </p:nvPr>
        </p:nvSpPr>
        <p:spPr>
          <a:xfrm>
            <a:off x="3737113" y="6214861"/>
            <a:ext cx="4717774" cy="365125"/>
          </a:xfrm>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8" name="Slide Number Placeholder 7">
            <a:extLst>
              <a:ext uri="{FF2B5EF4-FFF2-40B4-BE49-F238E27FC236}">
                <a16:creationId xmlns:a16="http://schemas.microsoft.com/office/drawing/2014/main" id="{ACB92C1C-360B-BE95-45BF-ED12E5AB5BED}"/>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17</a:t>
            </a:fld>
            <a:endParaRPr 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520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D28D1-C380-9CF4-585F-B17F0BB5B9E2}"/>
              </a:ext>
            </a:extLst>
          </p:cNvPr>
          <p:cNvSpPr>
            <a:spLocks noGrp="1"/>
          </p:cNvSpPr>
          <p:nvPr>
            <p:ph sz="half" idx="1"/>
          </p:nvPr>
        </p:nvSpPr>
        <p:spPr>
          <a:xfrm>
            <a:off x="555812" y="618565"/>
            <a:ext cx="7261412" cy="5462195"/>
          </a:xfrm>
        </p:spPr>
        <p:txBody>
          <a:bodyPr>
            <a:normAutofit lnSpcReduction="10000"/>
          </a:bodyPr>
          <a:lstStyle/>
          <a:p>
            <a:pPr marL="45720" indent="0" algn="just">
              <a:buClrTx/>
              <a:buNone/>
            </a:pPr>
            <a:r>
              <a:rPr lang="en-IN" sz="3000" b="1" dirty="0">
                <a:solidFill>
                  <a:srgbClr val="7030A0"/>
                </a:solidFill>
                <a:latin typeface="Times New Roman" panose="02020603050405020304" pitchFamily="18" charset="0"/>
                <a:cs typeface="Times New Roman" panose="02020603050405020304" pitchFamily="18" charset="0"/>
              </a:rPr>
              <a:t>Bagging</a:t>
            </a:r>
          </a:p>
          <a:p>
            <a:pPr algn="just">
              <a:buClrTx/>
            </a:pPr>
            <a:r>
              <a:rPr lang="en-IN" sz="2400" b="0" i="0" dirty="0">
                <a:solidFill>
                  <a:schemeClr val="tx1"/>
                </a:solidFill>
                <a:effectLst/>
                <a:latin typeface="Times New Roman" panose="02020603050405020304" pitchFamily="18" charset="0"/>
                <a:cs typeface="Times New Roman" panose="02020603050405020304" pitchFamily="18" charset="0"/>
              </a:rPr>
              <a:t>Bagging, also known as Bootstrap aggregating, is an ensemble learning technique that helps to improve the performance and accuracy of machine learning algorithms. It is used to deal with bias-variance trade-offs and reduces the variance of a prediction model.</a:t>
            </a:r>
          </a:p>
          <a:p>
            <a:pPr algn="just">
              <a:buClrTx/>
            </a:pPr>
            <a:r>
              <a:rPr lang="en-IN" sz="2400" dirty="0">
                <a:solidFill>
                  <a:schemeClr val="tx1"/>
                </a:solidFill>
                <a:latin typeface="Times New Roman" panose="02020603050405020304" pitchFamily="18" charset="0"/>
                <a:cs typeface="Times New Roman" panose="02020603050405020304" pitchFamily="18" charset="0"/>
              </a:rPr>
              <a:t>Here </a:t>
            </a:r>
            <a:r>
              <a:rPr lang="en-IN" sz="2400" b="0" i="0" dirty="0">
                <a:solidFill>
                  <a:schemeClr val="tx1"/>
                </a:solidFill>
                <a:effectLst/>
                <a:latin typeface="Times New Roman" panose="02020603050405020304" pitchFamily="18" charset="0"/>
                <a:cs typeface="Times New Roman" panose="02020603050405020304" pitchFamily="18" charset="0"/>
              </a:rPr>
              <a:t>multiple base models are trained independently and in parallel on different subsets of the training data. Each subset is generated using bootstrap sampling, in which data points are picked at random with replacement. In the case of the bagging classifier, the final prediction is made by aggregating the predictions of the all-base model using majority voting. In the models of regression, the final prediction is made by averaging the predictions of the all-base model, and that is known as bagging regression.</a:t>
            </a:r>
          </a:p>
          <a:p>
            <a:pPr algn="just">
              <a:buClrTx/>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Boost Your Machine Learning Models with Bagging: A Powerful Ensemble  Learning Technique | by Brijesh Soni | Medium">
            <a:extLst>
              <a:ext uri="{FF2B5EF4-FFF2-40B4-BE49-F238E27FC236}">
                <a16:creationId xmlns:a16="http://schemas.microsoft.com/office/drawing/2014/main" id="{287289DF-5FCD-5E3D-AE92-C35748D5F89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82000" y="1398494"/>
            <a:ext cx="3473730" cy="3935506"/>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9">
            <a:extLst>
              <a:ext uri="{FF2B5EF4-FFF2-40B4-BE49-F238E27FC236}">
                <a16:creationId xmlns:a16="http://schemas.microsoft.com/office/drawing/2014/main" id="{C8DDCFC7-4727-D4FA-1E96-E32974D5FBFF}"/>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0812C457-8AA5-A039-BFD3-38952733E0D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18</a:t>
            </a:fld>
            <a:endParaRPr 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465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CFB7-9FDE-9ABB-8059-133DD07BA533}"/>
              </a:ext>
            </a:extLst>
          </p:cNvPr>
          <p:cNvSpPr>
            <a:spLocks noGrp="1"/>
          </p:cNvSpPr>
          <p:nvPr>
            <p:ph type="title"/>
          </p:nvPr>
        </p:nvSpPr>
        <p:spPr>
          <a:xfrm>
            <a:off x="896471" y="385481"/>
            <a:ext cx="10122049" cy="3720353"/>
          </a:xfrm>
        </p:spPr>
        <p:txBody>
          <a:bodyPr>
            <a:noAutofit/>
          </a:bodyPr>
          <a:lstStyle/>
          <a:p>
            <a:r>
              <a:rPr lang="en-IN" sz="2800" b="1" dirty="0">
                <a:solidFill>
                  <a:srgbClr val="7030A0"/>
                </a:solidFill>
                <a:latin typeface="Times New Roman" panose="02020603050405020304" pitchFamily="18" charset="0"/>
                <a:cs typeface="Times New Roman" panose="02020603050405020304" pitchFamily="18" charset="0"/>
              </a:rPr>
              <a:t>Voting Ensemble Classifier</a:t>
            </a:r>
            <a:br>
              <a:rPr lang="en-IN" sz="2200" b="0" i="0" dirty="0">
                <a:solidFill>
                  <a:srgbClr val="273239"/>
                </a:solidFill>
                <a:effectLst/>
                <a:latin typeface="Times New Roman" panose="02020603050405020304" pitchFamily="18" charset="0"/>
                <a:cs typeface="Times New Roman" panose="02020603050405020304" pitchFamily="18" charset="0"/>
              </a:rPr>
            </a:br>
            <a:br>
              <a:rPr lang="en-IN" sz="2200" b="0" i="0" dirty="0">
                <a:solidFill>
                  <a:srgbClr val="273239"/>
                </a:solidFill>
                <a:effectLst/>
                <a:latin typeface="Times New Roman" panose="02020603050405020304" pitchFamily="18" charset="0"/>
                <a:cs typeface="Times New Roman" panose="02020603050405020304" pitchFamily="18" charset="0"/>
              </a:rPr>
            </a:br>
            <a:r>
              <a:rPr lang="en-IN" sz="2200" b="0" i="0" dirty="0">
                <a:solidFill>
                  <a:srgbClr val="273239"/>
                </a:solidFill>
                <a:effectLst/>
                <a:latin typeface="Times New Roman" panose="02020603050405020304" pitchFamily="18" charset="0"/>
                <a:cs typeface="Times New Roman" panose="02020603050405020304" pitchFamily="18" charset="0"/>
              </a:rPr>
              <a:t>A Voting Classifier is a machine learning model that trains on an ensemble of numerous models and predicts an output (class) based on their highest probability of chosen class as the output. It simply aggregates the findings of each classifier passed into Voting Classifier and predicts the output class based on the highest majority of voting. The idea is instead of creating separate dedicated models and finding the accuracy for each them, we create a single model which trains by these models and predicts output based on their combined majority of voting for each output class.</a:t>
            </a:r>
            <a:br>
              <a:rPr lang="en-IN" sz="2200" b="0" i="0" dirty="0">
                <a:solidFill>
                  <a:srgbClr val="273239"/>
                </a:solidFill>
                <a:effectLst/>
                <a:latin typeface="Times New Roman" panose="02020603050405020304" pitchFamily="18" charset="0"/>
                <a:cs typeface="Times New Roman" panose="02020603050405020304" pitchFamily="18" charset="0"/>
              </a:rPr>
            </a:br>
            <a:endParaRPr lang="en-IN" sz="2200" dirty="0"/>
          </a:p>
        </p:txBody>
      </p:sp>
      <p:sp>
        <p:nvSpPr>
          <p:cNvPr id="12" name="Footer Placeholder 11">
            <a:extLst>
              <a:ext uri="{FF2B5EF4-FFF2-40B4-BE49-F238E27FC236}">
                <a16:creationId xmlns:a16="http://schemas.microsoft.com/office/drawing/2014/main" id="{A57DA132-34F0-D933-E6B0-1BFE20FDCE7F}"/>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11" name="Slide Number Placeholder 10">
            <a:extLst>
              <a:ext uri="{FF2B5EF4-FFF2-40B4-BE49-F238E27FC236}">
                <a16:creationId xmlns:a16="http://schemas.microsoft.com/office/drawing/2014/main" id="{E231D9BE-CED0-06AE-D78F-187BA34E61AC}"/>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19</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3076" name="Picture 4" descr="Ensemble learning using the Voting Classifier | by Eryk Lewinson | Level Up  Coding">
            <a:extLst>
              <a:ext uri="{FF2B5EF4-FFF2-40B4-BE49-F238E27FC236}">
                <a16:creationId xmlns:a16="http://schemas.microsoft.com/office/drawing/2014/main" id="{E5184055-8649-61C6-8B8A-CF28A7E72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341" y="3585881"/>
            <a:ext cx="8301317" cy="259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44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2492-2BB2-F020-35A7-584699F09BAB}"/>
              </a:ext>
            </a:extLst>
          </p:cNvPr>
          <p:cNvSpPr>
            <a:spLocks noGrp="1"/>
          </p:cNvSpPr>
          <p:nvPr>
            <p:ph type="title"/>
          </p:nvPr>
        </p:nvSpPr>
        <p:spPr>
          <a:xfrm>
            <a:off x="1143000" y="609600"/>
            <a:ext cx="9875520" cy="1228165"/>
          </a:xfrm>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Contents</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F08014-CC7D-8506-387F-E147A2F326B6}"/>
              </a:ext>
            </a:extLst>
          </p:cNvPr>
          <p:cNvSpPr>
            <a:spLocks noGrp="1"/>
          </p:cNvSpPr>
          <p:nvPr>
            <p:ph idx="1"/>
          </p:nvPr>
        </p:nvSpPr>
        <p:spPr>
          <a:xfrm>
            <a:off x="1143000" y="1837765"/>
            <a:ext cx="9872871" cy="4258235"/>
          </a:xfrm>
        </p:spPr>
        <p:txBody>
          <a:bodyPr>
            <a:normAutofit/>
          </a:bodyPr>
          <a:lstStyle/>
          <a:p>
            <a:pPr>
              <a:buClrTx/>
            </a:pPr>
            <a:r>
              <a:rPr lang="en-US" dirty="0">
                <a:solidFill>
                  <a:schemeClr val="tx1"/>
                </a:solidFill>
                <a:latin typeface="Times New Roman" panose="02020603050405020304" pitchFamily="18" charset="0"/>
                <a:cs typeface="Times New Roman" panose="02020603050405020304" pitchFamily="18" charset="0"/>
              </a:rPr>
              <a:t>Abstract</a:t>
            </a:r>
          </a:p>
          <a:p>
            <a:pPr>
              <a:buClrTx/>
            </a:pPr>
            <a:r>
              <a:rPr lang="en-US" dirty="0">
                <a:solidFill>
                  <a:schemeClr val="tx1"/>
                </a:solidFill>
                <a:latin typeface="Times New Roman" panose="02020603050405020304" pitchFamily="18" charset="0"/>
                <a:cs typeface="Times New Roman" panose="02020603050405020304" pitchFamily="18" charset="0"/>
              </a:rPr>
              <a:t>Existing techniques and their limitations</a:t>
            </a:r>
          </a:p>
          <a:p>
            <a:pPr>
              <a:buClrTx/>
            </a:pPr>
            <a:r>
              <a:rPr lang="en-US" dirty="0">
                <a:solidFill>
                  <a:schemeClr val="tx1"/>
                </a:solidFill>
                <a:latin typeface="Times New Roman" panose="02020603050405020304" pitchFamily="18" charset="0"/>
                <a:cs typeface="Times New Roman" panose="02020603050405020304" pitchFamily="18" charset="0"/>
              </a:rPr>
              <a:t>Solutions proposed to the limitations</a:t>
            </a:r>
          </a:p>
          <a:p>
            <a:pPr>
              <a:buClrTx/>
            </a:pPr>
            <a:r>
              <a:rPr lang="en-US" dirty="0">
                <a:solidFill>
                  <a:schemeClr val="tx1"/>
                </a:solidFill>
                <a:latin typeface="Times New Roman" panose="02020603050405020304" pitchFamily="18" charset="0"/>
                <a:cs typeface="Times New Roman" panose="02020603050405020304" pitchFamily="18" charset="0"/>
              </a:rPr>
              <a:t>Algorithms</a:t>
            </a:r>
          </a:p>
          <a:p>
            <a:pPr>
              <a:buClrTx/>
            </a:pPr>
            <a:r>
              <a:rPr lang="en-US" dirty="0">
                <a:solidFill>
                  <a:schemeClr val="tx1"/>
                </a:solidFill>
                <a:latin typeface="Times New Roman" panose="02020603050405020304" pitchFamily="18" charset="0"/>
                <a:cs typeface="Times New Roman" panose="02020603050405020304" pitchFamily="18" charset="0"/>
              </a:rPr>
              <a:t>Datasets</a:t>
            </a:r>
          </a:p>
          <a:p>
            <a:pPr>
              <a:buClrTx/>
            </a:pPr>
            <a:r>
              <a:rPr lang="en-US" dirty="0">
                <a:solidFill>
                  <a:schemeClr val="tx1"/>
                </a:solidFill>
                <a:latin typeface="Times New Roman" panose="02020603050405020304" pitchFamily="18" charset="0"/>
                <a:cs typeface="Times New Roman" panose="02020603050405020304" pitchFamily="18" charset="0"/>
              </a:rPr>
              <a:t>Implementation Details</a:t>
            </a:r>
          </a:p>
          <a:p>
            <a:pPr>
              <a:buClrTx/>
            </a:pPr>
            <a:r>
              <a:rPr lang="en-US" dirty="0">
                <a:solidFill>
                  <a:schemeClr val="tx1"/>
                </a:solidFill>
                <a:latin typeface="Times New Roman" panose="02020603050405020304" pitchFamily="18" charset="0"/>
                <a:cs typeface="Times New Roman" panose="02020603050405020304" pitchFamily="18" charset="0"/>
              </a:rPr>
              <a:t>Results</a:t>
            </a:r>
          </a:p>
          <a:p>
            <a:pPr>
              <a:buClrTx/>
            </a:pPr>
            <a:r>
              <a:rPr lang="en-US" dirty="0">
                <a:solidFill>
                  <a:schemeClr val="tx1"/>
                </a:solidFill>
                <a:latin typeface="Times New Roman" panose="02020603050405020304" pitchFamily="18" charset="0"/>
                <a:cs typeface="Times New Roman" panose="02020603050405020304" pitchFamily="18" charset="0"/>
              </a:rPr>
              <a:t>Test Cases</a:t>
            </a:r>
          </a:p>
          <a:p>
            <a:pPr>
              <a:buClrTx/>
            </a:pPr>
            <a:r>
              <a:rPr lang="en-US" dirty="0">
                <a:solidFill>
                  <a:schemeClr val="tx1"/>
                </a:solidFill>
                <a:latin typeface="Times New Roman" panose="02020603050405020304" pitchFamily="18" charset="0"/>
                <a:cs typeface="Times New Roman" panose="02020603050405020304" pitchFamily="18" charset="0"/>
              </a:rPr>
              <a:t>Conclusion</a:t>
            </a:r>
          </a:p>
          <a:p>
            <a:pPr>
              <a:buClr>
                <a:schemeClr val="accent4">
                  <a:lumMod val="75000"/>
                </a:schemeClr>
              </a:buClr>
            </a:pPr>
            <a:endParaRPr lang="en-IN" dirty="0">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323FE540-7A33-9848-ECCD-6ACB21AB1D54}"/>
              </a:ext>
            </a:extLst>
          </p:cNvPr>
          <p:cNvSpPr>
            <a:spLocks noGrp="1"/>
          </p:cNvSpPr>
          <p:nvPr>
            <p:ph type="ftr" sz="quarter" idx="11"/>
          </p:nvPr>
        </p:nvSpPr>
        <p:spPr/>
        <p:txBody>
          <a:bodyPr/>
          <a:lstStyle/>
          <a:p>
            <a:r>
              <a:rPr lang="en-US" dirty="0"/>
              <a:t>Batch - 01</a:t>
            </a:r>
          </a:p>
        </p:txBody>
      </p:sp>
      <p:sp>
        <p:nvSpPr>
          <p:cNvPr id="8" name="Slide Number Placeholder 7">
            <a:extLst>
              <a:ext uri="{FF2B5EF4-FFF2-40B4-BE49-F238E27FC236}">
                <a16:creationId xmlns:a16="http://schemas.microsoft.com/office/drawing/2014/main" id="{BC0CC7AB-DBEE-8429-6ACB-F45C6482287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3249790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3244B-6E6C-1D5E-8AD1-D440BFFE7CC2}"/>
              </a:ext>
            </a:extLst>
          </p:cNvPr>
          <p:cNvSpPr>
            <a:spLocks noGrp="1"/>
          </p:cNvSpPr>
          <p:nvPr>
            <p:ph sz="half" idx="1"/>
          </p:nvPr>
        </p:nvSpPr>
        <p:spPr>
          <a:xfrm>
            <a:off x="1143000" y="753035"/>
            <a:ext cx="4754880" cy="5327724"/>
          </a:xfrm>
        </p:spPr>
        <p:txBody>
          <a:bodyPr/>
          <a:lstStyle/>
          <a:p>
            <a:pPr marL="45720" indent="0" algn="just">
              <a:buNone/>
            </a:pPr>
            <a:r>
              <a:rPr lang="en-IN" sz="2800" b="1" dirty="0">
                <a:solidFill>
                  <a:srgbClr val="7030A0"/>
                </a:solidFill>
                <a:latin typeface="Times New Roman" panose="02020603050405020304" pitchFamily="18" charset="0"/>
                <a:cs typeface="Times New Roman" panose="02020603050405020304" pitchFamily="18" charset="0"/>
              </a:rPr>
              <a:t>VCH</a:t>
            </a:r>
          </a:p>
          <a:p>
            <a:pPr algn="just">
              <a:buClrTx/>
            </a:pPr>
            <a:r>
              <a:rPr lang="en-IN" b="0" i="0" dirty="0">
                <a:solidFill>
                  <a:srgbClr val="273239"/>
                </a:solidFill>
                <a:effectLst/>
                <a:latin typeface="Times New Roman" panose="02020603050405020304" pitchFamily="18" charset="0"/>
                <a:cs typeface="Times New Roman" panose="02020603050405020304" pitchFamily="18" charset="0"/>
              </a:rPr>
              <a:t>In hard voting, the predicted output class is a class with the highest majority of votes.</a:t>
            </a:r>
            <a:endParaRPr lang="en-IN" b="1" dirty="0">
              <a:solidFill>
                <a:srgbClr val="7030A0"/>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7D2CAEF-06E3-5CAC-EDEC-FFDF10620C37}"/>
              </a:ext>
            </a:extLst>
          </p:cNvPr>
          <p:cNvSpPr>
            <a:spLocks noGrp="1"/>
          </p:cNvSpPr>
          <p:nvPr>
            <p:ph sz="half" idx="2"/>
          </p:nvPr>
        </p:nvSpPr>
        <p:spPr>
          <a:xfrm>
            <a:off x="6267612" y="753035"/>
            <a:ext cx="4754880" cy="5327725"/>
          </a:xfrm>
        </p:spPr>
        <p:txBody>
          <a:bodyPr/>
          <a:lstStyle/>
          <a:p>
            <a:pPr marL="45720" indent="0">
              <a:buClrTx/>
              <a:buNone/>
            </a:pPr>
            <a:r>
              <a:rPr lang="en-IN" sz="2800" b="1" dirty="0">
                <a:solidFill>
                  <a:srgbClr val="7030A0"/>
                </a:solidFill>
                <a:latin typeface="Times New Roman" panose="02020603050405020304" pitchFamily="18" charset="0"/>
                <a:cs typeface="Times New Roman" panose="02020603050405020304" pitchFamily="18" charset="0"/>
              </a:rPr>
              <a:t>VCS</a:t>
            </a:r>
          </a:p>
          <a:p>
            <a:pPr>
              <a:buClrTx/>
            </a:pPr>
            <a:r>
              <a:rPr lang="en-IN" b="0" i="0" dirty="0">
                <a:solidFill>
                  <a:schemeClr val="tx1"/>
                </a:solidFill>
                <a:effectLst/>
                <a:latin typeface="Times New Roman" panose="02020603050405020304" pitchFamily="18" charset="0"/>
                <a:cs typeface="Times New Roman" panose="02020603050405020304" pitchFamily="18" charset="0"/>
              </a:rPr>
              <a:t>In soft voting, the output class is the prediction based on the average of probability given to that class.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8B13261C-47A7-37D6-B45D-59563FBED566}"/>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534A929B-A1A0-37BC-63C7-2359F33F4BE4}"/>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20</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4098" name="Picture 2" descr="Applied Sciences | Free Full-Text | A Soft-Voting Ensemble Classifier for  Detecting Patients Affected by COVID-19">
            <a:extLst>
              <a:ext uri="{FF2B5EF4-FFF2-40B4-BE49-F238E27FC236}">
                <a16:creationId xmlns:a16="http://schemas.microsoft.com/office/drawing/2014/main" id="{03EA5A0C-7F82-82B8-C296-710919EA8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380" y="3149299"/>
            <a:ext cx="8767483" cy="293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348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457A-2D12-A208-29C5-0B1FC41F41DA}"/>
              </a:ext>
            </a:extLst>
          </p:cNvPr>
          <p:cNvSpPr>
            <a:spLocks noGrp="1"/>
          </p:cNvSpPr>
          <p:nvPr>
            <p:ph type="title"/>
          </p:nvPr>
        </p:nvSpPr>
        <p:spPr>
          <a:xfrm>
            <a:off x="717176" y="358588"/>
            <a:ext cx="10301344" cy="1183341"/>
          </a:xfrm>
        </p:spPr>
        <p:txBody>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Algorithm Steps</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150FCC2-CD53-380E-00EC-95EDBBB92F48}"/>
              </a:ext>
            </a:extLst>
          </p:cNvPr>
          <p:cNvSpPr>
            <a:spLocks noGrp="1"/>
          </p:cNvSpPr>
          <p:nvPr>
            <p:ph type="ftr" sz="quarter" idx="11"/>
          </p:nvPr>
        </p:nvSpPr>
        <p:spPr/>
        <p:txBody>
          <a:bodyPr/>
          <a:lstStyle/>
          <a:p>
            <a:r>
              <a:rPr lang="en-US"/>
              <a:t>Batch - 01</a:t>
            </a:r>
            <a:endParaRPr lang="en-US" dirty="0"/>
          </a:p>
        </p:txBody>
      </p:sp>
      <p:sp>
        <p:nvSpPr>
          <p:cNvPr id="5" name="Slide Number Placeholder 4">
            <a:extLst>
              <a:ext uri="{FF2B5EF4-FFF2-40B4-BE49-F238E27FC236}">
                <a16:creationId xmlns:a16="http://schemas.microsoft.com/office/drawing/2014/main" id="{9DAE4018-4A76-C9CC-7E3A-CF64A0C9B3D7}"/>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1027" name="Picture 16">
            <a:extLst>
              <a:ext uri="{FF2B5EF4-FFF2-40B4-BE49-F238E27FC236}">
                <a16:creationId xmlns:a16="http://schemas.microsoft.com/office/drawing/2014/main" id="{8B65C2D0-9D89-08BB-8091-C09C1A717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636" y="1477963"/>
            <a:ext cx="8319246"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680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FBBA69-FC37-1803-2573-EF5CD252E9E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3" name="Slide Number Placeholder 2">
            <a:extLst>
              <a:ext uri="{FF2B5EF4-FFF2-40B4-BE49-F238E27FC236}">
                <a16:creationId xmlns:a16="http://schemas.microsoft.com/office/drawing/2014/main" id="{C4E13939-0052-F728-B0CC-529F35C12D39}"/>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22</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2050" name="Picture 17">
            <a:extLst>
              <a:ext uri="{FF2B5EF4-FFF2-40B4-BE49-F238E27FC236}">
                <a16:creationId xmlns:a16="http://schemas.microsoft.com/office/drawing/2014/main" id="{B0A2D8F4-EF37-3924-004A-76F81EA0E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703" y="1204446"/>
            <a:ext cx="6582709" cy="4335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549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21F2-A360-B37F-F517-696BA675DB3F}"/>
              </a:ext>
            </a:extLst>
          </p:cNvPr>
          <p:cNvSpPr>
            <a:spLocks noGrp="1"/>
          </p:cNvSpPr>
          <p:nvPr>
            <p:ph type="title"/>
          </p:nvPr>
        </p:nvSpPr>
        <p:spPr>
          <a:xfrm>
            <a:off x="1143000" y="609600"/>
            <a:ext cx="9875520" cy="977153"/>
          </a:xfrm>
        </p:spPr>
        <p:txBody>
          <a:bodyPr>
            <a:normAutofit/>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Datasets</a:t>
            </a:r>
          </a:p>
        </p:txBody>
      </p:sp>
      <p:sp>
        <p:nvSpPr>
          <p:cNvPr id="3" name="Content Placeholder 2">
            <a:extLst>
              <a:ext uri="{FF2B5EF4-FFF2-40B4-BE49-F238E27FC236}">
                <a16:creationId xmlns:a16="http://schemas.microsoft.com/office/drawing/2014/main" id="{93F1C4B8-8940-AEF0-3569-52CE4CBB0018}"/>
              </a:ext>
            </a:extLst>
          </p:cNvPr>
          <p:cNvSpPr>
            <a:spLocks noGrp="1"/>
          </p:cNvSpPr>
          <p:nvPr>
            <p:ph idx="1"/>
          </p:nvPr>
        </p:nvSpPr>
        <p:spPr>
          <a:xfrm>
            <a:off x="1143000" y="1667435"/>
            <a:ext cx="9872871" cy="4428565"/>
          </a:xfrm>
        </p:spPr>
        <p:txBody>
          <a:bodyPr/>
          <a:lstStyle/>
          <a:p>
            <a:pPr algn="just">
              <a:buClrTx/>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Initially this paper consider the </a:t>
            </a:r>
            <a:r>
              <a:rPr lang="en-IN" b="1" dirty="0">
                <a:solidFill>
                  <a:schemeClr val="tx1"/>
                </a:solidFill>
                <a:latin typeface="Times New Roman" panose="02020603050405020304" pitchFamily="18" charset="0"/>
                <a:cs typeface="Times New Roman" panose="02020603050405020304" pitchFamily="18" charset="0"/>
              </a:rPr>
              <a:t>“The Twitter User Gender Classification” </a:t>
            </a:r>
            <a:r>
              <a:rPr lang="en-IN" dirty="0">
                <a:solidFill>
                  <a:schemeClr val="tx1"/>
                </a:solidFill>
                <a:latin typeface="Times New Roman" panose="02020603050405020304" pitchFamily="18" charset="0"/>
                <a:cs typeface="Times New Roman" panose="02020603050405020304" pitchFamily="18" charset="0"/>
              </a:rPr>
              <a:t>dataset is available on Kaggle and contains data for </a:t>
            </a:r>
            <a:r>
              <a:rPr lang="en-IN" b="1" dirty="0">
                <a:solidFill>
                  <a:schemeClr val="tx1"/>
                </a:solidFill>
                <a:latin typeface="Times New Roman" panose="02020603050405020304" pitchFamily="18" charset="0"/>
                <a:cs typeface="Times New Roman" panose="02020603050405020304" pitchFamily="18" charset="0"/>
              </a:rPr>
              <a:t>20,050</a:t>
            </a:r>
            <a:r>
              <a:rPr lang="en-IN" dirty="0">
                <a:solidFill>
                  <a:schemeClr val="tx1"/>
                </a:solidFill>
                <a:latin typeface="Times New Roman" panose="02020603050405020304" pitchFamily="18" charset="0"/>
                <a:cs typeface="Times New Roman" panose="02020603050405020304" pitchFamily="18" charset="0"/>
              </a:rPr>
              <a:t> users with one random tweet each. Each entry consists of the tweet’s textual content, the date it was posted, the username of the author, their gender, their profile description and some other columns.</a:t>
            </a:r>
          </a:p>
          <a:p>
            <a:pPr algn="just">
              <a:buClrTx/>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39E297C2-049C-BC2F-4165-634828DFD836}"/>
              </a:ext>
            </a:extLst>
          </p:cNvPr>
          <p:cNvSpPr>
            <a:spLocks noGrp="1"/>
          </p:cNvSpPr>
          <p:nvPr>
            <p:ph type="ftr" sz="quarter" idx="11"/>
          </p:nvPr>
        </p:nvSpPr>
        <p:spPr/>
        <p:txBody>
          <a:bodyPr/>
          <a:lstStyle/>
          <a:p>
            <a:r>
              <a:rPr lang="en-US"/>
              <a:t>Batch - 01</a:t>
            </a:r>
            <a:endParaRPr lang="en-US" dirty="0"/>
          </a:p>
        </p:txBody>
      </p:sp>
      <p:sp>
        <p:nvSpPr>
          <p:cNvPr id="8" name="Slide Number Placeholder 7">
            <a:extLst>
              <a:ext uri="{FF2B5EF4-FFF2-40B4-BE49-F238E27FC236}">
                <a16:creationId xmlns:a16="http://schemas.microsoft.com/office/drawing/2014/main" id="{EF40C033-7074-484E-90E3-2C4BCC0DE30A}"/>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4" name="Picture 3">
            <a:extLst>
              <a:ext uri="{FF2B5EF4-FFF2-40B4-BE49-F238E27FC236}">
                <a16:creationId xmlns:a16="http://schemas.microsoft.com/office/drawing/2014/main" id="{282D9307-D597-FAA2-8A6A-1214B6DDB632}"/>
              </a:ext>
            </a:extLst>
          </p:cNvPr>
          <p:cNvPicPr>
            <a:picLocks noChangeAspect="1"/>
          </p:cNvPicPr>
          <p:nvPr/>
        </p:nvPicPr>
        <p:blipFill>
          <a:blip r:embed="rId2"/>
          <a:stretch>
            <a:fillRect/>
          </a:stretch>
        </p:blipFill>
        <p:spPr>
          <a:xfrm>
            <a:off x="1676401" y="3440504"/>
            <a:ext cx="8776446" cy="2305871"/>
          </a:xfrm>
          <a:prstGeom prst="rect">
            <a:avLst/>
          </a:prstGeom>
        </p:spPr>
      </p:pic>
    </p:spTree>
    <p:extLst>
      <p:ext uri="{BB962C8B-B14F-4D97-AF65-F5344CB8AC3E}">
        <p14:creationId xmlns:p14="http://schemas.microsoft.com/office/powerpoint/2010/main" val="707726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2FF09-BF92-6D4F-53AC-5D4CD7895624}"/>
              </a:ext>
            </a:extLst>
          </p:cNvPr>
          <p:cNvSpPr>
            <a:spLocks noGrp="1"/>
          </p:cNvSpPr>
          <p:nvPr>
            <p:ph idx="1"/>
          </p:nvPr>
        </p:nvSpPr>
        <p:spPr>
          <a:xfrm>
            <a:off x="1143000" y="636494"/>
            <a:ext cx="9872871" cy="5459506"/>
          </a:xfrm>
        </p:spPr>
        <p:txBody>
          <a:bodyPr/>
          <a:lstStyle/>
          <a:p>
            <a:r>
              <a:rPr lang="en-IN" dirty="0">
                <a:solidFill>
                  <a:schemeClr val="tx1"/>
                </a:solidFill>
                <a:latin typeface="Times New Roman" panose="02020603050405020304" pitchFamily="18" charset="0"/>
                <a:cs typeface="Times New Roman" panose="02020603050405020304" pitchFamily="18" charset="0"/>
              </a:rPr>
              <a:t>Later the dataset is expanded so that the extended dataset contain </a:t>
            </a:r>
            <a:r>
              <a:rPr lang="en-IN" b="1" dirty="0">
                <a:solidFill>
                  <a:schemeClr val="tx1"/>
                </a:solidFill>
                <a:latin typeface="Times New Roman" panose="02020603050405020304" pitchFamily="18" charset="0"/>
                <a:cs typeface="Times New Roman" panose="02020603050405020304" pitchFamily="18" charset="0"/>
              </a:rPr>
              <a:t>296,108</a:t>
            </a:r>
            <a:r>
              <a:rPr lang="en-IN" dirty="0">
                <a:solidFill>
                  <a:schemeClr val="tx1"/>
                </a:solidFill>
                <a:latin typeface="Times New Roman" panose="02020603050405020304" pitchFamily="18" charset="0"/>
                <a:cs typeface="Times New Roman" panose="02020603050405020304" pitchFamily="18" charset="0"/>
              </a:rPr>
              <a:t> rows.</a:t>
            </a:r>
            <a:endParaRPr lang="en-IN" dirty="0"/>
          </a:p>
        </p:txBody>
      </p:sp>
      <p:sp>
        <p:nvSpPr>
          <p:cNvPr id="4" name="Footer Placeholder 3">
            <a:extLst>
              <a:ext uri="{FF2B5EF4-FFF2-40B4-BE49-F238E27FC236}">
                <a16:creationId xmlns:a16="http://schemas.microsoft.com/office/drawing/2014/main" id="{0E863376-BCA0-C80D-2595-F72507D634A9}"/>
              </a:ext>
            </a:extLst>
          </p:cNvPr>
          <p:cNvSpPr>
            <a:spLocks noGrp="1"/>
          </p:cNvSpPr>
          <p:nvPr>
            <p:ph type="ftr" sz="quarter" idx="11"/>
          </p:nvPr>
        </p:nvSpPr>
        <p:spPr/>
        <p:txBody>
          <a:bodyPr/>
          <a:lstStyle/>
          <a:p>
            <a:r>
              <a:rPr lang="en-US" dirty="0"/>
              <a:t>Batch - 01</a:t>
            </a:r>
          </a:p>
        </p:txBody>
      </p:sp>
      <p:sp>
        <p:nvSpPr>
          <p:cNvPr id="5" name="Slide Number Placeholder 4">
            <a:extLst>
              <a:ext uri="{FF2B5EF4-FFF2-40B4-BE49-F238E27FC236}">
                <a16:creationId xmlns:a16="http://schemas.microsoft.com/office/drawing/2014/main" id="{B2F47D6A-97F1-70BE-4FBE-6AC519DDD129}"/>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6" name="Picture 5">
            <a:extLst>
              <a:ext uri="{FF2B5EF4-FFF2-40B4-BE49-F238E27FC236}">
                <a16:creationId xmlns:a16="http://schemas.microsoft.com/office/drawing/2014/main" id="{C0CF3B98-E4BF-7036-E7A6-131B98F49FF0}"/>
              </a:ext>
            </a:extLst>
          </p:cNvPr>
          <p:cNvPicPr>
            <a:picLocks noChangeAspect="1"/>
          </p:cNvPicPr>
          <p:nvPr/>
        </p:nvPicPr>
        <p:blipFill>
          <a:blip r:embed="rId2"/>
          <a:stretch>
            <a:fillRect/>
          </a:stretch>
        </p:blipFill>
        <p:spPr>
          <a:xfrm>
            <a:off x="1882588" y="1506072"/>
            <a:ext cx="8373036" cy="2887176"/>
          </a:xfrm>
          <a:prstGeom prst="rect">
            <a:avLst/>
          </a:prstGeom>
        </p:spPr>
      </p:pic>
    </p:spTree>
    <p:extLst>
      <p:ext uri="{BB962C8B-B14F-4D97-AF65-F5344CB8AC3E}">
        <p14:creationId xmlns:p14="http://schemas.microsoft.com/office/powerpoint/2010/main" val="4070305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281B0C-6AAA-87BA-FEFF-3258EE63D863}"/>
              </a:ext>
            </a:extLst>
          </p:cNvPr>
          <p:cNvSpPr>
            <a:spLocks noGrp="1"/>
          </p:cNvSpPr>
          <p:nvPr>
            <p:ph idx="1"/>
          </p:nvPr>
        </p:nvSpPr>
        <p:spPr>
          <a:xfrm>
            <a:off x="1143000" y="654424"/>
            <a:ext cx="9872871" cy="5441576"/>
          </a:xfrm>
        </p:spPr>
        <p:txBody>
          <a:bodyPr/>
          <a:lstStyle/>
          <a:p>
            <a:r>
              <a:rPr lang="en-US" dirty="0">
                <a:solidFill>
                  <a:schemeClr val="tx1"/>
                </a:solidFill>
                <a:latin typeface="Times New Roman" panose="02020603050405020304" pitchFamily="18" charset="0"/>
                <a:cs typeface="Times New Roman" panose="02020603050405020304" pitchFamily="18" charset="0"/>
              </a:rPr>
              <a:t>To detect the hate speech and abusive content we used </a:t>
            </a:r>
            <a:r>
              <a:rPr lang="en-IN" dirty="0">
                <a:solidFill>
                  <a:schemeClr val="tx1"/>
                </a:solidFill>
                <a:latin typeface="Times New Roman" panose="02020603050405020304" pitchFamily="18" charset="0"/>
                <a:cs typeface="Times New Roman" panose="02020603050405020304" pitchFamily="18" charset="0"/>
              </a:rPr>
              <a:t>hate speech and offensive language dataset from Kaggle</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40E2F55-E7B2-D110-765B-A83E343ABD38}"/>
              </a:ext>
            </a:extLst>
          </p:cNvPr>
          <p:cNvSpPr>
            <a:spLocks noGrp="1"/>
          </p:cNvSpPr>
          <p:nvPr>
            <p:ph type="ftr" sz="quarter" idx="11"/>
          </p:nvPr>
        </p:nvSpPr>
        <p:spPr/>
        <p:txBody>
          <a:bodyPr/>
          <a:lstStyle/>
          <a:p>
            <a:r>
              <a:rPr lang="en-US"/>
              <a:t>Batch - 01</a:t>
            </a:r>
            <a:endParaRPr lang="en-US" dirty="0"/>
          </a:p>
        </p:txBody>
      </p:sp>
      <p:sp>
        <p:nvSpPr>
          <p:cNvPr id="5" name="Slide Number Placeholder 4">
            <a:extLst>
              <a:ext uri="{FF2B5EF4-FFF2-40B4-BE49-F238E27FC236}">
                <a16:creationId xmlns:a16="http://schemas.microsoft.com/office/drawing/2014/main" id="{0124689E-CB3B-E548-F39E-F5C03990AB08}"/>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6" name="Picture 5">
            <a:extLst>
              <a:ext uri="{FF2B5EF4-FFF2-40B4-BE49-F238E27FC236}">
                <a16:creationId xmlns:a16="http://schemas.microsoft.com/office/drawing/2014/main" id="{FBDCE053-CCF0-7889-204E-7B251B67C568}"/>
              </a:ext>
            </a:extLst>
          </p:cNvPr>
          <p:cNvPicPr>
            <a:picLocks noChangeAspect="1"/>
          </p:cNvPicPr>
          <p:nvPr/>
        </p:nvPicPr>
        <p:blipFill>
          <a:blip r:embed="rId2"/>
          <a:stretch>
            <a:fillRect/>
          </a:stretch>
        </p:blipFill>
        <p:spPr>
          <a:xfrm>
            <a:off x="1532965" y="1667435"/>
            <a:ext cx="9000563" cy="3039035"/>
          </a:xfrm>
          <a:prstGeom prst="rect">
            <a:avLst/>
          </a:prstGeom>
        </p:spPr>
      </p:pic>
    </p:spTree>
    <p:extLst>
      <p:ext uri="{BB962C8B-B14F-4D97-AF65-F5344CB8AC3E}">
        <p14:creationId xmlns:p14="http://schemas.microsoft.com/office/powerpoint/2010/main" val="4060155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D2A2-F123-B4F7-6B59-4DE94B992B42}"/>
              </a:ext>
            </a:extLst>
          </p:cNvPr>
          <p:cNvSpPr>
            <a:spLocks noGrp="1"/>
          </p:cNvSpPr>
          <p:nvPr>
            <p:ph type="title"/>
          </p:nvPr>
        </p:nvSpPr>
        <p:spPr>
          <a:xfrm>
            <a:off x="784781" y="331510"/>
            <a:ext cx="9875520" cy="1174561"/>
          </a:xfrm>
        </p:spPr>
        <p:txBody>
          <a:bodyPr>
            <a:normAutofit/>
          </a:bodyPr>
          <a:lstStyle/>
          <a:p>
            <a:r>
              <a:rPr lang="en-GB" b="1" dirty="0">
                <a:solidFill>
                  <a:schemeClr val="accent1">
                    <a:lumMod val="75000"/>
                  </a:schemeClr>
                </a:solidFill>
                <a:latin typeface="Times New Roman" panose="02020603050405020304" pitchFamily="18" charset="0"/>
                <a:cs typeface="Times New Roman" panose="02020603050405020304" pitchFamily="18" charset="0"/>
              </a:rPr>
              <a:t>I</a:t>
            </a:r>
            <a:r>
              <a:rPr lang="en-IN" b="1" dirty="0" err="1">
                <a:solidFill>
                  <a:schemeClr val="accent1">
                    <a:lumMod val="75000"/>
                  </a:schemeClr>
                </a:solidFill>
                <a:latin typeface="Times New Roman" panose="02020603050405020304" pitchFamily="18" charset="0"/>
                <a:cs typeface="Times New Roman" panose="02020603050405020304" pitchFamily="18" charset="0"/>
              </a:rPr>
              <a:t>mplementation</a:t>
            </a:r>
            <a:r>
              <a:rPr lang="en-IN" b="1" dirty="0">
                <a:solidFill>
                  <a:schemeClr val="accent1">
                    <a:lumMod val="75000"/>
                  </a:schemeClr>
                </a:solidFill>
                <a:latin typeface="Times New Roman" panose="02020603050405020304" pitchFamily="18" charset="0"/>
                <a:cs typeface="Times New Roman" panose="02020603050405020304" pitchFamily="18" charset="0"/>
              </a:rPr>
              <a:t> details</a:t>
            </a:r>
            <a:br>
              <a:rPr lang="en-IN" b="1" dirty="0">
                <a:solidFill>
                  <a:schemeClr val="accent1">
                    <a:lumMod val="75000"/>
                  </a:schemeClr>
                </a:solidFill>
                <a:latin typeface="Times New Roman" panose="02020603050405020304" pitchFamily="18" charset="0"/>
                <a:cs typeface="Times New Roman" panose="02020603050405020304" pitchFamily="18" charset="0"/>
              </a:rPr>
            </a:br>
            <a:r>
              <a:rPr lang="en-IN" sz="3300" b="1" dirty="0">
                <a:solidFill>
                  <a:schemeClr val="accent4">
                    <a:lumMod val="75000"/>
                  </a:schemeClr>
                </a:solidFill>
                <a:latin typeface="Times New Roman" panose="02020603050405020304" pitchFamily="18" charset="0"/>
                <a:cs typeface="Times New Roman" panose="02020603050405020304" pitchFamily="18" charset="0"/>
              </a:rPr>
              <a:t>a)Gender Prediction</a:t>
            </a:r>
          </a:p>
        </p:txBody>
      </p:sp>
      <p:sp>
        <p:nvSpPr>
          <p:cNvPr id="3" name="Content Placeholder 2">
            <a:extLst>
              <a:ext uri="{FF2B5EF4-FFF2-40B4-BE49-F238E27FC236}">
                <a16:creationId xmlns:a16="http://schemas.microsoft.com/office/drawing/2014/main" id="{A74FEBC8-65DB-6E89-4AE1-E9EF43495C0D}"/>
              </a:ext>
            </a:extLst>
          </p:cNvPr>
          <p:cNvSpPr>
            <a:spLocks noGrp="1"/>
          </p:cNvSpPr>
          <p:nvPr>
            <p:ph idx="1"/>
          </p:nvPr>
        </p:nvSpPr>
        <p:spPr>
          <a:xfrm>
            <a:off x="784782" y="1084082"/>
            <a:ext cx="10231090" cy="5011918"/>
          </a:xfrm>
        </p:spPr>
        <p:txBody>
          <a:bodyPr>
            <a:normAutofit/>
          </a:bodyPr>
          <a:lstStyle/>
          <a:p>
            <a:pPr marL="45720" indent="0" algn="just">
              <a:buClr>
                <a:schemeClr val="tx1"/>
              </a:buClr>
              <a:buNone/>
            </a:pPr>
            <a:endParaRPr lang="en-IN" sz="2000" b="1" dirty="0">
              <a:solidFill>
                <a:schemeClr val="tx1"/>
              </a:solidFill>
              <a:latin typeface="Times New Roman" panose="02020603050405020304" pitchFamily="18" charset="0"/>
              <a:cs typeface="Times New Roman" panose="02020603050405020304" pitchFamily="18" charset="0"/>
            </a:endParaRPr>
          </a:p>
          <a:p>
            <a:pPr marL="45720" indent="0" algn="just">
              <a:buClr>
                <a:schemeClr val="tx1"/>
              </a:buClr>
              <a:buNone/>
            </a:pPr>
            <a:r>
              <a:rPr lang="en-IN" sz="2000" b="1" dirty="0">
                <a:solidFill>
                  <a:schemeClr val="tx1"/>
                </a:solidFill>
                <a:latin typeface="Times New Roman" panose="02020603050405020304" pitchFamily="18" charset="0"/>
                <a:cs typeface="Times New Roman" panose="02020603050405020304" pitchFamily="18" charset="0"/>
              </a:rPr>
              <a:t>Reading and Extending Dataset:</a:t>
            </a:r>
          </a:p>
          <a:p>
            <a:pPr marL="45720" indent="0" algn="just">
              <a:buClr>
                <a:schemeClr val="tx1"/>
              </a:buClr>
              <a:buNone/>
            </a:pPr>
            <a:r>
              <a:rPr lang="en-IN" sz="1600" dirty="0">
                <a:solidFill>
                  <a:schemeClr val="tx1"/>
                </a:solidFill>
                <a:effectLst/>
                <a:latin typeface="Times New Roman" panose="02020603050405020304" pitchFamily="18" charset="0"/>
                <a:cs typeface="Times New Roman" panose="02020603050405020304" pitchFamily="18" charset="0"/>
              </a:rPr>
              <a:t>import pandas as pd</a:t>
            </a:r>
          </a:p>
          <a:p>
            <a:pPr marL="45720" indent="0" algn="just">
              <a:buClr>
                <a:schemeClr val="tx1"/>
              </a:buClr>
              <a:buNone/>
            </a:pPr>
            <a:r>
              <a:rPr lang="en-IN" sz="1600" dirty="0">
                <a:solidFill>
                  <a:schemeClr val="tx1"/>
                </a:solidFill>
                <a:effectLst/>
                <a:latin typeface="Times New Roman" panose="02020603050405020304" pitchFamily="18" charset="0"/>
                <a:cs typeface="Times New Roman" panose="02020603050405020304" pitchFamily="18" charset="0"/>
              </a:rPr>
              <a:t>df1=</a:t>
            </a:r>
            <a:r>
              <a:rPr lang="en-IN" sz="1600" dirty="0" err="1">
                <a:solidFill>
                  <a:schemeClr val="tx1"/>
                </a:solidFill>
                <a:effectLst/>
                <a:latin typeface="Times New Roman" panose="02020603050405020304" pitchFamily="18" charset="0"/>
                <a:cs typeface="Times New Roman" panose="02020603050405020304" pitchFamily="18" charset="0"/>
              </a:rPr>
              <a:t>pd.read_csv</a:t>
            </a:r>
            <a:r>
              <a:rPr lang="en-IN" sz="1600" dirty="0">
                <a:solidFill>
                  <a:schemeClr val="tx1"/>
                </a:solidFill>
                <a:effectLst/>
                <a:latin typeface="Times New Roman" panose="02020603050405020304" pitchFamily="18" charset="0"/>
                <a:cs typeface="Times New Roman" panose="02020603050405020304" pitchFamily="18" charset="0"/>
              </a:rPr>
              <a:t>('/content/gender-classifier-DFE-791531.csv',encoding='</a:t>
            </a:r>
            <a:r>
              <a:rPr lang="en-IN" sz="1600" dirty="0" err="1">
                <a:solidFill>
                  <a:schemeClr val="tx1"/>
                </a:solidFill>
                <a:effectLst/>
                <a:latin typeface="Times New Roman" panose="02020603050405020304" pitchFamily="18" charset="0"/>
                <a:cs typeface="Times New Roman" panose="02020603050405020304" pitchFamily="18" charset="0"/>
              </a:rPr>
              <a:t>latin</a:t>
            </a:r>
            <a:r>
              <a:rPr lang="en-IN" sz="1600" dirty="0">
                <a:solidFill>
                  <a:schemeClr val="tx1"/>
                </a:solidFill>
                <a:effectLst/>
                <a:latin typeface="Times New Roman" panose="02020603050405020304" pitchFamily="18" charset="0"/>
                <a:cs typeface="Times New Roman" panose="02020603050405020304" pitchFamily="18" charset="0"/>
              </a:rPr>
              <a:t>')</a:t>
            </a:r>
          </a:p>
          <a:p>
            <a:pPr marL="45720" indent="0" algn="just">
              <a:buClr>
                <a:schemeClr val="tx1"/>
              </a:buClr>
              <a:buNone/>
            </a:pPr>
            <a:r>
              <a:rPr lang="en-GB" sz="1600" dirty="0">
                <a:solidFill>
                  <a:schemeClr val="tx1"/>
                </a:solidFill>
                <a:effectLst/>
                <a:latin typeface="Times New Roman" panose="02020603050405020304" pitchFamily="18" charset="0"/>
                <a:cs typeface="Times New Roman" panose="02020603050405020304" pitchFamily="18" charset="0"/>
              </a:rPr>
              <a:t>df2 = </a:t>
            </a:r>
            <a:r>
              <a:rPr lang="en-GB" sz="1600" dirty="0" err="1">
                <a:solidFill>
                  <a:schemeClr val="tx1"/>
                </a:solidFill>
                <a:effectLst/>
                <a:latin typeface="Times New Roman" panose="02020603050405020304" pitchFamily="18" charset="0"/>
                <a:cs typeface="Times New Roman" panose="02020603050405020304" pitchFamily="18" charset="0"/>
              </a:rPr>
              <a:t>pd.read_csv</a:t>
            </a:r>
            <a:r>
              <a:rPr lang="en-GB" sz="1600" dirty="0">
                <a:solidFill>
                  <a:schemeClr val="tx1"/>
                </a:solidFill>
                <a:effectLst/>
                <a:latin typeface="Times New Roman" panose="02020603050405020304" pitchFamily="18" charset="0"/>
                <a:cs typeface="Times New Roman" panose="02020603050405020304" pitchFamily="18" charset="0"/>
              </a:rPr>
              <a:t>('/content/Processed-Tweets-Train.csv’)</a:t>
            </a:r>
          </a:p>
          <a:p>
            <a:pPr marL="45720" indent="0" algn="just">
              <a:buClr>
                <a:schemeClr val="tx1"/>
              </a:buClr>
              <a:buNone/>
            </a:pPr>
            <a:r>
              <a:rPr lang="en-GB" sz="1600" dirty="0" err="1">
                <a:solidFill>
                  <a:schemeClr val="tx1"/>
                </a:solidFill>
                <a:effectLst/>
                <a:latin typeface="Times New Roman" panose="02020603050405020304" pitchFamily="18" charset="0"/>
                <a:cs typeface="Times New Roman" panose="02020603050405020304" pitchFamily="18" charset="0"/>
              </a:rPr>
              <a:t>merged_df</a:t>
            </a:r>
            <a:r>
              <a:rPr lang="en-GB" sz="1600" dirty="0">
                <a:solidFill>
                  <a:schemeClr val="tx1"/>
                </a:solidFill>
                <a:effectLst/>
                <a:latin typeface="Times New Roman" panose="02020603050405020304" pitchFamily="18" charset="0"/>
                <a:cs typeface="Times New Roman" panose="02020603050405020304" pitchFamily="18" charset="0"/>
              </a:rPr>
              <a:t>=</a:t>
            </a:r>
            <a:r>
              <a:rPr lang="en-GB" sz="1600" dirty="0" err="1">
                <a:solidFill>
                  <a:schemeClr val="tx1"/>
                </a:solidFill>
                <a:effectLst/>
                <a:latin typeface="Times New Roman" panose="02020603050405020304" pitchFamily="18" charset="0"/>
                <a:cs typeface="Times New Roman" panose="02020603050405020304" pitchFamily="18" charset="0"/>
              </a:rPr>
              <a:t>pd.merge</a:t>
            </a:r>
            <a:r>
              <a:rPr lang="en-GB" sz="1600" dirty="0">
                <a:solidFill>
                  <a:schemeClr val="tx1"/>
                </a:solidFill>
                <a:effectLst/>
                <a:latin typeface="Times New Roman" panose="02020603050405020304" pitchFamily="18" charset="0"/>
                <a:cs typeface="Times New Roman" panose="02020603050405020304" pitchFamily="18" charset="0"/>
              </a:rPr>
              <a:t>(df1,df2, </a:t>
            </a:r>
            <a:r>
              <a:rPr lang="en-GB" sz="1600" dirty="0" err="1">
                <a:solidFill>
                  <a:schemeClr val="tx1"/>
                </a:solidFill>
                <a:effectLst/>
                <a:latin typeface="Times New Roman" panose="02020603050405020304" pitchFamily="18" charset="0"/>
                <a:cs typeface="Times New Roman" panose="02020603050405020304" pitchFamily="18" charset="0"/>
              </a:rPr>
              <a:t>left_on</a:t>
            </a:r>
            <a:r>
              <a:rPr lang="en-GB" sz="1600" dirty="0">
                <a:solidFill>
                  <a:schemeClr val="tx1"/>
                </a:solidFill>
                <a:effectLst/>
                <a:latin typeface="Times New Roman" panose="02020603050405020304" pitchFamily="18" charset="0"/>
                <a:cs typeface="Times New Roman" panose="02020603050405020304" pitchFamily="18" charset="0"/>
              </a:rPr>
              <a:t>='_</a:t>
            </a:r>
            <a:r>
              <a:rPr lang="en-GB" sz="1600" dirty="0" err="1">
                <a:solidFill>
                  <a:schemeClr val="tx1"/>
                </a:solidFill>
                <a:effectLst/>
                <a:latin typeface="Times New Roman" panose="02020603050405020304" pitchFamily="18" charset="0"/>
                <a:cs typeface="Times New Roman" panose="02020603050405020304" pitchFamily="18" charset="0"/>
              </a:rPr>
              <a:t>unit_id</a:t>
            </a:r>
            <a:r>
              <a:rPr lang="en-GB" sz="1600" dirty="0">
                <a:solidFill>
                  <a:schemeClr val="tx1"/>
                </a:solidFill>
                <a:effectLst/>
                <a:latin typeface="Times New Roman" panose="02020603050405020304" pitchFamily="18" charset="0"/>
                <a:cs typeface="Times New Roman" panose="02020603050405020304" pitchFamily="18" charset="0"/>
              </a:rPr>
              <a:t>', </a:t>
            </a:r>
            <a:r>
              <a:rPr lang="en-GB" sz="1600" dirty="0" err="1">
                <a:solidFill>
                  <a:schemeClr val="tx1"/>
                </a:solidFill>
                <a:effectLst/>
                <a:latin typeface="Times New Roman" panose="02020603050405020304" pitchFamily="18" charset="0"/>
                <a:cs typeface="Times New Roman" panose="02020603050405020304" pitchFamily="18" charset="0"/>
              </a:rPr>
              <a:t>right_on</a:t>
            </a:r>
            <a:r>
              <a:rPr lang="en-GB" sz="1600" dirty="0">
                <a:solidFill>
                  <a:schemeClr val="tx1"/>
                </a:solidFill>
                <a:effectLst/>
                <a:latin typeface="Times New Roman" panose="02020603050405020304" pitchFamily="18" charset="0"/>
                <a:cs typeface="Times New Roman" panose="02020603050405020304" pitchFamily="18" charset="0"/>
              </a:rPr>
              <a:t>='</a:t>
            </a:r>
            <a:r>
              <a:rPr lang="en-GB" sz="1600" dirty="0" err="1">
                <a:solidFill>
                  <a:schemeClr val="tx1"/>
                </a:solidFill>
                <a:effectLst/>
                <a:latin typeface="Times New Roman" panose="02020603050405020304" pitchFamily="18" charset="0"/>
                <a:cs typeface="Times New Roman" panose="02020603050405020304" pitchFamily="18" charset="0"/>
              </a:rPr>
              <a:t>tweet_id</a:t>
            </a:r>
            <a:r>
              <a:rPr lang="en-GB" sz="1600" dirty="0">
                <a:solidFill>
                  <a:schemeClr val="tx1"/>
                </a:solidFill>
                <a:effectLst/>
                <a:latin typeface="Times New Roman" panose="02020603050405020304" pitchFamily="18" charset="0"/>
                <a:cs typeface="Times New Roman" panose="02020603050405020304" pitchFamily="18" charset="0"/>
              </a:rPr>
              <a:t>', how='inner’)</a:t>
            </a:r>
          </a:p>
          <a:p>
            <a:pPr marL="45720" indent="0">
              <a:buNone/>
            </a:pPr>
            <a:r>
              <a:rPr lang="en-IN" sz="1600" b="0" dirty="0">
                <a:solidFill>
                  <a:srgbClr val="000000"/>
                </a:solidFill>
                <a:effectLst/>
                <a:latin typeface="Times New Roman" panose="02020603050405020304" pitchFamily="18" charset="0"/>
                <a:cs typeface="Times New Roman" panose="02020603050405020304" pitchFamily="18" charset="0"/>
              </a:rPr>
              <a:t>df3=</a:t>
            </a:r>
            <a:r>
              <a:rPr lang="en-IN" sz="1600" b="0" dirty="0" err="1">
                <a:solidFill>
                  <a:srgbClr val="000000"/>
                </a:solidFill>
                <a:effectLst/>
                <a:latin typeface="Times New Roman" panose="02020603050405020304" pitchFamily="18" charset="0"/>
                <a:cs typeface="Times New Roman" panose="02020603050405020304" pitchFamily="18" charset="0"/>
              </a:rPr>
              <a:t>pd.read_csv</a:t>
            </a:r>
            <a:r>
              <a:rPr lang="en-IN" sz="1600" b="0" dirty="0">
                <a:solidFill>
                  <a:srgbClr val="000000"/>
                </a:solidFill>
                <a:effectLst/>
                <a:latin typeface="Times New Roman" panose="02020603050405020304" pitchFamily="18" charset="0"/>
                <a:cs typeface="Times New Roman" panose="02020603050405020304" pitchFamily="18" charset="0"/>
              </a:rPr>
              <a:t>(</a:t>
            </a:r>
            <a:r>
              <a:rPr lang="en-IN" sz="1600" b="0" dirty="0">
                <a:solidFill>
                  <a:srgbClr val="A31515"/>
                </a:solidFill>
                <a:effectLst/>
                <a:latin typeface="Times New Roman" panose="02020603050405020304" pitchFamily="18" charset="0"/>
                <a:cs typeface="Times New Roman" panose="02020603050405020304" pitchFamily="18" charset="0"/>
              </a:rPr>
              <a:t>'merged_file.csv'</a:t>
            </a:r>
            <a:r>
              <a:rPr lang="en-IN" sz="1600" b="0" dirty="0">
                <a:solidFill>
                  <a:srgbClr val="000000"/>
                </a:solidFill>
                <a:effectLst/>
                <a:latin typeface="Times New Roman" panose="02020603050405020304" pitchFamily="18" charset="0"/>
                <a:cs typeface="Times New Roman" panose="02020603050405020304" pitchFamily="18" charset="0"/>
              </a:rPr>
              <a:t>)</a:t>
            </a:r>
            <a:endParaRPr lang="en-GB" sz="160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600" dirty="0">
                <a:solidFill>
                  <a:schemeClr val="tx1"/>
                </a:solidFill>
                <a:effectLst/>
                <a:latin typeface="Times New Roman" panose="02020603050405020304" pitchFamily="18" charset="0"/>
                <a:cs typeface="Times New Roman" panose="02020603050405020304" pitchFamily="18" charset="0"/>
              </a:rPr>
              <a:t>df4=</a:t>
            </a:r>
            <a:r>
              <a:rPr lang="en-IN" sz="1600" dirty="0" err="1">
                <a:solidFill>
                  <a:schemeClr val="tx1"/>
                </a:solidFill>
                <a:effectLst/>
                <a:latin typeface="Times New Roman" panose="02020603050405020304" pitchFamily="18" charset="0"/>
                <a:cs typeface="Times New Roman" panose="02020603050405020304" pitchFamily="18" charset="0"/>
              </a:rPr>
              <a:t>pd.read_csv</a:t>
            </a:r>
            <a:r>
              <a:rPr lang="en-IN" sz="1600" dirty="0">
                <a:solidFill>
                  <a:schemeClr val="tx1"/>
                </a:solidFill>
                <a:effectLst/>
                <a:latin typeface="Times New Roman" panose="02020603050405020304" pitchFamily="18" charset="0"/>
                <a:cs typeface="Times New Roman" panose="02020603050405020304" pitchFamily="18" charset="0"/>
              </a:rPr>
              <a:t>('/content/Processed-Tweets-Test.csv')</a:t>
            </a:r>
          </a:p>
          <a:p>
            <a:pPr marL="45720" indent="0">
              <a:buNone/>
            </a:pPr>
            <a:r>
              <a:rPr lang="en-IN" sz="1600" dirty="0">
                <a:solidFill>
                  <a:schemeClr val="tx1"/>
                </a:solidFill>
                <a:effectLst/>
                <a:latin typeface="Times New Roman" panose="02020603050405020304" pitchFamily="18" charset="0"/>
                <a:cs typeface="Times New Roman" panose="02020603050405020304" pitchFamily="18" charset="0"/>
              </a:rPr>
              <a:t>merged_df1 = </a:t>
            </a:r>
            <a:r>
              <a:rPr lang="en-IN" sz="1600" dirty="0" err="1">
                <a:solidFill>
                  <a:schemeClr val="tx1"/>
                </a:solidFill>
                <a:effectLst/>
                <a:latin typeface="Times New Roman" panose="02020603050405020304" pitchFamily="18" charset="0"/>
                <a:cs typeface="Times New Roman" panose="02020603050405020304" pitchFamily="18" charset="0"/>
              </a:rPr>
              <a:t>pd.merge</a:t>
            </a:r>
            <a:r>
              <a:rPr lang="en-IN" sz="1600" dirty="0">
                <a:solidFill>
                  <a:schemeClr val="tx1"/>
                </a:solidFill>
                <a:effectLst/>
                <a:latin typeface="Times New Roman" panose="02020603050405020304" pitchFamily="18" charset="0"/>
                <a:cs typeface="Times New Roman" panose="02020603050405020304" pitchFamily="18" charset="0"/>
              </a:rPr>
              <a:t>(df1, df4, </a:t>
            </a:r>
            <a:r>
              <a:rPr lang="en-IN" sz="1600" dirty="0" err="1">
                <a:solidFill>
                  <a:schemeClr val="tx1"/>
                </a:solidFill>
                <a:effectLst/>
                <a:latin typeface="Times New Roman" panose="02020603050405020304" pitchFamily="18" charset="0"/>
                <a:cs typeface="Times New Roman" panose="02020603050405020304" pitchFamily="18" charset="0"/>
              </a:rPr>
              <a:t>left_on</a:t>
            </a:r>
            <a:r>
              <a:rPr lang="en-IN" sz="1600" dirty="0">
                <a:solidFill>
                  <a:schemeClr val="tx1"/>
                </a:solidFill>
                <a:effectLst/>
                <a:latin typeface="Times New Roman" panose="02020603050405020304" pitchFamily="18" charset="0"/>
                <a:cs typeface="Times New Roman" panose="02020603050405020304" pitchFamily="18" charset="0"/>
              </a:rPr>
              <a:t>='_</a:t>
            </a:r>
            <a:r>
              <a:rPr lang="en-IN" sz="1600" dirty="0" err="1">
                <a:solidFill>
                  <a:schemeClr val="tx1"/>
                </a:solidFill>
                <a:effectLst/>
                <a:latin typeface="Times New Roman" panose="02020603050405020304" pitchFamily="18" charset="0"/>
                <a:cs typeface="Times New Roman" panose="02020603050405020304" pitchFamily="18" charset="0"/>
              </a:rPr>
              <a:t>unit_id</a:t>
            </a:r>
            <a:r>
              <a:rPr lang="en-IN" sz="1600" dirty="0">
                <a:solidFill>
                  <a:schemeClr val="tx1"/>
                </a:solidFill>
                <a:effectLst/>
                <a:latin typeface="Times New Roman" panose="02020603050405020304" pitchFamily="18" charset="0"/>
                <a:cs typeface="Times New Roman" panose="02020603050405020304" pitchFamily="18" charset="0"/>
              </a:rPr>
              <a:t>', </a:t>
            </a:r>
            <a:r>
              <a:rPr lang="en-IN" sz="1600" dirty="0" err="1">
                <a:solidFill>
                  <a:schemeClr val="tx1"/>
                </a:solidFill>
                <a:effectLst/>
                <a:latin typeface="Times New Roman" panose="02020603050405020304" pitchFamily="18" charset="0"/>
                <a:cs typeface="Times New Roman" panose="02020603050405020304" pitchFamily="18" charset="0"/>
              </a:rPr>
              <a:t>right_on</a:t>
            </a:r>
            <a:r>
              <a:rPr lang="en-IN" sz="1600" dirty="0">
                <a:solidFill>
                  <a:schemeClr val="tx1"/>
                </a:solidFill>
                <a:effectLst/>
                <a:latin typeface="Times New Roman" panose="02020603050405020304" pitchFamily="18" charset="0"/>
                <a:cs typeface="Times New Roman" panose="02020603050405020304" pitchFamily="18" charset="0"/>
              </a:rPr>
              <a:t>='</a:t>
            </a:r>
            <a:r>
              <a:rPr lang="en-IN" sz="1600" dirty="0" err="1">
                <a:solidFill>
                  <a:schemeClr val="tx1"/>
                </a:solidFill>
                <a:effectLst/>
                <a:latin typeface="Times New Roman" panose="02020603050405020304" pitchFamily="18" charset="0"/>
                <a:cs typeface="Times New Roman" panose="02020603050405020304" pitchFamily="18" charset="0"/>
              </a:rPr>
              <a:t>tweet_id</a:t>
            </a:r>
            <a:r>
              <a:rPr lang="en-IN" sz="1600" dirty="0">
                <a:solidFill>
                  <a:schemeClr val="tx1"/>
                </a:solidFill>
                <a:effectLst/>
                <a:latin typeface="Times New Roman" panose="02020603050405020304" pitchFamily="18" charset="0"/>
                <a:cs typeface="Times New Roman" panose="02020603050405020304" pitchFamily="18" charset="0"/>
              </a:rPr>
              <a:t>', how='inner’)</a:t>
            </a:r>
          </a:p>
          <a:p>
            <a:pPr marL="45720" indent="0">
              <a:buNone/>
            </a:pPr>
            <a:r>
              <a:rPr lang="en-IN" sz="1600" b="0" dirty="0">
                <a:solidFill>
                  <a:srgbClr val="000000"/>
                </a:solidFill>
                <a:effectLst/>
                <a:latin typeface="Times New Roman" panose="02020603050405020304" pitchFamily="18" charset="0"/>
                <a:cs typeface="Times New Roman" panose="02020603050405020304" pitchFamily="18" charset="0"/>
              </a:rPr>
              <a:t>df5=</a:t>
            </a:r>
            <a:r>
              <a:rPr lang="en-IN" sz="1600" b="0" dirty="0" err="1">
                <a:solidFill>
                  <a:srgbClr val="000000"/>
                </a:solidFill>
                <a:effectLst/>
                <a:latin typeface="Times New Roman" panose="02020603050405020304" pitchFamily="18" charset="0"/>
                <a:cs typeface="Times New Roman" panose="02020603050405020304" pitchFamily="18" charset="0"/>
              </a:rPr>
              <a:t>pd.read_csv</a:t>
            </a:r>
            <a:r>
              <a:rPr lang="en-IN" sz="1600" b="0" dirty="0">
                <a:solidFill>
                  <a:srgbClr val="000000"/>
                </a:solidFill>
                <a:effectLst/>
                <a:latin typeface="Times New Roman" panose="02020603050405020304" pitchFamily="18" charset="0"/>
                <a:cs typeface="Times New Roman" panose="02020603050405020304" pitchFamily="18" charset="0"/>
              </a:rPr>
              <a:t>(</a:t>
            </a:r>
            <a:r>
              <a:rPr lang="en-IN" sz="1600" b="0" dirty="0">
                <a:solidFill>
                  <a:srgbClr val="A31515"/>
                </a:solidFill>
                <a:effectLst/>
                <a:latin typeface="Times New Roman" panose="02020603050405020304" pitchFamily="18" charset="0"/>
                <a:cs typeface="Times New Roman" panose="02020603050405020304" pitchFamily="18" charset="0"/>
              </a:rPr>
              <a:t>'merged_file1.csv’</a:t>
            </a:r>
            <a:r>
              <a:rPr lang="en-IN" sz="1600" b="0" dirty="0">
                <a:solidFill>
                  <a:srgbClr val="000000"/>
                </a:solidFill>
                <a:effectLst/>
                <a:latin typeface="Times New Roman" panose="02020603050405020304" pitchFamily="18" charset="0"/>
                <a:cs typeface="Times New Roman" panose="02020603050405020304" pitchFamily="18" charset="0"/>
              </a:rPr>
              <a:t>)</a:t>
            </a:r>
            <a:endParaRPr lang="en-IN" sz="1600" dirty="0">
              <a:solidFill>
                <a:schemeClr val="tx1"/>
              </a:solidFill>
              <a:latin typeface="Times New Roman" panose="02020603050405020304" pitchFamily="18" charset="0"/>
              <a:cs typeface="Times New Roman" panose="02020603050405020304" pitchFamily="18" charset="0"/>
            </a:endParaRPr>
          </a:p>
          <a:p>
            <a:pPr marL="45720" indent="0">
              <a:buNone/>
            </a:pPr>
            <a:r>
              <a:rPr lang="en-IN" sz="1600" b="0" dirty="0" err="1">
                <a:solidFill>
                  <a:srgbClr val="000000"/>
                </a:solidFill>
                <a:effectLst/>
                <a:latin typeface="Times New Roman" panose="02020603050405020304" pitchFamily="18" charset="0"/>
                <a:cs typeface="Times New Roman" panose="02020603050405020304" pitchFamily="18" charset="0"/>
              </a:rPr>
              <a:t>tweet_df</a:t>
            </a:r>
            <a:r>
              <a:rPr lang="en-IN" sz="1600" b="0" dirty="0">
                <a:solidFill>
                  <a:srgbClr val="000000"/>
                </a:solidFill>
                <a:effectLst/>
                <a:latin typeface="Times New Roman" panose="02020603050405020304" pitchFamily="18" charset="0"/>
                <a:cs typeface="Times New Roman" panose="02020603050405020304" pitchFamily="18" charset="0"/>
              </a:rPr>
              <a:t>=[df3, df5] </a:t>
            </a:r>
          </a:p>
          <a:p>
            <a:pPr marL="45720" indent="0">
              <a:buNone/>
            </a:pPr>
            <a:r>
              <a:rPr lang="en-IN" sz="1600" b="0" dirty="0">
                <a:solidFill>
                  <a:srgbClr val="000000"/>
                </a:solidFill>
                <a:effectLst/>
                <a:latin typeface="Times New Roman" panose="02020603050405020304" pitchFamily="18" charset="0"/>
                <a:cs typeface="Times New Roman" panose="02020603050405020304" pitchFamily="18" charset="0"/>
              </a:rPr>
              <a:t>result = </a:t>
            </a:r>
            <a:r>
              <a:rPr lang="en-IN" sz="1600" b="0" dirty="0" err="1">
                <a:solidFill>
                  <a:srgbClr val="000000"/>
                </a:solidFill>
                <a:effectLst/>
                <a:latin typeface="Times New Roman" panose="02020603050405020304" pitchFamily="18" charset="0"/>
                <a:cs typeface="Times New Roman" panose="02020603050405020304" pitchFamily="18" charset="0"/>
              </a:rPr>
              <a:t>pd.concat</a:t>
            </a:r>
            <a:r>
              <a:rPr lang="en-IN" sz="1600" b="0" dirty="0">
                <a:solidFill>
                  <a:srgbClr val="000000"/>
                </a:solidFill>
                <a:effectLst/>
                <a:latin typeface="Times New Roman" panose="02020603050405020304" pitchFamily="18" charset="0"/>
                <a:cs typeface="Times New Roman" panose="02020603050405020304" pitchFamily="18" charset="0"/>
              </a:rPr>
              <a:t>(</a:t>
            </a:r>
            <a:r>
              <a:rPr lang="en-IN" sz="1600" b="0" dirty="0" err="1">
                <a:solidFill>
                  <a:srgbClr val="000000"/>
                </a:solidFill>
                <a:effectLst/>
                <a:latin typeface="Times New Roman" panose="02020603050405020304" pitchFamily="18" charset="0"/>
                <a:cs typeface="Times New Roman" panose="02020603050405020304" pitchFamily="18" charset="0"/>
              </a:rPr>
              <a:t>tweet_df</a:t>
            </a:r>
            <a:r>
              <a:rPr lang="en-IN" sz="1600" b="0" dirty="0">
                <a:solidFill>
                  <a:srgbClr val="000000"/>
                </a:solidFill>
                <a:effectLst/>
                <a:latin typeface="Times New Roman" panose="02020603050405020304" pitchFamily="18" charset="0"/>
                <a:cs typeface="Times New Roman" panose="02020603050405020304" pitchFamily="18" charset="0"/>
              </a:rPr>
              <a:t>)</a:t>
            </a:r>
          </a:p>
        </p:txBody>
      </p:sp>
      <p:sp>
        <p:nvSpPr>
          <p:cNvPr id="5" name="Footer Placeholder 4">
            <a:extLst>
              <a:ext uri="{FF2B5EF4-FFF2-40B4-BE49-F238E27FC236}">
                <a16:creationId xmlns:a16="http://schemas.microsoft.com/office/drawing/2014/main" id="{C790BDA8-3DE5-483D-C374-483C633BD36F}"/>
              </a:ext>
            </a:extLst>
          </p:cNvPr>
          <p:cNvSpPr>
            <a:spLocks noGrp="1"/>
          </p:cNvSpPr>
          <p:nvPr>
            <p:ph type="ftr" sz="quarter" idx="11"/>
          </p:nvPr>
        </p:nvSpPr>
        <p:spPr/>
        <p:txBody>
          <a:bodyPr/>
          <a:lstStyle/>
          <a:p>
            <a:r>
              <a:rPr lang="en-US"/>
              <a:t>Batch - 01</a:t>
            </a:r>
            <a:endParaRPr lang="en-US" dirty="0"/>
          </a:p>
        </p:txBody>
      </p:sp>
      <p:sp>
        <p:nvSpPr>
          <p:cNvPr id="4" name="Slide Number Placeholder 3">
            <a:extLst>
              <a:ext uri="{FF2B5EF4-FFF2-40B4-BE49-F238E27FC236}">
                <a16:creationId xmlns:a16="http://schemas.microsoft.com/office/drawing/2014/main" id="{10E4A13A-8F17-3902-033F-C0F34C52106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853065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FEBC8-65DB-6E89-4AE1-E9EF43495C0D}"/>
              </a:ext>
            </a:extLst>
          </p:cNvPr>
          <p:cNvSpPr>
            <a:spLocks noGrp="1"/>
          </p:cNvSpPr>
          <p:nvPr>
            <p:ph idx="1"/>
          </p:nvPr>
        </p:nvSpPr>
        <p:spPr>
          <a:xfrm>
            <a:off x="784782" y="414779"/>
            <a:ext cx="10231090" cy="5681221"/>
          </a:xfrm>
        </p:spPr>
        <p:txBody>
          <a:bodyPr>
            <a:normAutofit/>
          </a:bodyPr>
          <a:lstStyle/>
          <a:p>
            <a:pPr marL="45720" indent="0" algn="just">
              <a:buClr>
                <a:schemeClr val="tx1"/>
              </a:buClr>
              <a:buNone/>
            </a:pPr>
            <a:r>
              <a:rPr lang="en-GB" b="1" dirty="0">
                <a:solidFill>
                  <a:schemeClr val="tx1"/>
                </a:solidFill>
                <a:latin typeface="Times New Roman" panose="02020603050405020304" pitchFamily="18" charset="0"/>
                <a:cs typeface="Times New Roman" panose="02020603050405020304" pitchFamily="18" charset="0"/>
              </a:rPr>
              <a:t>Data Cleaning</a:t>
            </a:r>
            <a:r>
              <a:rPr lang="en-IN" b="1" dirty="0">
                <a:solidFill>
                  <a:schemeClr val="tx1"/>
                </a:solidFill>
                <a:latin typeface="Times New Roman" panose="02020603050405020304" pitchFamily="18" charset="0"/>
                <a:cs typeface="Times New Roman" panose="02020603050405020304" pitchFamily="18" charset="0"/>
              </a:rPr>
              <a:t>:</a:t>
            </a:r>
          </a:p>
          <a:p>
            <a:pPr marL="45720" indent="0" algn="just">
              <a:lnSpc>
                <a:spcPct val="100000"/>
              </a:lnSpc>
              <a:buClr>
                <a:schemeClr val="tx1"/>
              </a:buClr>
              <a:buNone/>
            </a:pPr>
            <a:r>
              <a:rPr lang="en-GB" sz="1600" b="0" dirty="0">
                <a:solidFill>
                  <a:schemeClr val="tx1"/>
                </a:solidFill>
                <a:effectLst/>
                <a:latin typeface="Times New Roman" panose="02020603050405020304" pitchFamily="18" charset="0"/>
                <a:cs typeface="Times New Roman" panose="02020603050405020304" pitchFamily="18" charset="0"/>
              </a:rPr>
              <a:t>data=</a:t>
            </a:r>
            <a:r>
              <a:rPr lang="en-GB" sz="1600" b="0" dirty="0" err="1">
                <a:solidFill>
                  <a:schemeClr val="tx1"/>
                </a:solidFill>
                <a:effectLst/>
                <a:latin typeface="Times New Roman" panose="02020603050405020304" pitchFamily="18" charset="0"/>
                <a:cs typeface="Times New Roman" panose="02020603050405020304" pitchFamily="18" charset="0"/>
              </a:rPr>
              <a:t>edf</a:t>
            </a:r>
            <a:r>
              <a:rPr lang="en-GB" sz="1600" b="0" dirty="0">
                <a:solidFill>
                  <a:schemeClr val="tx1"/>
                </a:solidFill>
                <a:effectLst/>
                <a:latin typeface="Times New Roman" panose="02020603050405020304" pitchFamily="18" charset="0"/>
                <a:cs typeface="Times New Roman" panose="02020603050405020304" pitchFamily="18" charset="0"/>
              </a:rPr>
              <a:t>[["_</a:t>
            </a:r>
            <a:r>
              <a:rPr lang="en-GB" sz="1600" b="0" dirty="0" err="1">
                <a:solidFill>
                  <a:schemeClr val="tx1"/>
                </a:solidFill>
                <a:effectLst/>
                <a:latin typeface="Times New Roman" panose="02020603050405020304" pitchFamily="18" charset="0"/>
                <a:cs typeface="Times New Roman" panose="02020603050405020304" pitchFamily="18" charset="0"/>
              </a:rPr>
              <a:t>unit_id","created","name","gender_x","text","description</a:t>
            </a:r>
            <a:r>
              <a:rPr lang="en-GB"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#dropping null values in gender</a:t>
            </a: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data.dropna</a:t>
            </a:r>
            <a:r>
              <a:rPr lang="en-IN" sz="1600" b="0" dirty="0">
                <a:solidFill>
                  <a:schemeClr val="tx1"/>
                </a:solidFill>
                <a:effectLst/>
                <a:latin typeface="Times New Roman" panose="02020603050405020304" pitchFamily="18" charset="0"/>
                <a:cs typeface="Times New Roman" panose="02020603050405020304" pitchFamily="18" charset="0"/>
              </a:rPr>
              <a:t>(subset=["</a:t>
            </a:r>
            <a:r>
              <a:rPr lang="en-IN" sz="1600" b="0" dirty="0" err="1">
                <a:solidFill>
                  <a:schemeClr val="tx1"/>
                </a:solidFill>
                <a:effectLst/>
                <a:latin typeface="Times New Roman" panose="02020603050405020304" pitchFamily="18" charset="0"/>
                <a:cs typeface="Times New Roman" panose="02020603050405020304" pitchFamily="18" charset="0"/>
              </a:rPr>
              <a:t>gender_x</a:t>
            </a: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inplace</a:t>
            </a:r>
            <a:r>
              <a:rPr lang="en-IN" sz="1600" b="0" dirty="0">
                <a:solidFill>
                  <a:schemeClr val="tx1"/>
                </a:solidFill>
                <a:effectLst/>
                <a:latin typeface="Times New Roman" panose="02020603050405020304" pitchFamily="18" charset="0"/>
                <a:cs typeface="Times New Roman" panose="02020603050405020304" pitchFamily="18" charset="0"/>
              </a:rPr>
              <a:t>=True)</a:t>
            </a:r>
          </a:p>
          <a:p>
            <a:pPr marL="45720" indent="0">
              <a:buNone/>
            </a:pP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#dropping gender with brand and unknown</a:t>
            </a: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data.drop</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data.loc</a:t>
            </a:r>
            <a:r>
              <a:rPr lang="en-IN" sz="1600" b="0" dirty="0">
                <a:solidFill>
                  <a:schemeClr val="tx1"/>
                </a:solidFill>
                <a:effectLst/>
                <a:latin typeface="Times New Roman" panose="02020603050405020304" pitchFamily="18" charset="0"/>
                <a:cs typeface="Times New Roman" panose="02020603050405020304" pitchFamily="18" charset="0"/>
              </a:rPr>
              <a:t>[data["</a:t>
            </a:r>
            <a:r>
              <a:rPr lang="en-IN" sz="1600" b="0" dirty="0" err="1">
                <a:solidFill>
                  <a:schemeClr val="tx1"/>
                </a:solidFill>
                <a:effectLst/>
                <a:latin typeface="Times New Roman" panose="02020603050405020304" pitchFamily="18" charset="0"/>
                <a:cs typeface="Times New Roman" panose="02020603050405020304" pitchFamily="18" charset="0"/>
              </a:rPr>
              <a:t>gender_x</a:t>
            </a:r>
            <a:r>
              <a:rPr lang="en-IN" sz="1600" b="0" dirty="0">
                <a:solidFill>
                  <a:schemeClr val="tx1"/>
                </a:solidFill>
                <a:effectLst/>
                <a:latin typeface="Times New Roman" panose="02020603050405020304" pitchFamily="18" charset="0"/>
                <a:cs typeface="Times New Roman" panose="02020603050405020304" pitchFamily="18" charset="0"/>
              </a:rPr>
              <a:t>"]=="unknown"].index, </a:t>
            </a:r>
            <a:r>
              <a:rPr lang="en-IN" sz="1600" b="0" dirty="0" err="1">
                <a:solidFill>
                  <a:schemeClr val="tx1"/>
                </a:solidFill>
                <a:effectLst/>
                <a:latin typeface="Times New Roman" panose="02020603050405020304" pitchFamily="18" charset="0"/>
                <a:cs typeface="Times New Roman" panose="02020603050405020304" pitchFamily="18" charset="0"/>
              </a:rPr>
              <a:t>inplace</a:t>
            </a:r>
            <a:r>
              <a:rPr lang="en-IN" sz="1600" b="0" dirty="0">
                <a:solidFill>
                  <a:schemeClr val="tx1"/>
                </a:solidFill>
                <a:effectLst/>
                <a:latin typeface="Times New Roman" panose="02020603050405020304" pitchFamily="18" charset="0"/>
                <a:cs typeface="Times New Roman" panose="02020603050405020304" pitchFamily="18" charset="0"/>
              </a:rPr>
              <a:t>=True)</a:t>
            </a: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data.drop</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data.loc</a:t>
            </a:r>
            <a:r>
              <a:rPr lang="en-IN" sz="1600" b="0" dirty="0">
                <a:solidFill>
                  <a:schemeClr val="tx1"/>
                </a:solidFill>
                <a:effectLst/>
                <a:latin typeface="Times New Roman" panose="02020603050405020304" pitchFamily="18" charset="0"/>
                <a:cs typeface="Times New Roman" panose="02020603050405020304" pitchFamily="18" charset="0"/>
              </a:rPr>
              <a:t>[data["</a:t>
            </a:r>
            <a:r>
              <a:rPr lang="en-IN" sz="1600" b="0" dirty="0" err="1">
                <a:solidFill>
                  <a:schemeClr val="tx1"/>
                </a:solidFill>
                <a:effectLst/>
                <a:latin typeface="Times New Roman" panose="02020603050405020304" pitchFamily="18" charset="0"/>
                <a:cs typeface="Times New Roman" panose="02020603050405020304" pitchFamily="18" charset="0"/>
              </a:rPr>
              <a:t>gender_x</a:t>
            </a:r>
            <a:r>
              <a:rPr lang="en-IN" sz="1600" b="0" dirty="0">
                <a:solidFill>
                  <a:schemeClr val="tx1"/>
                </a:solidFill>
                <a:effectLst/>
                <a:latin typeface="Times New Roman" panose="02020603050405020304" pitchFamily="18" charset="0"/>
                <a:cs typeface="Times New Roman" panose="02020603050405020304" pitchFamily="18" charset="0"/>
              </a:rPr>
              <a:t>"]=="brand"].index, </a:t>
            </a:r>
            <a:r>
              <a:rPr lang="en-IN" sz="1600" b="0" dirty="0" err="1">
                <a:solidFill>
                  <a:schemeClr val="tx1"/>
                </a:solidFill>
                <a:effectLst/>
                <a:latin typeface="Times New Roman" panose="02020603050405020304" pitchFamily="18" charset="0"/>
                <a:cs typeface="Times New Roman" panose="02020603050405020304" pitchFamily="18" charset="0"/>
              </a:rPr>
              <a:t>inplace</a:t>
            </a:r>
            <a:r>
              <a:rPr lang="en-IN" sz="1600" b="0" dirty="0">
                <a:solidFill>
                  <a:schemeClr val="tx1"/>
                </a:solidFill>
                <a:effectLst/>
                <a:latin typeface="Times New Roman" panose="02020603050405020304" pitchFamily="18" charset="0"/>
                <a:cs typeface="Times New Roman" panose="02020603050405020304" pitchFamily="18" charset="0"/>
              </a:rPr>
              <a:t>=True)</a:t>
            </a: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data.dropna</a:t>
            </a:r>
            <a:r>
              <a:rPr lang="en-IN" sz="1600" b="0" dirty="0">
                <a:solidFill>
                  <a:schemeClr val="tx1"/>
                </a:solidFill>
                <a:effectLst/>
                <a:latin typeface="Times New Roman" panose="02020603050405020304" pitchFamily="18" charset="0"/>
                <a:cs typeface="Times New Roman" panose="02020603050405020304" pitchFamily="18" charset="0"/>
              </a:rPr>
              <a:t>(subset=["description"], </a:t>
            </a:r>
            <a:r>
              <a:rPr lang="en-IN" sz="1600" b="0" dirty="0" err="1">
                <a:solidFill>
                  <a:schemeClr val="tx1"/>
                </a:solidFill>
                <a:effectLst/>
                <a:latin typeface="Times New Roman" panose="02020603050405020304" pitchFamily="18" charset="0"/>
                <a:cs typeface="Times New Roman" panose="02020603050405020304" pitchFamily="18" charset="0"/>
              </a:rPr>
              <a:t>inplace</a:t>
            </a:r>
            <a:r>
              <a:rPr lang="en-IN" sz="1600" b="0" dirty="0">
                <a:solidFill>
                  <a:schemeClr val="tx1"/>
                </a:solidFill>
                <a:effectLst/>
                <a:latin typeface="Times New Roman" panose="02020603050405020304" pitchFamily="18" charset="0"/>
                <a:cs typeface="Times New Roman" panose="02020603050405020304" pitchFamily="18" charset="0"/>
              </a:rPr>
              <a:t>=True)</a:t>
            </a:r>
          </a:p>
          <a:p>
            <a:pPr marL="45720" indent="0">
              <a:buNone/>
            </a:pP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600" dirty="0">
                <a:solidFill>
                  <a:schemeClr val="tx1"/>
                </a:solidFill>
                <a:latin typeface="Times New Roman" panose="02020603050405020304" pitchFamily="18" charset="0"/>
                <a:cs typeface="Times New Roman" panose="02020603050405020304" pitchFamily="18" charset="0"/>
              </a:rPr>
              <a:t>#combing text and description</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data["</a:t>
            </a:r>
            <a:r>
              <a:rPr lang="en-IN" sz="1600" b="0" dirty="0" err="1">
                <a:solidFill>
                  <a:schemeClr val="tx1"/>
                </a:solidFill>
                <a:effectLst/>
                <a:latin typeface="Times New Roman" panose="02020603050405020304" pitchFamily="18" charset="0"/>
                <a:cs typeface="Times New Roman" panose="02020603050405020304" pitchFamily="18" charset="0"/>
              </a:rPr>
              <a:t>tweetdesc</a:t>
            </a:r>
            <a:r>
              <a:rPr lang="en-IN" sz="1600" b="0" dirty="0">
                <a:solidFill>
                  <a:schemeClr val="tx1"/>
                </a:solidFill>
                <a:effectLst/>
                <a:latin typeface="Times New Roman" panose="02020603050405020304" pitchFamily="18" charset="0"/>
                <a:cs typeface="Times New Roman" panose="02020603050405020304" pitchFamily="18" charset="0"/>
              </a:rPr>
              <a:t>"]=data["text"]+" "+data["description"]</a:t>
            </a:r>
          </a:p>
          <a:p>
            <a:pPr marL="45720" indent="0">
              <a:buNone/>
            </a:pP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lgn="just">
              <a:lnSpc>
                <a:spcPct val="100000"/>
              </a:lnSpc>
              <a:buClr>
                <a:schemeClr val="tx1"/>
              </a:buClr>
              <a:buNone/>
            </a:pPr>
            <a:endParaRPr lang="en-GB" sz="1600" b="0" dirty="0">
              <a:solidFill>
                <a:schemeClr val="tx1"/>
              </a:solidFill>
              <a:effectLst/>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790BDA8-3DE5-483D-C374-483C633BD36F}"/>
              </a:ext>
            </a:extLst>
          </p:cNvPr>
          <p:cNvSpPr>
            <a:spLocks noGrp="1"/>
          </p:cNvSpPr>
          <p:nvPr>
            <p:ph type="ftr" sz="quarter" idx="11"/>
          </p:nvPr>
        </p:nvSpPr>
        <p:spPr/>
        <p:txBody>
          <a:bodyPr/>
          <a:lstStyle/>
          <a:p>
            <a:r>
              <a:rPr lang="en-US"/>
              <a:t>Batch - 01</a:t>
            </a:r>
            <a:endParaRPr lang="en-US" dirty="0"/>
          </a:p>
        </p:txBody>
      </p:sp>
      <p:sp>
        <p:nvSpPr>
          <p:cNvPr id="4" name="Slide Number Placeholder 3">
            <a:extLst>
              <a:ext uri="{FF2B5EF4-FFF2-40B4-BE49-F238E27FC236}">
                <a16:creationId xmlns:a16="http://schemas.microsoft.com/office/drawing/2014/main" id="{10E4A13A-8F17-3902-033F-C0F34C52106B}"/>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744929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FEBC8-65DB-6E89-4AE1-E9EF43495C0D}"/>
              </a:ext>
            </a:extLst>
          </p:cNvPr>
          <p:cNvSpPr>
            <a:spLocks noGrp="1"/>
          </p:cNvSpPr>
          <p:nvPr>
            <p:ph idx="1"/>
          </p:nvPr>
        </p:nvSpPr>
        <p:spPr>
          <a:xfrm>
            <a:off x="822881" y="384737"/>
            <a:ext cx="10546237" cy="5929459"/>
          </a:xfrm>
        </p:spPr>
        <p:txBody>
          <a:bodyPr>
            <a:normAutofit fontScale="47500" lnSpcReduction="20000"/>
          </a:bodyPr>
          <a:lstStyle/>
          <a:p>
            <a:pPr marL="45720" indent="0" algn="just">
              <a:buClr>
                <a:schemeClr val="tx1"/>
              </a:buClr>
              <a:buNone/>
            </a:pPr>
            <a:r>
              <a:rPr lang="en-IN" sz="4600" b="1" dirty="0">
                <a:solidFill>
                  <a:schemeClr val="tx1"/>
                </a:solidFill>
                <a:latin typeface="Times New Roman" panose="02020603050405020304" pitchFamily="18" charset="0"/>
                <a:cs typeface="Times New Roman" panose="02020603050405020304" pitchFamily="18" charset="0"/>
              </a:rPr>
              <a:t>Preprocessing:</a:t>
            </a:r>
          </a:p>
          <a:p>
            <a:pPr marL="45720" indent="0">
              <a:buNone/>
            </a:pPr>
            <a:r>
              <a:rPr lang="en-GB" sz="3400" b="0" dirty="0">
                <a:solidFill>
                  <a:schemeClr val="tx1"/>
                </a:solidFill>
                <a:effectLst/>
                <a:latin typeface="Times New Roman" panose="02020603050405020304" pitchFamily="18" charset="0"/>
                <a:cs typeface="Times New Roman" panose="02020603050405020304" pitchFamily="18" charset="0"/>
              </a:rPr>
              <a:t>def </a:t>
            </a:r>
            <a:r>
              <a:rPr lang="en-GB" sz="3400" b="0" dirty="0" err="1">
                <a:solidFill>
                  <a:schemeClr val="tx1"/>
                </a:solidFill>
                <a:effectLst/>
                <a:latin typeface="Times New Roman" panose="02020603050405020304" pitchFamily="18" charset="0"/>
                <a:cs typeface="Times New Roman" panose="02020603050405020304" pitchFamily="18" charset="0"/>
              </a:rPr>
              <a:t>preprocess_text</a:t>
            </a:r>
            <a:r>
              <a:rPr lang="en-GB" sz="3400" b="0" dirty="0">
                <a:solidFill>
                  <a:schemeClr val="tx1"/>
                </a:solidFill>
                <a:effectLst/>
                <a:latin typeface="Times New Roman" panose="02020603050405020304" pitchFamily="18" charset="0"/>
                <a:cs typeface="Times New Roman" panose="02020603050405020304" pitchFamily="18" charset="0"/>
              </a:rPr>
              <a:t>(text):</a:t>
            </a:r>
          </a:p>
          <a:p>
            <a:pPr marL="45720" indent="0">
              <a:buNone/>
            </a:pPr>
            <a:r>
              <a:rPr lang="en-GB" sz="3400" dirty="0">
                <a:solidFill>
                  <a:schemeClr val="tx1"/>
                </a:solidFill>
                <a:latin typeface="Times New Roman" panose="02020603050405020304" pitchFamily="18" charset="0"/>
                <a:cs typeface="Times New Roman" panose="02020603050405020304" pitchFamily="18" charset="0"/>
              </a:rPr>
              <a:t>    </a:t>
            </a:r>
            <a:r>
              <a:rPr lang="en-GB" sz="3400" b="0" dirty="0">
                <a:solidFill>
                  <a:schemeClr val="tx1"/>
                </a:solidFill>
                <a:effectLst/>
                <a:latin typeface="Times New Roman" panose="02020603050405020304" pitchFamily="18" charset="0"/>
                <a:cs typeface="Times New Roman" panose="02020603050405020304" pitchFamily="18" charset="0"/>
              </a:rPr>
              <a:t>text = </a:t>
            </a:r>
            <a:r>
              <a:rPr lang="en-GB" sz="3400" b="0" dirty="0" err="1">
                <a:solidFill>
                  <a:schemeClr val="tx1"/>
                </a:solidFill>
                <a:effectLst/>
                <a:latin typeface="Times New Roman" panose="02020603050405020304" pitchFamily="18" charset="0"/>
                <a:cs typeface="Times New Roman" panose="02020603050405020304" pitchFamily="18" charset="0"/>
              </a:rPr>
              <a:t>text.lower</a:t>
            </a:r>
            <a:r>
              <a:rPr lang="en-GB" sz="3400" b="0" dirty="0">
                <a:solidFill>
                  <a:schemeClr val="tx1"/>
                </a:solidFill>
                <a:effectLst/>
                <a:latin typeface="Times New Roman" panose="02020603050405020304" pitchFamily="18" charset="0"/>
                <a:cs typeface="Times New Roman" panose="02020603050405020304" pitchFamily="18" charset="0"/>
              </a:rPr>
              <a:t>() </a:t>
            </a:r>
            <a:r>
              <a:rPr lang="en-GB" sz="3400" dirty="0">
                <a:solidFill>
                  <a:schemeClr val="tx1"/>
                </a:solidFill>
                <a:latin typeface="Times New Roman" panose="02020603050405020304" pitchFamily="18" charset="0"/>
                <a:cs typeface="Times New Roman" panose="02020603050405020304" pitchFamily="18" charset="0"/>
              </a:rPr>
              <a:t>#</a:t>
            </a:r>
            <a:r>
              <a:rPr lang="en-GB" sz="3400" b="0" dirty="0">
                <a:solidFill>
                  <a:schemeClr val="tx1"/>
                </a:solidFill>
                <a:effectLst/>
                <a:latin typeface="Times New Roman" panose="02020603050405020304" pitchFamily="18" charset="0"/>
                <a:cs typeface="Times New Roman" panose="02020603050405020304" pitchFamily="18" charset="0"/>
              </a:rPr>
              <a:t>1. Convert text into lower case</a:t>
            </a:r>
          </a:p>
          <a:p>
            <a:pPr marL="45720" indent="0">
              <a:buNone/>
            </a:pPr>
            <a:r>
              <a:rPr lang="en-GB" sz="3400" b="0" dirty="0">
                <a:solidFill>
                  <a:schemeClr val="tx1"/>
                </a:solidFill>
                <a:effectLst/>
                <a:latin typeface="Times New Roman" panose="02020603050405020304" pitchFamily="18" charset="0"/>
                <a:cs typeface="Times New Roman" panose="02020603050405020304" pitchFamily="18" charset="0"/>
              </a:rPr>
              <a:t>    text = </a:t>
            </a:r>
            <a:r>
              <a:rPr lang="en-GB" sz="3400" b="0" dirty="0" err="1">
                <a:solidFill>
                  <a:schemeClr val="tx1"/>
                </a:solidFill>
                <a:effectLst/>
                <a:latin typeface="Times New Roman" panose="02020603050405020304" pitchFamily="18" charset="0"/>
                <a:cs typeface="Times New Roman" panose="02020603050405020304" pitchFamily="18" charset="0"/>
              </a:rPr>
              <a:t>re.sub</a:t>
            </a:r>
            <a:r>
              <a:rPr lang="en-GB" sz="3400" b="0" dirty="0">
                <a:solidFill>
                  <a:schemeClr val="tx1"/>
                </a:solidFill>
                <a:effectLst/>
                <a:latin typeface="Times New Roman" panose="02020603050405020304" pitchFamily="18" charset="0"/>
                <a:cs typeface="Times New Roman" panose="02020603050405020304" pitchFamily="18" charset="0"/>
              </a:rPr>
              <a:t>(r'[^\x00-\x7F]+', ' ', text)#2.Remove </a:t>
            </a:r>
            <a:r>
              <a:rPr lang="en-GB" sz="3400" b="0" dirty="0" err="1">
                <a:solidFill>
                  <a:schemeClr val="tx1"/>
                </a:solidFill>
                <a:effectLst/>
                <a:latin typeface="Times New Roman" panose="02020603050405020304" pitchFamily="18" charset="0"/>
                <a:cs typeface="Times New Roman" panose="02020603050405020304" pitchFamily="18" charset="0"/>
              </a:rPr>
              <a:t>special,NON</a:t>
            </a:r>
            <a:r>
              <a:rPr lang="en-GB" sz="3400" b="0" dirty="0">
                <a:solidFill>
                  <a:schemeClr val="tx1"/>
                </a:solidFill>
                <a:effectLst/>
                <a:latin typeface="Times New Roman" panose="02020603050405020304" pitchFamily="18" charset="0"/>
                <a:cs typeface="Times New Roman" panose="02020603050405020304" pitchFamily="18" charset="0"/>
              </a:rPr>
              <a:t>-ASCII characters</a:t>
            </a:r>
          </a:p>
          <a:p>
            <a:pPr marL="45720" indent="0">
              <a:buNone/>
            </a:pPr>
            <a:r>
              <a:rPr lang="en-GB" sz="3400" b="0" dirty="0">
                <a:solidFill>
                  <a:schemeClr val="tx1"/>
                </a:solidFill>
                <a:effectLst/>
                <a:latin typeface="Times New Roman" panose="02020603050405020304" pitchFamily="18" charset="0"/>
                <a:cs typeface="Times New Roman" panose="02020603050405020304" pitchFamily="18" charset="0"/>
              </a:rPr>
              <a:t>    </a:t>
            </a:r>
            <a:r>
              <a:rPr lang="en-GB" sz="3400" b="0" dirty="0" err="1">
                <a:solidFill>
                  <a:schemeClr val="tx1"/>
                </a:solidFill>
                <a:effectLst/>
                <a:latin typeface="Times New Roman" panose="02020603050405020304" pitchFamily="18" charset="0"/>
                <a:cs typeface="Times New Roman" panose="02020603050405020304" pitchFamily="18" charset="0"/>
              </a:rPr>
              <a:t>stop_words</a:t>
            </a:r>
            <a:r>
              <a:rPr lang="en-GB" sz="3400" b="0" dirty="0">
                <a:solidFill>
                  <a:schemeClr val="tx1"/>
                </a:solidFill>
                <a:effectLst/>
                <a:latin typeface="Times New Roman" panose="02020603050405020304" pitchFamily="18" charset="0"/>
                <a:cs typeface="Times New Roman" panose="02020603050405020304" pitchFamily="18" charset="0"/>
              </a:rPr>
              <a:t> = set(</a:t>
            </a:r>
            <a:r>
              <a:rPr lang="en-GB" sz="3400" b="0" dirty="0" err="1">
                <a:solidFill>
                  <a:schemeClr val="tx1"/>
                </a:solidFill>
                <a:effectLst/>
                <a:latin typeface="Times New Roman" panose="02020603050405020304" pitchFamily="18" charset="0"/>
                <a:cs typeface="Times New Roman" panose="02020603050405020304" pitchFamily="18" charset="0"/>
              </a:rPr>
              <a:t>stopwords.words</a:t>
            </a:r>
            <a:r>
              <a:rPr lang="en-GB" sz="3400" b="0" dirty="0">
                <a:solidFill>
                  <a:schemeClr val="tx1"/>
                </a:solidFill>
                <a:effectLst/>
                <a:latin typeface="Times New Roman" panose="02020603050405020304" pitchFamily="18" charset="0"/>
                <a:cs typeface="Times New Roman" panose="02020603050405020304" pitchFamily="18" charset="0"/>
              </a:rPr>
              <a:t>('</a:t>
            </a:r>
            <a:r>
              <a:rPr lang="en-GB" sz="3400" b="0" dirty="0" err="1">
                <a:solidFill>
                  <a:schemeClr val="tx1"/>
                </a:solidFill>
                <a:effectLst/>
                <a:latin typeface="Times New Roman" panose="02020603050405020304" pitchFamily="18" charset="0"/>
                <a:cs typeface="Times New Roman" panose="02020603050405020304" pitchFamily="18" charset="0"/>
              </a:rPr>
              <a:t>english</a:t>
            </a:r>
            <a:r>
              <a:rPr lang="en-GB" sz="3400" b="0" dirty="0">
                <a:solidFill>
                  <a:schemeClr val="tx1"/>
                </a:solidFill>
                <a:effectLst/>
                <a:latin typeface="Times New Roman" panose="02020603050405020304" pitchFamily="18" charset="0"/>
                <a:cs typeface="Times New Roman" panose="02020603050405020304" pitchFamily="18" charset="0"/>
              </a:rPr>
              <a:t>’)) </a:t>
            </a:r>
            <a:r>
              <a:rPr lang="en-GB" sz="3400" dirty="0">
                <a:solidFill>
                  <a:schemeClr val="tx1"/>
                </a:solidFill>
                <a:latin typeface="Times New Roman" panose="02020603050405020304" pitchFamily="18" charset="0"/>
                <a:cs typeface="Times New Roman" panose="02020603050405020304" pitchFamily="18" charset="0"/>
              </a:rPr>
              <a:t>#3.Remove </a:t>
            </a:r>
            <a:r>
              <a:rPr lang="en-GB" sz="3400" dirty="0" err="1">
                <a:solidFill>
                  <a:schemeClr val="tx1"/>
                </a:solidFill>
                <a:latin typeface="Times New Roman" panose="02020603050405020304" pitchFamily="18" charset="0"/>
                <a:cs typeface="Times New Roman" panose="02020603050405020304" pitchFamily="18" charset="0"/>
              </a:rPr>
              <a:t>stopwords</a:t>
            </a:r>
            <a:r>
              <a:rPr lang="en-GB" sz="3400" dirty="0">
                <a:solidFill>
                  <a:schemeClr val="tx1"/>
                </a:solidFill>
                <a:latin typeface="Times New Roman" panose="02020603050405020304" pitchFamily="18" charset="0"/>
                <a:cs typeface="Times New Roman" panose="02020603050405020304" pitchFamily="18" charset="0"/>
              </a:rPr>
              <a:t> using NLTK</a:t>
            </a:r>
            <a:endParaRPr lang="en-GB" sz="34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GB" sz="3400" b="0" dirty="0">
                <a:solidFill>
                  <a:schemeClr val="tx1"/>
                </a:solidFill>
                <a:effectLst/>
                <a:latin typeface="Times New Roman" panose="02020603050405020304" pitchFamily="18" charset="0"/>
                <a:cs typeface="Times New Roman" panose="02020603050405020304" pitchFamily="18" charset="0"/>
              </a:rPr>
              <a:t>    </a:t>
            </a:r>
            <a:r>
              <a:rPr lang="en-GB" sz="3400" b="0" dirty="0" err="1">
                <a:solidFill>
                  <a:schemeClr val="tx1"/>
                </a:solidFill>
                <a:effectLst/>
                <a:latin typeface="Times New Roman" panose="02020603050405020304" pitchFamily="18" charset="0"/>
                <a:cs typeface="Times New Roman" panose="02020603050405020304" pitchFamily="18" charset="0"/>
              </a:rPr>
              <a:t>word_tokens</a:t>
            </a:r>
            <a:r>
              <a:rPr lang="en-GB" sz="3400" b="0" dirty="0">
                <a:solidFill>
                  <a:schemeClr val="tx1"/>
                </a:solidFill>
                <a:effectLst/>
                <a:latin typeface="Times New Roman" panose="02020603050405020304" pitchFamily="18" charset="0"/>
                <a:cs typeface="Times New Roman" panose="02020603050405020304" pitchFamily="18" charset="0"/>
              </a:rPr>
              <a:t> = </a:t>
            </a:r>
            <a:r>
              <a:rPr lang="en-GB" sz="3400" b="0" dirty="0" err="1">
                <a:solidFill>
                  <a:schemeClr val="tx1"/>
                </a:solidFill>
                <a:effectLst/>
                <a:latin typeface="Times New Roman" panose="02020603050405020304" pitchFamily="18" charset="0"/>
                <a:cs typeface="Times New Roman" panose="02020603050405020304" pitchFamily="18" charset="0"/>
              </a:rPr>
              <a:t>word_tokenize</a:t>
            </a:r>
            <a:r>
              <a:rPr lang="en-GB" sz="3400" b="0" dirty="0">
                <a:solidFill>
                  <a:schemeClr val="tx1"/>
                </a:solidFill>
                <a:effectLst/>
                <a:latin typeface="Times New Roman" panose="02020603050405020304" pitchFamily="18" charset="0"/>
                <a:cs typeface="Times New Roman" panose="02020603050405020304" pitchFamily="18" charset="0"/>
              </a:rPr>
              <a:t>(text)</a:t>
            </a:r>
          </a:p>
          <a:p>
            <a:pPr marL="45720" indent="0">
              <a:buNone/>
            </a:pPr>
            <a:r>
              <a:rPr lang="en-GB" sz="3400" b="0" dirty="0">
                <a:solidFill>
                  <a:schemeClr val="tx1"/>
                </a:solidFill>
                <a:effectLst/>
                <a:latin typeface="Times New Roman" panose="02020603050405020304" pitchFamily="18" charset="0"/>
                <a:cs typeface="Times New Roman" panose="02020603050405020304" pitchFamily="18" charset="0"/>
              </a:rPr>
              <a:t>    text = ' '.join([word for word in </a:t>
            </a:r>
            <a:r>
              <a:rPr lang="en-GB" sz="3400" b="0" dirty="0" err="1">
                <a:solidFill>
                  <a:schemeClr val="tx1"/>
                </a:solidFill>
                <a:effectLst/>
                <a:latin typeface="Times New Roman" panose="02020603050405020304" pitchFamily="18" charset="0"/>
                <a:cs typeface="Times New Roman" panose="02020603050405020304" pitchFamily="18" charset="0"/>
              </a:rPr>
              <a:t>word_tokens</a:t>
            </a:r>
            <a:r>
              <a:rPr lang="en-GB" sz="3400" b="0" dirty="0">
                <a:solidFill>
                  <a:schemeClr val="tx1"/>
                </a:solidFill>
                <a:effectLst/>
                <a:latin typeface="Times New Roman" panose="02020603050405020304" pitchFamily="18" charset="0"/>
                <a:cs typeface="Times New Roman" panose="02020603050405020304" pitchFamily="18" charset="0"/>
              </a:rPr>
              <a:t> if word not in </a:t>
            </a:r>
            <a:r>
              <a:rPr lang="en-GB" sz="3400" b="0" dirty="0" err="1">
                <a:solidFill>
                  <a:schemeClr val="tx1"/>
                </a:solidFill>
                <a:effectLst/>
                <a:latin typeface="Times New Roman" panose="02020603050405020304" pitchFamily="18" charset="0"/>
                <a:cs typeface="Times New Roman" panose="02020603050405020304" pitchFamily="18" charset="0"/>
              </a:rPr>
              <a:t>stop_words</a:t>
            </a:r>
            <a:r>
              <a:rPr lang="en-GB" sz="34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GB" sz="3400" b="0" dirty="0">
                <a:solidFill>
                  <a:schemeClr val="tx1"/>
                </a:solidFill>
                <a:effectLst/>
                <a:latin typeface="Times New Roman" panose="02020603050405020304" pitchFamily="18" charset="0"/>
                <a:cs typeface="Times New Roman" panose="02020603050405020304" pitchFamily="18" charset="0"/>
              </a:rPr>
              <a:t>    </a:t>
            </a:r>
            <a:r>
              <a:rPr lang="en-IN" sz="3400" b="0" dirty="0">
                <a:solidFill>
                  <a:schemeClr val="tx1"/>
                </a:solidFill>
                <a:effectLst/>
                <a:latin typeface="Times New Roman" panose="02020603050405020304" pitchFamily="18" charset="0"/>
                <a:cs typeface="Times New Roman" panose="02020603050405020304" pitchFamily="18" charset="0"/>
              </a:rPr>
              <a:t>text = </a:t>
            </a:r>
            <a:r>
              <a:rPr lang="en-IN" sz="3400" b="0" dirty="0" err="1">
                <a:solidFill>
                  <a:schemeClr val="tx1"/>
                </a:solidFill>
                <a:effectLst/>
                <a:latin typeface="Times New Roman" panose="02020603050405020304" pitchFamily="18" charset="0"/>
                <a:cs typeface="Times New Roman" panose="02020603050405020304" pitchFamily="18" charset="0"/>
              </a:rPr>
              <a:t>re.sub</a:t>
            </a:r>
            <a:r>
              <a:rPr lang="en-IN" sz="3400" b="0" dirty="0">
                <a:solidFill>
                  <a:schemeClr val="tx1"/>
                </a:solidFill>
                <a:effectLst/>
                <a:latin typeface="Times New Roman" panose="02020603050405020304" pitchFamily="18" charset="0"/>
                <a:cs typeface="Times New Roman" panose="02020603050405020304" pitchFamily="18" charset="0"/>
              </a:rPr>
              <a:t>(r'@\w+\s?', '', text) #4. Remove usernames starting with '@'</a:t>
            </a:r>
          </a:p>
          <a:p>
            <a:pPr marL="45720" indent="0">
              <a:buNone/>
            </a:pPr>
            <a:r>
              <a:rPr lang="en-IN" sz="3400" b="0" dirty="0">
                <a:solidFill>
                  <a:schemeClr val="tx1"/>
                </a:solidFill>
                <a:effectLst/>
                <a:latin typeface="Times New Roman" panose="02020603050405020304" pitchFamily="18" charset="0"/>
                <a:cs typeface="Times New Roman" panose="02020603050405020304" pitchFamily="18" charset="0"/>
              </a:rPr>
              <a:t>    text = </a:t>
            </a:r>
            <a:r>
              <a:rPr lang="en-IN" sz="3400" b="0" dirty="0" err="1">
                <a:solidFill>
                  <a:schemeClr val="tx1"/>
                </a:solidFill>
                <a:effectLst/>
                <a:latin typeface="Times New Roman" panose="02020603050405020304" pitchFamily="18" charset="0"/>
                <a:cs typeface="Times New Roman" panose="02020603050405020304" pitchFamily="18" charset="0"/>
              </a:rPr>
              <a:t>re.sub</a:t>
            </a:r>
            <a:r>
              <a:rPr lang="en-IN" sz="3400" b="0" dirty="0">
                <a:solidFill>
                  <a:schemeClr val="tx1"/>
                </a:solidFill>
                <a:effectLst/>
                <a:latin typeface="Times New Roman" panose="02020603050405020304" pitchFamily="18" charset="0"/>
                <a:cs typeface="Times New Roman" panose="02020603050405020304" pitchFamily="18" charset="0"/>
              </a:rPr>
              <a:t>(r'@(\w+)', '', text)</a:t>
            </a:r>
          </a:p>
          <a:p>
            <a:pPr marL="45720" indent="0">
              <a:buNone/>
            </a:pPr>
            <a:r>
              <a:rPr lang="en-IN" sz="3400" b="0" dirty="0">
                <a:solidFill>
                  <a:schemeClr val="tx1"/>
                </a:solidFill>
                <a:effectLst/>
                <a:latin typeface="Times New Roman" panose="02020603050405020304" pitchFamily="18" charset="0"/>
                <a:cs typeface="Times New Roman" panose="02020603050405020304" pitchFamily="18" charset="0"/>
              </a:rPr>
              <a:t>    text = </a:t>
            </a:r>
            <a:r>
              <a:rPr lang="en-IN" sz="3400" b="0" dirty="0" err="1">
                <a:solidFill>
                  <a:schemeClr val="tx1"/>
                </a:solidFill>
                <a:effectLst/>
                <a:latin typeface="Times New Roman" panose="02020603050405020304" pitchFamily="18" charset="0"/>
                <a:cs typeface="Times New Roman" panose="02020603050405020304" pitchFamily="18" charset="0"/>
              </a:rPr>
              <a:t>re.sub</a:t>
            </a:r>
            <a:r>
              <a:rPr lang="en-IN" sz="3400" b="0" dirty="0">
                <a:solidFill>
                  <a:schemeClr val="tx1"/>
                </a:solidFill>
                <a:effectLst/>
                <a:latin typeface="Times New Roman" panose="02020603050405020304" pitchFamily="18" charset="0"/>
                <a:cs typeface="Times New Roman" panose="02020603050405020304" pitchFamily="18" charset="0"/>
              </a:rPr>
              <a:t>(</a:t>
            </a:r>
            <a:r>
              <a:rPr lang="en-IN" sz="3400" b="0" dirty="0" err="1">
                <a:solidFill>
                  <a:schemeClr val="tx1"/>
                </a:solidFill>
                <a:effectLst/>
                <a:latin typeface="Times New Roman" panose="02020603050405020304" pitchFamily="18" charset="0"/>
                <a:cs typeface="Times New Roman" panose="02020603050405020304" pitchFamily="18" charset="0"/>
              </a:rPr>
              <a:t>r'http</a:t>
            </a:r>
            <a:r>
              <a:rPr lang="en-IN" sz="3400" b="0" dirty="0">
                <a:solidFill>
                  <a:schemeClr val="tx1"/>
                </a:solidFill>
                <a:effectLst/>
                <a:latin typeface="Times New Roman" panose="02020603050405020304" pitchFamily="18" charset="0"/>
                <a:cs typeface="Times New Roman" panose="02020603050405020304" pitchFamily="18" charset="0"/>
              </a:rPr>
              <a:t>\S+', '', text) # Remove URLs</a:t>
            </a:r>
          </a:p>
          <a:p>
            <a:pPr marL="45720" indent="0">
              <a:buNone/>
            </a:pPr>
            <a:r>
              <a:rPr lang="en-IN" sz="3400" b="0" dirty="0">
                <a:solidFill>
                  <a:schemeClr val="tx1"/>
                </a:solidFill>
                <a:effectLst/>
                <a:latin typeface="Times New Roman" panose="02020603050405020304" pitchFamily="18" charset="0"/>
                <a:cs typeface="Times New Roman" panose="02020603050405020304" pitchFamily="18" charset="0"/>
              </a:rPr>
              <a:t>    text = </a:t>
            </a:r>
            <a:r>
              <a:rPr lang="en-IN" sz="3400" b="0" dirty="0" err="1">
                <a:solidFill>
                  <a:schemeClr val="tx1"/>
                </a:solidFill>
                <a:effectLst/>
                <a:latin typeface="Times New Roman" panose="02020603050405020304" pitchFamily="18" charset="0"/>
                <a:cs typeface="Times New Roman" panose="02020603050405020304" pitchFamily="18" charset="0"/>
              </a:rPr>
              <a:t>re.sub</a:t>
            </a:r>
            <a:r>
              <a:rPr lang="en-IN" sz="3400" b="0" dirty="0">
                <a:solidFill>
                  <a:schemeClr val="tx1"/>
                </a:solidFill>
                <a:effectLst/>
                <a:latin typeface="Times New Roman" panose="02020603050405020304" pitchFamily="18" charset="0"/>
                <a:cs typeface="Times New Roman" panose="02020603050405020304" pitchFamily="18" charset="0"/>
              </a:rPr>
              <a:t>(r'#\w+', '', text) # Remove hashtags</a:t>
            </a:r>
          </a:p>
          <a:p>
            <a:pPr marL="45720" indent="0">
              <a:buNone/>
            </a:pPr>
            <a:r>
              <a:rPr lang="en-IN" sz="3400" b="0" dirty="0">
                <a:solidFill>
                  <a:schemeClr val="tx1"/>
                </a:solidFill>
                <a:effectLst/>
                <a:latin typeface="Times New Roman" panose="02020603050405020304" pitchFamily="18" charset="0"/>
                <a:cs typeface="Times New Roman" panose="02020603050405020304" pitchFamily="18" charset="0"/>
              </a:rPr>
              <a:t>    text = </a:t>
            </a:r>
            <a:r>
              <a:rPr lang="en-IN" sz="3400" b="0" dirty="0" err="1">
                <a:solidFill>
                  <a:schemeClr val="tx1"/>
                </a:solidFill>
                <a:effectLst/>
                <a:latin typeface="Times New Roman" panose="02020603050405020304" pitchFamily="18" charset="0"/>
                <a:cs typeface="Times New Roman" panose="02020603050405020304" pitchFamily="18" charset="0"/>
              </a:rPr>
              <a:t>re.sub</a:t>
            </a:r>
            <a:r>
              <a:rPr lang="en-IN" sz="3400" b="0" dirty="0">
                <a:solidFill>
                  <a:schemeClr val="tx1"/>
                </a:solidFill>
                <a:effectLst/>
                <a:latin typeface="Times New Roman" panose="02020603050405020304" pitchFamily="18" charset="0"/>
                <a:cs typeface="Times New Roman" panose="02020603050405020304" pitchFamily="18" charset="0"/>
              </a:rPr>
              <a:t>(</a:t>
            </a:r>
            <a:r>
              <a:rPr lang="en-IN" sz="3400" b="0" dirty="0" err="1">
                <a:solidFill>
                  <a:schemeClr val="tx1"/>
                </a:solidFill>
                <a:effectLst/>
                <a:latin typeface="Times New Roman" panose="02020603050405020304" pitchFamily="18" charset="0"/>
                <a:cs typeface="Times New Roman" panose="02020603050405020304" pitchFamily="18" charset="0"/>
              </a:rPr>
              <a:t>r'RT</a:t>
            </a:r>
            <a:r>
              <a:rPr lang="en-IN" sz="3400" b="0" dirty="0">
                <a:solidFill>
                  <a:schemeClr val="tx1"/>
                </a:solidFill>
                <a:effectLst/>
                <a:latin typeface="Times New Roman" panose="02020603050405020304" pitchFamily="18" charset="0"/>
                <a:cs typeface="Times New Roman" panose="02020603050405020304" pitchFamily="18" charset="0"/>
              </a:rPr>
              <a:t>\s', '', text)  # Remove retweets</a:t>
            </a:r>
          </a:p>
          <a:p>
            <a:pPr marL="45720" indent="0">
              <a:buNone/>
            </a:pPr>
            <a:r>
              <a:rPr lang="en-IN" sz="3400" b="0" dirty="0">
                <a:solidFill>
                  <a:schemeClr val="tx1"/>
                </a:solidFill>
                <a:effectLst/>
                <a:latin typeface="Times New Roman" panose="02020603050405020304" pitchFamily="18" charset="0"/>
                <a:cs typeface="Times New Roman" panose="02020603050405020304" pitchFamily="18" charset="0"/>
              </a:rPr>
              <a:t>    text = </a:t>
            </a:r>
            <a:r>
              <a:rPr lang="en-IN" sz="3400" b="0" dirty="0" err="1">
                <a:solidFill>
                  <a:schemeClr val="tx1"/>
                </a:solidFill>
                <a:effectLst/>
                <a:latin typeface="Times New Roman" panose="02020603050405020304" pitchFamily="18" charset="0"/>
                <a:cs typeface="Times New Roman" panose="02020603050405020304" pitchFamily="18" charset="0"/>
              </a:rPr>
              <a:t>re.sub</a:t>
            </a:r>
            <a:r>
              <a:rPr lang="en-IN" sz="3400" b="0" dirty="0">
                <a:solidFill>
                  <a:schemeClr val="tx1"/>
                </a:solidFill>
                <a:effectLst/>
                <a:latin typeface="Times New Roman" panose="02020603050405020304" pitchFamily="18" charset="0"/>
                <a:cs typeface="Times New Roman" panose="02020603050405020304" pitchFamily="18" charset="0"/>
              </a:rPr>
              <a:t>(r'&amp;\w+;', '', text) # Remove HTML entities</a:t>
            </a:r>
          </a:p>
          <a:p>
            <a:pPr marL="45720" indent="0">
              <a:buNone/>
            </a:pPr>
            <a:r>
              <a:rPr lang="en-IN" sz="3400" b="0" dirty="0">
                <a:solidFill>
                  <a:schemeClr val="tx1"/>
                </a:solidFill>
                <a:effectLst/>
                <a:latin typeface="Times New Roman" panose="02020603050405020304" pitchFamily="18" charset="0"/>
                <a:cs typeface="Times New Roman" panose="02020603050405020304" pitchFamily="18" charset="0"/>
              </a:rPr>
              <a:t>    text = </a:t>
            </a:r>
            <a:r>
              <a:rPr lang="en-IN" sz="3400" b="0" dirty="0" err="1">
                <a:solidFill>
                  <a:schemeClr val="tx1"/>
                </a:solidFill>
                <a:effectLst/>
                <a:latin typeface="Times New Roman" panose="02020603050405020304" pitchFamily="18" charset="0"/>
                <a:cs typeface="Times New Roman" panose="02020603050405020304" pitchFamily="18" charset="0"/>
              </a:rPr>
              <a:t>re.sub</a:t>
            </a:r>
            <a:r>
              <a:rPr lang="en-IN" sz="3400" b="0" dirty="0">
                <a:solidFill>
                  <a:schemeClr val="tx1"/>
                </a:solidFill>
                <a:effectLst/>
                <a:latin typeface="Times New Roman" panose="02020603050405020304" pitchFamily="18" charset="0"/>
                <a:cs typeface="Times New Roman" panose="02020603050405020304" pitchFamily="18" charset="0"/>
              </a:rPr>
              <a:t>(r'[^a-</a:t>
            </a:r>
            <a:r>
              <a:rPr lang="en-IN" sz="3400" b="0" dirty="0" err="1">
                <a:solidFill>
                  <a:schemeClr val="tx1"/>
                </a:solidFill>
                <a:effectLst/>
                <a:latin typeface="Times New Roman" panose="02020603050405020304" pitchFamily="18" charset="0"/>
                <a:cs typeface="Times New Roman" panose="02020603050405020304" pitchFamily="18" charset="0"/>
              </a:rPr>
              <a:t>zA</a:t>
            </a:r>
            <a:r>
              <a:rPr lang="en-IN" sz="3400" b="0" dirty="0">
                <a:solidFill>
                  <a:schemeClr val="tx1"/>
                </a:solidFill>
                <a:effectLst/>
                <a:latin typeface="Times New Roman" panose="02020603050405020304" pitchFamily="18" charset="0"/>
                <a:cs typeface="Times New Roman" panose="02020603050405020304" pitchFamily="18" charset="0"/>
              </a:rPr>
              <a:t>-Z\s]', '', text)</a:t>
            </a:r>
          </a:p>
          <a:p>
            <a:pPr marL="45720" indent="0">
              <a:buNone/>
            </a:pPr>
            <a:r>
              <a:rPr lang="en-IN" sz="3400" b="0" dirty="0">
                <a:solidFill>
                  <a:schemeClr val="tx1"/>
                </a:solidFill>
                <a:effectLst/>
                <a:latin typeface="Times New Roman" panose="02020603050405020304" pitchFamily="18" charset="0"/>
                <a:cs typeface="Times New Roman" panose="02020603050405020304" pitchFamily="18" charset="0"/>
              </a:rPr>
              <a:t>    </a:t>
            </a:r>
            <a:r>
              <a:rPr lang="en-GB" sz="3400" b="0" dirty="0">
                <a:solidFill>
                  <a:schemeClr val="tx1"/>
                </a:solidFill>
                <a:effectLst/>
                <a:latin typeface="Times New Roman" panose="02020603050405020304" pitchFamily="18" charset="0"/>
                <a:cs typeface="Times New Roman" panose="02020603050405020304" pitchFamily="18" charset="0"/>
              </a:rPr>
              <a:t>text = ' '.join(</a:t>
            </a:r>
            <a:r>
              <a:rPr lang="en-GB" sz="3400" b="0" dirty="0" err="1">
                <a:solidFill>
                  <a:schemeClr val="tx1"/>
                </a:solidFill>
                <a:effectLst/>
                <a:latin typeface="Times New Roman" panose="02020603050405020304" pitchFamily="18" charset="0"/>
                <a:cs typeface="Times New Roman" panose="02020603050405020304" pitchFamily="18" charset="0"/>
              </a:rPr>
              <a:t>dict.fromkeys</a:t>
            </a:r>
            <a:r>
              <a:rPr lang="en-GB" sz="3400" b="0" dirty="0">
                <a:solidFill>
                  <a:schemeClr val="tx1"/>
                </a:solidFill>
                <a:effectLst/>
                <a:latin typeface="Times New Roman" panose="02020603050405020304" pitchFamily="18" charset="0"/>
                <a:cs typeface="Times New Roman" panose="02020603050405020304" pitchFamily="18" charset="0"/>
              </a:rPr>
              <a:t>(</a:t>
            </a:r>
            <a:r>
              <a:rPr lang="en-GB" sz="3400" b="0" dirty="0" err="1">
                <a:solidFill>
                  <a:schemeClr val="tx1"/>
                </a:solidFill>
                <a:effectLst/>
                <a:latin typeface="Times New Roman" panose="02020603050405020304" pitchFamily="18" charset="0"/>
                <a:cs typeface="Times New Roman" panose="02020603050405020304" pitchFamily="18" charset="0"/>
              </a:rPr>
              <a:t>text.split</a:t>
            </a:r>
            <a:r>
              <a:rPr lang="en-GB" sz="3400" b="0" dirty="0">
                <a:solidFill>
                  <a:schemeClr val="tx1"/>
                </a:solidFill>
                <a:effectLst/>
                <a:latin typeface="Times New Roman" panose="02020603050405020304" pitchFamily="18" charset="0"/>
                <a:cs typeface="Times New Roman" panose="02020603050405020304" pitchFamily="18" charset="0"/>
              </a:rPr>
              <a:t>())) </a:t>
            </a:r>
            <a:r>
              <a:rPr lang="en-IN" sz="3400" b="0" dirty="0">
                <a:solidFill>
                  <a:schemeClr val="tx1"/>
                </a:solidFill>
                <a:effectLst/>
                <a:latin typeface="Times New Roman" panose="02020603050405020304" pitchFamily="18" charset="0"/>
                <a:cs typeface="Times New Roman" panose="02020603050405020304" pitchFamily="18" charset="0"/>
              </a:rPr>
              <a:t># 5. Remove duplicates</a:t>
            </a:r>
            <a:endParaRPr lang="en-GB" sz="34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3400" b="0" dirty="0">
                <a:solidFill>
                  <a:schemeClr val="tx1"/>
                </a:solidFill>
                <a:effectLst/>
                <a:latin typeface="Times New Roman" panose="02020603050405020304" pitchFamily="18" charset="0"/>
                <a:cs typeface="Times New Roman" panose="02020603050405020304" pitchFamily="18" charset="0"/>
              </a:rPr>
              <a:t>   tokens = </a:t>
            </a:r>
            <a:r>
              <a:rPr lang="en-IN" sz="3400" b="0" dirty="0" err="1">
                <a:solidFill>
                  <a:schemeClr val="tx1"/>
                </a:solidFill>
                <a:effectLst/>
                <a:latin typeface="Times New Roman" panose="02020603050405020304" pitchFamily="18" charset="0"/>
                <a:cs typeface="Times New Roman" panose="02020603050405020304" pitchFamily="18" charset="0"/>
              </a:rPr>
              <a:t>word_tokenize</a:t>
            </a:r>
            <a:r>
              <a:rPr lang="en-IN" sz="3400" b="0" dirty="0">
                <a:solidFill>
                  <a:schemeClr val="tx1"/>
                </a:solidFill>
                <a:effectLst/>
                <a:latin typeface="Times New Roman" panose="02020603050405020304" pitchFamily="18" charset="0"/>
                <a:cs typeface="Times New Roman" panose="02020603050405020304" pitchFamily="18" charset="0"/>
              </a:rPr>
              <a:t>(text) # 6. Tokenize using NLTK</a:t>
            </a:r>
          </a:p>
          <a:p>
            <a:pPr marL="45720" indent="0">
              <a:buNone/>
            </a:pPr>
            <a:r>
              <a:rPr lang="en-IN" sz="3400" b="0" dirty="0">
                <a:solidFill>
                  <a:schemeClr val="tx1"/>
                </a:solidFill>
                <a:effectLst/>
                <a:latin typeface="Times New Roman" panose="02020603050405020304" pitchFamily="18" charset="0"/>
                <a:cs typeface="Times New Roman" panose="02020603050405020304" pitchFamily="18" charset="0"/>
              </a:rPr>
              <a:t> return ' '.join(tokens)</a:t>
            </a:r>
            <a:endParaRPr lang="en-GB" sz="3400" b="0" dirty="0">
              <a:solidFill>
                <a:schemeClr val="tx1"/>
              </a:solidFill>
              <a:effectLst/>
              <a:latin typeface="Times New Roman" panose="02020603050405020304" pitchFamily="18" charset="0"/>
              <a:cs typeface="Times New Roman" panose="02020603050405020304" pitchFamily="18" charset="0"/>
            </a:endParaRPr>
          </a:p>
          <a:p>
            <a:pPr marL="45720" indent="0" algn="just">
              <a:buClr>
                <a:schemeClr val="tx1"/>
              </a:buClr>
              <a:buNone/>
            </a:pP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790BDA8-3DE5-483D-C374-483C633BD36F}"/>
              </a:ext>
            </a:extLst>
          </p:cNvPr>
          <p:cNvSpPr>
            <a:spLocks noGrp="1"/>
          </p:cNvSpPr>
          <p:nvPr>
            <p:ph type="ftr" sz="quarter" idx="11"/>
          </p:nvPr>
        </p:nvSpPr>
        <p:spPr/>
        <p:txBody>
          <a:bodyPr/>
          <a:lstStyle/>
          <a:p>
            <a:r>
              <a:rPr lang="en-US"/>
              <a:t>Batch - 01</a:t>
            </a:r>
            <a:endParaRPr lang="en-US" dirty="0"/>
          </a:p>
        </p:txBody>
      </p:sp>
      <p:sp>
        <p:nvSpPr>
          <p:cNvPr id="4" name="Slide Number Placeholder 3">
            <a:extLst>
              <a:ext uri="{FF2B5EF4-FFF2-40B4-BE49-F238E27FC236}">
                <a16:creationId xmlns:a16="http://schemas.microsoft.com/office/drawing/2014/main" id="{10E4A13A-8F17-3902-033F-C0F34C52106B}"/>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801346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FEBC8-65DB-6E89-4AE1-E9EF43495C0D}"/>
              </a:ext>
            </a:extLst>
          </p:cNvPr>
          <p:cNvSpPr>
            <a:spLocks noGrp="1"/>
          </p:cNvSpPr>
          <p:nvPr>
            <p:ph idx="1"/>
          </p:nvPr>
        </p:nvSpPr>
        <p:spPr>
          <a:xfrm>
            <a:off x="784781" y="461913"/>
            <a:ext cx="10546237" cy="5761915"/>
          </a:xfrm>
        </p:spPr>
        <p:txBody>
          <a:bodyPr>
            <a:normAutofit/>
          </a:bodyPr>
          <a:lstStyle/>
          <a:p>
            <a:pPr marL="45720" indent="0" algn="just">
              <a:buClr>
                <a:schemeClr val="tx1"/>
              </a:buClr>
              <a:buNone/>
            </a:pPr>
            <a:r>
              <a:rPr lang="en-IN" b="1" dirty="0">
                <a:solidFill>
                  <a:schemeClr val="tx1"/>
                </a:solidFill>
                <a:latin typeface="Times New Roman" panose="02020603050405020304" pitchFamily="18" charset="0"/>
                <a:cs typeface="Times New Roman" panose="02020603050405020304" pitchFamily="18" charset="0"/>
              </a:rPr>
              <a:t>Applying preprocessing to original data:</a:t>
            </a:r>
          </a:p>
          <a:p>
            <a:pPr marL="45720" indent="0" algn="just">
              <a:buClr>
                <a:schemeClr val="tx1"/>
              </a:buClr>
              <a:buNone/>
            </a:pPr>
            <a:r>
              <a:rPr lang="en-GB" sz="1600" b="0" dirty="0">
                <a:solidFill>
                  <a:schemeClr val="tx1"/>
                </a:solidFill>
                <a:effectLst/>
                <a:latin typeface="Times New Roman" panose="02020603050405020304" pitchFamily="18" charset="0"/>
                <a:cs typeface="Times New Roman" panose="02020603050405020304" pitchFamily="18" charset="0"/>
              </a:rPr>
              <a:t>data['</a:t>
            </a:r>
            <a:r>
              <a:rPr lang="en-GB" sz="1600" b="0" dirty="0" err="1">
                <a:solidFill>
                  <a:schemeClr val="tx1"/>
                </a:solidFill>
                <a:effectLst/>
                <a:latin typeface="Times New Roman" panose="02020603050405020304" pitchFamily="18" charset="0"/>
                <a:cs typeface="Times New Roman" panose="02020603050405020304" pitchFamily="18" charset="0"/>
              </a:rPr>
              <a:t>ctext</a:t>
            </a:r>
            <a:r>
              <a:rPr lang="en-GB" sz="1600" b="0" dirty="0">
                <a:solidFill>
                  <a:schemeClr val="tx1"/>
                </a:solidFill>
                <a:effectLst/>
                <a:latin typeface="Times New Roman" panose="02020603050405020304" pitchFamily="18" charset="0"/>
                <a:cs typeface="Times New Roman" panose="02020603050405020304" pitchFamily="18" charset="0"/>
              </a:rPr>
              <a:t>'] = data['text'].apply(</a:t>
            </a:r>
            <a:r>
              <a:rPr lang="en-GB" sz="1600" b="0" dirty="0" err="1">
                <a:solidFill>
                  <a:schemeClr val="tx1"/>
                </a:solidFill>
                <a:effectLst/>
                <a:latin typeface="Times New Roman" panose="02020603050405020304" pitchFamily="18" charset="0"/>
                <a:cs typeface="Times New Roman" panose="02020603050405020304" pitchFamily="18" charset="0"/>
              </a:rPr>
              <a:t>preprocess_text</a:t>
            </a:r>
            <a:r>
              <a:rPr lang="en-GB" sz="1600" b="0" dirty="0">
                <a:solidFill>
                  <a:schemeClr val="tx1"/>
                </a:solidFill>
                <a:effectLst/>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#for data</a:t>
            </a:r>
            <a:endParaRPr lang="en-GB" sz="1600" b="0" dirty="0">
              <a:solidFill>
                <a:schemeClr val="tx1"/>
              </a:solidFill>
              <a:effectLst/>
              <a:latin typeface="Times New Roman" panose="02020603050405020304" pitchFamily="18" charset="0"/>
              <a:cs typeface="Times New Roman" panose="02020603050405020304" pitchFamily="18" charset="0"/>
            </a:endParaRPr>
          </a:p>
          <a:p>
            <a:pPr marL="45720" indent="0" algn="just">
              <a:buClr>
                <a:schemeClr val="tx1"/>
              </a:buClr>
              <a:buNone/>
            </a:pPr>
            <a:r>
              <a:rPr lang="en-GB" sz="1600" b="0" dirty="0">
                <a:solidFill>
                  <a:schemeClr val="tx1"/>
                </a:solidFill>
                <a:effectLst/>
                <a:latin typeface="Times New Roman" panose="02020603050405020304" pitchFamily="18" charset="0"/>
                <a:cs typeface="Times New Roman" panose="02020603050405020304" pitchFamily="18" charset="0"/>
              </a:rPr>
              <a:t>data['</a:t>
            </a:r>
            <a:r>
              <a:rPr lang="en-GB" sz="1600" b="0" dirty="0" err="1">
                <a:solidFill>
                  <a:schemeClr val="tx1"/>
                </a:solidFill>
                <a:effectLst/>
                <a:latin typeface="Times New Roman" panose="02020603050405020304" pitchFamily="18" charset="0"/>
                <a:cs typeface="Times New Roman" panose="02020603050405020304" pitchFamily="18" charset="0"/>
              </a:rPr>
              <a:t>cdescription</a:t>
            </a:r>
            <a:r>
              <a:rPr lang="en-GB" sz="1600" b="0" dirty="0">
                <a:solidFill>
                  <a:schemeClr val="tx1"/>
                </a:solidFill>
                <a:effectLst/>
                <a:latin typeface="Times New Roman" panose="02020603050405020304" pitchFamily="18" charset="0"/>
                <a:cs typeface="Times New Roman" panose="02020603050405020304" pitchFamily="18" charset="0"/>
              </a:rPr>
              <a:t>'] = data['description'].apply(</a:t>
            </a:r>
            <a:r>
              <a:rPr lang="en-GB" sz="1600" b="0" dirty="0" err="1">
                <a:solidFill>
                  <a:schemeClr val="tx1"/>
                </a:solidFill>
                <a:effectLst/>
                <a:latin typeface="Times New Roman" panose="02020603050405020304" pitchFamily="18" charset="0"/>
                <a:cs typeface="Times New Roman" panose="02020603050405020304" pitchFamily="18" charset="0"/>
              </a:rPr>
              <a:t>preprocess_text</a:t>
            </a:r>
            <a:r>
              <a:rPr lang="en-GB" sz="1600" b="0" dirty="0">
                <a:solidFill>
                  <a:schemeClr val="tx1"/>
                </a:solidFill>
                <a:effectLst/>
                <a:latin typeface="Times New Roman" panose="02020603050405020304" pitchFamily="18" charset="0"/>
                <a:cs typeface="Times New Roman" panose="02020603050405020304" pitchFamily="18" charset="0"/>
              </a:rPr>
              <a:t>)</a:t>
            </a:r>
          </a:p>
          <a:p>
            <a:pPr marL="45720" indent="0" algn="just">
              <a:buClr>
                <a:schemeClr val="tx1"/>
              </a:buClr>
              <a:buNone/>
            </a:pPr>
            <a:r>
              <a:rPr lang="en-GB" sz="1600" b="0" dirty="0">
                <a:solidFill>
                  <a:schemeClr val="tx1"/>
                </a:solidFill>
                <a:effectLst/>
                <a:latin typeface="Times New Roman" panose="02020603050405020304" pitchFamily="18" charset="0"/>
                <a:cs typeface="Times New Roman" panose="02020603050405020304" pitchFamily="18" charset="0"/>
              </a:rPr>
              <a:t>data['</a:t>
            </a:r>
            <a:r>
              <a:rPr lang="en-GB" sz="1600" b="0" dirty="0" err="1">
                <a:solidFill>
                  <a:schemeClr val="tx1"/>
                </a:solidFill>
                <a:effectLst/>
                <a:latin typeface="Times New Roman" panose="02020603050405020304" pitchFamily="18" charset="0"/>
                <a:cs typeface="Times New Roman" panose="02020603050405020304" pitchFamily="18" charset="0"/>
              </a:rPr>
              <a:t>ctweetdesc</a:t>
            </a:r>
            <a:r>
              <a:rPr lang="en-GB" sz="1600" b="0" dirty="0">
                <a:solidFill>
                  <a:schemeClr val="tx1"/>
                </a:solidFill>
                <a:effectLst/>
                <a:latin typeface="Times New Roman" panose="02020603050405020304" pitchFamily="18" charset="0"/>
                <a:cs typeface="Times New Roman" panose="02020603050405020304" pitchFamily="18" charset="0"/>
              </a:rPr>
              <a:t>'] = data['</a:t>
            </a:r>
            <a:r>
              <a:rPr lang="en-GB" sz="1600" b="0" dirty="0" err="1">
                <a:solidFill>
                  <a:schemeClr val="tx1"/>
                </a:solidFill>
                <a:effectLst/>
                <a:latin typeface="Times New Roman" panose="02020603050405020304" pitchFamily="18" charset="0"/>
                <a:cs typeface="Times New Roman" panose="02020603050405020304" pitchFamily="18" charset="0"/>
              </a:rPr>
              <a:t>tweetdesc</a:t>
            </a:r>
            <a:r>
              <a:rPr lang="en-GB" sz="1600" b="0" dirty="0">
                <a:solidFill>
                  <a:schemeClr val="tx1"/>
                </a:solidFill>
                <a:effectLst/>
                <a:latin typeface="Times New Roman" panose="02020603050405020304" pitchFamily="18" charset="0"/>
                <a:cs typeface="Times New Roman" panose="02020603050405020304" pitchFamily="18" charset="0"/>
              </a:rPr>
              <a:t>'].apply(</a:t>
            </a:r>
            <a:r>
              <a:rPr lang="en-GB" sz="1600" b="0" dirty="0" err="1">
                <a:solidFill>
                  <a:schemeClr val="tx1"/>
                </a:solidFill>
                <a:effectLst/>
                <a:latin typeface="Times New Roman" panose="02020603050405020304" pitchFamily="18" charset="0"/>
                <a:cs typeface="Times New Roman" panose="02020603050405020304" pitchFamily="18" charset="0"/>
              </a:rPr>
              <a:t>preprocess_text</a:t>
            </a:r>
            <a:r>
              <a:rPr lang="en-GB" sz="1600" b="0" dirty="0">
                <a:solidFill>
                  <a:schemeClr val="tx1"/>
                </a:solidFill>
                <a:effectLst/>
                <a:latin typeface="Times New Roman" panose="02020603050405020304" pitchFamily="18" charset="0"/>
                <a:cs typeface="Times New Roman" panose="02020603050405020304" pitchFamily="18" charset="0"/>
              </a:rPr>
              <a:t>)</a:t>
            </a:r>
            <a:endParaRPr lang="en-IN" sz="1600" b="1" dirty="0">
              <a:solidFill>
                <a:schemeClr val="tx1"/>
              </a:solidFill>
              <a:latin typeface="Times New Roman" panose="02020603050405020304" pitchFamily="18" charset="0"/>
              <a:cs typeface="Times New Roman" panose="02020603050405020304" pitchFamily="18" charset="0"/>
            </a:endParaRPr>
          </a:p>
          <a:p>
            <a:pPr marL="45720" indent="0" algn="just">
              <a:buClr>
                <a:schemeClr val="tx1"/>
              </a:buClr>
              <a:buNone/>
            </a:pP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lgn="just">
              <a:buClr>
                <a:schemeClr val="tx1"/>
              </a:buClr>
              <a:buNone/>
            </a:pPr>
            <a:r>
              <a:rPr lang="en-IN" sz="1600" b="0" dirty="0">
                <a:solidFill>
                  <a:schemeClr val="tx1"/>
                </a:solidFill>
                <a:effectLst/>
                <a:latin typeface="Times New Roman" panose="02020603050405020304" pitchFamily="18" charset="0"/>
                <a:cs typeface="Times New Roman" panose="02020603050405020304" pitchFamily="18" charset="0"/>
              </a:rPr>
              <a:t>data["</a:t>
            </a:r>
            <a:r>
              <a:rPr lang="en-IN" sz="1600" b="0" dirty="0" err="1">
                <a:solidFill>
                  <a:schemeClr val="tx1"/>
                </a:solidFill>
                <a:effectLst/>
                <a:latin typeface="Times New Roman" panose="02020603050405020304" pitchFamily="18" charset="0"/>
                <a:cs typeface="Times New Roman" panose="02020603050405020304" pitchFamily="18" charset="0"/>
              </a:rPr>
              <a:t>tweetdesc</a:t>
            </a:r>
            <a:r>
              <a:rPr lang="en-IN" sz="1600" b="0" dirty="0">
                <a:solidFill>
                  <a:schemeClr val="tx1"/>
                </a:solidFill>
                <a:effectLst/>
                <a:latin typeface="Times New Roman" panose="02020603050405020304" pitchFamily="18" charset="0"/>
                <a:cs typeface="Times New Roman" panose="02020603050405020304" pitchFamily="18" charset="0"/>
              </a:rPr>
              <a:t>"][3] </a:t>
            </a:r>
            <a:r>
              <a:rPr lang="en-IN" sz="1600" dirty="0">
                <a:solidFill>
                  <a:schemeClr val="tx1"/>
                </a:solidFill>
                <a:latin typeface="Times New Roman" panose="02020603050405020304" pitchFamily="18" charset="0"/>
                <a:cs typeface="Times New Roman" panose="02020603050405020304" pitchFamily="18" charset="0"/>
              </a:rPr>
              <a:t># data before preprocess</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lgn="just">
              <a:buClr>
                <a:schemeClr val="tx1"/>
              </a:buClr>
              <a:buNone/>
            </a:pPr>
            <a:r>
              <a:rPr lang="en-IN" sz="1600" dirty="0">
                <a:solidFill>
                  <a:schemeClr val="tx1"/>
                </a:solidFill>
                <a:latin typeface="Times New Roman" panose="02020603050405020304" pitchFamily="18" charset="0"/>
                <a:cs typeface="Times New Roman" panose="02020603050405020304" pitchFamily="18" charset="0"/>
              </a:rPr>
              <a:t>#Output</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lgn="just">
              <a:buClr>
                <a:schemeClr val="tx1"/>
              </a:buClr>
              <a:buNone/>
            </a:pPr>
            <a:r>
              <a:rPr lang="en-GB" sz="1600" b="0" dirty="0">
                <a:solidFill>
                  <a:schemeClr val="tx1"/>
                </a:solidFill>
                <a:effectLst/>
                <a:latin typeface="Times New Roman" panose="02020603050405020304" pitchFamily="18" charset="0"/>
                <a:cs typeface="Times New Roman" panose="02020603050405020304" pitchFamily="18" charset="0"/>
              </a:rPr>
              <a:t>"\x89ÛÏIt felt like they were my friends and I was living the story with them\x89Û\x9d https://t.co/arngE0YHNO #retired #IAN1 https://t.co/CIzCANPQFz I'm the author of novels filled with family drama and romance."</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lgn="just">
              <a:buClr>
                <a:schemeClr val="tx1"/>
              </a:buClr>
              <a:buNone/>
            </a:pP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lgn="just">
              <a:buClr>
                <a:schemeClr val="tx1"/>
              </a:buClr>
              <a:buNone/>
            </a:pPr>
            <a:r>
              <a:rPr lang="en-IN" sz="1600" b="0" dirty="0">
                <a:solidFill>
                  <a:schemeClr val="tx1"/>
                </a:solidFill>
                <a:effectLst/>
                <a:latin typeface="Times New Roman" panose="02020603050405020304" pitchFamily="18" charset="0"/>
                <a:cs typeface="Times New Roman" panose="02020603050405020304" pitchFamily="18" charset="0"/>
              </a:rPr>
              <a:t>data["</a:t>
            </a:r>
            <a:r>
              <a:rPr lang="en-IN" sz="1600" b="0" dirty="0" err="1">
                <a:solidFill>
                  <a:schemeClr val="tx1"/>
                </a:solidFill>
                <a:effectLst/>
                <a:latin typeface="Times New Roman" panose="02020603050405020304" pitchFamily="18" charset="0"/>
                <a:cs typeface="Times New Roman" panose="02020603050405020304" pitchFamily="18" charset="0"/>
              </a:rPr>
              <a:t>ctweetdesc</a:t>
            </a:r>
            <a:r>
              <a:rPr lang="en-IN" sz="1600" b="0" dirty="0">
                <a:solidFill>
                  <a:schemeClr val="tx1"/>
                </a:solidFill>
                <a:effectLst/>
                <a:latin typeface="Times New Roman" panose="02020603050405020304" pitchFamily="18" charset="0"/>
                <a:cs typeface="Times New Roman" panose="02020603050405020304" pitchFamily="18" charset="0"/>
              </a:rPr>
              <a:t>"][3] </a:t>
            </a:r>
            <a:r>
              <a:rPr lang="en-IN" sz="1600" dirty="0">
                <a:solidFill>
                  <a:schemeClr val="tx1"/>
                </a:solidFill>
                <a:latin typeface="Times New Roman" panose="02020603050405020304" pitchFamily="18" charset="0"/>
                <a:cs typeface="Times New Roman" panose="02020603050405020304" pitchFamily="18" charset="0"/>
              </a:rPr>
              <a:t>#data after preprocess</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lgn="just">
              <a:buClr>
                <a:schemeClr val="tx1"/>
              </a:buClr>
              <a:buNone/>
            </a:pPr>
            <a:r>
              <a:rPr lang="en-IN" sz="1600" dirty="0">
                <a:solidFill>
                  <a:schemeClr val="tx1"/>
                </a:solidFill>
                <a:latin typeface="Times New Roman" panose="02020603050405020304" pitchFamily="18" charset="0"/>
                <a:cs typeface="Times New Roman" panose="02020603050405020304" pitchFamily="18" charset="0"/>
              </a:rPr>
              <a:t>#Output</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lgn="just">
              <a:buClr>
                <a:schemeClr val="tx1"/>
              </a:buClr>
              <a:buNone/>
            </a:pPr>
            <a:r>
              <a:rPr lang="en-GB" sz="1600" b="0" dirty="0">
                <a:solidFill>
                  <a:schemeClr val="tx1"/>
                </a:solidFill>
                <a:effectLst/>
                <a:latin typeface="Times New Roman" panose="02020603050405020304" pitchFamily="18" charset="0"/>
                <a:cs typeface="Times New Roman" panose="02020603050405020304" pitchFamily="18" charset="0"/>
              </a:rPr>
              <a:t>'felt like friends living story </a:t>
            </a:r>
            <a:r>
              <a:rPr lang="en-GB" sz="1600" b="0" dirty="0" err="1">
                <a:solidFill>
                  <a:schemeClr val="tx1"/>
                </a:solidFill>
                <a:effectLst/>
                <a:latin typeface="Times New Roman" panose="02020603050405020304" pitchFamily="18" charset="0"/>
                <a:cs typeface="Times New Roman" panose="02020603050405020304" pitchFamily="18" charset="0"/>
              </a:rPr>
              <a:t>tcoarngeyhno</a:t>
            </a:r>
            <a:r>
              <a:rPr lang="en-GB" sz="1600" b="0" dirty="0">
                <a:solidFill>
                  <a:schemeClr val="tx1"/>
                </a:solidFill>
                <a:effectLst/>
                <a:latin typeface="Times New Roman" panose="02020603050405020304" pitchFamily="18" charset="0"/>
                <a:cs typeface="Times New Roman" panose="02020603050405020304" pitchFamily="18" charset="0"/>
              </a:rPr>
              <a:t> retired </a:t>
            </a:r>
            <a:r>
              <a:rPr lang="en-GB" sz="1600" b="0" dirty="0" err="1">
                <a:solidFill>
                  <a:schemeClr val="tx1"/>
                </a:solidFill>
                <a:effectLst/>
                <a:latin typeface="Times New Roman" panose="02020603050405020304" pitchFamily="18" charset="0"/>
                <a:cs typeface="Times New Roman" panose="02020603050405020304" pitchFamily="18" charset="0"/>
              </a:rPr>
              <a:t>ian</a:t>
            </a:r>
            <a:r>
              <a:rPr lang="en-GB" sz="1600" b="0" dirty="0">
                <a:solidFill>
                  <a:schemeClr val="tx1"/>
                </a:solidFill>
                <a:effectLst/>
                <a:latin typeface="Times New Roman" panose="02020603050405020304" pitchFamily="18" charset="0"/>
                <a:cs typeface="Times New Roman" panose="02020603050405020304" pitchFamily="18" charset="0"/>
              </a:rPr>
              <a:t> </a:t>
            </a:r>
            <a:r>
              <a:rPr lang="en-GB" sz="1600" b="0" dirty="0" err="1">
                <a:solidFill>
                  <a:schemeClr val="tx1"/>
                </a:solidFill>
                <a:effectLst/>
                <a:latin typeface="Times New Roman" panose="02020603050405020304" pitchFamily="18" charset="0"/>
                <a:cs typeface="Times New Roman" panose="02020603050405020304" pitchFamily="18" charset="0"/>
              </a:rPr>
              <a:t>tcocizcanpqfz</a:t>
            </a:r>
            <a:r>
              <a:rPr lang="en-GB" sz="1600" b="0" dirty="0">
                <a:solidFill>
                  <a:schemeClr val="tx1"/>
                </a:solidFill>
                <a:effectLst/>
                <a:latin typeface="Times New Roman" panose="02020603050405020304" pitchFamily="18" charset="0"/>
                <a:cs typeface="Times New Roman" panose="02020603050405020304" pitchFamily="18" charset="0"/>
              </a:rPr>
              <a:t> m author novels filled family drama romance'</a:t>
            </a:r>
          </a:p>
        </p:txBody>
      </p:sp>
      <p:sp>
        <p:nvSpPr>
          <p:cNvPr id="5" name="Footer Placeholder 4">
            <a:extLst>
              <a:ext uri="{FF2B5EF4-FFF2-40B4-BE49-F238E27FC236}">
                <a16:creationId xmlns:a16="http://schemas.microsoft.com/office/drawing/2014/main" id="{C790BDA8-3DE5-483D-C374-483C633BD36F}"/>
              </a:ext>
            </a:extLst>
          </p:cNvPr>
          <p:cNvSpPr>
            <a:spLocks noGrp="1"/>
          </p:cNvSpPr>
          <p:nvPr>
            <p:ph type="ftr" sz="quarter" idx="11"/>
          </p:nvPr>
        </p:nvSpPr>
        <p:spPr/>
        <p:txBody>
          <a:bodyPr/>
          <a:lstStyle/>
          <a:p>
            <a:r>
              <a:rPr lang="en-US"/>
              <a:t>Batch - 01</a:t>
            </a:r>
            <a:endParaRPr lang="en-US" dirty="0"/>
          </a:p>
        </p:txBody>
      </p:sp>
      <p:sp>
        <p:nvSpPr>
          <p:cNvPr id="4" name="Slide Number Placeholder 3">
            <a:extLst>
              <a:ext uri="{FF2B5EF4-FFF2-40B4-BE49-F238E27FC236}">
                <a16:creationId xmlns:a16="http://schemas.microsoft.com/office/drawing/2014/main" id="{10E4A13A-8F17-3902-033F-C0F34C52106B}"/>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3869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0DA1-4DCF-AA4A-B192-CB08864D6E16}"/>
              </a:ext>
            </a:extLst>
          </p:cNvPr>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Abstract</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B0E841-AAEB-24C4-CB85-8A71E8C7BCEE}"/>
              </a:ext>
            </a:extLst>
          </p:cNvPr>
          <p:cNvSpPr>
            <a:spLocks noGrp="1"/>
          </p:cNvSpPr>
          <p:nvPr>
            <p:ph idx="1"/>
          </p:nvPr>
        </p:nvSpPr>
        <p:spPr>
          <a:xfrm>
            <a:off x="1143000" y="1846729"/>
            <a:ext cx="9872871" cy="4249272"/>
          </a:xfrm>
        </p:spPr>
        <p:txBody>
          <a:bodyPr/>
          <a:lstStyle/>
          <a:p>
            <a:pPr algn="just">
              <a:buClrTx/>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This paper utilized twitter data to investigate behavioural differences between male and female users on social media and also to detect hate speech and abusive content based on tweets posted by individuals. Using many Natural Language Processing and Machine Learning approaches, this paper they proposed a user gender identification method and hate speech detection method that considers both the tweets and the Twitter profile description of a user. Including the twitter profile description of a user significantly improves accuracy, by 10% approximately.</a:t>
            </a:r>
          </a:p>
          <a:p>
            <a:pPr marL="45720" indent="0" algn="just">
              <a:buClrTx/>
              <a:buNone/>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80A388E5-CA91-999D-2DBD-A0E94300708B}"/>
              </a:ext>
            </a:extLst>
          </p:cNvPr>
          <p:cNvSpPr>
            <a:spLocks noGrp="1"/>
          </p:cNvSpPr>
          <p:nvPr>
            <p:ph type="ftr" sz="quarter" idx="11"/>
          </p:nvPr>
        </p:nvSpPr>
        <p:spPr/>
        <p:txBody>
          <a:bodyPr/>
          <a:lstStyle/>
          <a:p>
            <a:r>
              <a:rPr lang="en-US"/>
              <a:t>Batch - 01</a:t>
            </a:r>
            <a:endParaRPr lang="en-US" dirty="0"/>
          </a:p>
        </p:txBody>
      </p:sp>
      <p:sp>
        <p:nvSpPr>
          <p:cNvPr id="8" name="Slide Number Placeholder 7">
            <a:extLst>
              <a:ext uri="{FF2B5EF4-FFF2-40B4-BE49-F238E27FC236}">
                <a16:creationId xmlns:a16="http://schemas.microsoft.com/office/drawing/2014/main" id="{527B86DB-1797-DFA8-81C3-2E6F12533CA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89517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FEBC8-65DB-6E89-4AE1-E9EF43495C0D}"/>
              </a:ext>
            </a:extLst>
          </p:cNvPr>
          <p:cNvSpPr>
            <a:spLocks noGrp="1"/>
          </p:cNvSpPr>
          <p:nvPr>
            <p:ph idx="1"/>
          </p:nvPr>
        </p:nvSpPr>
        <p:spPr>
          <a:xfrm>
            <a:off x="784781" y="461913"/>
            <a:ext cx="10546237" cy="5761915"/>
          </a:xfrm>
        </p:spPr>
        <p:txBody>
          <a:bodyPr>
            <a:normAutofit/>
          </a:bodyPr>
          <a:lstStyle/>
          <a:p>
            <a:pPr marL="45720" indent="0" algn="just">
              <a:buClr>
                <a:schemeClr val="tx1"/>
              </a:buClr>
              <a:buNone/>
            </a:pPr>
            <a:r>
              <a:rPr lang="en-IN" b="1" dirty="0">
                <a:solidFill>
                  <a:schemeClr val="tx1"/>
                </a:solidFill>
                <a:latin typeface="Times New Roman" panose="02020603050405020304" pitchFamily="18" charset="0"/>
                <a:cs typeface="Times New Roman" panose="02020603050405020304" pitchFamily="18" charset="0"/>
              </a:rPr>
              <a:t>Converting gender values to numeric:</a:t>
            </a:r>
            <a:endParaRPr lang="en-IN" dirty="0">
              <a:solidFill>
                <a:srgbClr val="00B050"/>
              </a:solidFill>
              <a:latin typeface="Times New Roman" panose="02020603050405020304" pitchFamily="18" charset="0"/>
              <a:cs typeface="Times New Roman" panose="02020603050405020304" pitchFamily="18" charset="0"/>
            </a:endParaRPr>
          </a:p>
          <a:p>
            <a:pPr marL="45720" indent="0" algn="just">
              <a:buClr>
                <a:schemeClr val="tx1"/>
              </a:buClr>
              <a:buNone/>
            </a:pPr>
            <a:r>
              <a:rPr lang="en-IN" sz="1600" b="0" dirty="0">
                <a:solidFill>
                  <a:schemeClr val="tx1"/>
                </a:solidFill>
                <a:effectLst/>
                <a:latin typeface="Times New Roman" panose="02020603050405020304" pitchFamily="18" charset="0"/>
                <a:cs typeface="Times New Roman" panose="02020603050405020304" pitchFamily="18" charset="0"/>
              </a:rPr>
              <a:t>data['</a:t>
            </a:r>
            <a:r>
              <a:rPr lang="en-IN" sz="1600" b="0" dirty="0" err="1">
                <a:solidFill>
                  <a:schemeClr val="tx1"/>
                </a:solidFill>
                <a:effectLst/>
                <a:latin typeface="Times New Roman" panose="02020603050405020304" pitchFamily="18" charset="0"/>
                <a:cs typeface="Times New Roman" panose="02020603050405020304" pitchFamily="18" charset="0"/>
              </a:rPr>
              <a:t>numgender</a:t>
            </a:r>
            <a:r>
              <a:rPr lang="en-IN" sz="1600" b="0" dirty="0">
                <a:solidFill>
                  <a:schemeClr val="tx1"/>
                </a:solidFill>
                <a:effectLst/>
                <a:latin typeface="Times New Roman" panose="02020603050405020304" pitchFamily="18" charset="0"/>
                <a:cs typeface="Times New Roman" panose="02020603050405020304" pitchFamily="18" charset="0"/>
              </a:rPr>
              <a:t>'] = data['</a:t>
            </a:r>
            <a:r>
              <a:rPr lang="en-IN" sz="1600" b="0" dirty="0" err="1">
                <a:solidFill>
                  <a:schemeClr val="tx1"/>
                </a:solidFill>
                <a:effectLst/>
                <a:latin typeface="Times New Roman" panose="02020603050405020304" pitchFamily="18" charset="0"/>
                <a:cs typeface="Times New Roman" panose="02020603050405020304" pitchFamily="18" charset="0"/>
              </a:rPr>
              <a:t>gender_x</a:t>
            </a:r>
            <a:r>
              <a:rPr lang="en-IN" sz="1600" b="0" dirty="0">
                <a:solidFill>
                  <a:schemeClr val="tx1"/>
                </a:solidFill>
                <a:effectLst/>
                <a:latin typeface="Times New Roman" panose="02020603050405020304" pitchFamily="18" charset="0"/>
                <a:cs typeface="Times New Roman" panose="02020603050405020304" pitchFamily="18" charset="0"/>
              </a:rPr>
              <a:t>'].map({'male': 1,'female': 0})</a:t>
            </a:r>
          </a:p>
          <a:p>
            <a:pPr marL="45720" indent="0" algn="just">
              <a:buClr>
                <a:schemeClr val="tx1"/>
              </a:buClr>
              <a:buNone/>
            </a:pPr>
            <a:r>
              <a:rPr lang="en-IN" sz="1600" b="0" dirty="0">
                <a:solidFill>
                  <a:schemeClr val="tx1"/>
                </a:solidFill>
                <a:effectLst/>
                <a:latin typeface="Times New Roman" panose="02020603050405020304" pitchFamily="18" charset="0"/>
                <a:cs typeface="Times New Roman" panose="02020603050405020304" pitchFamily="18" charset="0"/>
              </a:rPr>
              <a:t>#Output: </a:t>
            </a:r>
            <a:endParaRPr lang="en-IN" sz="1600" b="0" dirty="0">
              <a:solidFill>
                <a:srgbClr val="000000"/>
              </a:solidFill>
              <a:effectLst/>
              <a:latin typeface="Times New Roman" panose="02020603050405020304" pitchFamily="18" charset="0"/>
              <a:cs typeface="Times New Roman" panose="02020603050405020304" pitchFamily="18" charset="0"/>
            </a:endParaRPr>
          </a:p>
          <a:p>
            <a:pPr marL="45720" indent="0" algn="just">
              <a:buClr>
                <a:schemeClr val="tx1"/>
              </a:buClr>
              <a:buNone/>
            </a:pPr>
            <a:endParaRPr lang="en-IN" sz="1600" b="0" dirty="0">
              <a:solidFill>
                <a:srgbClr val="000000"/>
              </a:solidFill>
              <a:effectLst/>
              <a:latin typeface="Courier New" panose="02070309020205020404" pitchFamily="49" charset="0"/>
            </a:endParaRPr>
          </a:p>
        </p:txBody>
      </p:sp>
      <p:sp>
        <p:nvSpPr>
          <p:cNvPr id="5" name="Footer Placeholder 4">
            <a:extLst>
              <a:ext uri="{FF2B5EF4-FFF2-40B4-BE49-F238E27FC236}">
                <a16:creationId xmlns:a16="http://schemas.microsoft.com/office/drawing/2014/main" id="{C790BDA8-3DE5-483D-C374-483C633BD36F}"/>
              </a:ext>
            </a:extLst>
          </p:cNvPr>
          <p:cNvSpPr>
            <a:spLocks noGrp="1"/>
          </p:cNvSpPr>
          <p:nvPr>
            <p:ph type="ftr" sz="quarter" idx="11"/>
          </p:nvPr>
        </p:nvSpPr>
        <p:spPr/>
        <p:txBody>
          <a:bodyPr/>
          <a:lstStyle/>
          <a:p>
            <a:r>
              <a:rPr lang="en-US"/>
              <a:t>Batch - 01</a:t>
            </a:r>
            <a:endParaRPr lang="en-US" dirty="0"/>
          </a:p>
        </p:txBody>
      </p:sp>
      <p:sp>
        <p:nvSpPr>
          <p:cNvPr id="4" name="Slide Number Placeholder 3">
            <a:extLst>
              <a:ext uri="{FF2B5EF4-FFF2-40B4-BE49-F238E27FC236}">
                <a16:creationId xmlns:a16="http://schemas.microsoft.com/office/drawing/2014/main" id="{10E4A13A-8F17-3902-033F-C0F34C52106B}"/>
              </a:ext>
            </a:extLst>
          </p:cNvPr>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6" name="Picture 5">
            <a:extLst>
              <a:ext uri="{FF2B5EF4-FFF2-40B4-BE49-F238E27FC236}">
                <a16:creationId xmlns:a16="http://schemas.microsoft.com/office/drawing/2014/main" id="{0C91B795-E09D-ED63-8097-DBC7AEF7D436}"/>
              </a:ext>
            </a:extLst>
          </p:cNvPr>
          <p:cNvPicPr>
            <a:picLocks noChangeAspect="1"/>
          </p:cNvPicPr>
          <p:nvPr/>
        </p:nvPicPr>
        <p:blipFill>
          <a:blip r:embed="rId2"/>
          <a:stretch>
            <a:fillRect/>
          </a:stretch>
        </p:blipFill>
        <p:spPr>
          <a:xfrm>
            <a:off x="860982" y="1733701"/>
            <a:ext cx="10546237" cy="4140504"/>
          </a:xfrm>
          <a:prstGeom prst="rect">
            <a:avLst/>
          </a:prstGeom>
        </p:spPr>
      </p:pic>
    </p:spTree>
    <p:extLst>
      <p:ext uri="{BB962C8B-B14F-4D97-AF65-F5344CB8AC3E}">
        <p14:creationId xmlns:p14="http://schemas.microsoft.com/office/powerpoint/2010/main" val="1791414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4CBD4-1616-668D-B374-98F28597CD4E}"/>
              </a:ext>
            </a:extLst>
          </p:cNvPr>
          <p:cNvSpPr>
            <a:spLocks noGrp="1"/>
          </p:cNvSpPr>
          <p:nvPr>
            <p:ph idx="1"/>
          </p:nvPr>
        </p:nvSpPr>
        <p:spPr>
          <a:xfrm>
            <a:off x="1143000" y="672353"/>
            <a:ext cx="9872871" cy="5423647"/>
          </a:xfrm>
        </p:spPr>
        <p:txBody>
          <a:bodyPr>
            <a:normAutofit/>
          </a:bodyPr>
          <a:lstStyle/>
          <a:p>
            <a:pPr marL="45720" indent="0">
              <a:buNone/>
            </a:pPr>
            <a:r>
              <a:rPr lang="en-IN" b="1" dirty="0">
                <a:solidFill>
                  <a:schemeClr val="tx1"/>
                </a:solidFill>
                <a:effectLst/>
                <a:latin typeface="Times New Roman" panose="02020603050405020304" pitchFamily="18" charset="0"/>
                <a:cs typeface="Times New Roman" panose="02020603050405020304" pitchFamily="18" charset="0"/>
              </a:rPr>
              <a:t>Dividing data for training and testin</a:t>
            </a:r>
            <a:r>
              <a:rPr lang="en-IN" b="1" dirty="0">
                <a:solidFill>
                  <a:schemeClr val="tx1"/>
                </a:solidFill>
                <a:latin typeface="Times New Roman" panose="02020603050405020304" pitchFamily="18" charset="0"/>
                <a:cs typeface="Times New Roman" panose="02020603050405020304" pitchFamily="18" charset="0"/>
              </a:rPr>
              <a:t>g:</a:t>
            </a:r>
            <a:endParaRPr lang="en-IN" dirty="0">
              <a:solidFill>
                <a:schemeClr val="tx1"/>
              </a:solidFill>
              <a:latin typeface="Times New Roman" panose="02020603050405020304" pitchFamily="18" charset="0"/>
              <a:cs typeface="Times New Roman" panose="02020603050405020304" pitchFamily="18" charset="0"/>
            </a:endParaRPr>
          </a:p>
          <a:p>
            <a:pPr marL="45720" indent="0">
              <a:buNone/>
            </a:pPr>
            <a:r>
              <a:rPr lang="en-IN" sz="1800" b="0" dirty="0">
                <a:solidFill>
                  <a:schemeClr val="tx1"/>
                </a:solidFill>
                <a:effectLst/>
                <a:latin typeface="Times New Roman" panose="02020603050405020304" pitchFamily="18" charset="0"/>
                <a:cs typeface="Times New Roman" panose="02020603050405020304" pitchFamily="18" charset="0"/>
              </a:rPr>
              <a:t>from </a:t>
            </a:r>
            <a:r>
              <a:rPr lang="en-IN" sz="1800" b="0" dirty="0" err="1">
                <a:solidFill>
                  <a:schemeClr val="tx1"/>
                </a:solidFill>
                <a:effectLst/>
                <a:latin typeface="Times New Roman" panose="02020603050405020304" pitchFamily="18" charset="0"/>
                <a:cs typeface="Times New Roman" panose="02020603050405020304" pitchFamily="18" charset="0"/>
              </a:rPr>
              <a:t>sklearn.model_selection</a:t>
            </a:r>
            <a:r>
              <a:rPr lang="en-IN" sz="1800" b="0" dirty="0">
                <a:solidFill>
                  <a:schemeClr val="tx1"/>
                </a:solidFill>
                <a:effectLst/>
                <a:latin typeface="Times New Roman" panose="02020603050405020304" pitchFamily="18" charset="0"/>
                <a:cs typeface="Times New Roman" panose="02020603050405020304" pitchFamily="18" charset="0"/>
              </a:rPr>
              <a:t> import </a:t>
            </a:r>
            <a:r>
              <a:rPr lang="en-IN" sz="1800" b="0" dirty="0" err="1">
                <a:solidFill>
                  <a:schemeClr val="tx1"/>
                </a:solidFill>
                <a:effectLst/>
                <a:latin typeface="Times New Roman" panose="02020603050405020304" pitchFamily="18" charset="0"/>
                <a:cs typeface="Times New Roman" panose="02020603050405020304" pitchFamily="18" charset="0"/>
              </a:rPr>
              <a:t>train_test_split</a:t>
            </a:r>
            <a:endParaRPr lang="en-IN" sz="18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800" b="0" dirty="0" err="1">
                <a:solidFill>
                  <a:schemeClr val="tx1"/>
                </a:solidFill>
                <a:effectLst/>
                <a:latin typeface="Times New Roman" panose="02020603050405020304" pitchFamily="18" charset="0"/>
                <a:cs typeface="Times New Roman" panose="02020603050405020304" pitchFamily="18" charset="0"/>
              </a:rPr>
              <a:t>X_traina</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X_testa</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y_traina</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y_testa</a:t>
            </a:r>
            <a:r>
              <a:rPr lang="en-IN" sz="1800" b="0" dirty="0">
                <a:solidFill>
                  <a:schemeClr val="tx1"/>
                </a:solidFill>
                <a:effectLst/>
                <a:latin typeface="Times New Roman" panose="02020603050405020304" pitchFamily="18" charset="0"/>
                <a:cs typeface="Times New Roman" panose="02020603050405020304" pitchFamily="18" charset="0"/>
              </a:rPr>
              <a:t> = </a:t>
            </a:r>
            <a:r>
              <a:rPr lang="en-IN" sz="1800" b="0" dirty="0" err="1">
                <a:solidFill>
                  <a:schemeClr val="tx1"/>
                </a:solidFill>
                <a:effectLst/>
                <a:latin typeface="Times New Roman" panose="02020603050405020304" pitchFamily="18" charset="0"/>
                <a:cs typeface="Times New Roman" panose="02020603050405020304" pitchFamily="18" charset="0"/>
              </a:rPr>
              <a:t>train_test_split</a:t>
            </a:r>
            <a:r>
              <a:rPr lang="en-IN" sz="1800" b="0" dirty="0">
                <a:solidFill>
                  <a:schemeClr val="tx1"/>
                </a:solidFill>
                <a:effectLst/>
                <a:latin typeface="Times New Roman" panose="02020603050405020304" pitchFamily="18" charset="0"/>
                <a:cs typeface="Times New Roman" panose="02020603050405020304" pitchFamily="18" charset="0"/>
              </a:rPr>
              <a:t>(</a:t>
            </a:r>
            <a:r>
              <a:rPr lang="en-IN" sz="1800" b="0" dirty="0" err="1">
                <a:solidFill>
                  <a:schemeClr val="tx1"/>
                </a:solidFill>
                <a:effectLst/>
                <a:latin typeface="Times New Roman" panose="02020603050405020304" pitchFamily="18" charset="0"/>
                <a:cs typeface="Times New Roman" panose="02020603050405020304" pitchFamily="18" charset="0"/>
              </a:rPr>
              <a:t>data.ctext</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data.numgender</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test_size</a:t>
            </a:r>
            <a:r>
              <a:rPr lang="en-IN" sz="1800" b="0" dirty="0">
                <a:solidFill>
                  <a:schemeClr val="tx1"/>
                </a:solidFill>
                <a:effectLst/>
                <a:latin typeface="Times New Roman" panose="02020603050405020304" pitchFamily="18" charset="0"/>
                <a:cs typeface="Times New Roman" panose="02020603050405020304" pitchFamily="18" charset="0"/>
              </a:rPr>
              <a:t>=0.35,random_state=42 )</a:t>
            </a:r>
          </a:p>
          <a:p>
            <a:pPr marL="45720" indent="0">
              <a:buNone/>
            </a:pPr>
            <a:r>
              <a:rPr lang="en-IN" sz="1800" b="0" dirty="0" err="1">
                <a:solidFill>
                  <a:schemeClr val="tx1"/>
                </a:solidFill>
                <a:effectLst/>
                <a:latin typeface="Times New Roman" panose="02020603050405020304" pitchFamily="18" charset="0"/>
                <a:cs typeface="Times New Roman" panose="02020603050405020304" pitchFamily="18" charset="0"/>
              </a:rPr>
              <a:t>X_trainb</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X_testb</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y_trainb</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y_testb</a:t>
            </a:r>
            <a:r>
              <a:rPr lang="en-IN" sz="1800" b="0" dirty="0">
                <a:solidFill>
                  <a:schemeClr val="tx1"/>
                </a:solidFill>
                <a:effectLst/>
                <a:latin typeface="Times New Roman" panose="02020603050405020304" pitchFamily="18" charset="0"/>
                <a:cs typeface="Times New Roman" panose="02020603050405020304" pitchFamily="18" charset="0"/>
              </a:rPr>
              <a:t> = </a:t>
            </a:r>
            <a:r>
              <a:rPr lang="en-IN" sz="1800" b="0" dirty="0" err="1">
                <a:solidFill>
                  <a:schemeClr val="tx1"/>
                </a:solidFill>
                <a:effectLst/>
                <a:latin typeface="Times New Roman" panose="02020603050405020304" pitchFamily="18" charset="0"/>
                <a:cs typeface="Times New Roman" panose="02020603050405020304" pitchFamily="18" charset="0"/>
              </a:rPr>
              <a:t>train_test_split</a:t>
            </a:r>
            <a:r>
              <a:rPr lang="en-IN" sz="1800" b="0" dirty="0">
                <a:solidFill>
                  <a:schemeClr val="tx1"/>
                </a:solidFill>
                <a:effectLst/>
                <a:latin typeface="Times New Roman" panose="02020603050405020304" pitchFamily="18" charset="0"/>
                <a:cs typeface="Times New Roman" panose="02020603050405020304" pitchFamily="18" charset="0"/>
              </a:rPr>
              <a:t>(</a:t>
            </a:r>
            <a:r>
              <a:rPr lang="en-IN" sz="1800" b="0" dirty="0" err="1">
                <a:solidFill>
                  <a:schemeClr val="tx1"/>
                </a:solidFill>
                <a:effectLst/>
                <a:latin typeface="Times New Roman" panose="02020603050405020304" pitchFamily="18" charset="0"/>
                <a:cs typeface="Times New Roman" panose="02020603050405020304" pitchFamily="18" charset="0"/>
              </a:rPr>
              <a:t>data.ctweetdesc</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data.numgender</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test_size</a:t>
            </a:r>
            <a:r>
              <a:rPr lang="en-IN" sz="1800" b="0" dirty="0">
                <a:solidFill>
                  <a:schemeClr val="tx1"/>
                </a:solidFill>
                <a:effectLst/>
                <a:latin typeface="Times New Roman" panose="02020603050405020304" pitchFamily="18" charset="0"/>
                <a:cs typeface="Times New Roman" panose="02020603050405020304" pitchFamily="18" charset="0"/>
              </a:rPr>
              <a:t>=0.35,random_state=42 )</a:t>
            </a:r>
          </a:p>
          <a:p>
            <a:pPr marL="45720" indent="0">
              <a:buNone/>
            </a:pPr>
            <a:r>
              <a:rPr lang="en-IN" sz="1800" b="0" dirty="0" err="1">
                <a:solidFill>
                  <a:schemeClr val="tx1"/>
                </a:solidFill>
                <a:effectLst/>
                <a:latin typeface="Times New Roman" panose="02020603050405020304" pitchFamily="18" charset="0"/>
                <a:cs typeface="Times New Roman" panose="02020603050405020304" pitchFamily="18" charset="0"/>
              </a:rPr>
              <a:t>X_trainc</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X_testc</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y_trainc</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y_testc</a:t>
            </a:r>
            <a:r>
              <a:rPr lang="en-IN" sz="1800" b="0" dirty="0">
                <a:solidFill>
                  <a:schemeClr val="tx1"/>
                </a:solidFill>
                <a:effectLst/>
                <a:latin typeface="Times New Roman" panose="02020603050405020304" pitchFamily="18" charset="0"/>
                <a:cs typeface="Times New Roman" panose="02020603050405020304" pitchFamily="18" charset="0"/>
              </a:rPr>
              <a:t> = </a:t>
            </a:r>
            <a:r>
              <a:rPr lang="en-IN" sz="1800" b="0" dirty="0" err="1">
                <a:solidFill>
                  <a:schemeClr val="tx1"/>
                </a:solidFill>
                <a:effectLst/>
                <a:latin typeface="Times New Roman" panose="02020603050405020304" pitchFamily="18" charset="0"/>
                <a:cs typeface="Times New Roman" panose="02020603050405020304" pitchFamily="18" charset="0"/>
              </a:rPr>
              <a:t>train_test_split</a:t>
            </a:r>
            <a:r>
              <a:rPr lang="en-IN" sz="1800" b="0" dirty="0">
                <a:solidFill>
                  <a:schemeClr val="tx1"/>
                </a:solidFill>
                <a:effectLst/>
                <a:latin typeface="Times New Roman" panose="02020603050405020304" pitchFamily="18" charset="0"/>
                <a:cs typeface="Times New Roman" panose="02020603050405020304" pitchFamily="18" charset="0"/>
              </a:rPr>
              <a:t>(</a:t>
            </a:r>
            <a:r>
              <a:rPr lang="en-IN" sz="1800" b="0" dirty="0" err="1">
                <a:solidFill>
                  <a:schemeClr val="tx1"/>
                </a:solidFill>
                <a:effectLst/>
                <a:latin typeface="Times New Roman" panose="02020603050405020304" pitchFamily="18" charset="0"/>
                <a:cs typeface="Times New Roman" panose="02020603050405020304" pitchFamily="18" charset="0"/>
              </a:rPr>
              <a:t>data.cdescription</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data.numgender</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test_size</a:t>
            </a:r>
            <a:r>
              <a:rPr lang="en-IN" sz="1800" b="0" dirty="0">
                <a:solidFill>
                  <a:schemeClr val="tx1"/>
                </a:solidFill>
                <a:effectLst/>
                <a:latin typeface="Times New Roman" panose="02020603050405020304" pitchFamily="18" charset="0"/>
                <a:cs typeface="Times New Roman" panose="02020603050405020304" pitchFamily="18" charset="0"/>
              </a:rPr>
              <a:t>=0.35,random_state=42 )</a:t>
            </a:r>
          </a:p>
        </p:txBody>
      </p:sp>
      <p:sp>
        <p:nvSpPr>
          <p:cNvPr id="4" name="Footer Placeholder 3">
            <a:extLst>
              <a:ext uri="{FF2B5EF4-FFF2-40B4-BE49-F238E27FC236}">
                <a16:creationId xmlns:a16="http://schemas.microsoft.com/office/drawing/2014/main" id="{F8F44E20-81D0-4DC1-AB48-8D398C906B86}"/>
              </a:ext>
            </a:extLst>
          </p:cNvPr>
          <p:cNvSpPr>
            <a:spLocks noGrp="1"/>
          </p:cNvSpPr>
          <p:nvPr>
            <p:ph type="ftr" sz="quarter" idx="11"/>
          </p:nvPr>
        </p:nvSpPr>
        <p:spPr/>
        <p:txBody>
          <a:bodyPr/>
          <a:lstStyle/>
          <a:p>
            <a:r>
              <a:rPr lang="en-US"/>
              <a:t>Batch - 01</a:t>
            </a:r>
            <a:endParaRPr lang="en-US" dirty="0"/>
          </a:p>
        </p:txBody>
      </p:sp>
      <p:sp>
        <p:nvSpPr>
          <p:cNvPr id="5" name="Slide Number Placeholder 4">
            <a:extLst>
              <a:ext uri="{FF2B5EF4-FFF2-40B4-BE49-F238E27FC236}">
                <a16:creationId xmlns:a16="http://schemas.microsoft.com/office/drawing/2014/main" id="{798542C2-FE58-322E-0325-CFAB06600F9E}"/>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265965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21F2-A360-B37F-F517-696BA675DB3F}"/>
              </a:ext>
            </a:extLst>
          </p:cNvPr>
          <p:cNvSpPr>
            <a:spLocks noGrp="1"/>
          </p:cNvSpPr>
          <p:nvPr>
            <p:ph type="title"/>
          </p:nvPr>
        </p:nvSpPr>
        <p:spPr>
          <a:xfrm>
            <a:off x="688157" y="269049"/>
            <a:ext cx="10330363" cy="711340"/>
          </a:xfrm>
        </p:spPr>
        <p:txBody>
          <a:bodyPr>
            <a:normAutofit/>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NLP Models</a:t>
            </a:r>
          </a:p>
        </p:txBody>
      </p:sp>
      <p:sp>
        <p:nvSpPr>
          <p:cNvPr id="3" name="Content Placeholder 2">
            <a:extLst>
              <a:ext uri="{FF2B5EF4-FFF2-40B4-BE49-F238E27FC236}">
                <a16:creationId xmlns:a16="http://schemas.microsoft.com/office/drawing/2014/main" id="{93F1C4B8-8940-AEF0-3569-52CE4CBB0018}"/>
              </a:ext>
            </a:extLst>
          </p:cNvPr>
          <p:cNvSpPr>
            <a:spLocks noGrp="1"/>
          </p:cNvSpPr>
          <p:nvPr>
            <p:ph idx="1"/>
          </p:nvPr>
        </p:nvSpPr>
        <p:spPr>
          <a:xfrm>
            <a:off x="685508" y="980389"/>
            <a:ext cx="10330363" cy="5362087"/>
          </a:xfrm>
        </p:spPr>
        <p:txBody>
          <a:bodyPr>
            <a:normAutofit/>
          </a:bodyPr>
          <a:lstStyle/>
          <a:p>
            <a:pPr marL="45720" indent="0">
              <a:buNone/>
            </a:pPr>
            <a:r>
              <a:rPr lang="en-IN" b="1" dirty="0">
                <a:solidFill>
                  <a:srgbClr val="7030A0"/>
                </a:solidFill>
                <a:latin typeface="Times New Roman" panose="02020603050405020304" pitchFamily="18" charset="0"/>
                <a:cs typeface="Times New Roman" panose="02020603050405020304" pitchFamily="18" charset="0"/>
              </a:rPr>
              <a:t>1. Bag of Words(BOW)</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from </a:t>
            </a:r>
            <a:r>
              <a:rPr lang="en-IN" sz="1600" b="0" dirty="0" err="1">
                <a:solidFill>
                  <a:schemeClr val="tx1"/>
                </a:solidFill>
                <a:effectLst/>
                <a:latin typeface="Times New Roman" panose="02020603050405020304" pitchFamily="18" charset="0"/>
                <a:cs typeface="Times New Roman" panose="02020603050405020304" pitchFamily="18" charset="0"/>
              </a:rPr>
              <a:t>sklearn.feature_extraction.text</a:t>
            </a:r>
            <a:r>
              <a:rPr lang="en-IN" sz="1600" b="0" dirty="0">
                <a:solidFill>
                  <a:schemeClr val="tx1"/>
                </a:solidFill>
                <a:effectLst/>
                <a:latin typeface="Times New Roman" panose="02020603050405020304" pitchFamily="18" charset="0"/>
                <a:cs typeface="Times New Roman" panose="02020603050405020304" pitchFamily="18" charset="0"/>
              </a:rPr>
              <a:t> import </a:t>
            </a:r>
            <a:r>
              <a:rPr lang="en-IN" sz="1600" b="0" dirty="0" err="1">
                <a:solidFill>
                  <a:schemeClr val="tx1"/>
                </a:solidFill>
                <a:effectLst/>
                <a:latin typeface="Times New Roman" panose="02020603050405020304" pitchFamily="18" charset="0"/>
                <a:cs typeface="Times New Roman" panose="02020603050405020304" pitchFamily="18" charset="0"/>
              </a:rPr>
              <a:t>CountVectorizer</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v = </a:t>
            </a:r>
            <a:r>
              <a:rPr lang="en-IN" sz="1600" b="0" dirty="0" err="1">
                <a:solidFill>
                  <a:schemeClr val="tx1"/>
                </a:solidFill>
                <a:effectLst/>
                <a:latin typeface="Times New Roman" panose="02020603050405020304" pitchFamily="18" charset="0"/>
                <a:cs typeface="Times New Roman" panose="02020603050405020304" pitchFamily="18" charset="0"/>
              </a:rPr>
              <a:t>CountVectorizer</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X_train_cv1 = </a:t>
            </a:r>
            <a:r>
              <a:rPr lang="en-IN" sz="1600" b="0" dirty="0" err="1">
                <a:solidFill>
                  <a:schemeClr val="tx1"/>
                </a:solidFill>
                <a:effectLst/>
                <a:latin typeface="Times New Roman" panose="02020603050405020304" pitchFamily="18" charset="0"/>
                <a:cs typeface="Times New Roman" panose="02020603050405020304" pitchFamily="18" charset="0"/>
              </a:rPr>
              <a:t>v.fit_transform</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X_traina.values</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X_train_cv2 = </a:t>
            </a:r>
            <a:r>
              <a:rPr lang="en-IN" sz="1600" b="0" dirty="0" err="1">
                <a:solidFill>
                  <a:schemeClr val="tx1"/>
                </a:solidFill>
                <a:effectLst/>
                <a:latin typeface="Times New Roman" panose="02020603050405020304" pitchFamily="18" charset="0"/>
                <a:cs typeface="Times New Roman" panose="02020603050405020304" pitchFamily="18" charset="0"/>
              </a:rPr>
              <a:t>v.fit_transform</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X_trainb.values</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X_train_cv3 = </a:t>
            </a:r>
            <a:r>
              <a:rPr lang="en-IN" sz="1600" b="0" dirty="0" err="1">
                <a:solidFill>
                  <a:schemeClr val="tx1"/>
                </a:solidFill>
                <a:effectLst/>
                <a:latin typeface="Times New Roman" panose="02020603050405020304" pitchFamily="18" charset="0"/>
                <a:cs typeface="Times New Roman" panose="02020603050405020304" pitchFamily="18" charset="0"/>
              </a:rPr>
              <a:t>v.fit_transform</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X_trainc.values</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600" b="0" dirty="0">
                <a:solidFill>
                  <a:srgbClr val="000000"/>
                </a:solidFill>
                <a:effectLst/>
                <a:latin typeface="Times New Roman" panose="02020603050405020304" pitchFamily="18" charset="0"/>
                <a:cs typeface="Times New Roman" panose="02020603050405020304" pitchFamily="18" charset="0"/>
              </a:rPr>
              <a:t>X_train_cv1.toarray()</a:t>
            </a:r>
          </a:p>
          <a:p>
            <a:pPr marL="45720" indent="0">
              <a:buNone/>
            </a:pPr>
            <a:r>
              <a:rPr lang="en-IN" sz="1600" b="0" dirty="0">
                <a:solidFill>
                  <a:srgbClr val="000000"/>
                </a:solidFill>
                <a:effectLst/>
                <a:latin typeface="Times New Roman" panose="02020603050405020304" pitchFamily="18" charset="0"/>
                <a:cs typeface="Times New Roman" panose="02020603050405020304" pitchFamily="18" charset="0"/>
              </a:rPr>
              <a:t>X_train_cv2.toarray()</a:t>
            </a:r>
          </a:p>
          <a:p>
            <a:pPr marL="45720" indent="0">
              <a:buNone/>
            </a:pPr>
            <a:r>
              <a:rPr lang="en-IN" sz="1600" b="0" dirty="0">
                <a:solidFill>
                  <a:srgbClr val="000000"/>
                </a:solidFill>
                <a:effectLst/>
                <a:latin typeface="Times New Roman" panose="02020603050405020304" pitchFamily="18" charset="0"/>
                <a:cs typeface="Times New Roman" panose="02020603050405020304" pitchFamily="18" charset="0"/>
              </a:rPr>
              <a:t>X_train_cv3.toarray()</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X_test_cv1 = </a:t>
            </a:r>
            <a:r>
              <a:rPr lang="en-IN" sz="1600" b="0" dirty="0" err="1">
                <a:solidFill>
                  <a:schemeClr val="tx1"/>
                </a:solidFill>
                <a:effectLst/>
                <a:latin typeface="Times New Roman" panose="02020603050405020304" pitchFamily="18" charset="0"/>
                <a:cs typeface="Times New Roman" panose="02020603050405020304" pitchFamily="18" charset="0"/>
              </a:rPr>
              <a:t>v.transform</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X_testa</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X_test_cv2 = </a:t>
            </a:r>
            <a:r>
              <a:rPr lang="en-IN" sz="1600" b="0" dirty="0" err="1">
                <a:solidFill>
                  <a:schemeClr val="tx1"/>
                </a:solidFill>
                <a:effectLst/>
                <a:latin typeface="Times New Roman" panose="02020603050405020304" pitchFamily="18" charset="0"/>
                <a:cs typeface="Times New Roman" panose="02020603050405020304" pitchFamily="18" charset="0"/>
              </a:rPr>
              <a:t>v.transform</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X_testb</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X_test_cv3 = </a:t>
            </a:r>
            <a:r>
              <a:rPr lang="en-IN" sz="1600" b="0" dirty="0" err="1">
                <a:solidFill>
                  <a:schemeClr val="tx1"/>
                </a:solidFill>
                <a:effectLst/>
                <a:latin typeface="Times New Roman" panose="02020603050405020304" pitchFamily="18" charset="0"/>
                <a:cs typeface="Times New Roman" panose="02020603050405020304" pitchFamily="18" charset="0"/>
              </a:rPr>
              <a:t>v.transform</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X_testc</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nSpc>
                <a:spcPct val="150000"/>
              </a:lnSpc>
              <a:buNone/>
            </a:pPr>
            <a:endParaRPr lang="en-IN" sz="1600" b="0" dirty="0">
              <a:solidFill>
                <a:schemeClr val="tx1"/>
              </a:solidFill>
              <a:effectLst/>
              <a:latin typeface="Times New Roman" panose="02020603050405020304" pitchFamily="18" charset="0"/>
              <a:cs typeface="Times New Roman" panose="02020603050405020304" pitchFamily="18" charset="0"/>
            </a:endParaRPr>
          </a:p>
          <a:p>
            <a:pPr marL="502920" indent="-457200">
              <a:buAutoNum type="arabicPeriod"/>
            </a:pPr>
            <a:endParaRPr lang="en-IN" b="0" dirty="0">
              <a:solidFill>
                <a:schemeClr val="tx1"/>
              </a:solidFill>
              <a:effectLst/>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39E297C2-049C-BC2F-4165-634828DFD836}"/>
              </a:ext>
            </a:extLst>
          </p:cNvPr>
          <p:cNvSpPr>
            <a:spLocks noGrp="1"/>
          </p:cNvSpPr>
          <p:nvPr>
            <p:ph type="ftr" sz="quarter" idx="11"/>
          </p:nvPr>
        </p:nvSpPr>
        <p:spPr/>
        <p:txBody>
          <a:bodyPr/>
          <a:lstStyle/>
          <a:p>
            <a:r>
              <a:rPr lang="en-US"/>
              <a:t>Batch - 01</a:t>
            </a:r>
            <a:endParaRPr lang="en-US" dirty="0"/>
          </a:p>
        </p:txBody>
      </p:sp>
      <p:sp>
        <p:nvSpPr>
          <p:cNvPr id="8" name="Slide Number Placeholder 7">
            <a:extLst>
              <a:ext uri="{FF2B5EF4-FFF2-40B4-BE49-F238E27FC236}">
                <a16:creationId xmlns:a16="http://schemas.microsoft.com/office/drawing/2014/main" id="{EF40C033-7074-484E-90E3-2C4BCC0DE30A}"/>
              </a:ext>
            </a:extLst>
          </p:cNvPr>
          <p:cNvSpPr>
            <a:spLocks noGrp="1"/>
          </p:cNvSpPr>
          <p:nvPr>
            <p:ph type="sldNum" sz="quarter" idx="12"/>
          </p:nvPr>
        </p:nvSpPr>
        <p:spPr/>
        <p:txBody>
          <a:bodyPr/>
          <a:lstStyle/>
          <a:p>
            <a:fld id="{D57F1E4F-1CFF-5643-939E-217C01CDF565}" type="slidenum">
              <a:rPr lang="en-US" smtClean="0"/>
              <a:pPr/>
              <a:t>32</a:t>
            </a:fld>
            <a:endParaRPr lang="en-US" dirty="0"/>
          </a:p>
        </p:txBody>
      </p:sp>
      <p:pic>
        <p:nvPicPr>
          <p:cNvPr id="4" name="Picture 3">
            <a:extLst>
              <a:ext uri="{FF2B5EF4-FFF2-40B4-BE49-F238E27FC236}">
                <a16:creationId xmlns:a16="http://schemas.microsoft.com/office/drawing/2014/main" id="{2281918B-5125-C66B-9749-B84BC6F57268}"/>
              </a:ext>
            </a:extLst>
          </p:cNvPr>
          <p:cNvPicPr>
            <a:picLocks noChangeAspect="1"/>
          </p:cNvPicPr>
          <p:nvPr/>
        </p:nvPicPr>
        <p:blipFill>
          <a:blip r:embed="rId2"/>
          <a:stretch>
            <a:fillRect/>
          </a:stretch>
        </p:blipFill>
        <p:spPr>
          <a:xfrm>
            <a:off x="5966381" y="3661432"/>
            <a:ext cx="4315427" cy="1448002"/>
          </a:xfrm>
          <a:prstGeom prst="rect">
            <a:avLst/>
          </a:prstGeom>
        </p:spPr>
      </p:pic>
    </p:spTree>
    <p:extLst>
      <p:ext uri="{BB962C8B-B14F-4D97-AF65-F5344CB8AC3E}">
        <p14:creationId xmlns:p14="http://schemas.microsoft.com/office/powerpoint/2010/main" val="3716871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1C4B8-8940-AEF0-3569-52CE4CBB0018}"/>
              </a:ext>
            </a:extLst>
          </p:cNvPr>
          <p:cNvSpPr>
            <a:spLocks noGrp="1"/>
          </p:cNvSpPr>
          <p:nvPr>
            <p:ph idx="1"/>
          </p:nvPr>
        </p:nvSpPr>
        <p:spPr>
          <a:xfrm>
            <a:off x="685508" y="443061"/>
            <a:ext cx="10330363" cy="5899416"/>
          </a:xfrm>
        </p:spPr>
        <p:txBody>
          <a:bodyPr>
            <a:normAutofit/>
          </a:bodyPr>
          <a:lstStyle/>
          <a:p>
            <a:pPr marL="45720" indent="0">
              <a:buNone/>
            </a:pPr>
            <a:r>
              <a:rPr lang="en-IN" b="1" dirty="0">
                <a:solidFill>
                  <a:srgbClr val="7030A0"/>
                </a:solidFill>
                <a:latin typeface="Times New Roman" panose="02020603050405020304" pitchFamily="18" charset="0"/>
                <a:cs typeface="Times New Roman" panose="02020603050405020304" pitchFamily="18" charset="0"/>
              </a:rPr>
              <a:t>2. TF-IDF</a:t>
            </a:r>
            <a:endParaRPr lang="en-IN" dirty="0">
              <a:solidFill>
                <a:srgbClr val="AF00DB"/>
              </a:solidFill>
              <a:latin typeface="Times New Roman" panose="02020603050405020304" pitchFamily="18" charset="0"/>
              <a:cs typeface="Times New Roman" panose="02020603050405020304" pitchFamily="18" charset="0"/>
            </a:endParaRP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from </a:t>
            </a:r>
            <a:r>
              <a:rPr lang="en-IN" sz="1600" b="0" dirty="0" err="1">
                <a:solidFill>
                  <a:schemeClr val="tx1"/>
                </a:solidFill>
                <a:effectLst/>
                <a:latin typeface="Times New Roman" panose="02020603050405020304" pitchFamily="18" charset="0"/>
                <a:cs typeface="Times New Roman" panose="02020603050405020304" pitchFamily="18" charset="0"/>
              </a:rPr>
              <a:t>sklearn.feature_extraction.text</a:t>
            </a:r>
            <a:r>
              <a:rPr lang="en-IN" sz="1600" b="0" dirty="0">
                <a:solidFill>
                  <a:schemeClr val="tx1"/>
                </a:solidFill>
                <a:effectLst/>
                <a:latin typeface="Times New Roman" panose="02020603050405020304" pitchFamily="18" charset="0"/>
                <a:cs typeface="Times New Roman" panose="02020603050405020304" pitchFamily="18" charset="0"/>
              </a:rPr>
              <a:t> import </a:t>
            </a:r>
            <a:r>
              <a:rPr lang="en-IN" sz="1600" b="0" dirty="0" err="1">
                <a:solidFill>
                  <a:schemeClr val="tx1"/>
                </a:solidFill>
                <a:effectLst/>
                <a:latin typeface="Times New Roman" panose="02020603050405020304" pitchFamily="18" charset="0"/>
                <a:cs typeface="Times New Roman" panose="02020603050405020304" pitchFamily="18" charset="0"/>
              </a:rPr>
              <a:t>TfidfVectorizer</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v = </a:t>
            </a:r>
            <a:r>
              <a:rPr lang="en-IN" sz="1600" b="0" dirty="0" err="1">
                <a:solidFill>
                  <a:schemeClr val="tx1"/>
                </a:solidFill>
                <a:effectLst/>
                <a:latin typeface="Times New Roman" panose="02020603050405020304" pitchFamily="18" charset="0"/>
                <a:cs typeface="Times New Roman" panose="02020603050405020304" pitchFamily="18" charset="0"/>
              </a:rPr>
              <a:t>TfidfVectorizer</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X_train_cv1 = </a:t>
            </a:r>
            <a:r>
              <a:rPr lang="en-IN" sz="1600" b="0" dirty="0" err="1">
                <a:solidFill>
                  <a:schemeClr val="tx1"/>
                </a:solidFill>
                <a:effectLst/>
                <a:latin typeface="Times New Roman" panose="02020603050405020304" pitchFamily="18" charset="0"/>
                <a:cs typeface="Times New Roman" panose="02020603050405020304" pitchFamily="18" charset="0"/>
              </a:rPr>
              <a:t>v.fit_transform</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X_traina.values</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X_train_cv2 = </a:t>
            </a:r>
            <a:r>
              <a:rPr lang="en-IN" sz="1600" b="0" dirty="0" err="1">
                <a:solidFill>
                  <a:schemeClr val="tx1"/>
                </a:solidFill>
                <a:effectLst/>
                <a:latin typeface="Times New Roman" panose="02020603050405020304" pitchFamily="18" charset="0"/>
                <a:cs typeface="Times New Roman" panose="02020603050405020304" pitchFamily="18" charset="0"/>
              </a:rPr>
              <a:t>v.fit_transform</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X_trainb.values</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X_train_cv3 = </a:t>
            </a:r>
            <a:r>
              <a:rPr lang="en-IN" sz="1600" b="0" dirty="0" err="1">
                <a:solidFill>
                  <a:schemeClr val="tx1"/>
                </a:solidFill>
                <a:effectLst/>
                <a:latin typeface="Times New Roman" panose="02020603050405020304" pitchFamily="18" charset="0"/>
                <a:cs typeface="Times New Roman" panose="02020603050405020304" pitchFamily="18" charset="0"/>
              </a:rPr>
              <a:t>v.fit_transform</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X_trainc.values</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X_train_cv1.toarray()</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X_train_cv2.toarray()</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X_train_cv3.toarray()</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X_test_cv1 = </a:t>
            </a:r>
            <a:r>
              <a:rPr lang="en-IN" sz="1600" b="0" dirty="0" err="1">
                <a:solidFill>
                  <a:schemeClr val="tx1"/>
                </a:solidFill>
                <a:effectLst/>
                <a:latin typeface="Times New Roman" panose="02020603050405020304" pitchFamily="18" charset="0"/>
                <a:cs typeface="Times New Roman" panose="02020603050405020304" pitchFamily="18" charset="0"/>
              </a:rPr>
              <a:t>v.transform</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X_testa</a:t>
            </a:r>
            <a:r>
              <a:rPr lang="en-IN" sz="1600" b="0" dirty="0">
                <a:solidFill>
                  <a:schemeClr val="tx1"/>
                </a:solidFill>
                <a:effectLst/>
                <a:latin typeface="Times New Roman" panose="02020603050405020304" pitchFamily="18" charset="0"/>
                <a:cs typeface="Times New Roman" panose="02020603050405020304" pitchFamily="18" charset="0"/>
              </a:rPr>
              <a:t>)                      </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X_test_cv2 = </a:t>
            </a:r>
            <a:r>
              <a:rPr lang="en-IN" sz="1600" b="0" dirty="0" err="1">
                <a:solidFill>
                  <a:schemeClr val="tx1"/>
                </a:solidFill>
                <a:effectLst/>
                <a:latin typeface="Times New Roman" panose="02020603050405020304" pitchFamily="18" charset="0"/>
                <a:cs typeface="Times New Roman" panose="02020603050405020304" pitchFamily="18" charset="0"/>
              </a:rPr>
              <a:t>v.transform</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X_testb</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nSpc>
                <a:spcPct val="100000"/>
              </a:lnSpc>
              <a:buNone/>
            </a:pPr>
            <a:r>
              <a:rPr lang="en-IN" sz="1600" b="0" dirty="0">
                <a:solidFill>
                  <a:schemeClr val="tx1"/>
                </a:solidFill>
                <a:effectLst/>
                <a:latin typeface="Times New Roman" panose="02020603050405020304" pitchFamily="18" charset="0"/>
                <a:cs typeface="Times New Roman" panose="02020603050405020304" pitchFamily="18" charset="0"/>
              </a:rPr>
              <a:t>X_test_cv3 = </a:t>
            </a:r>
            <a:r>
              <a:rPr lang="en-IN" sz="1600" b="0" dirty="0" err="1">
                <a:solidFill>
                  <a:schemeClr val="tx1"/>
                </a:solidFill>
                <a:effectLst/>
                <a:latin typeface="Times New Roman" panose="02020603050405020304" pitchFamily="18" charset="0"/>
                <a:cs typeface="Times New Roman" panose="02020603050405020304" pitchFamily="18" charset="0"/>
              </a:rPr>
              <a:t>v.transform</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X_testc</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endParaRPr lang="en-IN" sz="1600" b="0" dirty="0">
              <a:solidFill>
                <a:srgbClr val="00B050"/>
              </a:solidFill>
              <a:effectLst/>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39E297C2-049C-BC2F-4165-634828DFD836}"/>
              </a:ext>
            </a:extLst>
          </p:cNvPr>
          <p:cNvSpPr>
            <a:spLocks noGrp="1"/>
          </p:cNvSpPr>
          <p:nvPr>
            <p:ph type="ftr" sz="quarter" idx="11"/>
          </p:nvPr>
        </p:nvSpPr>
        <p:spPr/>
        <p:txBody>
          <a:bodyPr/>
          <a:lstStyle/>
          <a:p>
            <a:r>
              <a:rPr lang="en-US"/>
              <a:t>Batch - 01</a:t>
            </a:r>
            <a:endParaRPr lang="en-US" dirty="0"/>
          </a:p>
        </p:txBody>
      </p:sp>
      <p:sp>
        <p:nvSpPr>
          <p:cNvPr id="8" name="Slide Number Placeholder 7">
            <a:extLst>
              <a:ext uri="{FF2B5EF4-FFF2-40B4-BE49-F238E27FC236}">
                <a16:creationId xmlns:a16="http://schemas.microsoft.com/office/drawing/2014/main" id="{EF40C033-7074-484E-90E3-2C4BCC0DE30A}"/>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2" name="Picture 1">
            <a:extLst>
              <a:ext uri="{FF2B5EF4-FFF2-40B4-BE49-F238E27FC236}">
                <a16:creationId xmlns:a16="http://schemas.microsoft.com/office/drawing/2014/main" id="{0938FE18-A407-47C1-9639-1A788A8C508F}"/>
              </a:ext>
            </a:extLst>
          </p:cNvPr>
          <p:cNvPicPr>
            <a:picLocks noChangeAspect="1"/>
          </p:cNvPicPr>
          <p:nvPr/>
        </p:nvPicPr>
        <p:blipFill>
          <a:blip r:embed="rId2"/>
          <a:stretch>
            <a:fillRect/>
          </a:stretch>
        </p:blipFill>
        <p:spPr>
          <a:xfrm>
            <a:off x="6521530" y="3236507"/>
            <a:ext cx="4717774" cy="1948938"/>
          </a:xfrm>
          <a:prstGeom prst="rect">
            <a:avLst/>
          </a:prstGeom>
        </p:spPr>
      </p:pic>
    </p:spTree>
    <p:extLst>
      <p:ext uri="{BB962C8B-B14F-4D97-AF65-F5344CB8AC3E}">
        <p14:creationId xmlns:p14="http://schemas.microsoft.com/office/powerpoint/2010/main" val="1410024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1C4B8-8940-AEF0-3569-52CE4CBB0018}"/>
              </a:ext>
            </a:extLst>
          </p:cNvPr>
          <p:cNvSpPr>
            <a:spLocks noGrp="1"/>
          </p:cNvSpPr>
          <p:nvPr>
            <p:ph idx="1"/>
          </p:nvPr>
        </p:nvSpPr>
        <p:spPr>
          <a:xfrm>
            <a:off x="685508" y="443061"/>
            <a:ext cx="10330363" cy="5899416"/>
          </a:xfrm>
        </p:spPr>
        <p:txBody>
          <a:bodyPr>
            <a:normAutofit/>
          </a:bodyPr>
          <a:lstStyle/>
          <a:p>
            <a:pPr marL="45720" indent="0">
              <a:buNone/>
            </a:pPr>
            <a:r>
              <a:rPr lang="en-IN" b="1" dirty="0">
                <a:solidFill>
                  <a:srgbClr val="7030A0"/>
                </a:solidFill>
                <a:latin typeface="Times New Roman" panose="02020603050405020304" pitchFamily="18" charset="0"/>
                <a:cs typeface="Times New Roman" panose="02020603050405020304" pitchFamily="18" charset="0"/>
              </a:rPr>
              <a:t>3. GLOVE</a:t>
            </a:r>
            <a:endParaRPr lang="en-IN" dirty="0">
              <a:solidFill>
                <a:srgbClr val="7030A0"/>
              </a:solidFill>
              <a:latin typeface="Courier New" panose="02070309020205020404" pitchFamily="49" charset="0"/>
              <a:cs typeface="Times New Roman" panose="02020603050405020304" pitchFamily="18" charset="0"/>
            </a:endParaRP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from gensim.scripts.glove2word2vec import glove2word2vec</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from </a:t>
            </a:r>
            <a:r>
              <a:rPr lang="en-IN" sz="1600" b="0" dirty="0" err="1">
                <a:solidFill>
                  <a:schemeClr val="tx1"/>
                </a:solidFill>
                <a:effectLst/>
                <a:latin typeface="Times New Roman" panose="02020603050405020304" pitchFamily="18" charset="0"/>
                <a:cs typeface="Times New Roman" panose="02020603050405020304" pitchFamily="18" charset="0"/>
              </a:rPr>
              <a:t>gensim.models</a:t>
            </a:r>
            <a:r>
              <a:rPr lang="en-IN" sz="1600" b="0" dirty="0">
                <a:solidFill>
                  <a:schemeClr val="tx1"/>
                </a:solidFill>
                <a:effectLst/>
                <a:latin typeface="Times New Roman" panose="02020603050405020304" pitchFamily="18" charset="0"/>
                <a:cs typeface="Times New Roman" panose="02020603050405020304" pitchFamily="18" charset="0"/>
              </a:rPr>
              <a:t> import </a:t>
            </a:r>
            <a:r>
              <a:rPr lang="en-IN" sz="1600" b="0" dirty="0" err="1">
                <a:solidFill>
                  <a:schemeClr val="tx1"/>
                </a:solidFill>
                <a:effectLst/>
                <a:latin typeface="Times New Roman" panose="02020603050405020304" pitchFamily="18" charset="0"/>
                <a:cs typeface="Times New Roman" panose="02020603050405020304" pitchFamily="18" charset="0"/>
              </a:rPr>
              <a:t>KeyedVectors</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glove_input_file</a:t>
            </a:r>
            <a:r>
              <a:rPr lang="en-IN" sz="1600" b="0" dirty="0">
                <a:solidFill>
                  <a:schemeClr val="tx1"/>
                </a:solidFill>
                <a:effectLst/>
                <a:latin typeface="Times New Roman" panose="02020603050405020304" pitchFamily="18" charset="0"/>
                <a:cs typeface="Times New Roman" panose="02020603050405020304" pitchFamily="18" charset="0"/>
              </a:rPr>
              <a:t> = 'glove.6B.300d.txt'</a:t>
            </a: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glove_output_file</a:t>
            </a:r>
            <a:r>
              <a:rPr lang="en-IN" sz="1600" b="0" dirty="0">
                <a:solidFill>
                  <a:schemeClr val="tx1"/>
                </a:solidFill>
                <a:effectLst/>
                <a:latin typeface="Times New Roman" panose="02020603050405020304" pitchFamily="18" charset="0"/>
                <a:cs typeface="Times New Roman" panose="02020603050405020304" pitchFamily="18" charset="0"/>
              </a:rPr>
              <a:t> = 'word2vec.txt'</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glove2word2vec(</a:t>
            </a:r>
            <a:r>
              <a:rPr lang="en-IN" sz="1600" b="0" dirty="0" err="1">
                <a:solidFill>
                  <a:schemeClr val="tx1"/>
                </a:solidFill>
                <a:effectLst/>
                <a:latin typeface="Times New Roman" panose="02020603050405020304" pitchFamily="18" charset="0"/>
                <a:cs typeface="Times New Roman" panose="02020603050405020304" pitchFamily="18" charset="0"/>
              </a:rPr>
              <a:t>glove_input_file,glove_output_file</a:t>
            </a:r>
            <a:r>
              <a:rPr lang="en-IN" sz="1600" b="0" dirty="0">
                <a:solidFill>
                  <a:schemeClr val="tx1"/>
                </a:solidFill>
                <a:effectLst/>
                <a:latin typeface="Times New Roman" panose="02020603050405020304" pitchFamily="18" charset="0"/>
                <a:cs typeface="Times New Roman" panose="02020603050405020304" pitchFamily="18" charset="0"/>
              </a:rPr>
              <a:t>) </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model = KeyedVectors.load_word2vec_format(</a:t>
            </a:r>
            <a:r>
              <a:rPr lang="en-GB" sz="1600" b="0" dirty="0" err="1">
                <a:solidFill>
                  <a:schemeClr val="tx1"/>
                </a:solidFill>
                <a:effectLst/>
                <a:latin typeface="Times New Roman" panose="02020603050405020304" pitchFamily="18" charset="0"/>
                <a:cs typeface="Times New Roman" panose="02020603050405020304" pitchFamily="18" charset="0"/>
              </a:rPr>
              <a:t>glove_output_file,binary</a:t>
            </a:r>
            <a:r>
              <a:rPr lang="en-GB" sz="1600" b="0" dirty="0">
                <a:solidFill>
                  <a:schemeClr val="tx1"/>
                </a:solidFill>
                <a:effectLst/>
                <a:latin typeface="Times New Roman" panose="02020603050405020304" pitchFamily="18" charset="0"/>
                <a:cs typeface="Times New Roman" panose="02020603050405020304" pitchFamily="18" charset="0"/>
              </a:rPr>
              <a:t>=False)</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def preprocess_text1(text):</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    tokens = </a:t>
            </a:r>
            <a:r>
              <a:rPr lang="en-IN" sz="1600" b="0" dirty="0" err="1">
                <a:solidFill>
                  <a:schemeClr val="tx1"/>
                </a:solidFill>
                <a:effectLst/>
                <a:latin typeface="Times New Roman" panose="02020603050405020304" pitchFamily="18" charset="0"/>
                <a:cs typeface="Times New Roman" panose="02020603050405020304" pitchFamily="18" charset="0"/>
              </a:rPr>
              <a:t>text.split</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word_vectors_list</a:t>
            </a:r>
            <a:r>
              <a:rPr lang="en-IN" sz="1600" b="0" dirty="0">
                <a:solidFill>
                  <a:schemeClr val="tx1"/>
                </a:solidFill>
                <a:effectLst/>
                <a:latin typeface="Times New Roman" panose="02020603050405020304" pitchFamily="18" charset="0"/>
                <a:cs typeface="Times New Roman" panose="02020603050405020304" pitchFamily="18" charset="0"/>
              </a:rPr>
              <a:t> = []</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    for token in tokens:</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        if token in model:</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word_vectors_list.append</a:t>
            </a:r>
            <a:r>
              <a:rPr lang="en-IN" sz="1600" b="0" dirty="0">
                <a:solidFill>
                  <a:schemeClr val="tx1"/>
                </a:solidFill>
                <a:effectLst/>
                <a:latin typeface="Times New Roman" panose="02020603050405020304" pitchFamily="18" charset="0"/>
                <a:cs typeface="Times New Roman" panose="02020603050405020304" pitchFamily="18" charset="0"/>
              </a:rPr>
              <a:t>(model[token])</a:t>
            </a:r>
          </a:p>
        </p:txBody>
      </p:sp>
      <p:sp>
        <p:nvSpPr>
          <p:cNvPr id="9" name="Footer Placeholder 8">
            <a:extLst>
              <a:ext uri="{FF2B5EF4-FFF2-40B4-BE49-F238E27FC236}">
                <a16:creationId xmlns:a16="http://schemas.microsoft.com/office/drawing/2014/main" id="{39E297C2-049C-BC2F-4165-634828DFD836}"/>
              </a:ext>
            </a:extLst>
          </p:cNvPr>
          <p:cNvSpPr>
            <a:spLocks noGrp="1"/>
          </p:cNvSpPr>
          <p:nvPr>
            <p:ph type="ftr" sz="quarter" idx="11"/>
          </p:nvPr>
        </p:nvSpPr>
        <p:spPr/>
        <p:txBody>
          <a:bodyPr/>
          <a:lstStyle/>
          <a:p>
            <a:r>
              <a:rPr lang="en-US"/>
              <a:t>Batch - 01</a:t>
            </a:r>
            <a:endParaRPr lang="en-US" dirty="0"/>
          </a:p>
        </p:txBody>
      </p:sp>
      <p:sp>
        <p:nvSpPr>
          <p:cNvPr id="8" name="Slide Number Placeholder 7">
            <a:extLst>
              <a:ext uri="{FF2B5EF4-FFF2-40B4-BE49-F238E27FC236}">
                <a16:creationId xmlns:a16="http://schemas.microsoft.com/office/drawing/2014/main" id="{EF40C033-7074-484E-90E3-2C4BCC0DE30A}"/>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409863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1C4B8-8940-AEF0-3569-52CE4CBB0018}"/>
              </a:ext>
            </a:extLst>
          </p:cNvPr>
          <p:cNvSpPr>
            <a:spLocks noGrp="1"/>
          </p:cNvSpPr>
          <p:nvPr>
            <p:ph idx="1"/>
          </p:nvPr>
        </p:nvSpPr>
        <p:spPr>
          <a:xfrm>
            <a:off x="685508" y="443061"/>
            <a:ext cx="10330363" cy="5899416"/>
          </a:xfrm>
        </p:spPr>
        <p:txBody>
          <a:bodyPr>
            <a:normAutofit/>
          </a:bodyPr>
          <a:lstStyle/>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if </a:t>
            </a:r>
            <a:r>
              <a:rPr lang="en-IN" sz="1600" b="0" dirty="0" err="1">
                <a:solidFill>
                  <a:schemeClr val="tx1"/>
                </a:solidFill>
                <a:effectLst/>
                <a:latin typeface="Times New Roman" panose="02020603050405020304" pitchFamily="18" charset="0"/>
                <a:cs typeface="Times New Roman" panose="02020603050405020304" pitchFamily="18" charset="0"/>
              </a:rPr>
              <a:t>len</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word_vectors_list</a:t>
            </a:r>
            <a:r>
              <a:rPr lang="en-IN" sz="1600" b="0" dirty="0">
                <a:solidFill>
                  <a:schemeClr val="tx1"/>
                </a:solidFill>
                <a:effectLst/>
                <a:latin typeface="Times New Roman" panose="02020603050405020304" pitchFamily="18" charset="0"/>
                <a:cs typeface="Times New Roman" panose="02020603050405020304" pitchFamily="18" charset="0"/>
              </a:rPr>
              <a:t>) &gt; 0:</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        return </a:t>
            </a:r>
            <a:r>
              <a:rPr lang="en-IN" sz="1600" b="0" dirty="0" err="1">
                <a:solidFill>
                  <a:schemeClr val="tx1"/>
                </a:solidFill>
                <a:effectLst/>
                <a:latin typeface="Times New Roman" panose="02020603050405020304" pitchFamily="18" charset="0"/>
                <a:cs typeface="Times New Roman" panose="02020603050405020304" pitchFamily="18" charset="0"/>
              </a:rPr>
              <a:t>np.mean</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word_vectors_list</a:t>
            </a:r>
            <a:r>
              <a:rPr lang="en-IN" sz="1600" b="0" dirty="0">
                <a:solidFill>
                  <a:schemeClr val="tx1"/>
                </a:solidFill>
                <a:effectLst/>
                <a:latin typeface="Times New Roman" panose="02020603050405020304" pitchFamily="18" charset="0"/>
                <a:cs typeface="Times New Roman" panose="02020603050405020304" pitchFamily="18" charset="0"/>
              </a:rPr>
              <a:t>, axis=0)</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    else:</a:t>
            </a:r>
          </a:p>
          <a:p>
            <a:pPr marL="45720" indent="0">
              <a:buNone/>
            </a:pPr>
            <a:r>
              <a:rPr lang="en-IN" sz="1600" dirty="0">
                <a:solidFill>
                  <a:schemeClr val="tx1"/>
                </a:solidFill>
                <a:latin typeface="Times New Roman" panose="02020603050405020304" pitchFamily="18" charset="0"/>
                <a:cs typeface="Times New Roman" panose="02020603050405020304" pitchFamily="18" charset="0"/>
              </a:rPr>
              <a:t>        </a:t>
            </a:r>
            <a:r>
              <a:rPr lang="en-IN" sz="1600" b="0" dirty="0">
                <a:solidFill>
                  <a:schemeClr val="tx1"/>
                </a:solidFill>
                <a:effectLst/>
                <a:latin typeface="Times New Roman" panose="02020603050405020304" pitchFamily="18" charset="0"/>
                <a:cs typeface="Times New Roman" panose="02020603050405020304" pitchFamily="18" charset="0"/>
              </a:rPr>
              <a:t>return </a:t>
            </a:r>
            <a:r>
              <a:rPr lang="en-IN" sz="1600" b="0" dirty="0" err="1">
                <a:solidFill>
                  <a:schemeClr val="tx1"/>
                </a:solidFill>
                <a:effectLst/>
                <a:latin typeface="Times New Roman" panose="02020603050405020304" pitchFamily="18" charset="0"/>
                <a:cs typeface="Times New Roman" panose="02020603050405020304" pitchFamily="18" charset="0"/>
              </a:rPr>
              <a:t>np.zeros</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model.vector_size</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endParaRPr lang="en-GB"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endParaRPr lang="en-IN" sz="1600" b="0" dirty="0">
              <a:solidFill>
                <a:schemeClr val="tx1"/>
              </a:solidFill>
              <a:effectLst/>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39E297C2-049C-BC2F-4165-634828DFD836}"/>
              </a:ext>
            </a:extLst>
          </p:cNvPr>
          <p:cNvSpPr>
            <a:spLocks noGrp="1"/>
          </p:cNvSpPr>
          <p:nvPr>
            <p:ph type="ftr" sz="quarter" idx="11"/>
          </p:nvPr>
        </p:nvSpPr>
        <p:spPr/>
        <p:txBody>
          <a:bodyPr/>
          <a:lstStyle/>
          <a:p>
            <a:r>
              <a:rPr lang="en-US"/>
              <a:t>Batch - 01</a:t>
            </a:r>
            <a:endParaRPr lang="en-US" dirty="0"/>
          </a:p>
        </p:txBody>
      </p:sp>
      <p:sp>
        <p:nvSpPr>
          <p:cNvPr id="8" name="Slide Number Placeholder 7">
            <a:extLst>
              <a:ext uri="{FF2B5EF4-FFF2-40B4-BE49-F238E27FC236}">
                <a16:creationId xmlns:a16="http://schemas.microsoft.com/office/drawing/2014/main" id="{EF40C033-7074-484E-90E3-2C4BCC0DE30A}"/>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4026372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1C4B8-8940-AEF0-3569-52CE4CBB0018}"/>
              </a:ext>
            </a:extLst>
          </p:cNvPr>
          <p:cNvSpPr>
            <a:spLocks noGrp="1"/>
          </p:cNvSpPr>
          <p:nvPr>
            <p:ph idx="1"/>
          </p:nvPr>
        </p:nvSpPr>
        <p:spPr>
          <a:xfrm>
            <a:off x="685508" y="443061"/>
            <a:ext cx="10330363" cy="5899416"/>
          </a:xfrm>
        </p:spPr>
        <p:txBody>
          <a:bodyPr>
            <a:normAutofit/>
          </a:bodyPr>
          <a:lstStyle/>
          <a:p>
            <a:pPr marL="45720" indent="0">
              <a:buNone/>
            </a:pPr>
            <a:r>
              <a:rPr lang="en-IN" b="1" dirty="0">
                <a:solidFill>
                  <a:srgbClr val="7030A0"/>
                </a:solidFill>
                <a:latin typeface="Times New Roman" panose="02020603050405020304" pitchFamily="18" charset="0"/>
                <a:cs typeface="Times New Roman" panose="02020603050405020304" pitchFamily="18" charset="0"/>
              </a:rPr>
              <a:t>4. BERT</a:t>
            </a:r>
            <a:endParaRPr lang="en-IN" dirty="0">
              <a:solidFill>
                <a:srgbClr val="7030A0"/>
              </a:solidFill>
              <a:latin typeface="Courier New" panose="02070309020205020404" pitchFamily="49" charset="0"/>
            </a:endParaRP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from transformers import </a:t>
            </a:r>
            <a:r>
              <a:rPr lang="en-IN" sz="1600" b="0" dirty="0" err="1">
                <a:solidFill>
                  <a:schemeClr val="tx1"/>
                </a:solidFill>
                <a:effectLst/>
                <a:latin typeface="Times New Roman" panose="02020603050405020304" pitchFamily="18" charset="0"/>
                <a:cs typeface="Times New Roman" panose="02020603050405020304" pitchFamily="18" charset="0"/>
              </a:rPr>
              <a:t>BertTokenizer</a:t>
            </a: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BertModel</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tokenizer = </a:t>
            </a:r>
            <a:r>
              <a:rPr lang="en-IN" sz="1600" b="0" dirty="0" err="1">
                <a:solidFill>
                  <a:schemeClr val="tx1"/>
                </a:solidFill>
                <a:effectLst/>
                <a:latin typeface="Times New Roman" panose="02020603050405020304" pitchFamily="18" charset="0"/>
                <a:cs typeface="Times New Roman" panose="02020603050405020304" pitchFamily="18" charset="0"/>
              </a:rPr>
              <a:t>BertTokenizer.from_pretrained</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bert</a:t>
            </a:r>
            <a:r>
              <a:rPr lang="en-IN" sz="1600" b="0" dirty="0">
                <a:solidFill>
                  <a:schemeClr val="tx1"/>
                </a:solidFill>
                <a:effectLst/>
                <a:latin typeface="Times New Roman" panose="02020603050405020304" pitchFamily="18" charset="0"/>
                <a:cs typeface="Times New Roman" panose="02020603050405020304" pitchFamily="18" charset="0"/>
              </a:rPr>
              <a:t>-base-uncased')</a:t>
            </a: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bert_model</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BertModel.from_pretrained</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bert</a:t>
            </a:r>
            <a:r>
              <a:rPr lang="en-IN" sz="1600" b="0" dirty="0">
                <a:solidFill>
                  <a:schemeClr val="tx1"/>
                </a:solidFill>
                <a:effectLst/>
                <a:latin typeface="Times New Roman" panose="02020603050405020304" pitchFamily="18" charset="0"/>
                <a:cs typeface="Times New Roman" panose="02020603050405020304" pitchFamily="18" charset="0"/>
              </a:rPr>
              <a:t>-base-uncased’)</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data1.drop(data1[data1['</a:t>
            </a:r>
            <a:r>
              <a:rPr lang="en-GB" sz="1600" b="0" dirty="0" err="1">
                <a:solidFill>
                  <a:schemeClr val="tx1"/>
                </a:solidFill>
                <a:effectLst/>
                <a:latin typeface="Times New Roman" panose="02020603050405020304" pitchFamily="18" charset="0"/>
                <a:cs typeface="Times New Roman" panose="02020603050405020304" pitchFamily="18" charset="0"/>
              </a:rPr>
              <a:t>cdescription</a:t>
            </a:r>
            <a:r>
              <a:rPr lang="en-GB" sz="1600" b="0" dirty="0">
                <a:solidFill>
                  <a:schemeClr val="tx1"/>
                </a:solidFill>
                <a:effectLst/>
                <a:latin typeface="Times New Roman" panose="02020603050405020304" pitchFamily="18" charset="0"/>
                <a:cs typeface="Times New Roman" panose="02020603050405020304" pitchFamily="18" charset="0"/>
              </a:rPr>
              <a:t>']==''].index, </a:t>
            </a:r>
            <a:r>
              <a:rPr lang="en-GB" sz="1600" b="0" dirty="0" err="1">
                <a:solidFill>
                  <a:schemeClr val="tx1"/>
                </a:solidFill>
                <a:effectLst/>
                <a:latin typeface="Times New Roman" panose="02020603050405020304" pitchFamily="18" charset="0"/>
                <a:cs typeface="Times New Roman" panose="02020603050405020304" pitchFamily="18" charset="0"/>
              </a:rPr>
              <a:t>inplace</a:t>
            </a:r>
            <a:r>
              <a:rPr lang="en-GB" sz="1600" b="0" dirty="0">
                <a:solidFill>
                  <a:schemeClr val="tx1"/>
                </a:solidFill>
                <a:effectLst/>
                <a:latin typeface="Times New Roman" panose="02020603050405020304" pitchFamily="18" charset="0"/>
                <a:cs typeface="Times New Roman" panose="02020603050405020304" pitchFamily="18" charset="0"/>
              </a:rPr>
              <a:t> = True)</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data1['ctext1'] = data1['</a:t>
            </a:r>
            <a:r>
              <a:rPr lang="en-GB" sz="1600" b="0" dirty="0" err="1">
                <a:solidFill>
                  <a:schemeClr val="tx1"/>
                </a:solidFill>
                <a:effectLst/>
                <a:latin typeface="Times New Roman" panose="02020603050405020304" pitchFamily="18" charset="0"/>
                <a:cs typeface="Times New Roman" panose="02020603050405020304" pitchFamily="18" charset="0"/>
              </a:rPr>
              <a:t>ctext</a:t>
            </a:r>
            <a:r>
              <a:rPr lang="en-GB" sz="1600" b="0" dirty="0">
                <a:solidFill>
                  <a:schemeClr val="tx1"/>
                </a:solidFill>
                <a:effectLst/>
                <a:latin typeface="Times New Roman" panose="02020603050405020304" pitchFamily="18" charset="0"/>
                <a:cs typeface="Times New Roman" panose="02020603050405020304" pitchFamily="18" charset="0"/>
              </a:rPr>
              <a:t>'].apply(</a:t>
            </a:r>
            <a:r>
              <a:rPr lang="en-GB" sz="1600" b="0" dirty="0" err="1">
                <a:solidFill>
                  <a:schemeClr val="tx1"/>
                </a:solidFill>
                <a:effectLst/>
                <a:latin typeface="Times New Roman" panose="02020603050405020304" pitchFamily="18" charset="0"/>
                <a:cs typeface="Times New Roman" panose="02020603050405020304" pitchFamily="18" charset="0"/>
              </a:rPr>
              <a:t>extract_bert_embeddings</a:t>
            </a:r>
            <a:r>
              <a:rPr lang="en-GB"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data1['ctweetdesc1'] = data1['</a:t>
            </a:r>
            <a:r>
              <a:rPr lang="en-IN" sz="1600" b="0" dirty="0" err="1">
                <a:solidFill>
                  <a:schemeClr val="tx1"/>
                </a:solidFill>
                <a:effectLst/>
                <a:latin typeface="Times New Roman" panose="02020603050405020304" pitchFamily="18" charset="0"/>
                <a:cs typeface="Times New Roman" panose="02020603050405020304" pitchFamily="18" charset="0"/>
              </a:rPr>
              <a:t>ctweetdesc</a:t>
            </a:r>
            <a:r>
              <a:rPr lang="en-IN" sz="1600" b="0" dirty="0">
                <a:solidFill>
                  <a:schemeClr val="tx1"/>
                </a:solidFill>
                <a:effectLst/>
                <a:latin typeface="Times New Roman" panose="02020603050405020304" pitchFamily="18" charset="0"/>
                <a:cs typeface="Times New Roman" panose="02020603050405020304" pitchFamily="18" charset="0"/>
              </a:rPr>
              <a:t>'].apply(</a:t>
            </a:r>
            <a:r>
              <a:rPr lang="en-IN" sz="1600" b="0" dirty="0" err="1">
                <a:solidFill>
                  <a:schemeClr val="tx1"/>
                </a:solidFill>
                <a:effectLst/>
                <a:latin typeface="Times New Roman" panose="02020603050405020304" pitchFamily="18" charset="0"/>
                <a:cs typeface="Times New Roman" panose="02020603050405020304" pitchFamily="18" charset="0"/>
              </a:rPr>
              <a:t>extract_bert_embeddings</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data1['cdescription1'] = data1['</a:t>
            </a:r>
            <a:r>
              <a:rPr lang="en-IN" sz="1600" b="0" dirty="0" err="1">
                <a:solidFill>
                  <a:schemeClr val="tx1"/>
                </a:solidFill>
                <a:effectLst/>
                <a:latin typeface="Times New Roman" panose="02020603050405020304" pitchFamily="18" charset="0"/>
                <a:cs typeface="Times New Roman" panose="02020603050405020304" pitchFamily="18" charset="0"/>
              </a:rPr>
              <a:t>cdescription</a:t>
            </a:r>
            <a:r>
              <a:rPr lang="en-IN" sz="1600" b="0" dirty="0">
                <a:solidFill>
                  <a:schemeClr val="tx1"/>
                </a:solidFill>
                <a:effectLst/>
                <a:latin typeface="Times New Roman" panose="02020603050405020304" pitchFamily="18" charset="0"/>
                <a:cs typeface="Times New Roman" panose="02020603050405020304" pitchFamily="18" charset="0"/>
              </a:rPr>
              <a:t>'].apply(</a:t>
            </a:r>
            <a:r>
              <a:rPr lang="en-IN" sz="1600" b="0" dirty="0" err="1">
                <a:solidFill>
                  <a:schemeClr val="tx1"/>
                </a:solidFill>
                <a:effectLst/>
                <a:latin typeface="Times New Roman" panose="02020603050405020304" pitchFamily="18" charset="0"/>
                <a:cs typeface="Times New Roman" panose="02020603050405020304" pitchFamily="18" charset="0"/>
              </a:rPr>
              <a:t>extract_bert_embeddings</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p:txBody>
      </p:sp>
      <p:sp>
        <p:nvSpPr>
          <p:cNvPr id="9" name="Footer Placeholder 8">
            <a:extLst>
              <a:ext uri="{FF2B5EF4-FFF2-40B4-BE49-F238E27FC236}">
                <a16:creationId xmlns:a16="http://schemas.microsoft.com/office/drawing/2014/main" id="{39E297C2-049C-BC2F-4165-634828DFD836}"/>
              </a:ext>
            </a:extLst>
          </p:cNvPr>
          <p:cNvSpPr>
            <a:spLocks noGrp="1"/>
          </p:cNvSpPr>
          <p:nvPr>
            <p:ph type="ftr" sz="quarter" idx="11"/>
          </p:nvPr>
        </p:nvSpPr>
        <p:spPr/>
        <p:txBody>
          <a:bodyPr/>
          <a:lstStyle/>
          <a:p>
            <a:r>
              <a:rPr lang="en-US"/>
              <a:t>Batch - 01</a:t>
            </a:r>
            <a:endParaRPr lang="en-US" dirty="0"/>
          </a:p>
        </p:txBody>
      </p:sp>
      <p:sp>
        <p:nvSpPr>
          <p:cNvPr id="8" name="Slide Number Placeholder 7">
            <a:extLst>
              <a:ext uri="{FF2B5EF4-FFF2-40B4-BE49-F238E27FC236}">
                <a16:creationId xmlns:a16="http://schemas.microsoft.com/office/drawing/2014/main" id="{EF40C033-7074-484E-90E3-2C4BCC0DE30A}"/>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0090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1C4B8-8940-AEF0-3569-52CE4CBB0018}"/>
              </a:ext>
            </a:extLst>
          </p:cNvPr>
          <p:cNvSpPr>
            <a:spLocks noGrp="1"/>
          </p:cNvSpPr>
          <p:nvPr>
            <p:ph idx="1"/>
          </p:nvPr>
        </p:nvSpPr>
        <p:spPr>
          <a:xfrm>
            <a:off x="685508" y="443061"/>
            <a:ext cx="10330363" cy="5899416"/>
          </a:xfrm>
        </p:spPr>
        <p:txBody>
          <a:bodyPr>
            <a:normAutofit fontScale="92500" lnSpcReduction="20000"/>
          </a:bodyPr>
          <a:lstStyle/>
          <a:p>
            <a:pPr marL="45720" indent="0">
              <a:buNone/>
            </a:pPr>
            <a:r>
              <a:rPr lang="en-IN" sz="2400" b="1" dirty="0">
                <a:solidFill>
                  <a:srgbClr val="7030A0"/>
                </a:solidFill>
                <a:latin typeface="Times New Roman" panose="02020603050405020304" pitchFamily="18" charset="0"/>
                <a:cs typeface="Times New Roman" panose="02020603050405020304" pitchFamily="18" charset="0"/>
              </a:rPr>
              <a:t>5.Word to Vector(W2V)</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from </a:t>
            </a:r>
            <a:r>
              <a:rPr lang="en-GB" sz="1600" b="0" dirty="0" err="1">
                <a:solidFill>
                  <a:schemeClr val="tx1"/>
                </a:solidFill>
                <a:effectLst/>
                <a:latin typeface="Times New Roman" panose="02020603050405020304" pitchFamily="18" charset="0"/>
                <a:cs typeface="Times New Roman" panose="02020603050405020304" pitchFamily="18" charset="0"/>
              </a:rPr>
              <a:t>nltk.tokenize</a:t>
            </a:r>
            <a:r>
              <a:rPr lang="en-GB" sz="1600" b="0" dirty="0">
                <a:solidFill>
                  <a:schemeClr val="tx1"/>
                </a:solidFill>
                <a:effectLst/>
                <a:latin typeface="Times New Roman" panose="02020603050405020304" pitchFamily="18" charset="0"/>
                <a:cs typeface="Times New Roman" panose="02020603050405020304" pitchFamily="18" charset="0"/>
              </a:rPr>
              <a:t> import </a:t>
            </a:r>
            <a:r>
              <a:rPr lang="en-GB" sz="1600" b="0" dirty="0" err="1">
                <a:solidFill>
                  <a:schemeClr val="tx1"/>
                </a:solidFill>
                <a:effectLst/>
                <a:latin typeface="Times New Roman" panose="02020603050405020304" pitchFamily="18" charset="0"/>
                <a:cs typeface="Times New Roman" panose="02020603050405020304" pitchFamily="18" charset="0"/>
              </a:rPr>
              <a:t>word_tokenize</a:t>
            </a:r>
            <a:endParaRPr lang="en-GB"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from </a:t>
            </a:r>
            <a:r>
              <a:rPr lang="en-GB" sz="1600" b="0" dirty="0" err="1">
                <a:solidFill>
                  <a:schemeClr val="tx1"/>
                </a:solidFill>
                <a:effectLst/>
                <a:latin typeface="Times New Roman" panose="02020603050405020304" pitchFamily="18" charset="0"/>
                <a:cs typeface="Times New Roman" panose="02020603050405020304" pitchFamily="18" charset="0"/>
              </a:rPr>
              <a:t>gensim.models</a:t>
            </a:r>
            <a:r>
              <a:rPr lang="en-GB" sz="1600" b="0" dirty="0">
                <a:solidFill>
                  <a:schemeClr val="tx1"/>
                </a:solidFill>
                <a:effectLst/>
                <a:latin typeface="Times New Roman" panose="02020603050405020304" pitchFamily="18" charset="0"/>
                <a:cs typeface="Times New Roman" panose="02020603050405020304" pitchFamily="18" charset="0"/>
              </a:rPr>
              <a:t> import Word2Vec</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word2vec_model1 = Word2Vec(sentences=data1['ctext1'], </a:t>
            </a:r>
            <a:r>
              <a:rPr lang="en-IN" sz="1600" b="0" dirty="0" err="1">
                <a:solidFill>
                  <a:schemeClr val="tx1"/>
                </a:solidFill>
                <a:effectLst/>
                <a:latin typeface="Times New Roman" panose="02020603050405020304" pitchFamily="18" charset="0"/>
                <a:cs typeface="Times New Roman" panose="02020603050405020304" pitchFamily="18" charset="0"/>
              </a:rPr>
              <a:t>vector_size</a:t>
            </a:r>
            <a:r>
              <a:rPr lang="en-IN" sz="1600" b="0" dirty="0">
                <a:solidFill>
                  <a:schemeClr val="tx1"/>
                </a:solidFill>
                <a:effectLst/>
                <a:latin typeface="Times New Roman" panose="02020603050405020304" pitchFamily="18" charset="0"/>
                <a:cs typeface="Times New Roman" panose="02020603050405020304" pitchFamily="18" charset="0"/>
              </a:rPr>
              <a:t>=100, window=5, </a:t>
            </a:r>
            <a:r>
              <a:rPr lang="en-IN" sz="1600" b="0" dirty="0" err="1">
                <a:solidFill>
                  <a:schemeClr val="tx1"/>
                </a:solidFill>
                <a:effectLst/>
                <a:latin typeface="Times New Roman" panose="02020603050405020304" pitchFamily="18" charset="0"/>
                <a:cs typeface="Times New Roman" panose="02020603050405020304" pitchFamily="18" charset="0"/>
              </a:rPr>
              <a:t>min_count</a:t>
            </a:r>
            <a:r>
              <a:rPr lang="en-IN" sz="1600" b="0" dirty="0">
                <a:solidFill>
                  <a:schemeClr val="tx1"/>
                </a:solidFill>
                <a:effectLst/>
                <a:latin typeface="Times New Roman" panose="02020603050405020304" pitchFamily="18" charset="0"/>
                <a:cs typeface="Times New Roman" panose="02020603050405020304" pitchFamily="18" charset="0"/>
              </a:rPr>
              <a:t>=1, workers=4)</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word2vec_model2 = Word2Vec(sentences=data1['ctweetdesc1'], </a:t>
            </a:r>
            <a:r>
              <a:rPr lang="en-IN" sz="1600" b="0" dirty="0" err="1">
                <a:solidFill>
                  <a:schemeClr val="tx1"/>
                </a:solidFill>
                <a:effectLst/>
                <a:latin typeface="Times New Roman" panose="02020603050405020304" pitchFamily="18" charset="0"/>
                <a:cs typeface="Times New Roman" panose="02020603050405020304" pitchFamily="18" charset="0"/>
              </a:rPr>
              <a:t>vector_size</a:t>
            </a:r>
            <a:r>
              <a:rPr lang="en-IN" sz="1600" b="0" dirty="0">
                <a:solidFill>
                  <a:schemeClr val="tx1"/>
                </a:solidFill>
                <a:effectLst/>
                <a:latin typeface="Times New Roman" panose="02020603050405020304" pitchFamily="18" charset="0"/>
                <a:cs typeface="Times New Roman" panose="02020603050405020304" pitchFamily="18" charset="0"/>
              </a:rPr>
              <a:t>=100, window=5, </a:t>
            </a:r>
            <a:r>
              <a:rPr lang="en-IN" sz="1600" b="0" dirty="0" err="1">
                <a:solidFill>
                  <a:schemeClr val="tx1"/>
                </a:solidFill>
                <a:effectLst/>
                <a:latin typeface="Times New Roman" panose="02020603050405020304" pitchFamily="18" charset="0"/>
                <a:cs typeface="Times New Roman" panose="02020603050405020304" pitchFamily="18" charset="0"/>
              </a:rPr>
              <a:t>min_count</a:t>
            </a:r>
            <a:r>
              <a:rPr lang="en-IN" sz="1600" b="0" dirty="0">
                <a:solidFill>
                  <a:schemeClr val="tx1"/>
                </a:solidFill>
                <a:effectLst/>
                <a:latin typeface="Times New Roman" panose="02020603050405020304" pitchFamily="18" charset="0"/>
                <a:cs typeface="Times New Roman" panose="02020603050405020304" pitchFamily="18" charset="0"/>
              </a:rPr>
              <a:t>=1, workers=4)</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word2vec_model3 = Word2Vec(sentences=data1['cdescription1'], </a:t>
            </a:r>
            <a:r>
              <a:rPr lang="en-IN" sz="1600" b="0" dirty="0" err="1">
                <a:solidFill>
                  <a:schemeClr val="tx1"/>
                </a:solidFill>
                <a:effectLst/>
                <a:latin typeface="Times New Roman" panose="02020603050405020304" pitchFamily="18" charset="0"/>
                <a:cs typeface="Times New Roman" panose="02020603050405020304" pitchFamily="18" charset="0"/>
              </a:rPr>
              <a:t>vector_size</a:t>
            </a:r>
            <a:r>
              <a:rPr lang="en-IN" sz="1600" b="0" dirty="0">
                <a:solidFill>
                  <a:schemeClr val="tx1"/>
                </a:solidFill>
                <a:effectLst/>
                <a:latin typeface="Times New Roman" panose="02020603050405020304" pitchFamily="18" charset="0"/>
                <a:cs typeface="Times New Roman" panose="02020603050405020304" pitchFamily="18" charset="0"/>
              </a:rPr>
              <a:t>=100, window=5, </a:t>
            </a:r>
            <a:r>
              <a:rPr lang="en-IN" sz="1600" b="0" dirty="0" err="1">
                <a:solidFill>
                  <a:schemeClr val="tx1"/>
                </a:solidFill>
                <a:effectLst/>
                <a:latin typeface="Times New Roman" panose="02020603050405020304" pitchFamily="18" charset="0"/>
                <a:cs typeface="Times New Roman" panose="02020603050405020304" pitchFamily="18" charset="0"/>
              </a:rPr>
              <a:t>min_count</a:t>
            </a:r>
            <a:r>
              <a:rPr lang="en-IN" sz="1600" b="0" dirty="0">
                <a:solidFill>
                  <a:schemeClr val="tx1"/>
                </a:solidFill>
                <a:effectLst/>
                <a:latin typeface="Times New Roman" panose="02020603050405020304" pitchFamily="18" charset="0"/>
                <a:cs typeface="Times New Roman" panose="02020603050405020304" pitchFamily="18" charset="0"/>
              </a:rPr>
              <a:t>=1, workers=4)</a:t>
            </a:r>
          </a:p>
          <a:p>
            <a:pPr marL="45720" indent="0">
              <a:lnSpc>
                <a:spcPct val="120000"/>
              </a:lnSpc>
              <a:buNone/>
            </a:pPr>
            <a:r>
              <a:rPr lang="en-IN" sz="1600" b="0" dirty="0">
                <a:solidFill>
                  <a:schemeClr val="tx1"/>
                </a:solidFill>
                <a:effectLst/>
                <a:latin typeface="Times New Roman" panose="02020603050405020304" pitchFamily="18" charset="0"/>
                <a:cs typeface="Times New Roman" panose="02020603050405020304" pitchFamily="18" charset="0"/>
              </a:rPr>
              <a:t>def </a:t>
            </a:r>
            <a:r>
              <a:rPr lang="en-IN" sz="1600" b="0" dirty="0" err="1">
                <a:solidFill>
                  <a:schemeClr val="tx1"/>
                </a:solidFill>
                <a:effectLst/>
                <a:latin typeface="Times New Roman" panose="02020603050405020304" pitchFamily="18" charset="0"/>
                <a:cs typeface="Times New Roman" panose="02020603050405020304" pitchFamily="18" charset="0"/>
              </a:rPr>
              <a:t>average_word_vectors</a:t>
            </a:r>
            <a:r>
              <a:rPr lang="en-IN" sz="1600" b="0" dirty="0">
                <a:solidFill>
                  <a:schemeClr val="tx1"/>
                </a:solidFill>
                <a:effectLst/>
                <a:latin typeface="Times New Roman" panose="02020603050405020304" pitchFamily="18" charset="0"/>
                <a:cs typeface="Times New Roman" panose="02020603050405020304" pitchFamily="18" charset="0"/>
              </a:rPr>
              <a:t>(words, model, vocabulary, </a:t>
            </a:r>
            <a:r>
              <a:rPr lang="en-IN" sz="1600" b="0" dirty="0" err="1">
                <a:solidFill>
                  <a:schemeClr val="tx1"/>
                </a:solidFill>
                <a:effectLst/>
                <a:latin typeface="Times New Roman" panose="02020603050405020304" pitchFamily="18" charset="0"/>
                <a:cs typeface="Times New Roman" panose="02020603050405020304" pitchFamily="18" charset="0"/>
              </a:rPr>
              <a:t>num_features</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nSpc>
                <a:spcPct val="120000"/>
              </a:lnSpc>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feature_vector</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np.zeros</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num_features</a:t>
            </a: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dtype</a:t>
            </a:r>
            <a:r>
              <a:rPr lang="en-IN" sz="1600" b="0" dirty="0">
                <a:solidFill>
                  <a:schemeClr val="tx1"/>
                </a:solidFill>
                <a:effectLst/>
                <a:latin typeface="Times New Roman" panose="02020603050405020304" pitchFamily="18" charset="0"/>
                <a:cs typeface="Times New Roman" panose="02020603050405020304" pitchFamily="18" charset="0"/>
              </a:rPr>
              <a:t>="float64")</a:t>
            </a:r>
          </a:p>
          <a:p>
            <a:pPr marL="45720" indent="0">
              <a:lnSpc>
                <a:spcPct val="120000"/>
              </a:lnSpc>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nwords</a:t>
            </a:r>
            <a:r>
              <a:rPr lang="en-IN" sz="1600" b="0" dirty="0">
                <a:solidFill>
                  <a:schemeClr val="tx1"/>
                </a:solidFill>
                <a:effectLst/>
                <a:latin typeface="Times New Roman" panose="02020603050405020304" pitchFamily="18" charset="0"/>
                <a:cs typeface="Times New Roman" panose="02020603050405020304" pitchFamily="18" charset="0"/>
              </a:rPr>
              <a:t> = 0.</a:t>
            </a:r>
            <a:br>
              <a:rPr lang="en-IN" sz="1600" b="0" dirty="0">
                <a:solidFill>
                  <a:schemeClr val="tx1"/>
                </a:solidFill>
                <a:effectLst/>
                <a:latin typeface="Times New Roman" panose="02020603050405020304" pitchFamily="18" charset="0"/>
                <a:cs typeface="Times New Roman" panose="02020603050405020304" pitchFamily="18" charset="0"/>
              </a:rPr>
            </a:br>
            <a:r>
              <a:rPr lang="en-IN" sz="1600" b="0" dirty="0">
                <a:solidFill>
                  <a:schemeClr val="tx1"/>
                </a:solidFill>
                <a:effectLst/>
                <a:latin typeface="Times New Roman" panose="02020603050405020304" pitchFamily="18" charset="0"/>
                <a:cs typeface="Times New Roman" panose="02020603050405020304" pitchFamily="18" charset="0"/>
              </a:rPr>
              <a:t>    for word in words:</a:t>
            </a:r>
          </a:p>
          <a:p>
            <a:pPr marL="45720" indent="0">
              <a:lnSpc>
                <a:spcPct val="120000"/>
              </a:lnSpc>
              <a:buNone/>
            </a:pPr>
            <a:r>
              <a:rPr lang="en-IN" sz="1600" b="0" dirty="0">
                <a:solidFill>
                  <a:schemeClr val="tx1"/>
                </a:solidFill>
                <a:effectLst/>
                <a:latin typeface="Times New Roman" panose="02020603050405020304" pitchFamily="18" charset="0"/>
                <a:cs typeface="Times New Roman" panose="02020603050405020304" pitchFamily="18" charset="0"/>
              </a:rPr>
              <a:t>       if word in vocabulary:</a:t>
            </a:r>
          </a:p>
          <a:p>
            <a:pPr marL="45720" indent="0">
              <a:lnSpc>
                <a:spcPct val="120000"/>
              </a:lnSpc>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nwords</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nwords</a:t>
            </a:r>
            <a:r>
              <a:rPr lang="en-IN" sz="1600" b="0" dirty="0">
                <a:solidFill>
                  <a:schemeClr val="tx1"/>
                </a:solidFill>
                <a:effectLst/>
                <a:latin typeface="Times New Roman" panose="02020603050405020304" pitchFamily="18" charset="0"/>
                <a:cs typeface="Times New Roman" panose="02020603050405020304" pitchFamily="18" charset="0"/>
              </a:rPr>
              <a:t> + 1.</a:t>
            </a:r>
          </a:p>
          <a:p>
            <a:pPr marL="45720" indent="0">
              <a:lnSpc>
                <a:spcPct val="120000"/>
              </a:lnSpc>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feature_vector</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np.add</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feature_vector</a:t>
            </a: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model.wv</a:t>
            </a:r>
            <a:r>
              <a:rPr lang="en-IN" sz="1600" b="0" dirty="0">
                <a:solidFill>
                  <a:schemeClr val="tx1"/>
                </a:solidFill>
                <a:effectLst/>
                <a:latin typeface="Times New Roman" panose="02020603050405020304" pitchFamily="18" charset="0"/>
                <a:cs typeface="Times New Roman" panose="02020603050405020304" pitchFamily="18" charset="0"/>
              </a:rPr>
              <a:t>[word])</a:t>
            </a:r>
            <a:br>
              <a:rPr lang="en-IN" sz="1600" b="0" dirty="0">
                <a:solidFill>
                  <a:schemeClr val="tx1"/>
                </a:solidFill>
                <a:effectLst/>
                <a:latin typeface="Times New Roman" panose="02020603050405020304" pitchFamily="18" charset="0"/>
                <a:cs typeface="Times New Roman" panose="02020603050405020304" pitchFamily="18" charset="0"/>
              </a:rPr>
            </a:br>
            <a:r>
              <a:rPr lang="en-IN" sz="1600" b="0" dirty="0">
                <a:solidFill>
                  <a:schemeClr val="tx1"/>
                </a:solidFill>
                <a:effectLst/>
                <a:latin typeface="Times New Roman" panose="02020603050405020304" pitchFamily="18" charset="0"/>
                <a:cs typeface="Times New Roman" panose="02020603050405020304" pitchFamily="18" charset="0"/>
              </a:rPr>
              <a:t>    if </a:t>
            </a:r>
            <a:r>
              <a:rPr lang="en-IN" sz="1600" b="0" dirty="0" err="1">
                <a:solidFill>
                  <a:schemeClr val="tx1"/>
                </a:solidFill>
                <a:effectLst/>
                <a:latin typeface="Times New Roman" panose="02020603050405020304" pitchFamily="18" charset="0"/>
                <a:cs typeface="Times New Roman" panose="02020603050405020304" pitchFamily="18" charset="0"/>
              </a:rPr>
              <a:t>nwords</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nSpc>
                <a:spcPct val="120000"/>
              </a:lnSpc>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feature_vector</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np.divide</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feature_vector</a:t>
            </a: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nwords</a:t>
            </a:r>
            <a:r>
              <a:rPr lang="en-IN" sz="1600" b="0" dirty="0">
                <a:solidFill>
                  <a:schemeClr val="tx1"/>
                </a:solidFill>
                <a:effectLst/>
                <a:latin typeface="Times New Roman" panose="02020603050405020304" pitchFamily="18" charset="0"/>
                <a:cs typeface="Times New Roman" panose="02020603050405020304" pitchFamily="18" charset="0"/>
              </a:rPr>
              <a:t>)</a:t>
            </a:r>
            <a:br>
              <a:rPr lang="en-IN" sz="1600" b="0" dirty="0">
                <a:solidFill>
                  <a:schemeClr val="tx1"/>
                </a:solidFill>
                <a:effectLst/>
                <a:latin typeface="Times New Roman" panose="02020603050405020304" pitchFamily="18" charset="0"/>
                <a:cs typeface="Times New Roman" panose="02020603050405020304" pitchFamily="18" charset="0"/>
              </a:rPr>
            </a:br>
            <a:r>
              <a:rPr lang="en-IN" sz="1600" b="0" dirty="0">
                <a:solidFill>
                  <a:schemeClr val="tx1"/>
                </a:solidFill>
                <a:effectLst/>
                <a:latin typeface="Times New Roman" panose="02020603050405020304" pitchFamily="18" charset="0"/>
                <a:cs typeface="Times New Roman" panose="02020603050405020304" pitchFamily="18" charset="0"/>
              </a:rPr>
              <a:t>    return </a:t>
            </a:r>
            <a:r>
              <a:rPr lang="en-IN" sz="1600" b="0" dirty="0" err="1">
                <a:solidFill>
                  <a:schemeClr val="tx1"/>
                </a:solidFill>
                <a:effectLst/>
                <a:latin typeface="Times New Roman" panose="02020603050405020304" pitchFamily="18" charset="0"/>
                <a:cs typeface="Times New Roman" panose="02020603050405020304" pitchFamily="18" charset="0"/>
              </a:rPr>
              <a:t>feature_vector</a:t>
            </a:r>
            <a:endParaRPr lang="en-IN" sz="1600" dirty="0">
              <a:solidFill>
                <a:schemeClr val="tx1"/>
              </a:solidFill>
              <a:latin typeface="Times New Roman" panose="02020603050405020304" pitchFamily="18" charset="0"/>
              <a:cs typeface="Times New Roman" panose="02020603050405020304" pitchFamily="18" charset="0"/>
            </a:endParaRPr>
          </a:p>
          <a:p>
            <a:pPr marL="45720" indent="0">
              <a:buNone/>
            </a:pP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endParaRPr lang="en-IN" dirty="0">
              <a:solidFill>
                <a:srgbClr val="00B050"/>
              </a:solidFill>
              <a:latin typeface="Courier New" panose="02070309020205020404" pitchFamily="49"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39E297C2-049C-BC2F-4165-634828DFD836}"/>
              </a:ext>
            </a:extLst>
          </p:cNvPr>
          <p:cNvSpPr>
            <a:spLocks noGrp="1"/>
          </p:cNvSpPr>
          <p:nvPr>
            <p:ph type="ftr" sz="quarter" idx="11"/>
          </p:nvPr>
        </p:nvSpPr>
        <p:spPr/>
        <p:txBody>
          <a:bodyPr/>
          <a:lstStyle/>
          <a:p>
            <a:r>
              <a:rPr lang="en-US"/>
              <a:t>Batch - 01</a:t>
            </a:r>
            <a:endParaRPr lang="en-US" dirty="0"/>
          </a:p>
        </p:txBody>
      </p:sp>
      <p:sp>
        <p:nvSpPr>
          <p:cNvPr id="8" name="Slide Number Placeholder 7">
            <a:extLst>
              <a:ext uri="{FF2B5EF4-FFF2-40B4-BE49-F238E27FC236}">
                <a16:creationId xmlns:a16="http://schemas.microsoft.com/office/drawing/2014/main" id="{EF40C033-7074-484E-90E3-2C4BCC0DE30A}"/>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664873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1C4B8-8940-AEF0-3569-52CE4CBB0018}"/>
              </a:ext>
            </a:extLst>
          </p:cNvPr>
          <p:cNvSpPr>
            <a:spLocks noGrp="1"/>
          </p:cNvSpPr>
          <p:nvPr>
            <p:ph idx="1"/>
          </p:nvPr>
        </p:nvSpPr>
        <p:spPr>
          <a:xfrm>
            <a:off x="685508" y="443061"/>
            <a:ext cx="10330363" cy="5899416"/>
          </a:xfrm>
        </p:spPr>
        <p:txBody>
          <a:bodyPr>
            <a:normAutofit/>
          </a:bodyPr>
          <a:lstStyle/>
          <a:p>
            <a:pPr marL="45720" indent="0">
              <a:buNone/>
            </a:pPr>
            <a:r>
              <a:rPr lang="en-IN" b="1" dirty="0">
                <a:solidFill>
                  <a:srgbClr val="7030A0"/>
                </a:solidFill>
                <a:latin typeface="Times New Roman" panose="02020603050405020304" pitchFamily="18" charset="0"/>
                <a:cs typeface="Times New Roman" panose="02020603050405020304" pitchFamily="18" charset="0"/>
              </a:rPr>
              <a:t>6. GPT2</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from transformers import GPT2Tokenizer, GPT2Model</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import torch</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tokenizer = GPT2Tokenizer.from_pretrained("gpt2")</a:t>
            </a:r>
          </a:p>
          <a:p>
            <a:pPr marL="45720" indent="0" algn="just">
              <a:buNone/>
            </a:pPr>
            <a:r>
              <a:rPr lang="en-GB" sz="1600" b="0" dirty="0">
                <a:solidFill>
                  <a:schemeClr val="tx1"/>
                </a:solidFill>
                <a:effectLst/>
                <a:latin typeface="Times New Roman" panose="02020603050405020304" pitchFamily="18" charset="0"/>
                <a:cs typeface="Times New Roman" panose="02020603050405020304" pitchFamily="18" charset="0"/>
              </a:rPr>
              <a:t>data1['ctext1'] = data1['</a:t>
            </a:r>
            <a:r>
              <a:rPr lang="en-GB" sz="1600" b="0" dirty="0" err="1">
                <a:solidFill>
                  <a:schemeClr val="tx1"/>
                </a:solidFill>
                <a:effectLst/>
                <a:latin typeface="Times New Roman" panose="02020603050405020304" pitchFamily="18" charset="0"/>
                <a:cs typeface="Times New Roman" panose="02020603050405020304" pitchFamily="18" charset="0"/>
              </a:rPr>
              <a:t>ctext</a:t>
            </a:r>
            <a:r>
              <a:rPr lang="en-GB" sz="1600" b="0" dirty="0">
                <a:solidFill>
                  <a:schemeClr val="tx1"/>
                </a:solidFill>
                <a:effectLst/>
                <a:latin typeface="Times New Roman" panose="02020603050405020304" pitchFamily="18" charset="0"/>
                <a:cs typeface="Times New Roman" panose="02020603050405020304" pitchFamily="18" charset="0"/>
              </a:rPr>
              <a:t>'].apply(</a:t>
            </a:r>
            <a:r>
              <a:rPr lang="en-GB" sz="1600" b="0" dirty="0" err="1">
                <a:solidFill>
                  <a:schemeClr val="tx1"/>
                </a:solidFill>
                <a:effectLst/>
                <a:latin typeface="Times New Roman" panose="02020603050405020304" pitchFamily="18" charset="0"/>
                <a:cs typeface="Times New Roman" panose="02020603050405020304" pitchFamily="18" charset="0"/>
              </a:rPr>
              <a:t>generate_text_embeddings</a:t>
            </a:r>
            <a:r>
              <a:rPr lang="en-GB" sz="1600" b="0" dirty="0">
                <a:solidFill>
                  <a:schemeClr val="tx1"/>
                </a:solidFill>
                <a:effectLst/>
                <a:latin typeface="Times New Roman" panose="02020603050405020304" pitchFamily="18" charset="0"/>
                <a:cs typeface="Times New Roman" panose="02020603050405020304" pitchFamily="18" charset="0"/>
              </a:rPr>
              <a:t>)</a:t>
            </a:r>
          </a:p>
          <a:p>
            <a:pPr marL="45720" indent="0" algn="just">
              <a:buNone/>
            </a:pPr>
            <a:r>
              <a:rPr lang="en-IN" sz="1600" b="0" dirty="0">
                <a:solidFill>
                  <a:schemeClr val="tx1"/>
                </a:solidFill>
                <a:effectLst/>
                <a:latin typeface="Times New Roman" panose="02020603050405020304" pitchFamily="18" charset="0"/>
                <a:cs typeface="Times New Roman" panose="02020603050405020304" pitchFamily="18" charset="0"/>
              </a:rPr>
              <a:t>data1['ctweetdesc1'] = data1['</a:t>
            </a:r>
            <a:r>
              <a:rPr lang="en-IN" sz="1600" b="0" dirty="0" err="1">
                <a:solidFill>
                  <a:schemeClr val="tx1"/>
                </a:solidFill>
                <a:effectLst/>
                <a:latin typeface="Times New Roman" panose="02020603050405020304" pitchFamily="18" charset="0"/>
                <a:cs typeface="Times New Roman" panose="02020603050405020304" pitchFamily="18" charset="0"/>
              </a:rPr>
              <a:t>ctweetdesc</a:t>
            </a:r>
            <a:r>
              <a:rPr lang="en-IN" sz="1600" b="0" dirty="0">
                <a:solidFill>
                  <a:schemeClr val="tx1"/>
                </a:solidFill>
                <a:effectLst/>
                <a:latin typeface="Times New Roman" panose="02020603050405020304" pitchFamily="18" charset="0"/>
                <a:cs typeface="Times New Roman" panose="02020603050405020304" pitchFamily="18" charset="0"/>
              </a:rPr>
              <a:t>'].apply(</a:t>
            </a:r>
            <a:r>
              <a:rPr lang="en-IN" sz="1600" b="0" dirty="0" err="1">
                <a:solidFill>
                  <a:schemeClr val="tx1"/>
                </a:solidFill>
                <a:effectLst/>
                <a:latin typeface="Times New Roman" panose="02020603050405020304" pitchFamily="18" charset="0"/>
                <a:cs typeface="Times New Roman" panose="02020603050405020304" pitchFamily="18" charset="0"/>
              </a:rPr>
              <a:t>generate_text_embeddings</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lgn="just">
              <a:buNone/>
            </a:pPr>
            <a:r>
              <a:rPr lang="en-GB" sz="1600" b="0" dirty="0">
                <a:solidFill>
                  <a:schemeClr val="tx1"/>
                </a:solidFill>
                <a:effectLst/>
                <a:latin typeface="Times New Roman" panose="02020603050405020304" pitchFamily="18" charset="0"/>
                <a:cs typeface="Times New Roman" panose="02020603050405020304" pitchFamily="18" charset="0"/>
              </a:rPr>
              <a:t>data1['cdescription1'] = data1['</a:t>
            </a:r>
            <a:r>
              <a:rPr lang="en-GB" sz="1600" b="0" dirty="0" err="1">
                <a:solidFill>
                  <a:schemeClr val="tx1"/>
                </a:solidFill>
                <a:effectLst/>
                <a:latin typeface="Times New Roman" panose="02020603050405020304" pitchFamily="18" charset="0"/>
                <a:cs typeface="Times New Roman" panose="02020603050405020304" pitchFamily="18" charset="0"/>
              </a:rPr>
              <a:t>cdescription</a:t>
            </a:r>
            <a:r>
              <a:rPr lang="en-GB" sz="1600" b="0" dirty="0">
                <a:solidFill>
                  <a:schemeClr val="tx1"/>
                </a:solidFill>
                <a:effectLst/>
                <a:latin typeface="Times New Roman" panose="02020603050405020304" pitchFamily="18" charset="0"/>
                <a:cs typeface="Times New Roman" panose="02020603050405020304" pitchFamily="18" charset="0"/>
              </a:rPr>
              <a:t>'].apply(</a:t>
            </a:r>
            <a:r>
              <a:rPr lang="en-GB" sz="1600" b="0" dirty="0" err="1">
                <a:solidFill>
                  <a:schemeClr val="tx1"/>
                </a:solidFill>
                <a:effectLst/>
                <a:latin typeface="Times New Roman" panose="02020603050405020304" pitchFamily="18" charset="0"/>
                <a:cs typeface="Times New Roman" panose="02020603050405020304" pitchFamily="18" charset="0"/>
              </a:rPr>
              <a:t>generate_text_embeddings</a:t>
            </a:r>
            <a:r>
              <a:rPr lang="en-GB"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endParaRPr lang="en-IN" sz="1600" b="0" dirty="0">
              <a:solidFill>
                <a:schemeClr val="tx1"/>
              </a:solidFill>
              <a:effectLst/>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39E297C2-049C-BC2F-4165-634828DFD836}"/>
              </a:ext>
            </a:extLst>
          </p:cNvPr>
          <p:cNvSpPr>
            <a:spLocks noGrp="1"/>
          </p:cNvSpPr>
          <p:nvPr>
            <p:ph type="ftr" sz="quarter" idx="11"/>
          </p:nvPr>
        </p:nvSpPr>
        <p:spPr/>
        <p:txBody>
          <a:bodyPr/>
          <a:lstStyle/>
          <a:p>
            <a:r>
              <a:rPr lang="en-US"/>
              <a:t>Batch - 01</a:t>
            </a:r>
            <a:endParaRPr lang="en-US" dirty="0"/>
          </a:p>
        </p:txBody>
      </p:sp>
      <p:sp>
        <p:nvSpPr>
          <p:cNvPr id="8" name="Slide Number Placeholder 7">
            <a:extLst>
              <a:ext uri="{FF2B5EF4-FFF2-40B4-BE49-F238E27FC236}">
                <a16:creationId xmlns:a16="http://schemas.microsoft.com/office/drawing/2014/main" id="{EF40C033-7074-484E-90E3-2C4BCC0DE30A}"/>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632967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BD3C-DDD6-8EFF-FE3F-34ECB6F02ADF}"/>
              </a:ext>
            </a:extLst>
          </p:cNvPr>
          <p:cNvSpPr>
            <a:spLocks noGrp="1"/>
          </p:cNvSpPr>
          <p:nvPr>
            <p:ph type="title"/>
          </p:nvPr>
        </p:nvSpPr>
        <p:spPr>
          <a:xfrm>
            <a:off x="612742" y="269047"/>
            <a:ext cx="10405778" cy="711341"/>
          </a:xfrm>
        </p:spPr>
        <p:txBody>
          <a:bodyPr>
            <a:normAutofit/>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Machine Learning Models</a:t>
            </a:r>
            <a:endParaRPr lang="en-IN" sz="4000" dirty="0"/>
          </a:p>
        </p:txBody>
      </p:sp>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980388"/>
            <a:ext cx="10966515" cy="5243440"/>
          </a:xfrm>
        </p:spPr>
        <p:txBody>
          <a:bodyPr>
            <a:normAutofit fontScale="92500" lnSpcReduction="10000"/>
          </a:bodyPr>
          <a:lstStyle/>
          <a:p>
            <a:pPr marL="45720" indent="0">
              <a:buNone/>
            </a:pPr>
            <a:r>
              <a:rPr lang="en-IN" sz="2400" b="1" dirty="0">
                <a:solidFill>
                  <a:srgbClr val="7030A0"/>
                </a:solidFill>
                <a:latin typeface="Times New Roman" panose="02020603050405020304" pitchFamily="18" charset="0"/>
                <a:cs typeface="Times New Roman" panose="02020603050405020304" pitchFamily="18" charset="0"/>
              </a:rPr>
              <a:t>1. Naïve Bayes Classifier</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from </a:t>
            </a:r>
            <a:r>
              <a:rPr lang="en-IN" sz="1700" b="0" dirty="0" err="1">
                <a:solidFill>
                  <a:schemeClr val="tx1"/>
                </a:solidFill>
                <a:effectLst/>
                <a:latin typeface="Times New Roman" panose="02020603050405020304" pitchFamily="18" charset="0"/>
                <a:cs typeface="Times New Roman" panose="02020603050405020304" pitchFamily="18" charset="0"/>
              </a:rPr>
              <a:t>sklearn.naive_bayes</a:t>
            </a:r>
            <a:r>
              <a:rPr lang="en-IN" sz="1700" b="0" dirty="0">
                <a:solidFill>
                  <a:schemeClr val="tx1"/>
                </a:solidFill>
                <a:effectLst/>
                <a:latin typeface="Times New Roman" panose="02020603050405020304" pitchFamily="18" charset="0"/>
                <a:cs typeface="Times New Roman" panose="02020603050405020304" pitchFamily="18" charset="0"/>
              </a:rPr>
              <a:t> import </a:t>
            </a:r>
            <a:r>
              <a:rPr lang="en-IN" sz="1700" b="0" dirty="0" err="1">
                <a:solidFill>
                  <a:schemeClr val="tx1"/>
                </a:solidFill>
                <a:effectLst/>
                <a:latin typeface="Times New Roman" panose="02020603050405020304" pitchFamily="18" charset="0"/>
                <a:cs typeface="Times New Roman" panose="02020603050405020304" pitchFamily="18" charset="0"/>
              </a:rPr>
              <a:t>MultinomialNB</a:t>
            </a:r>
            <a:endParaRPr lang="en-IN" sz="17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model = </a:t>
            </a:r>
            <a:r>
              <a:rPr lang="en-IN" sz="1700" b="0" dirty="0" err="1">
                <a:solidFill>
                  <a:schemeClr val="tx1"/>
                </a:solidFill>
                <a:effectLst/>
                <a:latin typeface="Times New Roman" panose="02020603050405020304" pitchFamily="18" charset="0"/>
                <a:cs typeface="Times New Roman" panose="02020603050405020304" pitchFamily="18" charset="0"/>
              </a:rPr>
              <a:t>MultinomialNB</a:t>
            </a:r>
            <a:r>
              <a:rPr lang="en-IN" sz="1700" b="0" dirty="0">
                <a:solidFill>
                  <a:schemeClr val="tx1"/>
                </a:solidFill>
                <a:effectLst/>
                <a:latin typeface="Times New Roman" panose="02020603050405020304" pitchFamily="18" charset="0"/>
                <a:cs typeface="Times New Roman" panose="02020603050405020304" pitchFamily="18" charset="0"/>
              </a:rPr>
              <a:t>()</a:t>
            </a:r>
            <a:r>
              <a:rPr lang="en-GB" sz="1700" b="0" dirty="0">
                <a:solidFill>
                  <a:schemeClr val="tx1"/>
                </a:solidFill>
                <a:effectLst/>
                <a:latin typeface="Times New Roman" panose="02020603050405020304" pitchFamily="18" charset="0"/>
                <a:cs typeface="Times New Roman" panose="02020603050405020304" pitchFamily="18" charset="0"/>
              </a:rPr>
              <a:t> # instantiate the model </a:t>
            </a:r>
            <a:endParaRPr lang="en-IN" sz="17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model.fit</a:t>
            </a:r>
            <a:r>
              <a:rPr lang="en-IN" sz="1700" b="0" dirty="0">
                <a:solidFill>
                  <a:schemeClr val="tx1"/>
                </a:solidFill>
                <a:effectLst/>
                <a:latin typeface="Times New Roman" panose="02020603050405020304" pitchFamily="18" charset="0"/>
                <a:cs typeface="Times New Roman" panose="02020603050405020304" pitchFamily="18" charset="0"/>
              </a:rPr>
              <a:t>(X_train_cv1, </a:t>
            </a:r>
            <a:r>
              <a:rPr lang="en-IN" sz="1700" b="0" dirty="0" err="1">
                <a:solidFill>
                  <a:schemeClr val="tx1"/>
                </a:solidFill>
                <a:effectLst/>
                <a:latin typeface="Times New Roman" panose="02020603050405020304" pitchFamily="18" charset="0"/>
                <a:cs typeface="Times New Roman" panose="02020603050405020304" pitchFamily="18" charset="0"/>
              </a:rPr>
              <a:t>y_traina</a:t>
            </a:r>
            <a:r>
              <a:rPr lang="en-IN" sz="1700" b="0" dirty="0">
                <a:solidFill>
                  <a:schemeClr val="tx1"/>
                </a:solidFill>
                <a:effectLst/>
                <a:latin typeface="Times New Roman" panose="02020603050405020304" pitchFamily="18" charset="0"/>
                <a:cs typeface="Times New Roman" panose="02020603050405020304" pitchFamily="18" charset="0"/>
              </a:rPr>
              <a:t>) #fit the model with data</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model.fit</a:t>
            </a:r>
            <a:r>
              <a:rPr lang="en-IN" sz="1700" b="0" dirty="0">
                <a:solidFill>
                  <a:schemeClr val="tx1"/>
                </a:solidFill>
                <a:effectLst/>
                <a:latin typeface="Times New Roman" panose="02020603050405020304" pitchFamily="18" charset="0"/>
                <a:cs typeface="Times New Roman" panose="02020603050405020304" pitchFamily="18" charset="0"/>
              </a:rPr>
              <a:t>(X_train_cv2, </a:t>
            </a:r>
            <a:r>
              <a:rPr lang="en-IN" sz="1700" b="0" dirty="0" err="1">
                <a:solidFill>
                  <a:schemeClr val="tx1"/>
                </a:solidFill>
                <a:effectLst/>
                <a:latin typeface="Times New Roman" panose="02020603050405020304" pitchFamily="18" charset="0"/>
                <a:cs typeface="Times New Roman" panose="02020603050405020304" pitchFamily="18" charset="0"/>
              </a:rPr>
              <a:t>y_trainb</a:t>
            </a:r>
            <a:r>
              <a:rPr lang="en-IN" sz="17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model.fit</a:t>
            </a:r>
            <a:r>
              <a:rPr lang="en-IN" sz="1700" b="0" dirty="0">
                <a:solidFill>
                  <a:schemeClr val="tx1"/>
                </a:solidFill>
                <a:effectLst/>
                <a:latin typeface="Times New Roman" panose="02020603050405020304" pitchFamily="18" charset="0"/>
                <a:cs typeface="Times New Roman" panose="02020603050405020304" pitchFamily="18" charset="0"/>
              </a:rPr>
              <a:t>(X_train_cv3, </a:t>
            </a:r>
            <a:r>
              <a:rPr lang="en-IN" sz="1700" b="0" dirty="0" err="1">
                <a:solidFill>
                  <a:schemeClr val="tx1"/>
                </a:solidFill>
                <a:effectLst/>
                <a:latin typeface="Times New Roman" panose="02020603050405020304" pitchFamily="18" charset="0"/>
                <a:cs typeface="Times New Roman" panose="02020603050405020304" pitchFamily="18" charset="0"/>
              </a:rPr>
              <a:t>y_trainc</a:t>
            </a:r>
            <a:r>
              <a:rPr lang="en-IN" sz="17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from </a:t>
            </a:r>
            <a:r>
              <a:rPr lang="en-IN" sz="1700" b="0" dirty="0" err="1">
                <a:solidFill>
                  <a:schemeClr val="tx1"/>
                </a:solidFill>
                <a:effectLst/>
                <a:latin typeface="Times New Roman" panose="02020603050405020304" pitchFamily="18" charset="0"/>
                <a:cs typeface="Times New Roman" panose="02020603050405020304" pitchFamily="18" charset="0"/>
              </a:rPr>
              <a:t>sklearn.metrics</a:t>
            </a:r>
            <a:r>
              <a:rPr lang="en-IN" sz="1700" b="0" dirty="0">
                <a:solidFill>
                  <a:schemeClr val="tx1"/>
                </a:solidFill>
                <a:effectLst/>
                <a:latin typeface="Times New Roman" panose="02020603050405020304" pitchFamily="18" charset="0"/>
                <a:cs typeface="Times New Roman" panose="02020603050405020304" pitchFamily="18" charset="0"/>
              </a:rPr>
              <a:t> import </a:t>
            </a:r>
            <a:r>
              <a:rPr lang="en-IN" sz="1700" b="0" dirty="0" err="1">
                <a:solidFill>
                  <a:schemeClr val="tx1"/>
                </a:solidFill>
                <a:effectLst/>
                <a:latin typeface="Times New Roman" panose="02020603050405020304" pitchFamily="18" charset="0"/>
                <a:cs typeface="Times New Roman" panose="02020603050405020304" pitchFamily="18" charset="0"/>
              </a:rPr>
              <a:t>accuracy_score</a:t>
            </a:r>
            <a:endParaRPr lang="en-IN" sz="17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from </a:t>
            </a:r>
            <a:r>
              <a:rPr lang="en-IN" sz="1700" b="0" dirty="0" err="1">
                <a:solidFill>
                  <a:schemeClr val="tx1"/>
                </a:solidFill>
                <a:effectLst/>
                <a:latin typeface="Times New Roman" panose="02020603050405020304" pitchFamily="18" charset="0"/>
                <a:cs typeface="Times New Roman" panose="02020603050405020304" pitchFamily="18" charset="0"/>
              </a:rPr>
              <a:t>sklearn.metrics</a:t>
            </a:r>
            <a:r>
              <a:rPr lang="en-IN" sz="1700" b="0" dirty="0">
                <a:solidFill>
                  <a:schemeClr val="tx1"/>
                </a:solidFill>
                <a:effectLst/>
                <a:latin typeface="Times New Roman" panose="02020603050405020304" pitchFamily="18" charset="0"/>
                <a:cs typeface="Times New Roman" panose="02020603050405020304" pitchFamily="18" charset="0"/>
              </a:rPr>
              <a:t> import </a:t>
            </a:r>
            <a:r>
              <a:rPr lang="en-IN" sz="1700" b="0" dirty="0" err="1">
                <a:solidFill>
                  <a:schemeClr val="tx1"/>
                </a:solidFill>
                <a:effectLst/>
                <a:latin typeface="Times New Roman" panose="02020603050405020304" pitchFamily="18" charset="0"/>
                <a:cs typeface="Times New Roman" panose="02020603050405020304" pitchFamily="18" charset="0"/>
              </a:rPr>
              <a:t>classification_report</a:t>
            </a:r>
            <a:endParaRPr lang="en-IN" sz="17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y_pred1 = </a:t>
            </a:r>
            <a:r>
              <a:rPr lang="en-IN" sz="1700" b="0" dirty="0" err="1">
                <a:solidFill>
                  <a:schemeClr val="tx1"/>
                </a:solidFill>
                <a:effectLst/>
                <a:latin typeface="Times New Roman" panose="02020603050405020304" pitchFamily="18" charset="0"/>
                <a:cs typeface="Times New Roman" panose="02020603050405020304" pitchFamily="18" charset="0"/>
              </a:rPr>
              <a:t>model.predict</a:t>
            </a:r>
            <a:r>
              <a:rPr lang="en-IN" sz="1700" b="0" dirty="0">
                <a:solidFill>
                  <a:schemeClr val="tx1"/>
                </a:solidFill>
                <a:effectLst/>
                <a:latin typeface="Times New Roman" panose="02020603050405020304" pitchFamily="18" charset="0"/>
                <a:cs typeface="Times New Roman" panose="02020603050405020304" pitchFamily="18" charset="0"/>
              </a:rPr>
              <a:t>(X_test_cv1) </a:t>
            </a:r>
            <a:r>
              <a:rPr lang="en-GB" sz="1700" b="0" dirty="0">
                <a:solidFill>
                  <a:schemeClr val="tx1"/>
                </a:solidFill>
                <a:effectLst/>
                <a:latin typeface="Times New Roman" panose="02020603050405020304" pitchFamily="18" charset="0"/>
                <a:cs typeface="Times New Roman" panose="02020603050405020304" pitchFamily="18" charset="0"/>
              </a:rPr>
              <a:t>#Predict the response for test dataset</a:t>
            </a:r>
            <a:endParaRPr lang="en-IN" sz="17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y_pred2 = </a:t>
            </a:r>
            <a:r>
              <a:rPr lang="en-IN" sz="1700" b="0" dirty="0" err="1">
                <a:solidFill>
                  <a:schemeClr val="tx1"/>
                </a:solidFill>
                <a:effectLst/>
                <a:latin typeface="Times New Roman" panose="02020603050405020304" pitchFamily="18" charset="0"/>
                <a:cs typeface="Times New Roman" panose="02020603050405020304" pitchFamily="18" charset="0"/>
              </a:rPr>
              <a:t>model.predict</a:t>
            </a:r>
            <a:r>
              <a:rPr lang="en-IN" sz="1700" b="0" dirty="0">
                <a:solidFill>
                  <a:schemeClr val="tx1"/>
                </a:solidFill>
                <a:effectLst/>
                <a:latin typeface="Times New Roman" panose="02020603050405020304" pitchFamily="18" charset="0"/>
                <a:cs typeface="Times New Roman" panose="02020603050405020304" pitchFamily="18" charset="0"/>
              </a:rPr>
              <a:t>(X_test_cv2)</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y_pred3 = </a:t>
            </a:r>
            <a:r>
              <a:rPr lang="en-IN" sz="1700" b="0" dirty="0" err="1">
                <a:solidFill>
                  <a:schemeClr val="tx1"/>
                </a:solidFill>
                <a:effectLst/>
                <a:latin typeface="Times New Roman" panose="02020603050405020304" pitchFamily="18" charset="0"/>
                <a:cs typeface="Times New Roman" panose="02020603050405020304" pitchFamily="18" charset="0"/>
              </a:rPr>
              <a:t>model.predict</a:t>
            </a:r>
            <a:r>
              <a:rPr lang="en-IN" sz="1700" b="0" dirty="0">
                <a:solidFill>
                  <a:schemeClr val="tx1"/>
                </a:solidFill>
                <a:effectLst/>
                <a:latin typeface="Times New Roman" panose="02020603050405020304" pitchFamily="18" charset="0"/>
                <a:cs typeface="Times New Roman" panose="02020603050405020304" pitchFamily="18" charset="0"/>
              </a:rPr>
              <a:t>(X_test_cv3)</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l=[]</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m=[]</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n=[]</a:t>
            </a:r>
            <a:endParaRPr lang="en-GB" sz="1700" dirty="0">
              <a:solidFill>
                <a:schemeClr val="tx1"/>
              </a:solidFill>
              <a:latin typeface="Times New Roman" panose="02020603050405020304" pitchFamily="18" charset="0"/>
              <a:cs typeface="Times New Roman" panose="02020603050405020304" pitchFamily="18"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39</a:t>
            </a:fld>
            <a:endParaRPr 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29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6D89-202F-FD28-AA3E-522B5BD9ECA3}"/>
              </a:ext>
            </a:extLst>
          </p:cNvPr>
          <p:cNvSpPr>
            <a:spLocks noGrp="1"/>
          </p:cNvSpPr>
          <p:nvPr>
            <p:ph type="title"/>
          </p:nvPr>
        </p:nvSpPr>
        <p:spPr>
          <a:xfrm>
            <a:off x="1143000" y="609600"/>
            <a:ext cx="9875520" cy="1021976"/>
          </a:xfrm>
        </p:spPr>
        <p:txBody>
          <a:bodyPr>
            <a:normAutofit fontScale="90000"/>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Existing techniques and their limitations</a:t>
            </a:r>
            <a:br>
              <a:rPr lang="en-US" dirty="0">
                <a:solidFill>
                  <a:schemeClr val="accent1">
                    <a:lumMod val="75000"/>
                  </a:schemeClr>
                </a:solidFill>
                <a:latin typeface="Times New Roman" panose="02020603050405020304" pitchFamily="18" charset="0"/>
                <a:cs typeface="Times New Roman" panose="02020603050405020304" pitchFamily="18" charset="0"/>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F6C394F1-A4B6-35A2-77EA-BB711AC9096C}"/>
              </a:ext>
            </a:extLst>
          </p:cNvPr>
          <p:cNvSpPr>
            <a:spLocks noGrp="1"/>
          </p:cNvSpPr>
          <p:nvPr>
            <p:ph idx="1"/>
          </p:nvPr>
        </p:nvSpPr>
        <p:spPr>
          <a:xfrm>
            <a:off x="1143000" y="1470212"/>
            <a:ext cx="9872871" cy="4625788"/>
          </a:xfrm>
        </p:spPr>
        <p:txBody>
          <a:bodyPr/>
          <a:lstStyle/>
          <a:p>
            <a:pPr algn="just">
              <a:buClr>
                <a:srgbClr val="7030A0"/>
              </a:buClr>
              <a:buFont typeface="Wingdings" panose="05000000000000000000" pitchFamily="2" charset="2"/>
              <a:buChar char="q"/>
            </a:pPr>
            <a:r>
              <a:rPr lang="en-US" sz="2600" b="1" dirty="0">
                <a:solidFill>
                  <a:schemeClr val="accent2">
                    <a:lumMod val="75000"/>
                  </a:schemeClr>
                </a:solidFill>
                <a:latin typeface="Times New Roman" panose="02020603050405020304" pitchFamily="18" charset="0"/>
                <a:cs typeface="Times New Roman" panose="02020603050405020304" pitchFamily="18" charset="0"/>
              </a:rPr>
              <a:t>Only considering content of tweets</a:t>
            </a:r>
          </a:p>
          <a:p>
            <a:pPr algn="just">
              <a:buClrTx/>
            </a:pPr>
            <a:r>
              <a:rPr lang="en-IN" b="1" i="0" dirty="0">
                <a:solidFill>
                  <a:srgbClr val="0D0D0D"/>
                </a:solidFill>
                <a:effectLst/>
                <a:latin typeface="Times New Roman" panose="02020603050405020304" pitchFamily="18" charset="0"/>
                <a:cs typeface="Times New Roman" panose="02020603050405020304" pitchFamily="18" charset="0"/>
              </a:rPr>
              <a:t>Dataset:</a:t>
            </a:r>
            <a:r>
              <a:rPr lang="en-IN" b="0" i="0" dirty="0">
                <a:solidFill>
                  <a:srgbClr val="0D0D0D"/>
                </a:solidFill>
                <a:effectLst/>
                <a:latin typeface="Times New Roman" panose="02020603050405020304" pitchFamily="18" charset="0"/>
                <a:cs typeface="Times New Roman" panose="02020603050405020304" pitchFamily="18" charset="0"/>
              </a:rPr>
              <a:t> The model utilizes Twitter data as its primary source, focusing on contents of tweets only for gender classification.</a:t>
            </a:r>
          </a:p>
          <a:p>
            <a:pPr algn="just">
              <a:buClrTx/>
              <a:buFont typeface="Arial" panose="020B0604020202020204" pitchFamily="34" charset="0"/>
              <a:buChar char="•"/>
            </a:pPr>
            <a:r>
              <a:rPr lang="en-IN" b="1" i="0" dirty="0">
                <a:solidFill>
                  <a:srgbClr val="0D0D0D"/>
                </a:solidFill>
                <a:effectLst/>
                <a:latin typeface="Times New Roman" panose="02020603050405020304" pitchFamily="18" charset="0"/>
                <a:cs typeface="Times New Roman" panose="02020603050405020304" pitchFamily="18" charset="0"/>
              </a:rPr>
              <a:t>Approach:</a:t>
            </a:r>
            <a:r>
              <a:rPr lang="en-IN" b="0" i="0" dirty="0">
                <a:solidFill>
                  <a:srgbClr val="0D0D0D"/>
                </a:solidFill>
                <a:effectLst/>
                <a:latin typeface="Times New Roman" panose="02020603050405020304" pitchFamily="18" charset="0"/>
                <a:cs typeface="Times New Roman" panose="02020603050405020304" pitchFamily="18" charset="0"/>
              </a:rPr>
              <a:t> The model employs a combination of techniques, including Word2Vec and Logistic Regression (LR), to predict gender based on textual data and achieved overall accuracy of 57%.</a:t>
            </a:r>
          </a:p>
          <a:p>
            <a:pPr algn="just">
              <a:buClrTx/>
              <a:buFont typeface="Arial" panose="020B0604020202020204" pitchFamily="34" charset="0"/>
              <a:buChar char="•"/>
            </a:pPr>
            <a:r>
              <a:rPr lang="en-IN" b="1" i="0" dirty="0">
                <a:solidFill>
                  <a:srgbClr val="0D0D0D"/>
                </a:solidFill>
                <a:effectLst/>
                <a:latin typeface="Times New Roman" panose="02020603050405020304" pitchFamily="18" charset="0"/>
                <a:cs typeface="Times New Roman" panose="02020603050405020304" pitchFamily="18" charset="0"/>
              </a:rPr>
              <a:t>Reference:</a:t>
            </a:r>
            <a:r>
              <a:rPr lang="en-IN" b="0" i="0" dirty="0">
                <a:solidFill>
                  <a:srgbClr val="0D0D0D"/>
                </a:solidFill>
                <a:effectLst/>
                <a:latin typeface="Times New Roman" panose="02020603050405020304" pitchFamily="18" charset="0"/>
                <a:cs typeface="Times New Roman" panose="02020603050405020304" pitchFamily="18" charset="0"/>
              </a:rPr>
              <a:t> Vashisth and Meehan conducted a study on gender prediction using Twitter data.</a:t>
            </a:r>
          </a:p>
          <a:p>
            <a:pPr algn="just">
              <a:buClr>
                <a:srgbClr val="7030A0"/>
              </a:buClr>
              <a:buFont typeface="Wingdings" panose="05000000000000000000" pitchFamily="2" charset="2"/>
              <a:buChar char="§"/>
            </a:pPr>
            <a:r>
              <a:rPr lang="en-IN" sz="2400" b="1" dirty="0">
                <a:solidFill>
                  <a:schemeClr val="accent2">
                    <a:lumMod val="75000"/>
                  </a:schemeClr>
                </a:solidFill>
                <a:latin typeface="Times New Roman" panose="02020603050405020304" pitchFamily="18" charset="0"/>
                <a:cs typeface="Times New Roman" panose="02020603050405020304" pitchFamily="18" charset="0"/>
              </a:rPr>
              <a:t>Limitations</a:t>
            </a:r>
          </a:p>
          <a:p>
            <a:pPr algn="just">
              <a:buClrTx/>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Here the overall accuracy obtained is very low.</a:t>
            </a:r>
          </a:p>
        </p:txBody>
      </p:sp>
      <p:sp>
        <p:nvSpPr>
          <p:cNvPr id="9" name="Footer Placeholder 8">
            <a:extLst>
              <a:ext uri="{FF2B5EF4-FFF2-40B4-BE49-F238E27FC236}">
                <a16:creationId xmlns:a16="http://schemas.microsoft.com/office/drawing/2014/main" id="{B4DC5301-F16F-F7D4-03C4-8715BA30C0F0}"/>
              </a:ext>
            </a:extLst>
          </p:cNvPr>
          <p:cNvSpPr>
            <a:spLocks noGrp="1"/>
          </p:cNvSpPr>
          <p:nvPr>
            <p:ph type="ftr" sz="quarter" idx="11"/>
          </p:nvPr>
        </p:nvSpPr>
        <p:spPr/>
        <p:txBody>
          <a:bodyPr/>
          <a:lstStyle/>
          <a:p>
            <a:r>
              <a:rPr lang="en-US"/>
              <a:t>Batch - 01</a:t>
            </a:r>
            <a:endParaRPr lang="en-US" dirty="0"/>
          </a:p>
        </p:txBody>
      </p:sp>
      <p:sp>
        <p:nvSpPr>
          <p:cNvPr id="8" name="Slide Number Placeholder 7">
            <a:extLst>
              <a:ext uri="{FF2B5EF4-FFF2-40B4-BE49-F238E27FC236}">
                <a16:creationId xmlns:a16="http://schemas.microsoft.com/office/drawing/2014/main" id="{694639E8-563A-8047-D817-67C9C963E532}"/>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064700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1C4B8-8940-AEF0-3569-52CE4CBB0018}"/>
              </a:ext>
            </a:extLst>
          </p:cNvPr>
          <p:cNvSpPr>
            <a:spLocks noGrp="1"/>
          </p:cNvSpPr>
          <p:nvPr>
            <p:ph idx="1"/>
          </p:nvPr>
        </p:nvSpPr>
        <p:spPr>
          <a:xfrm>
            <a:off x="685508" y="443061"/>
            <a:ext cx="10330363" cy="5899416"/>
          </a:xfrm>
        </p:spPr>
        <p:txBody>
          <a:bodyPr>
            <a:normAutofit/>
          </a:bodyPr>
          <a:lstStyle/>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l.append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y_testa</a:t>
            </a:r>
            <a:r>
              <a:rPr lang="en-GB" sz="1600" b="0" dirty="0">
                <a:solidFill>
                  <a:schemeClr val="tx1"/>
                </a:solidFill>
                <a:effectLst/>
                <a:latin typeface="Times New Roman" panose="02020603050405020304" pitchFamily="18" charset="0"/>
                <a:cs typeface="Times New Roman" panose="02020603050405020304" pitchFamily="18" charset="0"/>
              </a:rPr>
              <a:t>, y_pred1)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m.append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y_testb</a:t>
            </a:r>
            <a:r>
              <a:rPr lang="en-GB" sz="1600" b="0" dirty="0">
                <a:solidFill>
                  <a:schemeClr val="tx1"/>
                </a:solidFill>
                <a:effectLst/>
                <a:latin typeface="Times New Roman" panose="02020603050405020304" pitchFamily="18" charset="0"/>
                <a:cs typeface="Times New Roman" panose="02020603050405020304" pitchFamily="18" charset="0"/>
              </a:rPr>
              <a:t>, y_pred2)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n.append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y_testc</a:t>
            </a:r>
            <a:r>
              <a:rPr lang="en-GB" sz="1600" b="0" dirty="0">
                <a:solidFill>
                  <a:schemeClr val="tx1"/>
                </a:solidFill>
                <a:effectLst/>
                <a:latin typeface="Times New Roman" panose="02020603050405020304" pitchFamily="18" charset="0"/>
                <a:cs typeface="Times New Roman" panose="02020603050405020304" pitchFamily="18" charset="0"/>
              </a:rPr>
              <a:t>, y_pred3) * 100)</a:t>
            </a:r>
            <a:endParaRPr lang="en-GB" sz="1600" dirty="0">
              <a:solidFill>
                <a:schemeClr val="tx1"/>
              </a:solidFill>
              <a:latin typeface="Times New Roman" panose="02020603050405020304" pitchFamily="18" charset="0"/>
              <a:cs typeface="Times New Roman" panose="02020603050405020304" pitchFamily="18" charset="0"/>
            </a:endParaRP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print(</a:t>
            </a:r>
            <a:r>
              <a:rPr lang="en-IN" sz="1600" b="0" dirty="0" err="1">
                <a:solidFill>
                  <a:schemeClr val="tx1"/>
                </a:solidFill>
                <a:effectLst/>
                <a:latin typeface="Times New Roman" panose="02020603050405020304" pitchFamily="18" charset="0"/>
                <a:cs typeface="Times New Roman" panose="02020603050405020304" pitchFamily="18" charset="0"/>
              </a:rPr>
              <a:t>classification_report</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y_testa</a:t>
            </a:r>
            <a:r>
              <a:rPr lang="en-IN" sz="1600" b="0" dirty="0">
                <a:solidFill>
                  <a:schemeClr val="tx1"/>
                </a:solidFill>
                <a:effectLst/>
                <a:latin typeface="Times New Roman" panose="02020603050405020304" pitchFamily="18" charset="0"/>
                <a:cs typeface="Times New Roman" panose="02020603050405020304" pitchFamily="18" charset="0"/>
              </a:rPr>
              <a:t>, y_pred1))</a:t>
            </a:r>
            <a:r>
              <a:rPr lang="en-GB" sz="1600" b="0" dirty="0">
                <a:solidFill>
                  <a:schemeClr val="tx1"/>
                </a:solidFill>
                <a:effectLst/>
                <a:latin typeface="Times New Roman" panose="02020603050405020304" pitchFamily="18" charset="0"/>
                <a:cs typeface="Times New Roman" panose="02020603050405020304" pitchFamily="18" charset="0"/>
              </a:rPr>
              <a:t> # </a:t>
            </a:r>
            <a:r>
              <a:rPr lang="en-GB" sz="1600" dirty="0">
                <a:solidFill>
                  <a:schemeClr val="tx1"/>
                </a:solidFill>
                <a:latin typeface="Times New Roman" panose="02020603050405020304" pitchFamily="18" charset="0"/>
                <a:cs typeface="Times New Roman" panose="02020603050405020304" pitchFamily="18" charset="0"/>
              </a:rPr>
              <a:t>Print </a:t>
            </a:r>
            <a:r>
              <a:rPr lang="en-GB" sz="1600" dirty="0" err="1">
                <a:solidFill>
                  <a:schemeClr val="tx1"/>
                </a:solidFill>
                <a:latin typeface="Times New Roman" panose="02020603050405020304" pitchFamily="18" charset="0"/>
                <a:cs typeface="Times New Roman" panose="02020603050405020304" pitchFamily="18" charset="0"/>
              </a:rPr>
              <a:t>Classificaion</a:t>
            </a:r>
            <a:r>
              <a:rPr lang="en-GB" sz="1600" dirty="0">
                <a:solidFill>
                  <a:schemeClr val="tx1"/>
                </a:solidFill>
                <a:latin typeface="Times New Roman" panose="02020603050405020304" pitchFamily="18" charset="0"/>
                <a:cs typeface="Times New Roman" panose="02020603050405020304" pitchFamily="18" charset="0"/>
              </a:rPr>
              <a:t> report</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print(</a:t>
            </a:r>
            <a:r>
              <a:rPr lang="en-IN" sz="1600" b="0" dirty="0" err="1">
                <a:solidFill>
                  <a:schemeClr val="tx1"/>
                </a:solidFill>
                <a:effectLst/>
                <a:latin typeface="Times New Roman" panose="02020603050405020304" pitchFamily="18" charset="0"/>
                <a:cs typeface="Times New Roman" panose="02020603050405020304" pitchFamily="18" charset="0"/>
              </a:rPr>
              <a:t>classification_report</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y_testb</a:t>
            </a:r>
            <a:r>
              <a:rPr lang="en-IN" sz="1600" b="0" dirty="0">
                <a:solidFill>
                  <a:schemeClr val="tx1"/>
                </a:solidFill>
                <a:effectLst/>
                <a:latin typeface="Times New Roman" panose="02020603050405020304" pitchFamily="18" charset="0"/>
                <a:cs typeface="Times New Roman" panose="02020603050405020304" pitchFamily="18" charset="0"/>
              </a:rPr>
              <a:t>, y_pred2))</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print(</a:t>
            </a:r>
            <a:r>
              <a:rPr lang="en-IN" sz="1600" b="0" dirty="0" err="1">
                <a:solidFill>
                  <a:schemeClr val="tx1"/>
                </a:solidFill>
                <a:effectLst/>
                <a:latin typeface="Times New Roman" panose="02020603050405020304" pitchFamily="18" charset="0"/>
                <a:cs typeface="Times New Roman" panose="02020603050405020304" pitchFamily="18" charset="0"/>
              </a:rPr>
              <a:t>classification_report</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y_testc</a:t>
            </a:r>
            <a:r>
              <a:rPr lang="en-IN" sz="1600" b="0" dirty="0">
                <a:solidFill>
                  <a:schemeClr val="tx1"/>
                </a:solidFill>
                <a:effectLst/>
                <a:latin typeface="Times New Roman" panose="02020603050405020304" pitchFamily="18" charset="0"/>
                <a:cs typeface="Times New Roman" panose="02020603050405020304" pitchFamily="18" charset="0"/>
              </a:rPr>
              <a:t>, y_pred3))</a:t>
            </a:r>
          </a:p>
          <a:p>
            <a:pPr marL="45720" indent="0">
              <a:buNone/>
            </a:pPr>
            <a:r>
              <a:rPr lang="en-GB" sz="1600" b="0" dirty="0">
                <a:solidFill>
                  <a:schemeClr val="tx1"/>
                </a:solidFill>
                <a:effectLst/>
                <a:latin typeface="Courier New" panose="02070309020205020404" pitchFamily="49" charset="0"/>
              </a:rPr>
              <a:t>#Output:</a:t>
            </a:r>
          </a:p>
          <a:p>
            <a:pPr marL="45720" indent="0" algn="just">
              <a:buNone/>
            </a:pPr>
            <a:endParaRPr lang="en-IN" sz="1600" b="0" dirty="0">
              <a:solidFill>
                <a:srgbClr val="000000"/>
              </a:solidFill>
              <a:effectLst/>
              <a:latin typeface="Courier New" panose="02070309020205020404" pitchFamily="49" charset="0"/>
            </a:endParaRPr>
          </a:p>
          <a:p>
            <a:pPr marL="45720" indent="0">
              <a:buNone/>
            </a:pPr>
            <a:endParaRPr lang="en-IN" sz="1400" b="0" dirty="0">
              <a:solidFill>
                <a:srgbClr val="000000"/>
              </a:solidFill>
              <a:effectLst/>
              <a:latin typeface="Courier New" panose="02070309020205020404" pitchFamily="49" charset="0"/>
            </a:endParaRPr>
          </a:p>
          <a:p>
            <a:pPr marL="45720" indent="0">
              <a:buNone/>
            </a:pPr>
            <a:endParaRPr lang="en-IN" dirty="0">
              <a:solidFill>
                <a:srgbClr val="00B050"/>
              </a:solidFill>
              <a:latin typeface="Courier New" panose="02070309020205020404" pitchFamily="49"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39E297C2-049C-BC2F-4165-634828DFD836}"/>
              </a:ext>
            </a:extLst>
          </p:cNvPr>
          <p:cNvSpPr>
            <a:spLocks noGrp="1"/>
          </p:cNvSpPr>
          <p:nvPr>
            <p:ph type="ftr" sz="quarter" idx="11"/>
          </p:nvPr>
        </p:nvSpPr>
        <p:spPr/>
        <p:txBody>
          <a:bodyPr/>
          <a:lstStyle/>
          <a:p>
            <a:r>
              <a:rPr lang="en-US"/>
              <a:t>Batch - 01</a:t>
            </a:r>
            <a:endParaRPr lang="en-US" dirty="0"/>
          </a:p>
        </p:txBody>
      </p:sp>
      <p:sp>
        <p:nvSpPr>
          <p:cNvPr id="8" name="Slide Number Placeholder 7">
            <a:extLst>
              <a:ext uri="{FF2B5EF4-FFF2-40B4-BE49-F238E27FC236}">
                <a16:creationId xmlns:a16="http://schemas.microsoft.com/office/drawing/2014/main" id="{EF40C033-7074-484E-90E3-2C4BCC0DE30A}"/>
              </a:ext>
            </a:extLst>
          </p:cNvPr>
          <p:cNvSpPr>
            <a:spLocks noGrp="1"/>
          </p:cNvSpPr>
          <p:nvPr>
            <p:ph type="sldNum" sz="quarter" idx="12"/>
          </p:nvPr>
        </p:nvSpPr>
        <p:spPr/>
        <p:txBody>
          <a:bodyPr/>
          <a:lstStyle/>
          <a:p>
            <a:fld id="{D57F1E4F-1CFF-5643-939E-217C01CDF565}" type="slidenum">
              <a:rPr lang="en-US" smtClean="0"/>
              <a:pPr/>
              <a:t>40</a:t>
            </a:fld>
            <a:endParaRPr lang="en-US" dirty="0"/>
          </a:p>
        </p:txBody>
      </p:sp>
      <p:pic>
        <p:nvPicPr>
          <p:cNvPr id="4" name="Picture 3">
            <a:extLst>
              <a:ext uri="{FF2B5EF4-FFF2-40B4-BE49-F238E27FC236}">
                <a16:creationId xmlns:a16="http://schemas.microsoft.com/office/drawing/2014/main" id="{8C25C601-06FC-06CE-FD21-AA7855CBA139}"/>
              </a:ext>
            </a:extLst>
          </p:cNvPr>
          <p:cNvPicPr>
            <a:picLocks noChangeAspect="1"/>
          </p:cNvPicPr>
          <p:nvPr/>
        </p:nvPicPr>
        <p:blipFill>
          <a:blip r:embed="rId2"/>
          <a:stretch>
            <a:fillRect/>
          </a:stretch>
        </p:blipFill>
        <p:spPr>
          <a:xfrm>
            <a:off x="1913641" y="2748501"/>
            <a:ext cx="3646565" cy="3840452"/>
          </a:xfrm>
          <a:prstGeom prst="rect">
            <a:avLst/>
          </a:prstGeom>
        </p:spPr>
      </p:pic>
    </p:spTree>
    <p:extLst>
      <p:ext uri="{BB962C8B-B14F-4D97-AF65-F5344CB8AC3E}">
        <p14:creationId xmlns:p14="http://schemas.microsoft.com/office/powerpoint/2010/main" val="4186747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lnSpcReduction="10000"/>
          </a:bodyPr>
          <a:lstStyle/>
          <a:p>
            <a:pPr marL="45720" indent="0">
              <a:buNone/>
            </a:pPr>
            <a:r>
              <a:rPr lang="en-IN" b="1" dirty="0">
                <a:solidFill>
                  <a:srgbClr val="7030A0"/>
                </a:solidFill>
                <a:latin typeface="Times New Roman" panose="02020603050405020304" pitchFamily="18" charset="0"/>
                <a:cs typeface="Times New Roman" panose="02020603050405020304" pitchFamily="18" charset="0"/>
              </a:rPr>
              <a:t>2. Logistic Regression</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from </a:t>
            </a:r>
            <a:r>
              <a:rPr lang="en-GB" sz="1600" b="0" dirty="0" err="1">
                <a:solidFill>
                  <a:schemeClr val="tx1"/>
                </a:solidFill>
                <a:effectLst/>
                <a:latin typeface="Times New Roman" panose="02020603050405020304" pitchFamily="18" charset="0"/>
                <a:cs typeface="Times New Roman" panose="02020603050405020304" pitchFamily="18" charset="0"/>
              </a:rPr>
              <a:t>sklearn.linear_model</a:t>
            </a:r>
            <a:r>
              <a:rPr lang="en-GB" sz="1600" b="0" dirty="0">
                <a:solidFill>
                  <a:schemeClr val="tx1"/>
                </a:solidFill>
                <a:effectLst/>
                <a:latin typeface="Times New Roman" panose="02020603050405020304" pitchFamily="18" charset="0"/>
                <a:cs typeface="Times New Roman" panose="02020603050405020304" pitchFamily="18" charset="0"/>
              </a:rPr>
              <a:t> import </a:t>
            </a:r>
            <a:r>
              <a:rPr lang="en-GB" sz="1600" b="0" dirty="0" err="1">
                <a:solidFill>
                  <a:schemeClr val="tx1"/>
                </a:solidFill>
                <a:effectLst/>
                <a:latin typeface="Times New Roman" panose="02020603050405020304" pitchFamily="18" charset="0"/>
                <a:cs typeface="Times New Roman" panose="02020603050405020304" pitchFamily="18" charset="0"/>
              </a:rPr>
              <a:t>LogisticRegression</a:t>
            </a:r>
            <a:endParaRPr lang="en-GB"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 instantiate the model (using the default parameters)</a:t>
            </a: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logreg</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LogisticRegression</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 fit the model with data</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logreg.fit</a:t>
            </a:r>
            <a:r>
              <a:rPr lang="en-IN" sz="1600" b="0" dirty="0">
                <a:solidFill>
                  <a:schemeClr val="tx1"/>
                </a:solidFill>
                <a:effectLst/>
                <a:latin typeface="Times New Roman" panose="02020603050405020304" pitchFamily="18" charset="0"/>
                <a:cs typeface="Times New Roman" panose="02020603050405020304" pitchFamily="18" charset="0"/>
              </a:rPr>
              <a:t>(X_train_cv1, </a:t>
            </a:r>
            <a:r>
              <a:rPr lang="en-IN" sz="1600" b="0" dirty="0" err="1">
                <a:solidFill>
                  <a:schemeClr val="tx1"/>
                </a:solidFill>
                <a:effectLst/>
                <a:latin typeface="Times New Roman" panose="02020603050405020304" pitchFamily="18" charset="0"/>
                <a:cs typeface="Times New Roman" panose="02020603050405020304" pitchFamily="18" charset="0"/>
              </a:rPr>
              <a:t>y_traina</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logreg.fit</a:t>
            </a:r>
            <a:r>
              <a:rPr lang="en-IN" sz="1600" b="0" dirty="0">
                <a:solidFill>
                  <a:schemeClr val="tx1"/>
                </a:solidFill>
                <a:effectLst/>
                <a:latin typeface="Times New Roman" panose="02020603050405020304" pitchFamily="18" charset="0"/>
                <a:cs typeface="Times New Roman" panose="02020603050405020304" pitchFamily="18" charset="0"/>
              </a:rPr>
              <a:t>(X_train_cv2, </a:t>
            </a:r>
            <a:r>
              <a:rPr lang="en-IN" sz="1600" b="0" dirty="0" err="1">
                <a:solidFill>
                  <a:schemeClr val="tx1"/>
                </a:solidFill>
                <a:effectLst/>
                <a:latin typeface="Times New Roman" panose="02020603050405020304" pitchFamily="18" charset="0"/>
                <a:cs typeface="Times New Roman" panose="02020603050405020304" pitchFamily="18" charset="0"/>
              </a:rPr>
              <a:t>y_trainb</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logreg.fit</a:t>
            </a:r>
            <a:r>
              <a:rPr lang="en-IN" sz="1600" b="0" dirty="0">
                <a:solidFill>
                  <a:schemeClr val="tx1"/>
                </a:solidFill>
                <a:effectLst/>
                <a:latin typeface="Times New Roman" panose="02020603050405020304" pitchFamily="18" charset="0"/>
                <a:cs typeface="Times New Roman" panose="02020603050405020304" pitchFamily="18" charset="0"/>
              </a:rPr>
              <a:t>(X_train_cv3, </a:t>
            </a:r>
            <a:r>
              <a:rPr lang="en-IN" sz="1600" b="0" dirty="0" err="1">
                <a:solidFill>
                  <a:schemeClr val="tx1"/>
                </a:solidFill>
                <a:effectLst/>
                <a:latin typeface="Times New Roman" panose="02020603050405020304" pitchFamily="18" charset="0"/>
                <a:cs typeface="Times New Roman" panose="02020603050405020304" pitchFamily="18" charset="0"/>
              </a:rPr>
              <a:t>y_trainc</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#Predict the response for test dataset</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y_pred1 = </a:t>
            </a:r>
            <a:r>
              <a:rPr lang="en-GB" sz="1600" b="0" dirty="0" err="1">
                <a:solidFill>
                  <a:schemeClr val="tx1"/>
                </a:solidFill>
                <a:effectLst/>
                <a:latin typeface="Times New Roman" panose="02020603050405020304" pitchFamily="18" charset="0"/>
                <a:cs typeface="Times New Roman" panose="02020603050405020304" pitchFamily="18" charset="0"/>
              </a:rPr>
              <a:t>logreg.predict</a:t>
            </a:r>
            <a:r>
              <a:rPr lang="en-GB" sz="1600" b="0" dirty="0">
                <a:solidFill>
                  <a:schemeClr val="tx1"/>
                </a:solidFill>
                <a:effectLst/>
                <a:latin typeface="Times New Roman" panose="02020603050405020304" pitchFamily="18" charset="0"/>
                <a:cs typeface="Times New Roman" panose="02020603050405020304" pitchFamily="18" charset="0"/>
              </a:rPr>
              <a:t>(X_test_cv1)</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y_pred2 = </a:t>
            </a:r>
            <a:r>
              <a:rPr lang="en-GB" sz="1600" b="0" dirty="0" err="1">
                <a:solidFill>
                  <a:schemeClr val="tx1"/>
                </a:solidFill>
                <a:effectLst/>
                <a:latin typeface="Times New Roman" panose="02020603050405020304" pitchFamily="18" charset="0"/>
                <a:cs typeface="Times New Roman" panose="02020603050405020304" pitchFamily="18" charset="0"/>
              </a:rPr>
              <a:t>logreg.predict</a:t>
            </a:r>
            <a:r>
              <a:rPr lang="en-GB" sz="1600" b="0" dirty="0">
                <a:solidFill>
                  <a:schemeClr val="tx1"/>
                </a:solidFill>
                <a:effectLst/>
                <a:latin typeface="Times New Roman" panose="02020603050405020304" pitchFamily="18" charset="0"/>
                <a:cs typeface="Times New Roman" panose="02020603050405020304" pitchFamily="18" charset="0"/>
              </a:rPr>
              <a:t>(X_test_cv2)</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y_pred3 = </a:t>
            </a:r>
            <a:r>
              <a:rPr lang="en-GB" sz="1600" b="0" dirty="0" err="1">
                <a:solidFill>
                  <a:schemeClr val="tx1"/>
                </a:solidFill>
                <a:effectLst/>
                <a:latin typeface="Times New Roman" panose="02020603050405020304" pitchFamily="18" charset="0"/>
                <a:cs typeface="Times New Roman" panose="02020603050405020304" pitchFamily="18" charset="0"/>
              </a:rPr>
              <a:t>logreg.predict</a:t>
            </a:r>
            <a:r>
              <a:rPr lang="en-GB" sz="1600" b="0" dirty="0">
                <a:solidFill>
                  <a:schemeClr val="tx1"/>
                </a:solidFill>
                <a:effectLst/>
                <a:latin typeface="Times New Roman" panose="02020603050405020304" pitchFamily="18" charset="0"/>
                <a:cs typeface="Times New Roman" panose="02020603050405020304" pitchFamily="18" charset="0"/>
              </a:rPr>
              <a:t>(X_test_cv3)</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l.append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y_testa</a:t>
            </a:r>
            <a:r>
              <a:rPr lang="en-GB" sz="1600" b="0" dirty="0">
                <a:solidFill>
                  <a:schemeClr val="tx1"/>
                </a:solidFill>
                <a:effectLst/>
                <a:latin typeface="Times New Roman" panose="02020603050405020304" pitchFamily="18" charset="0"/>
                <a:cs typeface="Times New Roman" panose="02020603050405020304" pitchFamily="18" charset="0"/>
              </a:rPr>
              <a:t>, y_pred1)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m.append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y_testb</a:t>
            </a:r>
            <a:r>
              <a:rPr lang="en-GB" sz="1600" b="0" dirty="0">
                <a:solidFill>
                  <a:schemeClr val="tx1"/>
                </a:solidFill>
                <a:effectLst/>
                <a:latin typeface="Times New Roman" panose="02020603050405020304" pitchFamily="18" charset="0"/>
                <a:cs typeface="Times New Roman" panose="02020603050405020304" pitchFamily="18" charset="0"/>
              </a:rPr>
              <a:t>, y_pred2)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n.append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y_testc</a:t>
            </a:r>
            <a:r>
              <a:rPr lang="en-GB" sz="1600" b="0" dirty="0">
                <a:solidFill>
                  <a:schemeClr val="tx1"/>
                </a:solidFill>
                <a:effectLst/>
                <a:latin typeface="Times New Roman" panose="02020603050405020304" pitchFamily="18" charset="0"/>
                <a:cs typeface="Times New Roman" panose="02020603050405020304" pitchFamily="18" charset="0"/>
              </a:rPr>
              <a:t>, y_pred3) * 100)</a:t>
            </a:r>
            <a:endParaRPr lang="en-GB" sz="1600" dirty="0">
              <a:solidFill>
                <a:schemeClr val="tx1"/>
              </a:solidFill>
              <a:latin typeface="Times New Roman" panose="02020603050405020304" pitchFamily="18" charset="0"/>
              <a:cs typeface="Times New Roman" panose="02020603050405020304" pitchFamily="18"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41</a:t>
            </a:fld>
            <a:endParaRPr 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984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lnSpcReduction="10000"/>
          </a:bodyPr>
          <a:lstStyle/>
          <a:p>
            <a:pPr marL="45720" indent="0">
              <a:buNone/>
            </a:pPr>
            <a:r>
              <a:rPr lang="en-IN" b="1" dirty="0">
                <a:solidFill>
                  <a:srgbClr val="7030A0"/>
                </a:solidFill>
                <a:latin typeface="Times New Roman" panose="02020603050405020304" pitchFamily="18" charset="0"/>
                <a:cs typeface="Times New Roman" panose="02020603050405020304" pitchFamily="18" charset="0"/>
              </a:rPr>
              <a:t>3. Decision Tree:</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from </a:t>
            </a:r>
            <a:r>
              <a:rPr lang="en-GB" sz="1600" b="0" dirty="0" err="1">
                <a:solidFill>
                  <a:schemeClr val="tx1"/>
                </a:solidFill>
                <a:effectLst/>
                <a:latin typeface="Times New Roman" panose="02020603050405020304" pitchFamily="18" charset="0"/>
                <a:cs typeface="Times New Roman" panose="02020603050405020304" pitchFamily="18" charset="0"/>
              </a:rPr>
              <a:t>sklearn.tree</a:t>
            </a:r>
            <a:r>
              <a:rPr lang="en-GB" sz="1600" b="0" dirty="0">
                <a:solidFill>
                  <a:schemeClr val="tx1"/>
                </a:solidFill>
                <a:effectLst/>
                <a:latin typeface="Times New Roman" panose="02020603050405020304" pitchFamily="18" charset="0"/>
                <a:cs typeface="Times New Roman" panose="02020603050405020304" pitchFamily="18" charset="0"/>
              </a:rPr>
              <a:t> import </a:t>
            </a:r>
            <a:r>
              <a:rPr lang="en-GB" sz="1600" b="0" dirty="0" err="1">
                <a:solidFill>
                  <a:schemeClr val="tx1"/>
                </a:solidFill>
                <a:effectLst/>
                <a:latin typeface="Times New Roman" panose="02020603050405020304" pitchFamily="18" charset="0"/>
                <a:cs typeface="Times New Roman" panose="02020603050405020304" pitchFamily="18" charset="0"/>
              </a:rPr>
              <a:t>DecisionTreeClassifier</a:t>
            </a:r>
            <a:endParaRPr lang="en-GB"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 instantiate the model </a:t>
            </a: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clf</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DecisionTreeClassifier</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#fit the model with data</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clf1 = </a:t>
            </a:r>
            <a:r>
              <a:rPr lang="en-IN" sz="1600" b="0" dirty="0" err="1">
                <a:solidFill>
                  <a:schemeClr val="tx1"/>
                </a:solidFill>
                <a:effectLst/>
                <a:latin typeface="Times New Roman" panose="02020603050405020304" pitchFamily="18" charset="0"/>
                <a:cs typeface="Times New Roman" panose="02020603050405020304" pitchFamily="18" charset="0"/>
              </a:rPr>
              <a:t>clf.fit</a:t>
            </a:r>
            <a:r>
              <a:rPr lang="en-IN" sz="1600" b="0" dirty="0">
                <a:solidFill>
                  <a:schemeClr val="tx1"/>
                </a:solidFill>
                <a:effectLst/>
                <a:latin typeface="Times New Roman" panose="02020603050405020304" pitchFamily="18" charset="0"/>
                <a:cs typeface="Times New Roman" panose="02020603050405020304" pitchFamily="18" charset="0"/>
              </a:rPr>
              <a:t>(X_train_cv1,y_traina)</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clf2 = </a:t>
            </a:r>
            <a:r>
              <a:rPr lang="en-IN" sz="1600" b="0" dirty="0" err="1">
                <a:solidFill>
                  <a:schemeClr val="tx1"/>
                </a:solidFill>
                <a:effectLst/>
                <a:latin typeface="Times New Roman" panose="02020603050405020304" pitchFamily="18" charset="0"/>
                <a:cs typeface="Times New Roman" panose="02020603050405020304" pitchFamily="18" charset="0"/>
              </a:rPr>
              <a:t>clf.fit</a:t>
            </a:r>
            <a:r>
              <a:rPr lang="en-IN" sz="1600" b="0" dirty="0">
                <a:solidFill>
                  <a:schemeClr val="tx1"/>
                </a:solidFill>
                <a:effectLst/>
                <a:latin typeface="Times New Roman" panose="02020603050405020304" pitchFamily="18" charset="0"/>
                <a:cs typeface="Times New Roman" panose="02020603050405020304" pitchFamily="18" charset="0"/>
              </a:rPr>
              <a:t>(X_train_cv2,y_trainb)</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clf3 = </a:t>
            </a:r>
            <a:r>
              <a:rPr lang="en-IN" sz="1600" b="0" dirty="0" err="1">
                <a:solidFill>
                  <a:schemeClr val="tx1"/>
                </a:solidFill>
                <a:effectLst/>
                <a:latin typeface="Times New Roman" panose="02020603050405020304" pitchFamily="18" charset="0"/>
                <a:cs typeface="Times New Roman" panose="02020603050405020304" pitchFamily="18" charset="0"/>
              </a:rPr>
              <a:t>clf.fit</a:t>
            </a:r>
            <a:r>
              <a:rPr lang="en-IN" sz="1600" b="0" dirty="0">
                <a:solidFill>
                  <a:schemeClr val="tx1"/>
                </a:solidFill>
                <a:effectLst/>
                <a:latin typeface="Times New Roman" panose="02020603050405020304" pitchFamily="18" charset="0"/>
                <a:cs typeface="Times New Roman" panose="02020603050405020304" pitchFamily="18" charset="0"/>
              </a:rPr>
              <a:t>(X_train_cv3,y_trainc)</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#Predict the response for test dataset</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y_pred1 = </a:t>
            </a:r>
            <a:r>
              <a:rPr lang="en-GB" sz="1600" b="0" dirty="0" err="1">
                <a:solidFill>
                  <a:schemeClr val="tx1"/>
                </a:solidFill>
                <a:effectLst/>
                <a:latin typeface="Times New Roman" panose="02020603050405020304" pitchFamily="18" charset="0"/>
                <a:cs typeface="Times New Roman" panose="02020603050405020304" pitchFamily="18" charset="0"/>
              </a:rPr>
              <a:t>clf.predict</a:t>
            </a:r>
            <a:r>
              <a:rPr lang="en-GB" sz="1600" b="0" dirty="0">
                <a:solidFill>
                  <a:schemeClr val="tx1"/>
                </a:solidFill>
                <a:effectLst/>
                <a:latin typeface="Times New Roman" panose="02020603050405020304" pitchFamily="18" charset="0"/>
                <a:cs typeface="Times New Roman" panose="02020603050405020304" pitchFamily="18" charset="0"/>
              </a:rPr>
              <a:t>(X_test_cv1)</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y_pred2 = </a:t>
            </a:r>
            <a:r>
              <a:rPr lang="en-GB" sz="1600" b="0" dirty="0" err="1">
                <a:solidFill>
                  <a:schemeClr val="tx1"/>
                </a:solidFill>
                <a:effectLst/>
                <a:latin typeface="Times New Roman" panose="02020603050405020304" pitchFamily="18" charset="0"/>
                <a:cs typeface="Times New Roman" panose="02020603050405020304" pitchFamily="18" charset="0"/>
              </a:rPr>
              <a:t>clf.predict</a:t>
            </a:r>
            <a:r>
              <a:rPr lang="en-GB" sz="1600" b="0" dirty="0">
                <a:solidFill>
                  <a:schemeClr val="tx1"/>
                </a:solidFill>
                <a:effectLst/>
                <a:latin typeface="Times New Roman" panose="02020603050405020304" pitchFamily="18" charset="0"/>
                <a:cs typeface="Times New Roman" panose="02020603050405020304" pitchFamily="18" charset="0"/>
              </a:rPr>
              <a:t>(X_test_cv2)</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y_pred3 = </a:t>
            </a:r>
            <a:r>
              <a:rPr lang="en-GB" sz="1600" b="0" dirty="0" err="1">
                <a:solidFill>
                  <a:schemeClr val="tx1"/>
                </a:solidFill>
                <a:effectLst/>
                <a:latin typeface="Times New Roman" panose="02020603050405020304" pitchFamily="18" charset="0"/>
                <a:cs typeface="Times New Roman" panose="02020603050405020304" pitchFamily="18" charset="0"/>
              </a:rPr>
              <a:t>clf.predict</a:t>
            </a:r>
            <a:r>
              <a:rPr lang="en-GB" sz="1600" b="0" dirty="0">
                <a:solidFill>
                  <a:schemeClr val="tx1"/>
                </a:solidFill>
                <a:effectLst/>
                <a:latin typeface="Times New Roman" panose="02020603050405020304" pitchFamily="18" charset="0"/>
                <a:cs typeface="Times New Roman" panose="02020603050405020304" pitchFamily="18" charset="0"/>
              </a:rPr>
              <a:t>(X_test_cv3)</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l.append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y_testa</a:t>
            </a:r>
            <a:r>
              <a:rPr lang="en-GB" sz="1600" b="0" dirty="0">
                <a:solidFill>
                  <a:schemeClr val="tx1"/>
                </a:solidFill>
                <a:effectLst/>
                <a:latin typeface="Times New Roman" panose="02020603050405020304" pitchFamily="18" charset="0"/>
                <a:cs typeface="Times New Roman" panose="02020603050405020304" pitchFamily="18" charset="0"/>
              </a:rPr>
              <a:t>, y_pred1)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m.append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y_testb</a:t>
            </a:r>
            <a:r>
              <a:rPr lang="en-GB" sz="1600" b="0" dirty="0">
                <a:solidFill>
                  <a:schemeClr val="tx1"/>
                </a:solidFill>
                <a:effectLst/>
                <a:latin typeface="Times New Roman" panose="02020603050405020304" pitchFamily="18" charset="0"/>
                <a:cs typeface="Times New Roman" panose="02020603050405020304" pitchFamily="18" charset="0"/>
              </a:rPr>
              <a:t>, y_pred2)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n.append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y_testc</a:t>
            </a:r>
            <a:r>
              <a:rPr lang="en-GB" sz="1600" b="0" dirty="0">
                <a:solidFill>
                  <a:schemeClr val="tx1"/>
                </a:solidFill>
                <a:effectLst/>
                <a:latin typeface="Times New Roman" panose="02020603050405020304" pitchFamily="18" charset="0"/>
                <a:cs typeface="Times New Roman" panose="02020603050405020304" pitchFamily="18" charset="0"/>
              </a:rPr>
              <a:t>, y_pred3) * 100)</a:t>
            </a:r>
            <a:endParaRPr lang="en-GB" sz="1600" dirty="0">
              <a:solidFill>
                <a:schemeClr val="tx1"/>
              </a:solidFill>
              <a:latin typeface="Times New Roman" panose="02020603050405020304" pitchFamily="18" charset="0"/>
              <a:cs typeface="Times New Roman" panose="02020603050405020304" pitchFamily="18" charset="0"/>
            </a:endParaRPr>
          </a:p>
          <a:p>
            <a:pPr marL="45720" indent="0">
              <a:buNone/>
            </a:pPr>
            <a:endParaRPr lang="en-GB"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42</a:t>
            </a:fld>
            <a:endParaRPr 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41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lnSpcReduction="10000"/>
          </a:bodyPr>
          <a:lstStyle/>
          <a:p>
            <a:pPr marL="45720" indent="0">
              <a:buNone/>
            </a:pPr>
            <a:r>
              <a:rPr lang="en-IN" b="1" dirty="0">
                <a:solidFill>
                  <a:srgbClr val="7030A0"/>
                </a:solidFill>
                <a:latin typeface="Times New Roman" panose="02020603050405020304" pitchFamily="18" charset="0"/>
                <a:cs typeface="Times New Roman" panose="02020603050405020304" pitchFamily="18" charset="0"/>
              </a:rPr>
              <a:t>4. Random Forest:</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from </a:t>
            </a:r>
            <a:r>
              <a:rPr lang="en-IN" sz="1600" b="0" dirty="0" err="1">
                <a:solidFill>
                  <a:schemeClr val="tx1"/>
                </a:solidFill>
                <a:effectLst/>
                <a:latin typeface="Times New Roman" panose="02020603050405020304" pitchFamily="18" charset="0"/>
                <a:cs typeface="Times New Roman" panose="02020603050405020304" pitchFamily="18" charset="0"/>
              </a:rPr>
              <a:t>sklearn.ensemble</a:t>
            </a:r>
            <a:r>
              <a:rPr lang="en-IN" sz="1600" b="0" dirty="0">
                <a:solidFill>
                  <a:schemeClr val="tx1"/>
                </a:solidFill>
                <a:effectLst/>
                <a:latin typeface="Times New Roman" panose="02020603050405020304" pitchFamily="18" charset="0"/>
                <a:cs typeface="Times New Roman" panose="02020603050405020304" pitchFamily="18" charset="0"/>
              </a:rPr>
              <a:t> import </a:t>
            </a:r>
            <a:r>
              <a:rPr lang="en-IN" sz="1600" b="0" dirty="0" err="1">
                <a:solidFill>
                  <a:schemeClr val="tx1"/>
                </a:solidFill>
                <a:effectLst/>
                <a:latin typeface="Times New Roman" panose="02020603050405020304" pitchFamily="18" charset="0"/>
                <a:cs typeface="Times New Roman" panose="02020603050405020304" pitchFamily="18" charset="0"/>
              </a:rPr>
              <a:t>RandomForestClassifier</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 instantiate the model</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rf = </a:t>
            </a:r>
            <a:r>
              <a:rPr lang="en-IN" sz="1600" b="0" dirty="0" err="1">
                <a:solidFill>
                  <a:schemeClr val="tx1"/>
                </a:solidFill>
                <a:effectLst/>
                <a:latin typeface="Times New Roman" panose="02020603050405020304" pitchFamily="18" charset="0"/>
                <a:cs typeface="Times New Roman" panose="02020603050405020304" pitchFamily="18" charset="0"/>
              </a:rPr>
              <a:t>RandomForestClassifier</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#fit the model with data</a:t>
            </a:r>
          </a:p>
          <a:p>
            <a:pPr marL="45720" indent="0">
              <a:buNone/>
            </a:pPr>
            <a:r>
              <a:rPr lang="fr-FR" sz="1600" b="0" dirty="0" err="1">
                <a:solidFill>
                  <a:schemeClr val="tx1"/>
                </a:solidFill>
                <a:effectLst/>
                <a:latin typeface="Times New Roman" panose="02020603050405020304" pitchFamily="18" charset="0"/>
                <a:cs typeface="Times New Roman" panose="02020603050405020304" pitchFamily="18" charset="0"/>
              </a:rPr>
              <a:t>rf.fit</a:t>
            </a:r>
            <a:r>
              <a:rPr lang="fr-FR" sz="1600" b="0" dirty="0">
                <a:solidFill>
                  <a:schemeClr val="tx1"/>
                </a:solidFill>
                <a:effectLst/>
                <a:latin typeface="Times New Roman" panose="02020603050405020304" pitchFamily="18" charset="0"/>
                <a:cs typeface="Times New Roman" panose="02020603050405020304" pitchFamily="18" charset="0"/>
              </a:rPr>
              <a:t>(X_train_cv1, </a:t>
            </a:r>
            <a:r>
              <a:rPr lang="fr-FR" sz="1600" b="0" dirty="0" err="1">
                <a:solidFill>
                  <a:schemeClr val="tx1"/>
                </a:solidFill>
                <a:effectLst/>
                <a:latin typeface="Times New Roman" panose="02020603050405020304" pitchFamily="18" charset="0"/>
                <a:cs typeface="Times New Roman" panose="02020603050405020304" pitchFamily="18" charset="0"/>
              </a:rPr>
              <a:t>y_traina</a:t>
            </a:r>
            <a:r>
              <a:rPr lang="fr-FR"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fr-FR" sz="1600" b="0" dirty="0" err="1">
                <a:solidFill>
                  <a:schemeClr val="tx1"/>
                </a:solidFill>
                <a:effectLst/>
                <a:latin typeface="Times New Roman" panose="02020603050405020304" pitchFamily="18" charset="0"/>
                <a:cs typeface="Times New Roman" panose="02020603050405020304" pitchFamily="18" charset="0"/>
              </a:rPr>
              <a:t>rf.fit</a:t>
            </a:r>
            <a:r>
              <a:rPr lang="fr-FR" sz="1600" b="0" dirty="0">
                <a:solidFill>
                  <a:schemeClr val="tx1"/>
                </a:solidFill>
                <a:effectLst/>
                <a:latin typeface="Times New Roman" panose="02020603050405020304" pitchFamily="18" charset="0"/>
                <a:cs typeface="Times New Roman" panose="02020603050405020304" pitchFamily="18" charset="0"/>
              </a:rPr>
              <a:t>(X_train_cv2, </a:t>
            </a:r>
            <a:r>
              <a:rPr lang="fr-FR" sz="1600" b="0" dirty="0" err="1">
                <a:solidFill>
                  <a:schemeClr val="tx1"/>
                </a:solidFill>
                <a:effectLst/>
                <a:latin typeface="Times New Roman" panose="02020603050405020304" pitchFamily="18" charset="0"/>
                <a:cs typeface="Times New Roman" panose="02020603050405020304" pitchFamily="18" charset="0"/>
              </a:rPr>
              <a:t>y_trainb</a:t>
            </a:r>
            <a:r>
              <a:rPr lang="fr-FR"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fr-FR" sz="1600" b="0" dirty="0" err="1">
                <a:solidFill>
                  <a:schemeClr val="tx1"/>
                </a:solidFill>
                <a:effectLst/>
                <a:latin typeface="Times New Roman" panose="02020603050405020304" pitchFamily="18" charset="0"/>
                <a:cs typeface="Times New Roman" panose="02020603050405020304" pitchFamily="18" charset="0"/>
              </a:rPr>
              <a:t>rf.fit</a:t>
            </a:r>
            <a:r>
              <a:rPr lang="fr-FR" sz="1600" b="0" dirty="0">
                <a:solidFill>
                  <a:schemeClr val="tx1"/>
                </a:solidFill>
                <a:effectLst/>
                <a:latin typeface="Times New Roman" panose="02020603050405020304" pitchFamily="18" charset="0"/>
                <a:cs typeface="Times New Roman" panose="02020603050405020304" pitchFamily="18" charset="0"/>
              </a:rPr>
              <a:t>(X_train_cv3, </a:t>
            </a:r>
            <a:r>
              <a:rPr lang="fr-FR" sz="1600" b="0" dirty="0" err="1">
                <a:solidFill>
                  <a:schemeClr val="tx1"/>
                </a:solidFill>
                <a:effectLst/>
                <a:latin typeface="Times New Roman" panose="02020603050405020304" pitchFamily="18" charset="0"/>
                <a:cs typeface="Times New Roman" panose="02020603050405020304" pitchFamily="18" charset="0"/>
              </a:rPr>
              <a:t>y_trainc</a:t>
            </a:r>
            <a:r>
              <a:rPr lang="fr-FR"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#Predict the response for test dataset</a:t>
            </a:r>
            <a:endParaRPr lang="fr-FR"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y_pred1 = </a:t>
            </a:r>
            <a:r>
              <a:rPr lang="en-GB" sz="1600" b="0" dirty="0" err="1">
                <a:solidFill>
                  <a:schemeClr val="tx1"/>
                </a:solidFill>
                <a:effectLst/>
                <a:latin typeface="Times New Roman" panose="02020603050405020304" pitchFamily="18" charset="0"/>
                <a:cs typeface="Times New Roman" panose="02020603050405020304" pitchFamily="18" charset="0"/>
              </a:rPr>
              <a:t>rf.predict</a:t>
            </a:r>
            <a:r>
              <a:rPr lang="en-GB" sz="1600" b="0" dirty="0">
                <a:solidFill>
                  <a:schemeClr val="tx1"/>
                </a:solidFill>
                <a:effectLst/>
                <a:latin typeface="Times New Roman" panose="02020603050405020304" pitchFamily="18" charset="0"/>
                <a:cs typeface="Times New Roman" panose="02020603050405020304" pitchFamily="18" charset="0"/>
              </a:rPr>
              <a:t>(X_test_cv1)</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y_pred2 = </a:t>
            </a:r>
            <a:r>
              <a:rPr lang="en-GB" sz="1600" b="0" dirty="0" err="1">
                <a:solidFill>
                  <a:schemeClr val="tx1"/>
                </a:solidFill>
                <a:effectLst/>
                <a:latin typeface="Times New Roman" panose="02020603050405020304" pitchFamily="18" charset="0"/>
                <a:cs typeface="Times New Roman" panose="02020603050405020304" pitchFamily="18" charset="0"/>
              </a:rPr>
              <a:t>rf.predict</a:t>
            </a:r>
            <a:r>
              <a:rPr lang="en-GB" sz="1600" b="0" dirty="0">
                <a:solidFill>
                  <a:schemeClr val="tx1"/>
                </a:solidFill>
                <a:effectLst/>
                <a:latin typeface="Times New Roman" panose="02020603050405020304" pitchFamily="18" charset="0"/>
                <a:cs typeface="Times New Roman" panose="02020603050405020304" pitchFamily="18" charset="0"/>
              </a:rPr>
              <a:t>(X_test_cv2)</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y_pred3 = </a:t>
            </a:r>
            <a:r>
              <a:rPr lang="en-GB" sz="1600" b="0" dirty="0" err="1">
                <a:solidFill>
                  <a:schemeClr val="tx1"/>
                </a:solidFill>
                <a:effectLst/>
                <a:latin typeface="Times New Roman" panose="02020603050405020304" pitchFamily="18" charset="0"/>
                <a:cs typeface="Times New Roman" panose="02020603050405020304" pitchFamily="18" charset="0"/>
              </a:rPr>
              <a:t>rf.predict</a:t>
            </a:r>
            <a:r>
              <a:rPr lang="en-GB" sz="1600" b="0" dirty="0">
                <a:solidFill>
                  <a:schemeClr val="tx1"/>
                </a:solidFill>
                <a:effectLst/>
                <a:latin typeface="Times New Roman" panose="02020603050405020304" pitchFamily="18" charset="0"/>
                <a:cs typeface="Times New Roman" panose="02020603050405020304" pitchFamily="18" charset="0"/>
              </a:rPr>
              <a:t>(X_test_cv3)</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l.append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y_testa</a:t>
            </a:r>
            <a:r>
              <a:rPr lang="en-GB" sz="1600" b="0" dirty="0">
                <a:solidFill>
                  <a:schemeClr val="tx1"/>
                </a:solidFill>
                <a:effectLst/>
                <a:latin typeface="Times New Roman" panose="02020603050405020304" pitchFamily="18" charset="0"/>
                <a:cs typeface="Times New Roman" panose="02020603050405020304" pitchFamily="18" charset="0"/>
              </a:rPr>
              <a:t>, y_pred1)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m.append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y_testb</a:t>
            </a:r>
            <a:r>
              <a:rPr lang="en-GB" sz="1600" b="0" dirty="0">
                <a:solidFill>
                  <a:schemeClr val="tx1"/>
                </a:solidFill>
                <a:effectLst/>
                <a:latin typeface="Times New Roman" panose="02020603050405020304" pitchFamily="18" charset="0"/>
                <a:cs typeface="Times New Roman" panose="02020603050405020304" pitchFamily="18" charset="0"/>
              </a:rPr>
              <a:t>, y_pred2)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n.append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y_testc</a:t>
            </a:r>
            <a:r>
              <a:rPr lang="en-GB" sz="1600" b="0" dirty="0">
                <a:solidFill>
                  <a:schemeClr val="tx1"/>
                </a:solidFill>
                <a:effectLst/>
                <a:latin typeface="Times New Roman" panose="02020603050405020304" pitchFamily="18" charset="0"/>
                <a:cs typeface="Times New Roman" panose="02020603050405020304" pitchFamily="18" charset="0"/>
              </a:rPr>
              <a:t>, y_pred3) * 100)</a:t>
            </a:r>
            <a:endParaRPr lang="en-GB" sz="1600" dirty="0">
              <a:solidFill>
                <a:schemeClr val="tx1"/>
              </a:solidFill>
              <a:latin typeface="Times New Roman" panose="02020603050405020304" pitchFamily="18" charset="0"/>
              <a:cs typeface="Times New Roman" panose="02020603050405020304" pitchFamily="18" charset="0"/>
            </a:endParaRPr>
          </a:p>
          <a:p>
            <a:pPr marL="45720" indent="0">
              <a:buNone/>
            </a:pPr>
            <a:endParaRPr lang="en-GB"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endParaRPr lang="fr-FR"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43</a:t>
            </a:fld>
            <a:endParaRPr 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7230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lnSpcReduction="10000"/>
          </a:bodyPr>
          <a:lstStyle/>
          <a:p>
            <a:pPr marL="45720" indent="0">
              <a:buNone/>
            </a:pPr>
            <a:r>
              <a:rPr lang="en-IN" b="1" dirty="0">
                <a:solidFill>
                  <a:srgbClr val="7030A0"/>
                </a:solidFill>
                <a:latin typeface="Times New Roman" panose="02020603050405020304" pitchFamily="18" charset="0"/>
                <a:cs typeface="Times New Roman" panose="02020603050405020304" pitchFamily="18" charset="0"/>
              </a:rPr>
              <a:t>5. Support Vector Machine:</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#Import </a:t>
            </a:r>
            <a:r>
              <a:rPr lang="en-IN" sz="1600" b="0" dirty="0" err="1">
                <a:solidFill>
                  <a:schemeClr val="tx1"/>
                </a:solidFill>
                <a:effectLst/>
                <a:latin typeface="Times New Roman" panose="02020603050405020304" pitchFamily="18" charset="0"/>
                <a:cs typeface="Times New Roman" panose="02020603050405020304" pitchFamily="18" charset="0"/>
              </a:rPr>
              <a:t>svm</a:t>
            </a:r>
            <a:r>
              <a:rPr lang="en-IN" sz="1600" b="0" dirty="0">
                <a:solidFill>
                  <a:schemeClr val="tx1"/>
                </a:solidFill>
                <a:effectLst/>
                <a:latin typeface="Times New Roman" panose="02020603050405020304" pitchFamily="18" charset="0"/>
                <a:cs typeface="Times New Roman" panose="02020603050405020304" pitchFamily="18" charset="0"/>
              </a:rPr>
              <a:t> model</a:t>
            </a:r>
            <a:endParaRPr lang="en-IN" sz="1600" b="1" dirty="0">
              <a:solidFill>
                <a:schemeClr val="tx1"/>
              </a:solidFill>
              <a:latin typeface="Times New Roman" panose="02020603050405020304" pitchFamily="18" charset="0"/>
              <a:cs typeface="Times New Roman" panose="02020603050405020304" pitchFamily="18" charset="0"/>
            </a:endParaRP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from </a:t>
            </a:r>
            <a:r>
              <a:rPr lang="en-IN" sz="1600" b="0" dirty="0" err="1">
                <a:solidFill>
                  <a:schemeClr val="tx1"/>
                </a:solidFill>
                <a:effectLst/>
                <a:latin typeface="Times New Roman" panose="02020603050405020304" pitchFamily="18" charset="0"/>
                <a:cs typeface="Times New Roman" panose="02020603050405020304" pitchFamily="18" charset="0"/>
              </a:rPr>
              <a:t>sklearn</a:t>
            </a:r>
            <a:r>
              <a:rPr lang="en-IN" sz="1600" b="0" dirty="0">
                <a:solidFill>
                  <a:schemeClr val="tx1"/>
                </a:solidFill>
                <a:effectLst/>
                <a:latin typeface="Times New Roman" panose="02020603050405020304" pitchFamily="18" charset="0"/>
                <a:cs typeface="Times New Roman" panose="02020603050405020304" pitchFamily="18" charset="0"/>
              </a:rPr>
              <a:t> import </a:t>
            </a:r>
            <a:r>
              <a:rPr lang="en-IN" sz="1600" b="0" dirty="0" err="1">
                <a:solidFill>
                  <a:schemeClr val="tx1"/>
                </a:solidFill>
                <a:effectLst/>
                <a:latin typeface="Times New Roman" panose="02020603050405020304" pitchFamily="18" charset="0"/>
                <a:cs typeface="Times New Roman" panose="02020603050405020304" pitchFamily="18" charset="0"/>
              </a:rPr>
              <a:t>svm</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clf</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svm.SVC</a:t>
            </a:r>
            <a:r>
              <a:rPr lang="en-IN" sz="1600" b="0" dirty="0">
                <a:solidFill>
                  <a:schemeClr val="tx1"/>
                </a:solidFill>
                <a:effectLst/>
                <a:latin typeface="Times New Roman" panose="02020603050405020304" pitchFamily="18" charset="0"/>
                <a:cs typeface="Times New Roman" panose="02020603050405020304" pitchFamily="18" charset="0"/>
              </a:rPr>
              <a:t>(kernel='linear') # Linear Kernel</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#Train the model using the training sets</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fr-FR" sz="1600" b="0" dirty="0" err="1">
                <a:solidFill>
                  <a:schemeClr val="tx1"/>
                </a:solidFill>
                <a:effectLst/>
                <a:latin typeface="Times New Roman" panose="02020603050405020304" pitchFamily="18" charset="0"/>
                <a:cs typeface="Times New Roman" panose="02020603050405020304" pitchFamily="18" charset="0"/>
              </a:rPr>
              <a:t>clf.fit</a:t>
            </a:r>
            <a:r>
              <a:rPr lang="fr-FR" sz="1600" b="0" dirty="0">
                <a:solidFill>
                  <a:schemeClr val="tx1"/>
                </a:solidFill>
                <a:effectLst/>
                <a:latin typeface="Times New Roman" panose="02020603050405020304" pitchFamily="18" charset="0"/>
                <a:cs typeface="Times New Roman" panose="02020603050405020304" pitchFamily="18" charset="0"/>
              </a:rPr>
              <a:t>(X_train_cv1, </a:t>
            </a:r>
            <a:r>
              <a:rPr lang="fr-FR" sz="1600" b="0" dirty="0" err="1">
                <a:solidFill>
                  <a:schemeClr val="tx1"/>
                </a:solidFill>
                <a:effectLst/>
                <a:latin typeface="Times New Roman" panose="02020603050405020304" pitchFamily="18" charset="0"/>
                <a:cs typeface="Times New Roman" panose="02020603050405020304" pitchFamily="18" charset="0"/>
              </a:rPr>
              <a:t>y_traina</a:t>
            </a:r>
            <a:r>
              <a:rPr lang="fr-FR"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fr-FR" sz="1600" b="0" dirty="0" err="1">
                <a:solidFill>
                  <a:schemeClr val="tx1"/>
                </a:solidFill>
                <a:effectLst/>
                <a:latin typeface="Times New Roman" panose="02020603050405020304" pitchFamily="18" charset="0"/>
                <a:cs typeface="Times New Roman" panose="02020603050405020304" pitchFamily="18" charset="0"/>
              </a:rPr>
              <a:t>clf.fit</a:t>
            </a:r>
            <a:r>
              <a:rPr lang="fr-FR" sz="1600" b="0" dirty="0">
                <a:solidFill>
                  <a:schemeClr val="tx1"/>
                </a:solidFill>
                <a:effectLst/>
                <a:latin typeface="Times New Roman" panose="02020603050405020304" pitchFamily="18" charset="0"/>
                <a:cs typeface="Times New Roman" panose="02020603050405020304" pitchFamily="18" charset="0"/>
              </a:rPr>
              <a:t>(X_train_cv2, </a:t>
            </a:r>
            <a:r>
              <a:rPr lang="fr-FR" sz="1600" b="0" dirty="0" err="1">
                <a:solidFill>
                  <a:schemeClr val="tx1"/>
                </a:solidFill>
                <a:effectLst/>
                <a:latin typeface="Times New Roman" panose="02020603050405020304" pitchFamily="18" charset="0"/>
                <a:cs typeface="Times New Roman" panose="02020603050405020304" pitchFamily="18" charset="0"/>
              </a:rPr>
              <a:t>y_trainb</a:t>
            </a:r>
            <a:r>
              <a:rPr lang="fr-FR"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fr-FR" sz="1600" b="0" dirty="0" err="1">
                <a:solidFill>
                  <a:schemeClr val="tx1"/>
                </a:solidFill>
                <a:effectLst/>
                <a:latin typeface="Times New Roman" panose="02020603050405020304" pitchFamily="18" charset="0"/>
                <a:cs typeface="Times New Roman" panose="02020603050405020304" pitchFamily="18" charset="0"/>
              </a:rPr>
              <a:t>clf.fit</a:t>
            </a:r>
            <a:r>
              <a:rPr lang="fr-FR" sz="1600" b="0" dirty="0">
                <a:solidFill>
                  <a:schemeClr val="tx1"/>
                </a:solidFill>
                <a:effectLst/>
                <a:latin typeface="Times New Roman" panose="02020603050405020304" pitchFamily="18" charset="0"/>
                <a:cs typeface="Times New Roman" panose="02020603050405020304" pitchFamily="18" charset="0"/>
              </a:rPr>
              <a:t>(X_train_cv3, </a:t>
            </a:r>
            <a:r>
              <a:rPr lang="fr-FR" sz="1600" b="0" dirty="0" err="1">
                <a:solidFill>
                  <a:schemeClr val="tx1"/>
                </a:solidFill>
                <a:effectLst/>
                <a:latin typeface="Times New Roman" panose="02020603050405020304" pitchFamily="18" charset="0"/>
                <a:cs typeface="Times New Roman" panose="02020603050405020304" pitchFamily="18" charset="0"/>
              </a:rPr>
              <a:t>y_trainc</a:t>
            </a:r>
            <a:r>
              <a:rPr lang="fr-FR"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#Predict the response for test dataset</a:t>
            </a:r>
            <a:endParaRPr lang="fr-FR"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y_pred1 = </a:t>
            </a:r>
            <a:r>
              <a:rPr lang="en-GB" sz="1600" b="0" dirty="0" err="1">
                <a:solidFill>
                  <a:schemeClr val="tx1"/>
                </a:solidFill>
                <a:effectLst/>
                <a:latin typeface="Times New Roman" panose="02020603050405020304" pitchFamily="18" charset="0"/>
                <a:cs typeface="Times New Roman" panose="02020603050405020304" pitchFamily="18" charset="0"/>
              </a:rPr>
              <a:t>clf.predict</a:t>
            </a:r>
            <a:r>
              <a:rPr lang="en-GB" sz="1600" b="0" dirty="0">
                <a:solidFill>
                  <a:schemeClr val="tx1"/>
                </a:solidFill>
                <a:effectLst/>
                <a:latin typeface="Times New Roman" panose="02020603050405020304" pitchFamily="18" charset="0"/>
                <a:cs typeface="Times New Roman" panose="02020603050405020304" pitchFamily="18" charset="0"/>
              </a:rPr>
              <a:t>(X_test_cv1)</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y_pred2 = </a:t>
            </a:r>
            <a:r>
              <a:rPr lang="en-GB" sz="1600" b="0" dirty="0" err="1">
                <a:solidFill>
                  <a:schemeClr val="tx1"/>
                </a:solidFill>
                <a:effectLst/>
                <a:latin typeface="Times New Roman" panose="02020603050405020304" pitchFamily="18" charset="0"/>
                <a:cs typeface="Times New Roman" panose="02020603050405020304" pitchFamily="18" charset="0"/>
              </a:rPr>
              <a:t>clf.predict</a:t>
            </a:r>
            <a:r>
              <a:rPr lang="en-GB" sz="1600" b="0" dirty="0">
                <a:solidFill>
                  <a:schemeClr val="tx1"/>
                </a:solidFill>
                <a:effectLst/>
                <a:latin typeface="Times New Roman" panose="02020603050405020304" pitchFamily="18" charset="0"/>
                <a:cs typeface="Times New Roman" panose="02020603050405020304" pitchFamily="18" charset="0"/>
              </a:rPr>
              <a:t>(X_test_cv2)</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y_pred3 = </a:t>
            </a:r>
            <a:r>
              <a:rPr lang="en-GB" sz="1600" b="0" dirty="0" err="1">
                <a:solidFill>
                  <a:schemeClr val="tx1"/>
                </a:solidFill>
                <a:effectLst/>
                <a:latin typeface="Times New Roman" panose="02020603050405020304" pitchFamily="18" charset="0"/>
                <a:cs typeface="Times New Roman" panose="02020603050405020304" pitchFamily="18" charset="0"/>
              </a:rPr>
              <a:t>clf.predict</a:t>
            </a:r>
            <a:r>
              <a:rPr lang="en-GB" sz="1600" b="0" dirty="0">
                <a:solidFill>
                  <a:schemeClr val="tx1"/>
                </a:solidFill>
                <a:effectLst/>
                <a:latin typeface="Times New Roman" panose="02020603050405020304" pitchFamily="18" charset="0"/>
                <a:cs typeface="Times New Roman" panose="02020603050405020304" pitchFamily="18" charset="0"/>
              </a:rPr>
              <a:t>(X_test_cv3)</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l.append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y_testa</a:t>
            </a:r>
            <a:r>
              <a:rPr lang="en-GB" sz="1600" b="0" dirty="0">
                <a:solidFill>
                  <a:schemeClr val="tx1"/>
                </a:solidFill>
                <a:effectLst/>
                <a:latin typeface="Times New Roman" panose="02020603050405020304" pitchFamily="18" charset="0"/>
                <a:cs typeface="Times New Roman" panose="02020603050405020304" pitchFamily="18" charset="0"/>
              </a:rPr>
              <a:t>, y_pred1)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m.append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y_testb</a:t>
            </a:r>
            <a:r>
              <a:rPr lang="en-GB" sz="1600" b="0" dirty="0">
                <a:solidFill>
                  <a:schemeClr val="tx1"/>
                </a:solidFill>
                <a:effectLst/>
                <a:latin typeface="Times New Roman" panose="02020603050405020304" pitchFamily="18" charset="0"/>
                <a:cs typeface="Times New Roman" panose="02020603050405020304" pitchFamily="18" charset="0"/>
              </a:rPr>
              <a:t>, y_pred2)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n.append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y_testc</a:t>
            </a:r>
            <a:r>
              <a:rPr lang="en-GB" sz="1600" b="0" dirty="0">
                <a:solidFill>
                  <a:schemeClr val="tx1"/>
                </a:solidFill>
                <a:effectLst/>
                <a:latin typeface="Times New Roman" panose="02020603050405020304" pitchFamily="18" charset="0"/>
                <a:cs typeface="Times New Roman" panose="02020603050405020304" pitchFamily="18" charset="0"/>
              </a:rPr>
              <a:t>, y_pred3) * 100)</a:t>
            </a:r>
            <a:endParaRPr lang="en-GB" sz="1600" dirty="0">
              <a:solidFill>
                <a:schemeClr val="tx1"/>
              </a:solidFill>
              <a:latin typeface="Times New Roman" panose="02020603050405020304" pitchFamily="18" charset="0"/>
              <a:cs typeface="Times New Roman" panose="02020603050405020304" pitchFamily="18" charset="0"/>
            </a:endParaRPr>
          </a:p>
          <a:p>
            <a:pPr marL="45720" indent="0">
              <a:buNone/>
            </a:pPr>
            <a:endParaRPr lang="en-GB"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fr-FR"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44</a:t>
            </a:fld>
            <a:endParaRPr 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756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a:bodyPr>
          <a:lstStyle/>
          <a:p>
            <a:pPr marL="45720" indent="0">
              <a:buNone/>
            </a:pPr>
            <a:r>
              <a:rPr lang="en-IN" b="1" dirty="0">
                <a:solidFill>
                  <a:srgbClr val="7030A0"/>
                </a:solidFill>
                <a:latin typeface="Times New Roman" panose="02020603050405020304" pitchFamily="18" charset="0"/>
                <a:cs typeface="Times New Roman" panose="02020603050405020304" pitchFamily="18" charset="0"/>
              </a:rPr>
              <a:t>6. Bagging:</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from </a:t>
            </a:r>
            <a:r>
              <a:rPr lang="en-IN" sz="1600" b="0" dirty="0" err="1">
                <a:solidFill>
                  <a:schemeClr val="tx1"/>
                </a:solidFill>
                <a:effectLst/>
                <a:latin typeface="Times New Roman" panose="02020603050405020304" pitchFamily="18" charset="0"/>
                <a:cs typeface="Times New Roman" panose="02020603050405020304" pitchFamily="18" charset="0"/>
              </a:rPr>
              <a:t>sklearn.ensemble</a:t>
            </a:r>
            <a:r>
              <a:rPr lang="en-IN" sz="1600" b="0" dirty="0">
                <a:solidFill>
                  <a:schemeClr val="tx1"/>
                </a:solidFill>
                <a:effectLst/>
                <a:latin typeface="Times New Roman" panose="02020603050405020304" pitchFamily="18" charset="0"/>
                <a:cs typeface="Times New Roman" panose="02020603050405020304" pitchFamily="18" charset="0"/>
              </a:rPr>
              <a:t> import </a:t>
            </a:r>
            <a:r>
              <a:rPr lang="en-IN" sz="1600" b="0" dirty="0" err="1">
                <a:solidFill>
                  <a:schemeClr val="tx1"/>
                </a:solidFill>
                <a:effectLst/>
                <a:latin typeface="Times New Roman" panose="02020603050405020304" pitchFamily="18" charset="0"/>
                <a:cs typeface="Times New Roman" panose="02020603050405020304" pitchFamily="18" charset="0"/>
              </a:rPr>
              <a:t>BaggingClassifier</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from </a:t>
            </a:r>
            <a:r>
              <a:rPr lang="en-IN" sz="1600" b="0" dirty="0" err="1">
                <a:solidFill>
                  <a:schemeClr val="tx1"/>
                </a:solidFill>
                <a:effectLst/>
                <a:latin typeface="Times New Roman" panose="02020603050405020304" pitchFamily="18" charset="0"/>
                <a:cs typeface="Times New Roman" panose="02020603050405020304" pitchFamily="18" charset="0"/>
              </a:rPr>
              <a:t>sklearn.tree</a:t>
            </a:r>
            <a:r>
              <a:rPr lang="en-IN" sz="1600" b="0" dirty="0">
                <a:solidFill>
                  <a:schemeClr val="tx1"/>
                </a:solidFill>
                <a:effectLst/>
                <a:latin typeface="Times New Roman" panose="02020603050405020304" pitchFamily="18" charset="0"/>
                <a:cs typeface="Times New Roman" panose="02020603050405020304" pitchFamily="18" charset="0"/>
              </a:rPr>
              <a:t> import </a:t>
            </a:r>
            <a:r>
              <a:rPr lang="en-IN" sz="1600" b="0" dirty="0" err="1">
                <a:solidFill>
                  <a:schemeClr val="tx1"/>
                </a:solidFill>
                <a:effectLst/>
                <a:latin typeface="Times New Roman" panose="02020603050405020304" pitchFamily="18" charset="0"/>
                <a:cs typeface="Times New Roman" panose="02020603050405020304" pitchFamily="18" charset="0"/>
              </a:rPr>
              <a:t>DecisionTreeClassifier</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tree = </a:t>
            </a:r>
            <a:r>
              <a:rPr lang="en-IN" sz="1600" b="0" dirty="0" err="1">
                <a:solidFill>
                  <a:schemeClr val="tx1"/>
                </a:solidFill>
                <a:effectLst/>
                <a:latin typeface="Times New Roman" panose="02020603050405020304" pitchFamily="18" charset="0"/>
                <a:cs typeface="Times New Roman" panose="02020603050405020304" pitchFamily="18" charset="0"/>
              </a:rPr>
              <a:t>DecisionTreeClassifier</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random_state</a:t>
            </a:r>
            <a:r>
              <a:rPr lang="en-IN" sz="1600" b="0" dirty="0">
                <a:solidFill>
                  <a:schemeClr val="tx1"/>
                </a:solidFill>
                <a:effectLst/>
                <a:latin typeface="Times New Roman" panose="02020603050405020304" pitchFamily="18" charset="0"/>
                <a:cs typeface="Times New Roman" panose="02020603050405020304" pitchFamily="18" charset="0"/>
              </a:rPr>
              <a:t> = 0)</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bag = </a:t>
            </a:r>
            <a:r>
              <a:rPr lang="en-IN" sz="1600" b="0" dirty="0" err="1">
                <a:solidFill>
                  <a:schemeClr val="tx1"/>
                </a:solidFill>
                <a:effectLst/>
                <a:latin typeface="Times New Roman" panose="02020603050405020304" pitchFamily="18" charset="0"/>
                <a:cs typeface="Times New Roman" panose="02020603050405020304" pitchFamily="18" charset="0"/>
              </a:rPr>
              <a:t>BaggingClassifier</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base_estimator</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tree,n_estimators</a:t>
            </a:r>
            <a:r>
              <a:rPr lang="en-IN" sz="1600" b="0" dirty="0">
                <a:solidFill>
                  <a:schemeClr val="tx1"/>
                </a:solidFill>
                <a:effectLst/>
                <a:latin typeface="Times New Roman" panose="02020603050405020304" pitchFamily="18" charset="0"/>
                <a:cs typeface="Times New Roman" panose="02020603050405020304" pitchFamily="18" charset="0"/>
              </a:rPr>
              <a:t>=100,random_state=0)</a:t>
            </a:r>
          </a:p>
          <a:p>
            <a:pPr marL="45720" indent="0">
              <a:buNone/>
            </a:pPr>
            <a:r>
              <a:rPr lang="fr-FR" sz="1600" b="0" dirty="0" err="1">
                <a:solidFill>
                  <a:schemeClr val="tx1"/>
                </a:solidFill>
                <a:effectLst/>
                <a:latin typeface="Times New Roman" panose="02020603050405020304" pitchFamily="18" charset="0"/>
                <a:cs typeface="Times New Roman" panose="02020603050405020304" pitchFamily="18" charset="0"/>
              </a:rPr>
              <a:t>bag.fit</a:t>
            </a:r>
            <a:r>
              <a:rPr lang="fr-FR" sz="1600" b="0" dirty="0">
                <a:solidFill>
                  <a:schemeClr val="tx1"/>
                </a:solidFill>
                <a:effectLst/>
                <a:latin typeface="Times New Roman" panose="02020603050405020304" pitchFamily="18" charset="0"/>
                <a:cs typeface="Times New Roman" panose="02020603050405020304" pitchFamily="18" charset="0"/>
              </a:rPr>
              <a:t>(X_train_cv1, </a:t>
            </a:r>
            <a:r>
              <a:rPr lang="fr-FR" sz="1600" b="0" dirty="0" err="1">
                <a:solidFill>
                  <a:schemeClr val="tx1"/>
                </a:solidFill>
                <a:effectLst/>
                <a:latin typeface="Times New Roman" panose="02020603050405020304" pitchFamily="18" charset="0"/>
                <a:cs typeface="Times New Roman" panose="02020603050405020304" pitchFamily="18" charset="0"/>
              </a:rPr>
              <a:t>y_traina</a:t>
            </a:r>
            <a:r>
              <a:rPr lang="fr-FR"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fr-FR" sz="1600" b="0" dirty="0" err="1">
                <a:solidFill>
                  <a:schemeClr val="tx1"/>
                </a:solidFill>
                <a:effectLst/>
                <a:latin typeface="Times New Roman" panose="02020603050405020304" pitchFamily="18" charset="0"/>
                <a:cs typeface="Times New Roman" panose="02020603050405020304" pitchFamily="18" charset="0"/>
              </a:rPr>
              <a:t>bag.fit</a:t>
            </a:r>
            <a:r>
              <a:rPr lang="fr-FR" sz="1600" b="0" dirty="0">
                <a:solidFill>
                  <a:schemeClr val="tx1"/>
                </a:solidFill>
                <a:effectLst/>
                <a:latin typeface="Times New Roman" panose="02020603050405020304" pitchFamily="18" charset="0"/>
                <a:cs typeface="Times New Roman" panose="02020603050405020304" pitchFamily="18" charset="0"/>
              </a:rPr>
              <a:t>(X_train_cv2, </a:t>
            </a:r>
            <a:r>
              <a:rPr lang="fr-FR" sz="1600" b="0" dirty="0" err="1">
                <a:solidFill>
                  <a:schemeClr val="tx1"/>
                </a:solidFill>
                <a:effectLst/>
                <a:latin typeface="Times New Roman" panose="02020603050405020304" pitchFamily="18" charset="0"/>
                <a:cs typeface="Times New Roman" panose="02020603050405020304" pitchFamily="18" charset="0"/>
              </a:rPr>
              <a:t>y_trainb</a:t>
            </a:r>
            <a:r>
              <a:rPr lang="fr-FR"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fr-FR" sz="1600" b="0" dirty="0" err="1">
                <a:solidFill>
                  <a:schemeClr val="tx1"/>
                </a:solidFill>
                <a:effectLst/>
                <a:latin typeface="Times New Roman" panose="02020603050405020304" pitchFamily="18" charset="0"/>
                <a:cs typeface="Times New Roman" panose="02020603050405020304" pitchFamily="18" charset="0"/>
              </a:rPr>
              <a:t>bag.fit</a:t>
            </a:r>
            <a:r>
              <a:rPr lang="fr-FR" sz="1600" b="0" dirty="0">
                <a:solidFill>
                  <a:schemeClr val="tx1"/>
                </a:solidFill>
                <a:effectLst/>
                <a:latin typeface="Times New Roman" panose="02020603050405020304" pitchFamily="18" charset="0"/>
                <a:cs typeface="Times New Roman" panose="02020603050405020304" pitchFamily="18" charset="0"/>
              </a:rPr>
              <a:t>(X_train_cv3, </a:t>
            </a:r>
            <a:r>
              <a:rPr lang="fr-FR" sz="1600" b="0" dirty="0" err="1">
                <a:solidFill>
                  <a:schemeClr val="tx1"/>
                </a:solidFill>
                <a:effectLst/>
                <a:latin typeface="Times New Roman" panose="02020603050405020304" pitchFamily="18" charset="0"/>
                <a:cs typeface="Times New Roman" panose="02020603050405020304" pitchFamily="18" charset="0"/>
              </a:rPr>
              <a:t>y_trainc</a:t>
            </a:r>
            <a:r>
              <a:rPr lang="fr-FR" sz="1600" b="0" dirty="0">
                <a:solidFill>
                  <a:schemeClr val="tx1"/>
                </a:solidFill>
                <a:effectLst/>
                <a:latin typeface="Times New Roman" panose="02020603050405020304" pitchFamily="18" charset="0"/>
                <a:cs typeface="Times New Roman" panose="02020603050405020304" pitchFamily="18" charset="0"/>
              </a:rPr>
              <a:t>)</a:t>
            </a:r>
            <a:endParaRPr lang="en-GB"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y_pred1 = </a:t>
            </a:r>
            <a:r>
              <a:rPr lang="en-GB" sz="1600" b="0" dirty="0" err="1">
                <a:solidFill>
                  <a:schemeClr val="tx1"/>
                </a:solidFill>
                <a:effectLst/>
                <a:latin typeface="Times New Roman" panose="02020603050405020304" pitchFamily="18" charset="0"/>
                <a:cs typeface="Times New Roman" panose="02020603050405020304" pitchFamily="18" charset="0"/>
              </a:rPr>
              <a:t>bag.predict</a:t>
            </a:r>
            <a:r>
              <a:rPr lang="en-GB" sz="1600" b="0" dirty="0">
                <a:solidFill>
                  <a:schemeClr val="tx1"/>
                </a:solidFill>
                <a:effectLst/>
                <a:latin typeface="Times New Roman" panose="02020603050405020304" pitchFamily="18" charset="0"/>
                <a:cs typeface="Times New Roman" panose="02020603050405020304" pitchFamily="18" charset="0"/>
              </a:rPr>
              <a:t>(X_test_cv1)</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y_pred2 = </a:t>
            </a:r>
            <a:r>
              <a:rPr lang="en-GB" sz="1600" b="0" dirty="0" err="1">
                <a:solidFill>
                  <a:schemeClr val="tx1"/>
                </a:solidFill>
                <a:effectLst/>
                <a:latin typeface="Times New Roman" panose="02020603050405020304" pitchFamily="18" charset="0"/>
                <a:cs typeface="Times New Roman" panose="02020603050405020304" pitchFamily="18" charset="0"/>
              </a:rPr>
              <a:t>bag.predict</a:t>
            </a:r>
            <a:r>
              <a:rPr lang="en-GB" sz="1600" b="0" dirty="0">
                <a:solidFill>
                  <a:schemeClr val="tx1"/>
                </a:solidFill>
                <a:effectLst/>
                <a:latin typeface="Times New Roman" panose="02020603050405020304" pitchFamily="18" charset="0"/>
                <a:cs typeface="Times New Roman" panose="02020603050405020304" pitchFamily="18" charset="0"/>
              </a:rPr>
              <a:t>(X_test_cv2)</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y_pred3 = </a:t>
            </a:r>
            <a:r>
              <a:rPr lang="en-GB" sz="1600" b="0" dirty="0" err="1">
                <a:solidFill>
                  <a:schemeClr val="tx1"/>
                </a:solidFill>
                <a:effectLst/>
                <a:latin typeface="Times New Roman" panose="02020603050405020304" pitchFamily="18" charset="0"/>
                <a:cs typeface="Times New Roman" panose="02020603050405020304" pitchFamily="18" charset="0"/>
              </a:rPr>
              <a:t>bag.predict</a:t>
            </a:r>
            <a:r>
              <a:rPr lang="en-GB" sz="1600" b="0" dirty="0">
                <a:solidFill>
                  <a:schemeClr val="tx1"/>
                </a:solidFill>
                <a:effectLst/>
                <a:latin typeface="Times New Roman" panose="02020603050405020304" pitchFamily="18" charset="0"/>
                <a:cs typeface="Times New Roman" panose="02020603050405020304" pitchFamily="18" charset="0"/>
              </a:rPr>
              <a:t>(X_test_cv3)</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l.append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y_testa</a:t>
            </a:r>
            <a:r>
              <a:rPr lang="en-GB" sz="1600" b="0" dirty="0">
                <a:solidFill>
                  <a:schemeClr val="tx1"/>
                </a:solidFill>
                <a:effectLst/>
                <a:latin typeface="Times New Roman" panose="02020603050405020304" pitchFamily="18" charset="0"/>
                <a:cs typeface="Times New Roman" panose="02020603050405020304" pitchFamily="18" charset="0"/>
              </a:rPr>
              <a:t>, y_pred1)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m.append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y_testb</a:t>
            </a:r>
            <a:r>
              <a:rPr lang="en-GB" sz="1600" b="0" dirty="0">
                <a:solidFill>
                  <a:schemeClr val="tx1"/>
                </a:solidFill>
                <a:effectLst/>
                <a:latin typeface="Times New Roman" panose="02020603050405020304" pitchFamily="18" charset="0"/>
                <a:cs typeface="Times New Roman" panose="02020603050405020304" pitchFamily="18" charset="0"/>
              </a:rPr>
              <a:t>, y_pred2)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n.append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y_testc</a:t>
            </a:r>
            <a:r>
              <a:rPr lang="en-GB" sz="1600" b="0" dirty="0">
                <a:solidFill>
                  <a:schemeClr val="tx1"/>
                </a:solidFill>
                <a:effectLst/>
                <a:latin typeface="Times New Roman" panose="02020603050405020304" pitchFamily="18" charset="0"/>
                <a:cs typeface="Times New Roman" panose="02020603050405020304" pitchFamily="18" charset="0"/>
              </a:rPr>
              <a:t>, y_pred3) * 100)</a:t>
            </a:r>
            <a:endParaRPr lang="en-GB" sz="1600" dirty="0">
              <a:solidFill>
                <a:schemeClr val="tx1"/>
              </a:solidFill>
              <a:latin typeface="Times New Roman" panose="02020603050405020304" pitchFamily="18" charset="0"/>
              <a:cs typeface="Times New Roman" panose="02020603050405020304" pitchFamily="18" charset="0"/>
            </a:endParaRPr>
          </a:p>
          <a:p>
            <a:pPr marL="45720" indent="0">
              <a:buNone/>
            </a:pPr>
            <a:endParaRPr lang="en-GB"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fr-FR"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45</a:t>
            </a:fld>
            <a:endParaRPr 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509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fontScale="92500" lnSpcReduction="10000"/>
          </a:bodyPr>
          <a:lstStyle/>
          <a:p>
            <a:pPr marL="45720" indent="0">
              <a:buNone/>
            </a:pPr>
            <a:r>
              <a:rPr lang="en-IN" b="1" dirty="0">
                <a:solidFill>
                  <a:srgbClr val="7030A0"/>
                </a:solidFill>
                <a:latin typeface="Times New Roman" panose="02020603050405020304" pitchFamily="18" charset="0"/>
                <a:cs typeface="Times New Roman" panose="02020603050405020304" pitchFamily="18" charset="0"/>
              </a:rPr>
              <a:t>7. VCH:</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from </a:t>
            </a:r>
            <a:r>
              <a:rPr lang="en-IN" sz="1700" b="0" dirty="0" err="1">
                <a:solidFill>
                  <a:schemeClr val="tx1"/>
                </a:solidFill>
                <a:effectLst/>
                <a:latin typeface="Times New Roman" panose="02020603050405020304" pitchFamily="18" charset="0"/>
                <a:cs typeface="Times New Roman" panose="02020603050405020304" pitchFamily="18" charset="0"/>
              </a:rPr>
              <a:t>sklearn.linear_model</a:t>
            </a:r>
            <a:r>
              <a:rPr lang="en-IN" sz="1700" b="0" dirty="0">
                <a:solidFill>
                  <a:schemeClr val="tx1"/>
                </a:solidFill>
                <a:effectLst/>
                <a:latin typeface="Times New Roman" panose="02020603050405020304" pitchFamily="18" charset="0"/>
                <a:cs typeface="Times New Roman" panose="02020603050405020304" pitchFamily="18" charset="0"/>
              </a:rPr>
              <a:t> import </a:t>
            </a:r>
            <a:r>
              <a:rPr lang="en-IN" sz="1700" b="0" dirty="0" err="1">
                <a:solidFill>
                  <a:schemeClr val="tx1"/>
                </a:solidFill>
                <a:effectLst/>
                <a:latin typeface="Times New Roman" panose="02020603050405020304" pitchFamily="18" charset="0"/>
                <a:cs typeface="Times New Roman" panose="02020603050405020304" pitchFamily="18" charset="0"/>
              </a:rPr>
              <a:t>LogisticRegression</a:t>
            </a:r>
            <a:endParaRPr lang="en-IN" sz="17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from </a:t>
            </a:r>
            <a:r>
              <a:rPr lang="en-IN" sz="1700" b="0" dirty="0" err="1">
                <a:solidFill>
                  <a:schemeClr val="tx1"/>
                </a:solidFill>
                <a:effectLst/>
                <a:latin typeface="Times New Roman" panose="02020603050405020304" pitchFamily="18" charset="0"/>
                <a:cs typeface="Times New Roman" panose="02020603050405020304" pitchFamily="18" charset="0"/>
              </a:rPr>
              <a:t>sklearn.svm</a:t>
            </a:r>
            <a:r>
              <a:rPr lang="en-IN" sz="1700" b="0" dirty="0">
                <a:solidFill>
                  <a:schemeClr val="tx1"/>
                </a:solidFill>
                <a:effectLst/>
                <a:latin typeface="Times New Roman" panose="02020603050405020304" pitchFamily="18" charset="0"/>
                <a:cs typeface="Times New Roman" panose="02020603050405020304" pitchFamily="18" charset="0"/>
              </a:rPr>
              <a:t> import SVC</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from </a:t>
            </a:r>
            <a:r>
              <a:rPr lang="en-IN" sz="1700" b="0" dirty="0" err="1">
                <a:solidFill>
                  <a:schemeClr val="tx1"/>
                </a:solidFill>
                <a:effectLst/>
                <a:latin typeface="Times New Roman" panose="02020603050405020304" pitchFamily="18" charset="0"/>
                <a:cs typeface="Times New Roman" panose="02020603050405020304" pitchFamily="18" charset="0"/>
              </a:rPr>
              <a:t>sklearn.tree</a:t>
            </a:r>
            <a:r>
              <a:rPr lang="en-IN" sz="1700" b="0" dirty="0">
                <a:solidFill>
                  <a:schemeClr val="tx1"/>
                </a:solidFill>
                <a:effectLst/>
                <a:latin typeface="Times New Roman" panose="02020603050405020304" pitchFamily="18" charset="0"/>
                <a:cs typeface="Times New Roman" panose="02020603050405020304" pitchFamily="18" charset="0"/>
              </a:rPr>
              <a:t> import </a:t>
            </a:r>
            <a:r>
              <a:rPr lang="en-IN" sz="1700" b="0" dirty="0" err="1">
                <a:solidFill>
                  <a:schemeClr val="tx1"/>
                </a:solidFill>
                <a:effectLst/>
                <a:latin typeface="Times New Roman" panose="02020603050405020304" pitchFamily="18" charset="0"/>
                <a:cs typeface="Times New Roman" panose="02020603050405020304" pitchFamily="18" charset="0"/>
              </a:rPr>
              <a:t>DecisionTreeClassifier</a:t>
            </a:r>
            <a:endParaRPr lang="en-IN" sz="17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estimator = []</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estimator.append</a:t>
            </a:r>
            <a:r>
              <a:rPr lang="en-IN" sz="1700" b="0" dirty="0">
                <a:solidFill>
                  <a:schemeClr val="tx1"/>
                </a:solidFill>
                <a:effectLst/>
                <a:latin typeface="Times New Roman" panose="02020603050405020304" pitchFamily="18" charset="0"/>
                <a:cs typeface="Times New Roman" panose="02020603050405020304" pitchFamily="18" charset="0"/>
              </a:rPr>
              <a:t>(('LR', </a:t>
            </a:r>
            <a:r>
              <a:rPr lang="en-IN" sz="1700" b="0" dirty="0" err="1">
                <a:solidFill>
                  <a:schemeClr val="tx1"/>
                </a:solidFill>
                <a:effectLst/>
                <a:latin typeface="Times New Roman" panose="02020603050405020304" pitchFamily="18" charset="0"/>
                <a:cs typeface="Times New Roman" panose="02020603050405020304" pitchFamily="18" charset="0"/>
              </a:rPr>
              <a:t>LogisticRegression</a:t>
            </a:r>
            <a:r>
              <a:rPr lang="en-IN" sz="1700" b="0" dirty="0">
                <a:solidFill>
                  <a:schemeClr val="tx1"/>
                </a:solidFill>
                <a:effectLst/>
                <a:latin typeface="Times New Roman" panose="02020603050405020304" pitchFamily="18" charset="0"/>
                <a:cs typeface="Times New Roman" panose="02020603050405020304" pitchFamily="18" charset="0"/>
              </a:rPr>
              <a:t>(solver ='</a:t>
            </a:r>
            <a:r>
              <a:rPr lang="en-IN" sz="1700" b="0" dirty="0" err="1">
                <a:solidFill>
                  <a:schemeClr val="tx1"/>
                </a:solidFill>
                <a:effectLst/>
                <a:latin typeface="Times New Roman" panose="02020603050405020304" pitchFamily="18" charset="0"/>
                <a:cs typeface="Times New Roman" panose="02020603050405020304" pitchFamily="18" charset="0"/>
              </a:rPr>
              <a:t>lbfgs</a:t>
            </a:r>
            <a:r>
              <a:rPr lang="en-IN" sz="1700" b="0" dirty="0">
                <a:solidFill>
                  <a:schemeClr val="tx1"/>
                </a:solidFill>
                <a:effectLst/>
                <a:latin typeface="Times New Roman" panose="02020603050405020304" pitchFamily="18" charset="0"/>
                <a:cs typeface="Times New Roman" panose="02020603050405020304" pitchFamily="18" charset="0"/>
              </a:rPr>
              <a:t>', </a:t>
            </a:r>
            <a:r>
              <a:rPr lang="en-IN" sz="1700" b="0" dirty="0" err="1">
                <a:solidFill>
                  <a:schemeClr val="tx1"/>
                </a:solidFill>
                <a:effectLst/>
                <a:latin typeface="Times New Roman" panose="02020603050405020304" pitchFamily="18" charset="0"/>
                <a:cs typeface="Times New Roman" panose="02020603050405020304" pitchFamily="18" charset="0"/>
              </a:rPr>
              <a:t>multi_class</a:t>
            </a:r>
            <a:r>
              <a:rPr lang="en-IN" sz="1700" b="0" dirty="0">
                <a:solidFill>
                  <a:schemeClr val="tx1"/>
                </a:solidFill>
                <a:effectLst/>
                <a:latin typeface="Times New Roman" panose="02020603050405020304" pitchFamily="18" charset="0"/>
                <a:cs typeface="Times New Roman" panose="02020603050405020304" pitchFamily="18" charset="0"/>
              </a:rPr>
              <a:t> ='multinomial', </a:t>
            </a:r>
            <a:r>
              <a:rPr lang="en-IN" sz="1700" b="0" dirty="0" err="1">
                <a:solidFill>
                  <a:schemeClr val="tx1"/>
                </a:solidFill>
                <a:effectLst/>
                <a:latin typeface="Times New Roman" panose="02020603050405020304" pitchFamily="18" charset="0"/>
                <a:cs typeface="Times New Roman" panose="02020603050405020304" pitchFamily="18" charset="0"/>
              </a:rPr>
              <a:t>max_iter</a:t>
            </a:r>
            <a:r>
              <a:rPr lang="en-IN" sz="1700" b="0" dirty="0">
                <a:solidFill>
                  <a:schemeClr val="tx1"/>
                </a:solidFill>
                <a:effectLst/>
                <a:latin typeface="Times New Roman" panose="02020603050405020304" pitchFamily="18" charset="0"/>
                <a:cs typeface="Times New Roman" panose="02020603050405020304" pitchFamily="18" charset="0"/>
              </a:rPr>
              <a:t> = 200)))</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estimator.append</a:t>
            </a:r>
            <a:r>
              <a:rPr lang="en-IN" sz="1700" b="0" dirty="0">
                <a:solidFill>
                  <a:schemeClr val="tx1"/>
                </a:solidFill>
                <a:effectLst/>
                <a:latin typeface="Times New Roman" panose="02020603050405020304" pitchFamily="18" charset="0"/>
                <a:cs typeface="Times New Roman" panose="02020603050405020304" pitchFamily="18" charset="0"/>
              </a:rPr>
              <a:t>(('SVC', SVC(gamma ='auto', probability = True)))</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estimator.append</a:t>
            </a:r>
            <a:r>
              <a:rPr lang="en-IN" sz="1700" b="0" dirty="0">
                <a:solidFill>
                  <a:schemeClr val="tx1"/>
                </a:solidFill>
                <a:effectLst/>
                <a:latin typeface="Times New Roman" panose="02020603050405020304" pitchFamily="18" charset="0"/>
                <a:cs typeface="Times New Roman" panose="02020603050405020304" pitchFamily="18" charset="0"/>
              </a:rPr>
              <a:t>(('DTC', </a:t>
            </a:r>
            <a:r>
              <a:rPr lang="en-IN" sz="1700" b="0" dirty="0" err="1">
                <a:solidFill>
                  <a:schemeClr val="tx1"/>
                </a:solidFill>
                <a:effectLst/>
                <a:latin typeface="Times New Roman" panose="02020603050405020304" pitchFamily="18" charset="0"/>
                <a:cs typeface="Times New Roman" panose="02020603050405020304" pitchFamily="18" charset="0"/>
              </a:rPr>
              <a:t>DecisionTreeClassifier</a:t>
            </a:r>
            <a:r>
              <a:rPr lang="en-IN" sz="17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from </a:t>
            </a:r>
            <a:r>
              <a:rPr lang="en-IN" sz="1700" b="0" dirty="0" err="1">
                <a:solidFill>
                  <a:schemeClr val="tx1"/>
                </a:solidFill>
                <a:effectLst/>
                <a:latin typeface="Times New Roman" panose="02020603050405020304" pitchFamily="18" charset="0"/>
                <a:cs typeface="Times New Roman" panose="02020603050405020304" pitchFamily="18" charset="0"/>
              </a:rPr>
              <a:t>sklearn.ensemble</a:t>
            </a:r>
            <a:r>
              <a:rPr lang="en-IN" sz="1700" b="0" dirty="0">
                <a:solidFill>
                  <a:schemeClr val="tx1"/>
                </a:solidFill>
                <a:effectLst/>
                <a:latin typeface="Times New Roman" panose="02020603050405020304" pitchFamily="18" charset="0"/>
                <a:cs typeface="Times New Roman" panose="02020603050405020304" pitchFamily="18" charset="0"/>
              </a:rPr>
              <a:t> import </a:t>
            </a:r>
            <a:r>
              <a:rPr lang="en-IN" sz="1700" b="0" dirty="0" err="1">
                <a:solidFill>
                  <a:schemeClr val="tx1"/>
                </a:solidFill>
                <a:effectLst/>
                <a:latin typeface="Times New Roman" panose="02020603050405020304" pitchFamily="18" charset="0"/>
                <a:cs typeface="Times New Roman" panose="02020603050405020304" pitchFamily="18" charset="0"/>
              </a:rPr>
              <a:t>VotingClassifier</a:t>
            </a:r>
            <a:endParaRPr lang="en-IN" sz="17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GB" sz="1700" b="0" dirty="0">
                <a:solidFill>
                  <a:schemeClr val="tx1"/>
                </a:solidFill>
                <a:effectLst/>
                <a:latin typeface="Times New Roman" panose="02020603050405020304" pitchFamily="18" charset="0"/>
                <a:cs typeface="Times New Roman" panose="02020603050405020304" pitchFamily="18" charset="0"/>
              </a:rPr>
              <a:t># instantiate the model</a:t>
            </a:r>
            <a:endParaRPr lang="en-IN" sz="17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vot_hard</a:t>
            </a:r>
            <a:r>
              <a:rPr lang="en-IN" sz="1700" b="0" dirty="0">
                <a:solidFill>
                  <a:schemeClr val="tx1"/>
                </a:solidFill>
                <a:effectLst/>
                <a:latin typeface="Times New Roman" panose="02020603050405020304" pitchFamily="18" charset="0"/>
                <a:cs typeface="Times New Roman" panose="02020603050405020304" pitchFamily="18" charset="0"/>
              </a:rPr>
              <a:t> = </a:t>
            </a:r>
            <a:r>
              <a:rPr lang="en-IN" sz="1700" b="0" dirty="0" err="1">
                <a:solidFill>
                  <a:schemeClr val="tx1"/>
                </a:solidFill>
                <a:effectLst/>
                <a:latin typeface="Times New Roman" panose="02020603050405020304" pitchFamily="18" charset="0"/>
                <a:cs typeface="Times New Roman" panose="02020603050405020304" pitchFamily="18" charset="0"/>
              </a:rPr>
              <a:t>VotingClassifier</a:t>
            </a:r>
            <a:r>
              <a:rPr lang="en-IN" sz="1700" b="0" dirty="0">
                <a:solidFill>
                  <a:schemeClr val="tx1"/>
                </a:solidFill>
                <a:effectLst/>
                <a:latin typeface="Times New Roman" panose="02020603050405020304" pitchFamily="18" charset="0"/>
                <a:cs typeface="Times New Roman" panose="02020603050405020304" pitchFamily="18" charset="0"/>
              </a:rPr>
              <a:t>(estimators = </a:t>
            </a:r>
            <a:r>
              <a:rPr lang="en-IN" sz="1700" b="0" dirty="0" err="1">
                <a:solidFill>
                  <a:schemeClr val="tx1"/>
                </a:solidFill>
                <a:effectLst/>
                <a:latin typeface="Times New Roman" panose="02020603050405020304" pitchFamily="18" charset="0"/>
                <a:cs typeface="Times New Roman" panose="02020603050405020304" pitchFamily="18" charset="0"/>
              </a:rPr>
              <a:t>estimator,voting</a:t>
            </a:r>
            <a:r>
              <a:rPr lang="en-IN" sz="1700" b="0" dirty="0">
                <a:solidFill>
                  <a:schemeClr val="tx1"/>
                </a:solidFill>
                <a:effectLst/>
                <a:latin typeface="Times New Roman" panose="02020603050405020304" pitchFamily="18" charset="0"/>
                <a:cs typeface="Times New Roman" panose="02020603050405020304" pitchFamily="18" charset="0"/>
              </a:rPr>
              <a:t>='hard’)</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#fit the model with data</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vot_hard.fit</a:t>
            </a:r>
            <a:r>
              <a:rPr lang="en-IN" sz="1700" b="0" dirty="0">
                <a:solidFill>
                  <a:schemeClr val="tx1"/>
                </a:solidFill>
                <a:effectLst/>
                <a:latin typeface="Times New Roman" panose="02020603050405020304" pitchFamily="18" charset="0"/>
                <a:cs typeface="Times New Roman" panose="02020603050405020304" pitchFamily="18" charset="0"/>
              </a:rPr>
              <a:t>(X_train_cv1, </a:t>
            </a:r>
            <a:r>
              <a:rPr lang="en-IN" sz="1700" b="0" dirty="0" err="1">
                <a:solidFill>
                  <a:schemeClr val="tx1"/>
                </a:solidFill>
                <a:effectLst/>
                <a:latin typeface="Times New Roman" panose="02020603050405020304" pitchFamily="18" charset="0"/>
                <a:cs typeface="Times New Roman" panose="02020603050405020304" pitchFamily="18" charset="0"/>
              </a:rPr>
              <a:t>y_traina</a:t>
            </a:r>
            <a:r>
              <a:rPr lang="en-IN" sz="17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vot_hard.fit</a:t>
            </a:r>
            <a:r>
              <a:rPr lang="en-IN" sz="1700" b="0" dirty="0">
                <a:solidFill>
                  <a:schemeClr val="tx1"/>
                </a:solidFill>
                <a:effectLst/>
                <a:latin typeface="Times New Roman" panose="02020603050405020304" pitchFamily="18" charset="0"/>
                <a:cs typeface="Times New Roman" panose="02020603050405020304" pitchFamily="18" charset="0"/>
              </a:rPr>
              <a:t>(X_train_cv2, </a:t>
            </a:r>
            <a:r>
              <a:rPr lang="en-IN" sz="1700" b="0" dirty="0" err="1">
                <a:solidFill>
                  <a:schemeClr val="tx1"/>
                </a:solidFill>
                <a:effectLst/>
                <a:latin typeface="Times New Roman" panose="02020603050405020304" pitchFamily="18" charset="0"/>
                <a:cs typeface="Times New Roman" panose="02020603050405020304" pitchFamily="18" charset="0"/>
              </a:rPr>
              <a:t>y_trainb</a:t>
            </a:r>
            <a:r>
              <a:rPr lang="en-IN" sz="17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vot_hard.fit</a:t>
            </a:r>
            <a:r>
              <a:rPr lang="en-IN" sz="1700" b="0" dirty="0">
                <a:solidFill>
                  <a:schemeClr val="tx1"/>
                </a:solidFill>
                <a:effectLst/>
                <a:latin typeface="Times New Roman" panose="02020603050405020304" pitchFamily="18" charset="0"/>
                <a:cs typeface="Times New Roman" panose="02020603050405020304" pitchFamily="18" charset="0"/>
              </a:rPr>
              <a:t>(X_train_cv3, </a:t>
            </a:r>
            <a:r>
              <a:rPr lang="en-IN" sz="1700" b="0" dirty="0" err="1">
                <a:solidFill>
                  <a:schemeClr val="tx1"/>
                </a:solidFill>
                <a:effectLst/>
                <a:latin typeface="Times New Roman" panose="02020603050405020304" pitchFamily="18" charset="0"/>
                <a:cs typeface="Times New Roman" panose="02020603050405020304" pitchFamily="18" charset="0"/>
              </a:rPr>
              <a:t>y_trainc</a:t>
            </a:r>
            <a:r>
              <a:rPr lang="en-IN" sz="1700" b="0" dirty="0">
                <a:solidFill>
                  <a:schemeClr val="tx1"/>
                </a:solidFill>
                <a:effectLst/>
                <a:latin typeface="Times New Roman" panose="02020603050405020304" pitchFamily="18" charset="0"/>
                <a:cs typeface="Times New Roman" panose="02020603050405020304" pitchFamily="18" charset="0"/>
              </a:rPr>
              <a:t>)</a:t>
            </a: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fr-FR"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46</a:t>
            </a:fld>
            <a:endParaRPr 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910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22169" y="593888"/>
            <a:ext cx="11019934" cy="5629939"/>
          </a:xfrm>
        </p:spPr>
        <p:txBody>
          <a:bodyPr>
            <a:normAutofit/>
          </a:bodyPr>
          <a:lstStyle/>
          <a:p>
            <a:pPr marL="45720" indent="0">
              <a:buNone/>
            </a:pPr>
            <a:endParaRPr lang="en-GB" sz="1600" b="0" dirty="0">
              <a:solidFill>
                <a:srgbClr val="008000"/>
              </a:solidFill>
              <a:effectLst/>
              <a:latin typeface="Courier New" panose="02070309020205020404" pitchFamily="49" charset="0"/>
            </a:endParaRPr>
          </a:p>
          <a:p>
            <a:pPr marL="45720" indent="0">
              <a:buNone/>
            </a:pPr>
            <a:r>
              <a:rPr lang="en-GB" sz="1600" dirty="0">
                <a:solidFill>
                  <a:schemeClr val="tx1"/>
                </a:solidFill>
                <a:latin typeface="Courier New" panose="02070309020205020404" pitchFamily="49" charset="0"/>
              </a:rPr>
              <a:t>#output:</a:t>
            </a:r>
          </a:p>
          <a:p>
            <a:pPr marL="45720" indent="0">
              <a:buNone/>
            </a:pPr>
            <a:endParaRPr lang="en-GB" sz="1600" b="0" dirty="0">
              <a:solidFill>
                <a:srgbClr val="008000"/>
              </a:solidFill>
              <a:effectLst/>
              <a:latin typeface="Courier New" panose="02070309020205020404" pitchFamily="49" charset="0"/>
            </a:endParaRPr>
          </a:p>
          <a:p>
            <a:pPr marL="45720" indent="0">
              <a:buNone/>
            </a:pPr>
            <a:endParaRPr lang="en-GB" sz="1600" dirty="0">
              <a:solidFill>
                <a:srgbClr val="008000"/>
              </a:solidFill>
              <a:latin typeface="Courier New" panose="02070309020205020404" pitchFamily="49" charset="0"/>
            </a:endParaRPr>
          </a:p>
          <a:p>
            <a:pPr marL="45720" indent="0">
              <a:buNone/>
            </a:pPr>
            <a:endParaRPr lang="en-GB" sz="1600" b="0" dirty="0">
              <a:solidFill>
                <a:srgbClr val="008000"/>
              </a:solidFill>
              <a:effectLst/>
              <a:latin typeface="Courier New" panose="02070309020205020404" pitchFamily="49" charset="0"/>
            </a:endParaRPr>
          </a:p>
          <a:p>
            <a:pPr marL="45720" indent="0">
              <a:buNone/>
            </a:pPr>
            <a:endParaRPr lang="en-GB" sz="1600" b="0" dirty="0">
              <a:solidFill>
                <a:srgbClr val="008000"/>
              </a:solidFill>
              <a:effectLst/>
              <a:latin typeface="Courier New" panose="02070309020205020404" pitchFamily="49" charset="0"/>
            </a:endParaRP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#Predict the response for test dataset</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y_pred1 = </a:t>
            </a:r>
            <a:r>
              <a:rPr lang="en-GB" sz="1600" b="0" dirty="0" err="1">
                <a:solidFill>
                  <a:schemeClr val="tx1"/>
                </a:solidFill>
                <a:effectLst/>
                <a:latin typeface="Times New Roman" panose="02020603050405020304" pitchFamily="18" charset="0"/>
                <a:cs typeface="Times New Roman" panose="02020603050405020304" pitchFamily="18" charset="0"/>
              </a:rPr>
              <a:t>vot_hard.predict</a:t>
            </a:r>
            <a:r>
              <a:rPr lang="en-GB" sz="1600" b="0" dirty="0">
                <a:solidFill>
                  <a:schemeClr val="tx1"/>
                </a:solidFill>
                <a:effectLst/>
                <a:latin typeface="Times New Roman" panose="02020603050405020304" pitchFamily="18" charset="0"/>
                <a:cs typeface="Times New Roman" panose="02020603050405020304" pitchFamily="18" charset="0"/>
              </a:rPr>
              <a:t>(X_test_cv1)</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y_pred2 = </a:t>
            </a:r>
            <a:r>
              <a:rPr lang="en-GB" sz="1600" b="0" dirty="0" err="1">
                <a:solidFill>
                  <a:schemeClr val="tx1"/>
                </a:solidFill>
                <a:effectLst/>
                <a:latin typeface="Times New Roman" panose="02020603050405020304" pitchFamily="18" charset="0"/>
                <a:cs typeface="Times New Roman" panose="02020603050405020304" pitchFamily="18" charset="0"/>
              </a:rPr>
              <a:t>vot_hard.predict</a:t>
            </a:r>
            <a:r>
              <a:rPr lang="en-GB" sz="1600" b="0" dirty="0">
                <a:solidFill>
                  <a:schemeClr val="tx1"/>
                </a:solidFill>
                <a:effectLst/>
                <a:latin typeface="Times New Roman" panose="02020603050405020304" pitchFamily="18" charset="0"/>
                <a:cs typeface="Times New Roman" panose="02020603050405020304" pitchFamily="18" charset="0"/>
              </a:rPr>
              <a:t>(X_test_cv2)</a:t>
            </a:r>
          </a:p>
          <a:p>
            <a:pPr marL="45720" indent="0">
              <a:buNone/>
            </a:pPr>
            <a:r>
              <a:rPr lang="en-GB" sz="1600" b="0" dirty="0">
                <a:solidFill>
                  <a:schemeClr val="tx1"/>
                </a:solidFill>
                <a:effectLst/>
                <a:latin typeface="Times New Roman" panose="02020603050405020304" pitchFamily="18" charset="0"/>
                <a:cs typeface="Times New Roman" panose="02020603050405020304" pitchFamily="18" charset="0"/>
              </a:rPr>
              <a:t>y_pred3 = </a:t>
            </a:r>
            <a:r>
              <a:rPr lang="en-GB" sz="1600" b="0" dirty="0" err="1">
                <a:solidFill>
                  <a:schemeClr val="tx1"/>
                </a:solidFill>
                <a:effectLst/>
                <a:latin typeface="Times New Roman" panose="02020603050405020304" pitchFamily="18" charset="0"/>
                <a:cs typeface="Times New Roman" panose="02020603050405020304" pitchFamily="18" charset="0"/>
              </a:rPr>
              <a:t>vot_hard.predict</a:t>
            </a:r>
            <a:r>
              <a:rPr lang="en-GB" sz="1600" b="0" dirty="0">
                <a:solidFill>
                  <a:schemeClr val="tx1"/>
                </a:solidFill>
                <a:effectLst/>
                <a:latin typeface="Times New Roman" panose="02020603050405020304" pitchFamily="18" charset="0"/>
                <a:cs typeface="Times New Roman" panose="02020603050405020304" pitchFamily="18" charset="0"/>
              </a:rPr>
              <a:t>(X_test_cv3)</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l.append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y_testa</a:t>
            </a:r>
            <a:r>
              <a:rPr lang="en-GB" sz="1600" b="0" dirty="0">
                <a:solidFill>
                  <a:schemeClr val="tx1"/>
                </a:solidFill>
                <a:effectLst/>
                <a:latin typeface="Times New Roman" panose="02020603050405020304" pitchFamily="18" charset="0"/>
                <a:cs typeface="Times New Roman" panose="02020603050405020304" pitchFamily="18" charset="0"/>
              </a:rPr>
              <a:t>, y_pred1)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m.append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y_testb</a:t>
            </a:r>
            <a:r>
              <a:rPr lang="en-GB" sz="1600" b="0" dirty="0">
                <a:solidFill>
                  <a:schemeClr val="tx1"/>
                </a:solidFill>
                <a:effectLst/>
                <a:latin typeface="Times New Roman" panose="02020603050405020304" pitchFamily="18" charset="0"/>
                <a:cs typeface="Times New Roman" panose="02020603050405020304" pitchFamily="18" charset="0"/>
              </a:rPr>
              <a:t>, y_pred2) * 100)</a:t>
            </a:r>
          </a:p>
          <a:p>
            <a:pPr marL="45720" indent="0">
              <a:buNone/>
            </a:pPr>
            <a:r>
              <a:rPr lang="en-GB" sz="1600" b="0" dirty="0" err="1">
                <a:solidFill>
                  <a:schemeClr val="tx1"/>
                </a:solidFill>
                <a:effectLst/>
                <a:latin typeface="Times New Roman" panose="02020603050405020304" pitchFamily="18" charset="0"/>
                <a:cs typeface="Times New Roman" panose="02020603050405020304" pitchFamily="18" charset="0"/>
              </a:rPr>
              <a:t>n.append</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accuracy_score</a:t>
            </a:r>
            <a:r>
              <a:rPr lang="en-GB" sz="1600" b="0" dirty="0">
                <a:solidFill>
                  <a:schemeClr val="tx1"/>
                </a:solidFill>
                <a:effectLst/>
                <a:latin typeface="Times New Roman" panose="02020603050405020304" pitchFamily="18" charset="0"/>
                <a:cs typeface="Times New Roman" panose="02020603050405020304" pitchFamily="18" charset="0"/>
              </a:rPr>
              <a:t>(</a:t>
            </a:r>
            <a:r>
              <a:rPr lang="en-GB" sz="1600" b="0" dirty="0" err="1">
                <a:solidFill>
                  <a:schemeClr val="tx1"/>
                </a:solidFill>
                <a:effectLst/>
                <a:latin typeface="Times New Roman" panose="02020603050405020304" pitchFamily="18" charset="0"/>
                <a:cs typeface="Times New Roman" panose="02020603050405020304" pitchFamily="18" charset="0"/>
              </a:rPr>
              <a:t>y_testc</a:t>
            </a:r>
            <a:r>
              <a:rPr lang="en-GB" sz="1600" b="0" dirty="0">
                <a:solidFill>
                  <a:schemeClr val="tx1"/>
                </a:solidFill>
                <a:effectLst/>
                <a:latin typeface="Times New Roman" panose="02020603050405020304" pitchFamily="18" charset="0"/>
                <a:cs typeface="Times New Roman" panose="02020603050405020304" pitchFamily="18" charset="0"/>
              </a:rPr>
              <a:t>, y_pred3) * 100)</a:t>
            </a:r>
            <a:endParaRPr lang="en-GB" sz="1600" dirty="0">
              <a:solidFill>
                <a:schemeClr val="tx1"/>
              </a:solidFill>
              <a:latin typeface="Times New Roman" panose="02020603050405020304" pitchFamily="18" charset="0"/>
              <a:cs typeface="Times New Roman" panose="02020603050405020304" pitchFamily="18"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fr-FR"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47</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EEA3DB8-29F9-DE55-159E-6EC81E7F2C06}"/>
              </a:ext>
            </a:extLst>
          </p:cNvPr>
          <p:cNvPicPr>
            <a:picLocks noChangeAspect="1"/>
          </p:cNvPicPr>
          <p:nvPr/>
        </p:nvPicPr>
        <p:blipFill>
          <a:blip r:embed="rId2"/>
          <a:stretch>
            <a:fillRect/>
          </a:stretch>
        </p:blipFill>
        <p:spPr>
          <a:xfrm>
            <a:off x="622169" y="1472875"/>
            <a:ext cx="6516009" cy="914528"/>
          </a:xfrm>
          <a:prstGeom prst="rect">
            <a:avLst/>
          </a:prstGeom>
        </p:spPr>
      </p:pic>
    </p:spTree>
    <p:extLst>
      <p:ext uri="{BB962C8B-B14F-4D97-AF65-F5344CB8AC3E}">
        <p14:creationId xmlns:p14="http://schemas.microsoft.com/office/powerpoint/2010/main" val="2949272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a:bodyPr>
          <a:lstStyle/>
          <a:p>
            <a:pPr marL="45720" indent="0">
              <a:buNone/>
            </a:pPr>
            <a:r>
              <a:rPr lang="en-IN" b="1" dirty="0">
                <a:solidFill>
                  <a:srgbClr val="7030A0"/>
                </a:solidFill>
                <a:latin typeface="Times New Roman" panose="02020603050405020304" pitchFamily="18" charset="0"/>
                <a:cs typeface="Times New Roman" panose="02020603050405020304" pitchFamily="18" charset="0"/>
              </a:rPr>
              <a:t>8. VCS:</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from </a:t>
            </a:r>
            <a:r>
              <a:rPr lang="en-IN" sz="1600" b="0" dirty="0" err="1">
                <a:solidFill>
                  <a:schemeClr val="tx1"/>
                </a:solidFill>
                <a:effectLst/>
                <a:latin typeface="Times New Roman" panose="02020603050405020304" pitchFamily="18" charset="0"/>
                <a:cs typeface="Times New Roman" panose="02020603050405020304" pitchFamily="18" charset="0"/>
              </a:rPr>
              <a:t>sklearn.ensemble</a:t>
            </a:r>
            <a:r>
              <a:rPr lang="en-IN" sz="1600" b="0" dirty="0">
                <a:solidFill>
                  <a:schemeClr val="tx1"/>
                </a:solidFill>
                <a:effectLst/>
                <a:latin typeface="Times New Roman" panose="02020603050405020304" pitchFamily="18" charset="0"/>
                <a:cs typeface="Times New Roman" panose="02020603050405020304" pitchFamily="18" charset="0"/>
              </a:rPr>
              <a:t> import </a:t>
            </a:r>
            <a:r>
              <a:rPr lang="en-IN" sz="1600" b="0" dirty="0" err="1">
                <a:solidFill>
                  <a:schemeClr val="tx1"/>
                </a:solidFill>
                <a:effectLst/>
                <a:latin typeface="Times New Roman" panose="02020603050405020304" pitchFamily="18" charset="0"/>
                <a:cs typeface="Times New Roman" panose="02020603050405020304" pitchFamily="18" charset="0"/>
              </a:rPr>
              <a:t>VotingClassifier</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vot_soft</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VotingClassifier</a:t>
            </a:r>
            <a:r>
              <a:rPr lang="en-IN" sz="1600" b="0" dirty="0">
                <a:solidFill>
                  <a:schemeClr val="tx1"/>
                </a:solidFill>
                <a:effectLst/>
                <a:latin typeface="Times New Roman" panose="02020603050405020304" pitchFamily="18" charset="0"/>
                <a:cs typeface="Times New Roman" panose="02020603050405020304" pitchFamily="18" charset="0"/>
              </a:rPr>
              <a:t>(estimators = </a:t>
            </a:r>
            <a:r>
              <a:rPr lang="en-IN" sz="1600" b="0" dirty="0" err="1">
                <a:solidFill>
                  <a:schemeClr val="tx1"/>
                </a:solidFill>
                <a:effectLst/>
                <a:latin typeface="Times New Roman" panose="02020603050405020304" pitchFamily="18" charset="0"/>
                <a:cs typeface="Times New Roman" panose="02020603050405020304" pitchFamily="18" charset="0"/>
              </a:rPr>
              <a:t>estimator,voting</a:t>
            </a:r>
            <a:r>
              <a:rPr lang="en-IN" sz="1600" b="0" dirty="0">
                <a:solidFill>
                  <a:schemeClr val="tx1"/>
                </a:solidFill>
                <a:effectLst/>
                <a:latin typeface="Times New Roman" panose="02020603050405020304" pitchFamily="18" charset="0"/>
                <a:cs typeface="Times New Roman" panose="02020603050405020304" pitchFamily="18" charset="0"/>
              </a:rPr>
              <a:t>='soft’)</a:t>
            </a: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vot_soft.fit</a:t>
            </a:r>
            <a:r>
              <a:rPr lang="en-IN" sz="1600" b="0" dirty="0">
                <a:solidFill>
                  <a:schemeClr val="tx1"/>
                </a:solidFill>
                <a:effectLst/>
                <a:latin typeface="Times New Roman" panose="02020603050405020304" pitchFamily="18" charset="0"/>
                <a:cs typeface="Times New Roman" panose="02020603050405020304" pitchFamily="18" charset="0"/>
              </a:rPr>
              <a:t>(X_train_cv1, </a:t>
            </a:r>
            <a:r>
              <a:rPr lang="en-IN" sz="1600" b="0" dirty="0" err="1">
                <a:solidFill>
                  <a:schemeClr val="tx1"/>
                </a:solidFill>
                <a:effectLst/>
                <a:latin typeface="Times New Roman" panose="02020603050405020304" pitchFamily="18" charset="0"/>
                <a:cs typeface="Times New Roman" panose="02020603050405020304" pitchFamily="18" charset="0"/>
              </a:rPr>
              <a:t>y_traina</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vot_soft.fit</a:t>
            </a:r>
            <a:r>
              <a:rPr lang="en-IN" sz="1600" b="0" dirty="0">
                <a:solidFill>
                  <a:schemeClr val="tx1"/>
                </a:solidFill>
                <a:effectLst/>
                <a:latin typeface="Times New Roman" panose="02020603050405020304" pitchFamily="18" charset="0"/>
                <a:cs typeface="Times New Roman" panose="02020603050405020304" pitchFamily="18" charset="0"/>
              </a:rPr>
              <a:t>(X_train_cv2, </a:t>
            </a:r>
            <a:r>
              <a:rPr lang="en-IN" sz="1600" b="0" dirty="0" err="1">
                <a:solidFill>
                  <a:schemeClr val="tx1"/>
                </a:solidFill>
                <a:effectLst/>
                <a:latin typeface="Times New Roman" panose="02020603050405020304" pitchFamily="18" charset="0"/>
                <a:cs typeface="Times New Roman" panose="02020603050405020304" pitchFamily="18" charset="0"/>
              </a:rPr>
              <a:t>y_trainb</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600" b="0" dirty="0" err="1">
                <a:solidFill>
                  <a:schemeClr val="tx1"/>
                </a:solidFill>
                <a:effectLst/>
                <a:latin typeface="Times New Roman" panose="02020603050405020304" pitchFamily="18" charset="0"/>
                <a:cs typeface="Times New Roman" panose="02020603050405020304" pitchFamily="18" charset="0"/>
              </a:rPr>
              <a:t>vot_soft.fit</a:t>
            </a:r>
            <a:r>
              <a:rPr lang="en-IN" sz="1600" b="0" dirty="0">
                <a:solidFill>
                  <a:schemeClr val="tx1"/>
                </a:solidFill>
                <a:effectLst/>
                <a:latin typeface="Times New Roman" panose="02020603050405020304" pitchFamily="18" charset="0"/>
                <a:cs typeface="Times New Roman" panose="02020603050405020304" pitchFamily="18" charset="0"/>
              </a:rPr>
              <a:t>(X_train_cv3, </a:t>
            </a:r>
            <a:r>
              <a:rPr lang="en-IN" sz="1600" b="0" dirty="0" err="1">
                <a:solidFill>
                  <a:schemeClr val="tx1"/>
                </a:solidFill>
                <a:effectLst/>
                <a:latin typeface="Times New Roman" panose="02020603050405020304" pitchFamily="18" charset="0"/>
                <a:cs typeface="Times New Roman" panose="02020603050405020304" pitchFamily="18" charset="0"/>
              </a:rPr>
              <a:t>y_trainc</a:t>
            </a:r>
            <a:r>
              <a:rPr lang="en-IN" sz="16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600" b="0" dirty="0">
                <a:solidFill>
                  <a:schemeClr val="tx1"/>
                </a:solidFill>
                <a:effectLst/>
                <a:latin typeface="Times New Roman" panose="02020603050405020304" pitchFamily="18" charset="0"/>
                <a:cs typeface="Times New Roman" panose="02020603050405020304" pitchFamily="18" charset="0"/>
              </a:rPr>
              <a:t>#Output:</a:t>
            </a:r>
          </a:p>
          <a:p>
            <a:pPr marL="45720" indent="0">
              <a:buNone/>
            </a:pPr>
            <a:endParaRPr lang="en-IN" sz="1600" dirty="0">
              <a:solidFill>
                <a:srgbClr val="000000"/>
              </a:solidFill>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IN" sz="1600" dirty="0">
              <a:solidFill>
                <a:srgbClr val="000000"/>
              </a:solidFill>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r>
              <a:rPr lang="en-GB" sz="1600" b="0" dirty="0">
                <a:solidFill>
                  <a:srgbClr val="000000"/>
                </a:solidFill>
                <a:effectLst/>
                <a:latin typeface="Times New Roman" panose="02020603050405020304" pitchFamily="18" charset="0"/>
                <a:cs typeface="Times New Roman" panose="02020603050405020304" pitchFamily="18" charset="0"/>
              </a:rPr>
              <a:t>y_pred1 = </a:t>
            </a:r>
            <a:r>
              <a:rPr lang="en-GB" sz="1600" b="0" dirty="0" err="1">
                <a:solidFill>
                  <a:srgbClr val="000000"/>
                </a:solidFill>
                <a:effectLst/>
                <a:latin typeface="Times New Roman" panose="02020603050405020304" pitchFamily="18" charset="0"/>
                <a:cs typeface="Times New Roman" panose="02020603050405020304" pitchFamily="18" charset="0"/>
              </a:rPr>
              <a:t>vot_soft.predict</a:t>
            </a:r>
            <a:r>
              <a:rPr lang="en-GB" sz="1600" b="0" dirty="0">
                <a:solidFill>
                  <a:srgbClr val="000000"/>
                </a:solidFill>
                <a:effectLst/>
                <a:latin typeface="Times New Roman" panose="02020603050405020304" pitchFamily="18" charset="0"/>
                <a:cs typeface="Times New Roman" panose="02020603050405020304" pitchFamily="18" charset="0"/>
              </a:rPr>
              <a:t>(X_test_cv1)</a:t>
            </a:r>
          </a:p>
          <a:p>
            <a:pPr marL="45720" indent="0">
              <a:buNone/>
            </a:pPr>
            <a:r>
              <a:rPr lang="en-GB" sz="1600" b="0" dirty="0">
                <a:solidFill>
                  <a:srgbClr val="000000"/>
                </a:solidFill>
                <a:effectLst/>
                <a:latin typeface="Times New Roman" panose="02020603050405020304" pitchFamily="18" charset="0"/>
                <a:cs typeface="Times New Roman" panose="02020603050405020304" pitchFamily="18" charset="0"/>
              </a:rPr>
              <a:t>y_pred2 = </a:t>
            </a:r>
            <a:r>
              <a:rPr lang="en-GB" sz="1600" b="0" dirty="0" err="1">
                <a:solidFill>
                  <a:srgbClr val="000000"/>
                </a:solidFill>
                <a:effectLst/>
                <a:latin typeface="Times New Roman" panose="02020603050405020304" pitchFamily="18" charset="0"/>
                <a:cs typeface="Times New Roman" panose="02020603050405020304" pitchFamily="18" charset="0"/>
              </a:rPr>
              <a:t>vot_soft.predict</a:t>
            </a:r>
            <a:r>
              <a:rPr lang="en-GB" sz="1600" b="0" dirty="0">
                <a:solidFill>
                  <a:srgbClr val="000000"/>
                </a:solidFill>
                <a:effectLst/>
                <a:latin typeface="Times New Roman" panose="02020603050405020304" pitchFamily="18" charset="0"/>
                <a:cs typeface="Times New Roman" panose="02020603050405020304" pitchFamily="18" charset="0"/>
              </a:rPr>
              <a:t>(X_test_cv2)</a:t>
            </a:r>
          </a:p>
          <a:p>
            <a:pPr marL="45720" indent="0">
              <a:buNone/>
            </a:pPr>
            <a:r>
              <a:rPr lang="en-GB" sz="1600" b="0" dirty="0">
                <a:solidFill>
                  <a:srgbClr val="000000"/>
                </a:solidFill>
                <a:effectLst/>
                <a:latin typeface="Times New Roman" panose="02020603050405020304" pitchFamily="18" charset="0"/>
                <a:cs typeface="Times New Roman" panose="02020603050405020304" pitchFamily="18" charset="0"/>
              </a:rPr>
              <a:t>y_pred3 = </a:t>
            </a:r>
            <a:r>
              <a:rPr lang="en-GB" sz="1600" b="0" dirty="0" err="1">
                <a:solidFill>
                  <a:srgbClr val="000000"/>
                </a:solidFill>
                <a:effectLst/>
                <a:latin typeface="Times New Roman" panose="02020603050405020304" pitchFamily="18" charset="0"/>
                <a:cs typeface="Times New Roman" panose="02020603050405020304" pitchFamily="18" charset="0"/>
              </a:rPr>
              <a:t>vot_soft.predict</a:t>
            </a:r>
            <a:r>
              <a:rPr lang="en-GB" sz="1600" b="0" dirty="0">
                <a:solidFill>
                  <a:srgbClr val="000000"/>
                </a:solidFill>
                <a:effectLst/>
                <a:latin typeface="Times New Roman" panose="02020603050405020304" pitchFamily="18" charset="0"/>
                <a:cs typeface="Times New Roman" panose="02020603050405020304" pitchFamily="18" charset="0"/>
              </a:rPr>
              <a:t>(X_test_cv3)</a:t>
            </a: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fr-FR"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48</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73B83D-7F60-24E5-8042-3383DB367BB8}"/>
              </a:ext>
            </a:extLst>
          </p:cNvPr>
          <p:cNvPicPr>
            <a:picLocks noChangeAspect="1"/>
          </p:cNvPicPr>
          <p:nvPr/>
        </p:nvPicPr>
        <p:blipFill>
          <a:blip r:embed="rId2"/>
          <a:stretch>
            <a:fillRect/>
          </a:stretch>
        </p:blipFill>
        <p:spPr>
          <a:xfrm>
            <a:off x="729248" y="3429000"/>
            <a:ext cx="6439799" cy="1152686"/>
          </a:xfrm>
          <a:prstGeom prst="rect">
            <a:avLst/>
          </a:prstGeom>
        </p:spPr>
      </p:pic>
    </p:spTree>
    <p:extLst>
      <p:ext uri="{BB962C8B-B14F-4D97-AF65-F5344CB8AC3E}">
        <p14:creationId xmlns:p14="http://schemas.microsoft.com/office/powerpoint/2010/main" val="3269196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fontScale="92500" lnSpcReduction="20000"/>
          </a:bodyPr>
          <a:lstStyle/>
          <a:p>
            <a:pPr marL="45720" indent="0">
              <a:buNone/>
            </a:pPr>
            <a:r>
              <a:rPr lang="en-IN" b="1" dirty="0">
                <a:solidFill>
                  <a:srgbClr val="7030A0"/>
                </a:solidFill>
                <a:latin typeface="Times New Roman" panose="02020603050405020304" pitchFamily="18" charset="0"/>
                <a:cs typeface="Times New Roman" panose="02020603050405020304" pitchFamily="18" charset="0"/>
              </a:rPr>
              <a:t>9. XGB:</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from </a:t>
            </a:r>
            <a:r>
              <a:rPr lang="en-IN" sz="1700" b="0" dirty="0" err="1">
                <a:solidFill>
                  <a:schemeClr val="tx1"/>
                </a:solidFill>
                <a:effectLst/>
                <a:latin typeface="Times New Roman" panose="02020603050405020304" pitchFamily="18" charset="0"/>
                <a:cs typeface="Times New Roman" panose="02020603050405020304" pitchFamily="18" charset="0"/>
              </a:rPr>
              <a:t>xgboost</a:t>
            </a:r>
            <a:r>
              <a:rPr lang="en-IN" sz="1700" b="0" dirty="0">
                <a:solidFill>
                  <a:schemeClr val="tx1"/>
                </a:solidFill>
                <a:effectLst/>
                <a:latin typeface="Times New Roman" panose="02020603050405020304" pitchFamily="18" charset="0"/>
                <a:cs typeface="Times New Roman" panose="02020603050405020304" pitchFamily="18" charset="0"/>
              </a:rPr>
              <a:t> import </a:t>
            </a:r>
            <a:r>
              <a:rPr lang="en-IN" sz="1700" b="0" dirty="0" err="1">
                <a:solidFill>
                  <a:schemeClr val="tx1"/>
                </a:solidFill>
                <a:effectLst/>
                <a:latin typeface="Times New Roman" panose="02020603050405020304" pitchFamily="18" charset="0"/>
                <a:cs typeface="Times New Roman" panose="02020603050405020304" pitchFamily="18" charset="0"/>
              </a:rPr>
              <a:t>XGBClassifier</a:t>
            </a:r>
            <a:endParaRPr lang="en-IN" sz="17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model = </a:t>
            </a:r>
            <a:r>
              <a:rPr lang="en-IN" sz="1700" b="0" dirty="0" err="1">
                <a:solidFill>
                  <a:schemeClr val="tx1"/>
                </a:solidFill>
                <a:effectLst/>
                <a:latin typeface="Times New Roman" panose="02020603050405020304" pitchFamily="18" charset="0"/>
                <a:cs typeface="Times New Roman" panose="02020603050405020304" pitchFamily="18" charset="0"/>
              </a:rPr>
              <a:t>XGBClassifier</a:t>
            </a:r>
            <a:r>
              <a:rPr lang="en-IN" sz="17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model.fit</a:t>
            </a:r>
            <a:r>
              <a:rPr lang="en-IN" sz="1700" b="0" dirty="0">
                <a:solidFill>
                  <a:schemeClr val="tx1"/>
                </a:solidFill>
                <a:effectLst/>
                <a:latin typeface="Times New Roman" panose="02020603050405020304" pitchFamily="18" charset="0"/>
                <a:cs typeface="Times New Roman" panose="02020603050405020304" pitchFamily="18" charset="0"/>
              </a:rPr>
              <a:t>(X_train_cv1, </a:t>
            </a:r>
            <a:r>
              <a:rPr lang="en-IN" sz="1700" b="0" dirty="0" err="1">
                <a:solidFill>
                  <a:schemeClr val="tx1"/>
                </a:solidFill>
                <a:effectLst/>
                <a:latin typeface="Times New Roman" panose="02020603050405020304" pitchFamily="18" charset="0"/>
                <a:cs typeface="Times New Roman" panose="02020603050405020304" pitchFamily="18" charset="0"/>
              </a:rPr>
              <a:t>y_traina</a:t>
            </a:r>
            <a:r>
              <a:rPr lang="en-IN" sz="17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model.fit</a:t>
            </a:r>
            <a:r>
              <a:rPr lang="en-IN" sz="1700" b="0" dirty="0">
                <a:solidFill>
                  <a:schemeClr val="tx1"/>
                </a:solidFill>
                <a:effectLst/>
                <a:latin typeface="Times New Roman" panose="02020603050405020304" pitchFamily="18" charset="0"/>
                <a:cs typeface="Times New Roman" panose="02020603050405020304" pitchFamily="18" charset="0"/>
              </a:rPr>
              <a:t>(X_train_cv2, </a:t>
            </a:r>
            <a:r>
              <a:rPr lang="en-IN" sz="1700" b="0" dirty="0" err="1">
                <a:solidFill>
                  <a:schemeClr val="tx1"/>
                </a:solidFill>
                <a:effectLst/>
                <a:latin typeface="Times New Roman" panose="02020603050405020304" pitchFamily="18" charset="0"/>
                <a:cs typeface="Times New Roman" panose="02020603050405020304" pitchFamily="18" charset="0"/>
              </a:rPr>
              <a:t>y_trainb</a:t>
            </a:r>
            <a:r>
              <a:rPr lang="en-IN" sz="17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model.fit</a:t>
            </a:r>
            <a:r>
              <a:rPr lang="en-IN" sz="1700" b="0" dirty="0">
                <a:solidFill>
                  <a:schemeClr val="tx1"/>
                </a:solidFill>
                <a:effectLst/>
                <a:latin typeface="Times New Roman" panose="02020603050405020304" pitchFamily="18" charset="0"/>
                <a:cs typeface="Times New Roman" panose="02020603050405020304" pitchFamily="18" charset="0"/>
              </a:rPr>
              <a:t>(X_train_cv3, </a:t>
            </a:r>
            <a:r>
              <a:rPr lang="en-IN" sz="1700" b="0" dirty="0" err="1">
                <a:solidFill>
                  <a:schemeClr val="tx1"/>
                </a:solidFill>
                <a:effectLst/>
                <a:latin typeface="Times New Roman" panose="02020603050405020304" pitchFamily="18" charset="0"/>
                <a:cs typeface="Times New Roman" panose="02020603050405020304" pitchFamily="18" charset="0"/>
              </a:rPr>
              <a:t>y_trainc</a:t>
            </a:r>
            <a:r>
              <a:rPr lang="en-IN" sz="17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700" dirty="0">
                <a:solidFill>
                  <a:schemeClr val="tx1"/>
                </a:solidFill>
                <a:latin typeface="Times New Roman" panose="02020603050405020304" pitchFamily="18" charset="0"/>
                <a:cs typeface="Times New Roman" panose="02020603050405020304" pitchFamily="18" charset="0"/>
              </a:rPr>
              <a:t>#Output:</a:t>
            </a:r>
          </a:p>
          <a:p>
            <a:pPr marL="45720" indent="0">
              <a:buNone/>
            </a:pPr>
            <a:endParaRPr lang="en-IN" sz="1600" b="0" dirty="0">
              <a:solidFill>
                <a:srgbClr val="00B050"/>
              </a:solidFill>
              <a:effectLst/>
              <a:latin typeface="Courier New" panose="02070309020205020404" pitchFamily="49" charset="0"/>
            </a:endParaRPr>
          </a:p>
          <a:p>
            <a:endParaRPr lang="en-IN" sz="12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fr-FR"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700" b="0" dirty="0">
              <a:solidFill>
                <a:srgbClr val="000000"/>
              </a:solidFill>
              <a:effectLst/>
              <a:latin typeface="Courier New" panose="02070309020205020404" pitchFamily="49" charset="0"/>
            </a:endParaRPr>
          </a:p>
          <a:p>
            <a:pPr marL="45720" indent="0">
              <a:buNone/>
            </a:pPr>
            <a:r>
              <a:rPr lang="en-GB" sz="1700" b="0" dirty="0">
                <a:solidFill>
                  <a:schemeClr val="tx1"/>
                </a:solidFill>
                <a:effectLst/>
                <a:latin typeface="Times New Roman" panose="02020603050405020304" pitchFamily="18" charset="0"/>
                <a:cs typeface="Times New Roman" panose="02020603050405020304" pitchFamily="18" charset="0"/>
              </a:rPr>
              <a:t>y_pred1 = </a:t>
            </a:r>
            <a:r>
              <a:rPr lang="en-GB" sz="1700" b="0" dirty="0" err="1">
                <a:solidFill>
                  <a:schemeClr val="tx1"/>
                </a:solidFill>
                <a:effectLst/>
                <a:latin typeface="Times New Roman" panose="02020603050405020304" pitchFamily="18" charset="0"/>
                <a:cs typeface="Times New Roman" panose="02020603050405020304" pitchFamily="18" charset="0"/>
              </a:rPr>
              <a:t>model.predict</a:t>
            </a:r>
            <a:r>
              <a:rPr lang="en-GB" sz="1700" b="0" dirty="0">
                <a:solidFill>
                  <a:schemeClr val="tx1"/>
                </a:solidFill>
                <a:effectLst/>
                <a:latin typeface="Times New Roman" panose="02020603050405020304" pitchFamily="18" charset="0"/>
                <a:cs typeface="Times New Roman" panose="02020603050405020304" pitchFamily="18" charset="0"/>
              </a:rPr>
              <a:t>(X_test_cv1)</a:t>
            </a:r>
          </a:p>
          <a:p>
            <a:pPr marL="45720" indent="0">
              <a:buNone/>
            </a:pPr>
            <a:r>
              <a:rPr lang="en-GB" sz="1700" b="0" dirty="0">
                <a:solidFill>
                  <a:schemeClr val="tx1"/>
                </a:solidFill>
                <a:effectLst/>
                <a:latin typeface="Times New Roman" panose="02020603050405020304" pitchFamily="18" charset="0"/>
                <a:cs typeface="Times New Roman" panose="02020603050405020304" pitchFamily="18" charset="0"/>
              </a:rPr>
              <a:t>y_pred2 = </a:t>
            </a:r>
            <a:r>
              <a:rPr lang="en-GB" sz="1700" b="0" dirty="0" err="1">
                <a:solidFill>
                  <a:schemeClr val="tx1"/>
                </a:solidFill>
                <a:effectLst/>
                <a:latin typeface="Times New Roman" panose="02020603050405020304" pitchFamily="18" charset="0"/>
                <a:cs typeface="Times New Roman" panose="02020603050405020304" pitchFamily="18" charset="0"/>
              </a:rPr>
              <a:t>model.predict</a:t>
            </a:r>
            <a:r>
              <a:rPr lang="en-GB" sz="1700" b="0" dirty="0">
                <a:solidFill>
                  <a:schemeClr val="tx1"/>
                </a:solidFill>
                <a:effectLst/>
                <a:latin typeface="Times New Roman" panose="02020603050405020304" pitchFamily="18" charset="0"/>
                <a:cs typeface="Times New Roman" panose="02020603050405020304" pitchFamily="18" charset="0"/>
              </a:rPr>
              <a:t>(X_test_cv2)</a:t>
            </a:r>
          </a:p>
          <a:p>
            <a:pPr marL="45720" indent="0">
              <a:buNone/>
            </a:pPr>
            <a:r>
              <a:rPr lang="en-GB" sz="1700" b="0" dirty="0">
                <a:solidFill>
                  <a:schemeClr val="tx1"/>
                </a:solidFill>
                <a:effectLst/>
                <a:latin typeface="Times New Roman" panose="02020603050405020304" pitchFamily="18" charset="0"/>
                <a:cs typeface="Times New Roman" panose="02020603050405020304" pitchFamily="18" charset="0"/>
              </a:rPr>
              <a:t>y_pred3 = </a:t>
            </a:r>
            <a:r>
              <a:rPr lang="en-GB" sz="1700" b="0" dirty="0" err="1">
                <a:solidFill>
                  <a:schemeClr val="tx1"/>
                </a:solidFill>
                <a:effectLst/>
                <a:latin typeface="Times New Roman" panose="02020603050405020304" pitchFamily="18" charset="0"/>
                <a:cs typeface="Times New Roman" panose="02020603050405020304" pitchFamily="18" charset="0"/>
              </a:rPr>
              <a:t>model.predict</a:t>
            </a:r>
            <a:r>
              <a:rPr lang="en-GB" sz="1700" b="0" dirty="0">
                <a:solidFill>
                  <a:schemeClr val="tx1"/>
                </a:solidFill>
                <a:effectLst/>
                <a:latin typeface="Times New Roman" panose="02020603050405020304" pitchFamily="18" charset="0"/>
                <a:cs typeface="Times New Roman" panose="02020603050405020304" pitchFamily="18" charset="0"/>
              </a:rPr>
              <a:t>(X_test_cv3)</a:t>
            </a:r>
          </a:p>
          <a:p>
            <a:pPr marL="45720" indent="0">
              <a:buNone/>
            </a:pPr>
            <a:endParaRPr lang="en-IN" sz="1700" b="0" dirty="0">
              <a:solidFill>
                <a:schemeClr val="tx1"/>
              </a:solidFill>
              <a:effectLst/>
              <a:latin typeface="Times New Roman" panose="02020603050405020304" pitchFamily="18" charset="0"/>
              <a:cs typeface="Times New Roman" panose="02020603050405020304" pitchFamily="18"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49</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23AE664-8646-6F4E-CC53-F65CB700E335}"/>
              </a:ext>
            </a:extLst>
          </p:cNvPr>
          <p:cNvPicPr>
            <a:picLocks noChangeAspect="1"/>
          </p:cNvPicPr>
          <p:nvPr/>
        </p:nvPicPr>
        <p:blipFill>
          <a:blip r:embed="rId2"/>
          <a:stretch>
            <a:fillRect/>
          </a:stretch>
        </p:blipFill>
        <p:spPr>
          <a:xfrm>
            <a:off x="612742" y="2996436"/>
            <a:ext cx="6460189" cy="2065758"/>
          </a:xfrm>
          <a:prstGeom prst="rect">
            <a:avLst/>
          </a:prstGeom>
        </p:spPr>
      </p:pic>
    </p:spTree>
    <p:extLst>
      <p:ext uri="{BB962C8B-B14F-4D97-AF65-F5344CB8AC3E}">
        <p14:creationId xmlns:p14="http://schemas.microsoft.com/office/powerpoint/2010/main" val="95963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10FEB1D-1D04-ADFA-8465-02710550B1FB}"/>
              </a:ext>
            </a:extLst>
          </p:cNvPr>
          <p:cNvSpPr>
            <a:spLocks noGrp="1"/>
          </p:cNvSpPr>
          <p:nvPr>
            <p:ph idx="1"/>
          </p:nvPr>
        </p:nvSpPr>
        <p:spPr>
          <a:xfrm>
            <a:off x="1143000" y="627529"/>
            <a:ext cx="9872871" cy="5468471"/>
          </a:xfrm>
        </p:spPr>
        <p:txBody>
          <a:bodyPr/>
          <a:lstStyle/>
          <a:p>
            <a:pPr algn="just">
              <a:buClr>
                <a:srgbClr val="7030A0"/>
              </a:buClr>
              <a:buFont typeface="Wingdings" panose="05000000000000000000" pitchFamily="2" charset="2"/>
              <a:buChar char="q"/>
            </a:pPr>
            <a:r>
              <a:rPr lang="en-US" sz="2600" b="1" dirty="0">
                <a:solidFill>
                  <a:schemeClr val="accent2">
                    <a:lumMod val="75000"/>
                  </a:schemeClr>
                </a:solidFill>
                <a:latin typeface="Times New Roman" panose="02020603050405020304" pitchFamily="18" charset="0"/>
                <a:cs typeface="Times New Roman" panose="02020603050405020304" pitchFamily="18" charset="0"/>
              </a:rPr>
              <a:t>Only considering names of user</a:t>
            </a:r>
          </a:p>
          <a:p>
            <a:pPr algn="just">
              <a:buClrTx/>
              <a:buFont typeface="Arial" panose="020B0604020202020204" pitchFamily="34" charset="0"/>
              <a:buChar char="•"/>
            </a:pPr>
            <a:r>
              <a:rPr lang="en-IN" b="1" i="0" dirty="0">
                <a:solidFill>
                  <a:srgbClr val="0D0D0D"/>
                </a:solidFill>
                <a:effectLst/>
                <a:latin typeface="Times New Roman" panose="02020603050405020304" pitchFamily="18" charset="0"/>
                <a:cs typeface="Times New Roman" panose="02020603050405020304" pitchFamily="18" charset="0"/>
              </a:rPr>
              <a:t>Dataset:</a:t>
            </a:r>
            <a:r>
              <a:rPr lang="en-IN" b="0" i="0" dirty="0">
                <a:solidFill>
                  <a:srgbClr val="0D0D0D"/>
                </a:solidFill>
                <a:effectLst/>
                <a:latin typeface="Times New Roman" panose="02020603050405020304" pitchFamily="18" charset="0"/>
                <a:cs typeface="Times New Roman" panose="02020603050405020304" pitchFamily="18" charset="0"/>
              </a:rPr>
              <a:t> The model utilizes a large dataset of gender-labelled Twitter users, focusing primarily on the names of users for gender classification.</a:t>
            </a:r>
          </a:p>
          <a:p>
            <a:pPr algn="just">
              <a:buClrTx/>
              <a:buFont typeface="Arial" panose="020B0604020202020204" pitchFamily="34" charset="0"/>
              <a:buChar char="•"/>
            </a:pPr>
            <a:r>
              <a:rPr lang="en-IN" b="1" i="0" dirty="0">
                <a:solidFill>
                  <a:srgbClr val="0D0D0D"/>
                </a:solidFill>
                <a:effectLst/>
                <a:latin typeface="Times New Roman" panose="02020603050405020304" pitchFamily="18" charset="0"/>
                <a:cs typeface="Times New Roman" panose="02020603050405020304" pitchFamily="18" charset="0"/>
              </a:rPr>
              <a:t>Approach:</a:t>
            </a:r>
            <a:r>
              <a:rPr lang="en-IN" b="0" i="0" dirty="0">
                <a:solidFill>
                  <a:srgbClr val="0D0D0D"/>
                </a:solidFill>
                <a:effectLst/>
                <a:latin typeface="Times New Roman" panose="02020603050405020304" pitchFamily="18" charset="0"/>
                <a:cs typeface="Times New Roman" panose="02020603050405020304" pitchFamily="18" charset="0"/>
              </a:rPr>
              <a:t> The model explored the correlation between users' first names and their genders. They created a dataset of gender-labelled Twitter users and achieved an overall accuracy of 87%.</a:t>
            </a:r>
          </a:p>
          <a:p>
            <a:pPr algn="just">
              <a:buClrTx/>
              <a:buFont typeface="Arial" panose="020B0604020202020204" pitchFamily="34" charset="0"/>
              <a:buChar char="•"/>
            </a:pPr>
            <a:r>
              <a:rPr lang="en-IN" b="1" i="0" dirty="0">
                <a:solidFill>
                  <a:srgbClr val="0D0D0D"/>
                </a:solidFill>
                <a:effectLst/>
                <a:latin typeface="Times New Roman" panose="02020603050405020304" pitchFamily="18" charset="0"/>
                <a:cs typeface="Times New Roman" panose="02020603050405020304" pitchFamily="18" charset="0"/>
              </a:rPr>
              <a:t>References:</a:t>
            </a:r>
            <a:r>
              <a:rPr lang="en-IN" b="0" i="0" dirty="0">
                <a:solidFill>
                  <a:srgbClr val="0D0D0D"/>
                </a:solidFill>
                <a:effectLst/>
                <a:latin typeface="Times New Roman" panose="02020603050405020304" pitchFamily="18" charset="0"/>
                <a:cs typeface="Times New Roman" panose="02020603050405020304" pitchFamily="18" charset="0"/>
              </a:rPr>
              <a:t> Liu et al. (2013), Vicente et al. (2015) and Alowibdi et al. (2013a), have employed similar approaches involving the creation of dictionaries of names classified by gender. </a:t>
            </a:r>
          </a:p>
          <a:p>
            <a:pPr algn="just">
              <a:buClr>
                <a:srgbClr val="7030A0"/>
              </a:buClr>
              <a:buFont typeface="Wingdings" panose="05000000000000000000" pitchFamily="2" charset="2"/>
              <a:buChar char="§"/>
            </a:pPr>
            <a:r>
              <a:rPr lang="en-IN" sz="2400" b="1" dirty="0">
                <a:solidFill>
                  <a:schemeClr val="accent2">
                    <a:lumMod val="75000"/>
                  </a:schemeClr>
                </a:solidFill>
                <a:latin typeface="Times New Roman" panose="02020603050405020304" pitchFamily="18" charset="0"/>
                <a:cs typeface="Times New Roman" panose="02020603050405020304" pitchFamily="18" charset="0"/>
              </a:rPr>
              <a:t>Limitations</a:t>
            </a:r>
          </a:p>
          <a:p>
            <a:pPr algn="just">
              <a:buClrTx/>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A major limitation of this method is the prevalence of unisex names and the use of pet names or abstract nicknames by users, which makes a gender classification based on names alone difficult or impossible.</a:t>
            </a:r>
          </a:p>
        </p:txBody>
      </p:sp>
      <p:sp>
        <p:nvSpPr>
          <p:cNvPr id="8" name="Footer Placeholder 7">
            <a:extLst>
              <a:ext uri="{FF2B5EF4-FFF2-40B4-BE49-F238E27FC236}">
                <a16:creationId xmlns:a16="http://schemas.microsoft.com/office/drawing/2014/main" id="{22FC49A1-D9C5-7660-B715-1A8BEC3F0313}"/>
              </a:ext>
            </a:extLst>
          </p:cNvPr>
          <p:cNvSpPr>
            <a:spLocks noGrp="1"/>
          </p:cNvSpPr>
          <p:nvPr>
            <p:ph type="ftr" sz="quarter" idx="11"/>
          </p:nvPr>
        </p:nvSpPr>
        <p:spPr/>
        <p:txBody>
          <a:bodyPr/>
          <a:lstStyle/>
          <a:p>
            <a:r>
              <a:rPr lang="en-US"/>
              <a:t>Batch - 01</a:t>
            </a:r>
            <a:endParaRPr lang="en-US" dirty="0"/>
          </a:p>
        </p:txBody>
      </p:sp>
      <p:sp>
        <p:nvSpPr>
          <p:cNvPr id="6" name="Slide Number Placeholder 5">
            <a:extLst>
              <a:ext uri="{FF2B5EF4-FFF2-40B4-BE49-F238E27FC236}">
                <a16:creationId xmlns:a16="http://schemas.microsoft.com/office/drawing/2014/main" id="{C80E0F19-B0C9-03D2-8C6C-8E2A3C68990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324439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D2A2-F123-B4F7-6B59-4DE94B992B42}"/>
              </a:ext>
            </a:extLst>
          </p:cNvPr>
          <p:cNvSpPr>
            <a:spLocks noGrp="1"/>
          </p:cNvSpPr>
          <p:nvPr>
            <p:ph type="title"/>
          </p:nvPr>
        </p:nvSpPr>
        <p:spPr>
          <a:xfrm>
            <a:off x="784781" y="331510"/>
            <a:ext cx="9875520" cy="860981"/>
          </a:xfrm>
        </p:spPr>
        <p:txBody>
          <a:bodyPr>
            <a:normAutofit/>
          </a:bodyPr>
          <a:lstStyle/>
          <a:p>
            <a:r>
              <a:rPr lang="en-GB" sz="4000" b="1" dirty="0">
                <a:solidFill>
                  <a:schemeClr val="accent1">
                    <a:lumMod val="75000"/>
                  </a:schemeClr>
                </a:solidFill>
                <a:latin typeface="Times New Roman" panose="02020603050405020304" pitchFamily="18" charset="0"/>
                <a:cs typeface="Times New Roman" panose="02020603050405020304" pitchFamily="18" charset="0"/>
              </a:rPr>
              <a:t>Results:</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4FEBC8-65DB-6E89-4AE1-E9EF43495C0D}"/>
              </a:ext>
            </a:extLst>
          </p:cNvPr>
          <p:cNvSpPr>
            <a:spLocks noGrp="1"/>
          </p:cNvSpPr>
          <p:nvPr>
            <p:ph idx="1"/>
          </p:nvPr>
        </p:nvSpPr>
        <p:spPr>
          <a:xfrm>
            <a:off x="784782" y="1084082"/>
            <a:ext cx="10231090" cy="5011918"/>
          </a:xfrm>
        </p:spPr>
        <p:txBody>
          <a:bodyPr>
            <a:normAutofit fontScale="92500" lnSpcReduction="10000"/>
          </a:bodyPr>
          <a:lstStyle/>
          <a:p>
            <a:pPr marL="45720" indent="0" algn="just">
              <a:buClr>
                <a:schemeClr val="tx1"/>
              </a:buClr>
              <a:buNone/>
            </a:pPr>
            <a:r>
              <a:rPr lang="en-IN" sz="2400" b="1" dirty="0">
                <a:solidFill>
                  <a:srgbClr val="7030A0"/>
                </a:solidFill>
                <a:latin typeface="Times New Roman" panose="02020603050405020304" pitchFamily="18" charset="0"/>
                <a:cs typeface="Times New Roman" panose="02020603050405020304" pitchFamily="18" charset="0"/>
              </a:rPr>
              <a:t>Plotting graph:</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import </a:t>
            </a:r>
            <a:r>
              <a:rPr lang="en-IN" sz="1700" b="0" dirty="0" err="1">
                <a:solidFill>
                  <a:schemeClr val="tx1"/>
                </a:solidFill>
                <a:effectLst/>
                <a:latin typeface="Times New Roman" panose="02020603050405020304" pitchFamily="18" charset="0"/>
                <a:cs typeface="Times New Roman" panose="02020603050405020304" pitchFamily="18" charset="0"/>
              </a:rPr>
              <a:t>matplotlib.pyplot</a:t>
            </a:r>
            <a:r>
              <a:rPr lang="en-IN" sz="1700" b="0" dirty="0">
                <a:solidFill>
                  <a:schemeClr val="tx1"/>
                </a:solidFill>
                <a:effectLst/>
                <a:latin typeface="Times New Roman" panose="02020603050405020304" pitchFamily="18" charset="0"/>
                <a:cs typeface="Times New Roman" panose="02020603050405020304" pitchFamily="18" charset="0"/>
              </a:rPr>
              <a:t> as </a:t>
            </a:r>
            <a:r>
              <a:rPr lang="en-IN" sz="1700" b="0" dirty="0" err="1">
                <a:solidFill>
                  <a:schemeClr val="tx1"/>
                </a:solidFill>
                <a:effectLst/>
                <a:latin typeface="Times New Roman" panose="02020603050405020304" pitchFamily="18" charset="0"/>
                <a:cs typeface="Times New Roman" panose="02020603050405020304" pitchFamily="18" charset="0"/>
              </a:rPr>
              <a:t>plt</a:t>
            </a:r>
            <a:endParaRPr lang="en-IN" sz="1700" b="0" dirty="0">
              <a:solidFill>
                <a:schemeClr val="tx1"/>
              </a:solidFill>
              <a:effectLst/>
              <a:latin typeface="Times New Roman" panose="02020603050405020304" pitchFamily="18" charset="0"/>
              <a:cs typeface="Times New Roman" panose="02020603050405020304" pitchFamily="18" charset="0"/>
            </a:endParaRP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import </a:t>
            </a:r>
            <a:r>
              <a:rPr lang="en-IN" sz="1700" b="0" dirty="0" err="1">
                <a:solidFill>
                  <a:schemeClr val="tx1"/>
                </a:solidFill>
                <a:effectLst/>
                <a:latin typeface="Times New Roman" panose="02020603050405020304" pitchFamily="18" charset="0"/>
                <a:cs typeface="Times New Roman" panose="02020603050405020304" pitchFamily="18" charset="0"/>
              </a:rPr>
              <a:t>numpy</a:t>
            </a:r>
            <a:r>
              <a:rPr lang="en-IN" sz="1700" b="0" dirty="0">
                <a:solidFill>
                  <a:schemeClr val="tx1"/>
                </a:solidFill>
                <a:effectLst/>
                <a:latin typeface="Times New Roman" panose="02020603050405020304" pitchFamily="18" charset="0"/>
                <a:cs typeface="Times New Roman" panose="02020603050405020304" pitchFamily="18" charset="0"/>
              </a:rPr>
              <a:t> as np</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l1=</a:t>
            </a:r>
            <a:r>
              <a:rPr lang="en-IN" sz="1700" b="0" dirty="0" err="1">
                <a:solidFill>
                  <a:schemeClr val="tx1"/>
                </a:solidFill>
                <a:effectLst/>
                <a:latin typeface="Times New Roman" panose="02020603050405020304" pitchFamily="18" charset="0"/>
                <a:cs typeface="Times New Roman" panose="02020603050405020304" pitchFamily="18" charset="0"/>
              </a:rPr>
              <a:t>np.array</a:t>
            </a:r>
            <a:r>
              <a:rPr lang="en-IN" sz="1700" b="0" dirty="0">
                <a:solidFill>
                  <a:schemeClr val="tx1"/>
                </a:solidFill>
                <a:effectLst/>
                <a:latin typeface="Times New Roman" panose="02020603050405020304" pitchFamily="18" charset="0"/>
                <a:cs typeface="Times New Roman" panose="02020603050405020304" pitchFamily="18" charset="0"/>
              </a:rPr>
              <a:t>(l)</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m1=</a:t>
            </a:r>
            <a:r>
              <a:rPr lang="en-IN" sz="1700" b="0" dirty="0" err="1">
                <a:solidFill>
                  <a:schemeClr val="tx1"/>
                </a:solidFill>
                <a:effectLst/>
                <a:latin typeface="Times New Roman" panose="02020603050405020304" pitchFamily="18" charset="0"/>
                <a:cs typeface="Times New Roman" panose="02020603050405020304" pitchFamily="18" charset="0"/>
              </a:rPr>
              <a:t>np.array</a:t>
            </a:r>
            <a:r>
              <a:rPr lang="en-IN" sz="1700" b="0" dirty="0">
                <a:solidFill>
                  <a:schemeClr val="tx1"/>
                </a:solidFill>
                <a:effectLst/>
                <a:latin typeface="Times New Roman" panose="02020603050405020304" pitchFamily="18" charset="0"/>
                <a:cs typeface="Times New Roman" panose="02020603050405020304" pitchFamily="18" charset="0"/>
              </a:rPr>
              <a:t>(m)</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n1=</a:t>
            </a:r>
            <a:r>
              <a:rPr lang="en-IN" sz="1700" b="0" dirty="0" err="1">
                <a:solidFill>
                  <a:schemeClr val="tx1"/>
                </a:solidFill>
                <a:effectLst/>
                <a:latin typeface="Times New Roman" panose="02020603050405020304" pitchFamily="18" charset="0"/>
                <a:cs typeface="Times New Roman" panose="02020603050405020304" pitchFamily="18" charset="0"/>
              </a:rPr>
              <a:t>np.array</a:t>
            </a:r>
            <a:r>
              <a:rPr lang="en-IN" sz="1700" b="0" dirty="0">
                <a:solidFill>
                  <a:schemeClr val="tx1"/>
                </a:solidFill>
                <a:effectLst/>
                <a:latin typeface="Times New Roman" panose="02020603050405020304" pitchFamily="18" charset="0"/>
                <a:cs typeface="Times New Roman" panose="02020603050405020304" pitchFamily="18" charset="0"/>
              </a:rPr>
              <a:t>(n)</a:t>
            </a:r>
          </a:p>
          <a:p>
            <a:pPr marL="45720" indent="0">
              <a:buNone/>
            </a:pPr>
            <a:r>
              <a:rPr lang="en-IN" sz="1700" b="0" dirty="0">
                <a:solidFill>
                  <a:schemeClr val="tx1"/>
                </a:solidFill>
                <a:effectLst/>
                <a:latin typeface="Times New Roman" panose="02020603050405020304" pitchFamily="18" charset="0"/>
                <a:cs typeface="Times New Roman" panose="02020603050405020304" pitchFamily="18" charset="0"/>
              </a:rPr>
              <a:t>names = ["</a:t>
            </a:r>
            <a:r>
              <a:rPr lang="en-IN" sz="1700" b="0" dirty="0" err="1">
                <a:solidFill>
                  <a:schemeClr val="tx1"/>
                </a:solidFill>
                <a:effectLst/>
                <a:latin typeface="Times New Roman" panose="02020603050405020304" pitchFamily="18" charset="0"/>
                <a:cs typeface="Times New Roman" panose="02020603050405020304" pitchFamily="18" charset="0"/>
              </a:rPr>
              <a:t>NBC","LR","DT","RF","SVM","Bagging","VCH","VCS","XGB</a:t>
            </a:r>
            <a:r>
              <a:rPr lang="en-IN" sz="17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plt.plot</a:t>
            </a:r>
            <a:r>
              <a:rPr lang="en-IN" sz="1700" b="0" dirty="0">
                <a:solidFill>
                  <a:schemeClr val="tx1"/>
                </a:solidFill>
                <a:effectLst/>
                <a:latin typeface="Times New Roman" panose="02020603050405020304" pitchFamily="18" charset="0"/>
                <a:cs typeface="Times New Roman" panose="02020603050405020304" pitchFamily="18" charset="0"/>
              </a:rPr>
              <a:t>(l1,label="</a:t>
            </a:r>
            <a:r>
              <a:rPr lang="en-IN" sz="1700" b="0" dirty="0" err="1">
                <a:solidFill>
                  <a:schemeClr val="tx1"/>
                </a:solidFill>
                <a:effectLst/>
                <a:latin typeface="Times New Roman" panose="02020603050405020304" pitchFamily="18" charset="0"/>
                <a:cs typeface="Times New Roman" panose="02020603050405020304" pitchFamily="18" charset="0"/>
              </a:rPr>
              <a:t>Tweets",marker</a:t>
            </a:r>
            <a:r>
              <a:rPr lang="en-IN" sz="1700" b="0" dirty="0">
                <a:solidFill>
                  <a:schemeClr val="tx1"/>
                </a:solidFill>
                <a:effectLst/>
                <a:latin typeface="Times New Roman" panose="02020603050405020304" pitchFamily="18" charset="0"/>
                <a:cs typeface="Times New Roman" panose="02020603050405020304" pitchFamily="18" charset="0"/>
              </a:rPr>
              <a:t>='o',</a:t>
            </a:r>
            <a:r>
              <a:rPr lang="en-IN" sz="1700" b="0" dirty="0" err="1">
                <a:solidFill>
                  <a:schemeClr val="tx1"/>
                </a:solidFill>
                <a:effectLst/>
                <a:latin typeface="Times New Roman" panose="02020603050405020304" pitchFamily="18" charset="0"/>
                <a:cs typeface="Times New Roman" panose="02020603050405020304" pitchFamily="18" charset="0"/>
              </a:rPr>
              <a:t>color</a:t>
            </a:r>
            <a:r>
              <a:rPr lang="en-IN" sz="1700" b="0" dirty="0">
                <a:solidFill>
                  <a:schemeClr val="tx1"/>
                </a:solidFill>
                <a:effectLst/>
                <a:latin typeface="Times New Roman" panose="02020603050405020304" pitchFamily="18" charset="0"/>
                <a:cs typeface="Times New Roman" panose="02020603050405020304" pitchFamily="18" charset="0"/>
              </a:rPr>
              <a:t>='blue')</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plt.xticks</a:t>
            </a:r>
            <a:r>
              <a:rPr lang="en-IN" sz="1700" b="0" dirty="0">
                <a:solidFill>
                  <a:schemeClr val="tx1"/>
                </a:solidFill>
                <a:effectLst/>
                <a:latin typeface="Times New Roman" panose="02020603050405020304" pitchFamily="18" charset="0"/>
                <a:cs typeface="Times New Roman" panose="02020603050405020304" pitchFamily="18" charset="0"/>
              </a:rPr>
              <a:t>(l1, names)</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plt.plot</a:t>
            </a:r>
            <a:r>
              <a:rPr lang="en-IN" sz="1700" b="0" dirty="0">
                <a:solidFill>
                  <a:schemeClr val="tx1"/>
                </a:solidFill>
                <a:effectLst/>
                <a:latin typeface="Times New Roman" panose="02020603050405020304" pitchFamily="18" charset="0"/>
                <a:cs typeface="Times New Roman" panose="02020603050405020304" pitchFamily="18" charset="0"/>
              </a:rPr>
              <a:t>(m1,label="</a:t>
            </a:r>
            <a:r>
              <a:rPr lang="en-IN" sz="1700" b="0" dirty="0" err="1">
                <a:solidFill>
                  <a:schemeClr val="tx1"/>
                </a:solidFill>
                <a:effectLst/>
                <a:latin typeface="Times New Roman" panose="02020603050405020304" pitchFamily="18" charset="0"/>
                <a:cs typeface="Times New Roman" panose="02020603050405020304" pitchFamily="18" charset="0"/>
              </a:rPr>
              <a:t>TweetsDesc</a:t>
            </a:r>
            <a:r>
              <a:rPr lang="en-IN" sz="1700" b="0" dirty="0">
                <a:solidFill>
                  <a:schemeClr val="tx1"/>
                </a:solidFill>
                <a:effectLst/>
                <a:latin typeface="Times New Roman" panose="02020603050405020304" pitchFamily="18" charset="0"/>
                <a:cs typeface="Times New Roman" panose="02020603050405020304" pitchFamily="18" charset="0"/>
              </a:rPr>
              <a:t>",marker='s',</a:t>
            </a:r>
            <a:r>
              <a:rPr lang="en-IN" sz="1700" b="0" dirty="0" err="1">
                <a:solidFill>
                  <a:schemeClr val="tx1"/>
                </a:solidFill>
                <a:effectLst/>
                <a:latin typeface="Times New Roman" panose="02020603050405020304" pitchFamily="18" charset="0"/>
                <a:cs typeface="Times New Roman" panose="02020603050405020304" pitchFamily="18" charset="0"/>
              </a:rPr>
              <a:t>color</a:t>
            </a:r>
            <a:r>
              <a:rPr lang="en-IN" sz="1700" b="0" dirty="0">
                <a:solidFill>
                  <a:schemeClr val="tx1"/>
                </a:solidFill>
                <a:effectLst/>
                <a:latin typeface="Times New Roman" panose="02020603050405020304" pitchFamily="18" charset="0"/>
                <a:cs typeface="Times New Roman" panose="02020603050405020304" pitchFamily="18" charset="0"/>
              </a:rPr>
              <a:t>='red')</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plt.plot</a:t>
            </a:r>
            <a:r>
              <a:rPr lang="en-IN" sz="1700" b="0" dirty="0">
                <a:solidFill>
                  <a:schemeClr val="tx1"/>
                </a:solidFill>
                <a:effectLst/>
                <a:latin typeface="Times New Roman" panose="02020603050405020304" pitchFamily="18" charset="0"/>
                <a:cs typeface="Times New Roman" panose="02020603050405020304" pitchFamily="18" charset="0"/>
              </a:rPr>
              <a:t>(n1,label="</a:t>
            </a:r>
            <a:r>
              <a:rPr lang="en-IN" sz="1700" b="0" dirty="0" err="1">
                <a:solidFill>
                  <a:schemeClr val="tx1"/>
                </a:solidFill>
                <a:effectLst/>
                <a:latin typeface="Times New Roman" panose="02020603050405020304" pitchFamily="18" charset="0"/>
                <a:cs typeface="Times New Roman" panose="02020603050405020304" pitchFamily="18" charset="0"/>
              </a:rPr>
              <a:t>Desc</a:t>
            </a:r>
            <a:r>
              <a:rPr lang="en-IN" sz="1700" b="0" dirty="0">
                <a:solidFill>
                  <a:schemeClr val="tx1"/>
                </a:solidFill>
                <a:effectLst/>
                <a:latin typeface="Times New Roman" panose="02020603050405020304" pitchFamily="18" charset="0"/>
                <a:cs typeface="Times New Roman" panose="02020603050405020304" pitchFamily="18" charset="0"/>
              </a:rPr>
              <a:t>",marker='s',</a:t>
            </a:r>
            <a:r>
              <a:rPr lang="en-IN" sz="1700" b="0" dirty="0" err="1">
                <a:solidFill>
                  <a:schemeClr val="tx1"/>
                </a:solidFill>
                <a:effectLst/>
                <a:latin typeface="Times New Roman" panose="02020603050405020304" pitchFamily="18" charset="0"/>
                <a:cs typeface="Times New Roman" panose="02020603050405020304" pitchFamily="18" charset="0"/>
              </a:rPr>
              <a:t>color</a:t>
            </a:r>
            <a:r>
              <a:rPr lang="en-IN" sz="1700" b="0" dirty="0">
                <a:solidFill>
                  <a:schemeClr val="tx1"/>
                </a:solidFill>
                <a:effectLst/>
                <a:latin typeface="Times New Roman" panose="02020603050405020304" pitchFamily="18" charset="0"/>
                <a:cs typeface="Times New Roman" panose="02020603050405020304" pitchFamily="18" charset="0"/>
              </a:rPr>
              <a:t>='green')</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plt.legend</a:t>
            </a:r>
            <a:r>
              <a:rPr lang="en-IN" sz="1700" b="0" dirty="0">
                <a:solidFill>
                  <a:schemeClr val="tx1"/>
                </a:solidFill>
                <a:effectLst/>
                <a:latin typeface="Times New Roman" panose="02020603050405020304" pitchFamily="18" charset="0"/>
                <a:cs typeface="Times New Roman" panose="02020603050405020304" pitchFamily="18" charset="0"/>
              </a:rPr>
              <a:t>()</a:t>
            </a:r>
          </a:p>
          <a:p>
            <a:pPr marL="45720" indent="0">
              <a:buNone/>
            </a:pPr>
            <a:r>
              <a:rPr lang="en-IN" sz="1700" b="0" dirty="0" err="1">
                <a:solidFill>
                  <a:schemeClr val="tx1"/>
                </a:solidFill>
                <a:effectLst/>
                <a:latin typeface="Times New Roman" panose="02020603050405020304" pitchFamily="18" charset="0"/>
                <a:cs typeface="Times New Roman" panose="02020603050405020304" pitchFamily="18" charset="0"/>
              </a:rPr>
              <a:t>plt.show</a:t>
            </a:r>
            <a:r>
              <a:rPr lang="en-IN" sz="1700" b="0" dirty="0">
                <a:solidFill>
                  <a:schemeClr val="tx1"/>
                </a:solidFill>
                <a:effectLst/>
                <a:latin typeface="Times New Roman" panose="02020603050405020304" pitchFamily="18" charset="0"/>
                <a:cs typeface="Times New Roman" panose="02020603050405020304" pitchFamily="18" charset="0"/>
              </a:rPr>
              <a:t>()</a:t>
            </a:r>
          </a:p>
          <a:p>
            <a:pPr marL="45720" indent="0" algn="just">
              <a:buClr>
                <a:schemeClr val="tx1"/>
              </a:buClr>
              <a:buNone/>
            </a:pPr>
            <a:endParaRPr lang="en-IN" b="1" dirty="0">
              <a:solidFill>
                <a:schemeClr val="tx1"/>
              </a:solidFill>
              <a:latin typeface="Times New Roman" panose="02020603050405020304" pitchFamily="18" charset="0"/>
              <a:cs typeface="Times New Roman" panose="02020603050405020304" pitchFamily="18" charset="0"/>
            </a:endParaRPr>
          </a:p>
          <a:p>
            <a:pPr marL="45720" indent="0" algn="just">
              <a:buClr>
                <a:schemeClr val="tx1"/>
              </a:buClr>
              <a:buNone/>
            </a:pP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790BDA8-3DE5-483D-C374-483C633BD36F}"/>
              </a:ext>
            </a:extLst>
          </p:cNvPr>
          <p:cNvSpPr>
            <a:spLocks noGrp="1"/>
          </p:cNvSpPr>
          <p:nvPr>
            <p:ph type="ftr" sz="quarter" idx="11"/>
          </p:nvPr>
        </p:nvSpPr>
        <p:spPr/>
        <p:txBody>
          <a:bodyPr/>
          <a:lstStyle/>
          <a:p>
            <a:r>
              <a:rPr lang="en-US"/>
              <a:t>Batch - 01</a:t>
            </a:r>
            <a:endParaRPr lang="en-US" dirty="0"/>
          </a:p>
        </p:txBody>
      </p:sp>
      <p:sp>
        <p:nvSpPr>
          <p:cNvPr id="4" name="Slide Number Placeholder 3">
            <a:extLst>
              <a:ext uri="{FF2B5EF4-FFF2-40B4-BE49-F238E27FC236}">
                <a16:creationId xmlns:a16="http://schemas.microsoft.com/office/drawing/2014/main" id="{10E4A13A-8F17-3902-033F-C0F34C52106B}"/>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9004822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a:bodyPr>
          <a:lstStyle/>
          <a:p>
            <a:pPr marL="45720" indent="0">
              <a:buNone/>
            </a:pPr>
            <a:r>
              <a:rPr lang="en-GB" b="1" dirty="0">
                <a:solidFill>
                  <a:srgbClr val="7030A0"/>
                </a:solidFill>
                <a:latin typeface="Times New Roman" panose="02020603050405020304" pitchFamily="18" charset="0"/>
                <a:cs typeface="Times New Roman" panose="02020603050405020304" pitchFamily="18" charset="0"/>
              </a:rPr>
              <a:t>Bag of Words(BOW):</a:t>
            </a:r>
            <a:endParaRPr lang="en-GB" b="1" dirty="0">
              <a:solidFill>
                <a:srgbClr val="7030A0"/>
              </a:solidFill>
              <a:effectLst/>
              <a:latin typeface="Times New Roman" panose="02020603050405020304" pitchFamily="18" charset="0"/>
              <a:cs typeface="Times New Roman" panose="02020603050405020304" pitchFamily="18"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51</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9399C65-3246-3B8D-2F62-722B0CE474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636" y="1048870"/>
            <a:ext cx="7521388" cy="4995663"/>
          </a:xfrm>
          <a:prstGeom prst="rect">
            <a:avLst/>
          </a:prstGeom>
          <a:noFill/>
          <a:ln>
            <a:noFill/>
          </a:ln>
        </p:spPr>
      </p:pic>
    </p:spTree>
    <p:extLst>
      <p:ext uri="{BB962C8B-B14F-4D97-AF65-F5344CB8AC3E}">
        <p14:creationId xmlns:p14="http://schemas.microsoft.com/office/powerpoint/2010/main" val="4031686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a:bodyPr>
          <a:lstStyle/>
          <a:p>
            <a:pPr marL="45720" indent="0">
              <a:buNone/>
            </a:pPr>
            <a:r>
              <a:rPr lang="en-GB" b="1" dirty="0">
                <a:solidFill>
                  <a:srgbClr val="7030A0"/>
                </a:solidFill>
                <a:latin typeface="Times New Roman" panose="02020603050405020304" pitchFamily="18" charset="0"/>
                <a:cs typeface="Times New Roman" panose="02020603050405020304" pitchFamily="18" charset="0"/>
              </a:rPr>
              <a:t>TF-IDF:</a:t>
            </a:r>
            <a:endParaRPr lang="en-GB" b="1" dirty="0">
              <a:solidFill>
                <a:srgbClr val="7030A0"/>
              </a:solidFill>
              <a:effectLst/>
              <a:latin typeface="Times New Roman" panose="02020603050405020304" pitchFamily="18" charset="0"/>
              <a:cs typeface="Times New Roman" panose="02020603050405020304" pitchFamily="18"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52</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814A9D9-8EF4-25A3-DF54-F5096B5DFF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7741" y="1107141"/>
            <a:ext cx="6911789" cy="4643717"/>
          </a:xfrm>
          <a:prstGeom prst="rect">
            <a:avLst/>
          </a:prstGeom>
          <a:noFill/>
          <a:ln>
            <a:noFill/>
          </a:ln>
        </p:spPr>
      </p:pic>
    </p:spTree>
    <p:extLst>
      <p:ext uri="{BB962C8B-B14F-4D97-AF65-F5344CB8AC3E}">
        <p14:creationId xmlns:p14="http://schemas.microsoft.com/office/powerpoint/2010/main" val="3099011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a:bodyPr>
          <a:lstStyle/>
          <a:p>
            <a:pPr marL="45720" indent="0">
              <a:buNone/>
            </a:pPr>
            <a:r>
              <a:rPr lang="en-GB" b="1" dirty="0">
                <a:solidFill>
                  <a:srgbClr val="7030A0"/>
                </a:solidFill>
                <a:latin typeface="Times New Roman" panose="02020603050405020304" pitchFamily="18" charset="0"/>
                <a:cs typeface="Times New Roman" panose="02020603050405020304" pitchFamily="18" charset="0"/>
              </a:rPr>
              <a:t>GLOVE:</a:t>
            </a:r>
            <a:endParaRPr lang="en-GB" b="1" dirty="0">
              <a:solidFill>
                <a:srgbClr val="7030A0"/>
              </a:solidFill>
              <a:effectLst/>
              <a:latin typeface="Times New Roman" panose="02020603050405020304" pitchFamily="18" charset="0"/>
              <a:cs typeface="Times New Roman" panose="02020603050405020304" pitchFamily="18"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53</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D4FE4AC-9DAD-FC9C-6281-7B8803E076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9765" y="1174376"/>
            <a:ext cx="5979459" cy="4670612"/>
          </a:xfrm>
          <a:prstGeom prst="rect">
            <a:avLst/>
          </a:prstGeom>
          <a:noFill/>
          <a:ln>
            <a:noFill/>
          </a:ln>
        </p:spPr>
      </p:pic>
    </p:spTree>
    <p:extLst>
      <p:ext uri="{BB962C8B-B14F-4D97-AF65-F5344CB8AC3E}">
        <p14:creationId xmlns:p14="http://schemas.microsoft.com/office/powerpoint/2010/main" val="2514952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a:bodyPr>
          <a:lstStyle/>
          <a:p>
            <a:pPr marL="45720" indent="0">
              <a:buNone/>
            </a:pPr>
            <a:r>
              <a:rPr lang="en-GB" b="1" dirty="0">
                <a:solidFill>
                  <a:srgbClr val="7030A0"/>
                </a:solidFill>
                <a:latin typeface="Times New Roman" panose="02020603050405020304" pitchFamily="18" charset="0"/>
                <a:cs typeface="Times New Roman" panose="02020603050405020304" pitchFamily="18" charset="0"/>
              </a:rPr>
              <a:t>BERT:</a:t>
            </a:r>
            <a:endParaRPr lang="en-GB" b="1" dirty="0">
              <a:solidFill>
                <a:srgbClr val="7030A0"/>
              </a:solidFill>
              <a:effectLst/>
              <a:latin typeface="Times New Roman" panose="02020603050405020304" pitchFamily="18" charset="0"/>
              <a:cs typeface="Times New Roman" panose="02020603050405020304" pitchFamily="18"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54</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30983A-8CF3-6B51-FDBD-B1C2842651B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1" y="1281954"/>
            <a:ext cx="6732494" cy="4509246"/>
          </a:xfrm>
          <a:prstGeom prst="rect">
            <a:avLst/>
          </a:prstGeom>
          <a:noFill/>
          <a:ln>
            <a:noFill/>
          </a:ln>
        </p:spPr>
      </p:pic>
    </p:spTree>
    <p:extLst>
      <p:ext uri="{BB962C8B-B14F-4D97-AF65-F5344CB8AC3E}">
        <p14:creationId xmlns:p14="http://schemas.microsoft.com/office/powerpoint/2010/main" val="733088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a:bodyPr>
          <a:lstStyle/>
          <a:p>
            <a:pPr marL="45720" indent="0">
              <a:buNone/>
            </a:pPr>
            <a:r>
              <a:rPr lang="en-GB" b="1" dirty="0">
                <a:solidFill>
                  <a:srgbClr val="7030A0"/>
                </a:solidFill>
                <a:latin typeface="Times New Roman" panose="02020603050405020304" pitchFamily="18" charset="0"/>
                <a:cs typeface="Times New Roman" panose="02020603050405020304" pitchFamily="18" charset="0"/>
              </a:rPr>
              <a:t>W2V:</a:t>
            </a:r>
            <a:endParaRPr lang="en-GB" b="1" dirty="0">
              <a:solidFill>
                <a:srgbClr val="7030A0"/>
              </a:solidFill>
              <a:effectLst/>
              <a:latin typeface="Times New Roman" panose="02020603050405020304" pitchFamily="18" charset="0"/>
              <a:cs typeface="Times New Roman" panose="02020603050405020304" pitchFamily="18"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55</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82216F-5ECB-A574-311F-E4A9F4ADA5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6965" y="1039906"/>
            <a:ext cx="5853953" cy="4652681"/>
          </a:xfrm>
          <a:prstGeom prst="rect">
            <a:avLst/>
          </a:prstGeom>
          <a:noFill/>
          <a:ln>
            <a:noFill/>
          </a:ln>
        </p:spPr>
      </p:pic>
    </p:spTree>
    <p:extLst>
      <p:ext uri="{BB962C8B-B14F-4D97-AF65-F5344CB8AC3E}">
        <p14:creationId xmlns:p14="http://schemas.microsoft.com/office/powerpoint/2010/main" val="4191167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AD2AA-D42C-44EE-6EFD-961867E8FB79}"/>
              </a:ext>
            </a:extLst>
          </p:cNvPr>
          <p:cNvSpPr>
            <a:spLocks noGrp="1"/>
          </p:cNvSpPr>
          <p:nvPr>
            <p:ph sz="half" idx="1"/>
          </p:nvPr>
        </p:nvSpPr>
        <p:spPr>
          <a:xfrm>
            <a:off x="612742" y="433634"/>
            <a:ext cx="11029361" cy="5790194"/>
          </a:xfrm>
        </p:spPr>
        <p:txBody>
          <a:bodyPr>
            <a:normAutofit/>
          </a:bodyPr>
          <a:lstStyle/>
          <a:p>
            <a:pPr marL="45720" indent="0">
              <a:buNone/>
            </a:pPr>
            <a:r>
              <a:rPr lang="en-GB" b="1" dirty="0">
                <a:solidFill>
                  <a:srgbClr val="7030A0"/>
                </a:solidFill>
                <a:latin typeface="Times New Roman" panose="02020603050405020304" pitchFamily="18" charset="0"/>
                <a:cs typeface="Times New Roman" panose="02020603050405020304" pitchFamily="18" charset="0"/>
              </a:rPr>
              <a:t>GPT2:</a:t>
            </a:r>
            <a:endParaRPr lang="en-GB" b="1" dirty="0">
              <a:solidFill>
                <a:srgbClr val="7030A0"/>
              </a:solidFill>
              <a:effectLst/>
              <a:latin typeface="Times New Roman" panose="02020603050405020304" pitchFamily="18" charset="0"/>
              <a:cs typeface="Times New Roman" panose="02020603050405020304" pitchFamily="18" charset="0"/>
            </a:endParaRPr>
          </a:p>
          <a:p>
            <a:pPr marL="45720" indent="0">
              <a:buNone/>
            </a:pPr>
            <a:endParaRPr lang="en-IN" sz="1600" b="0" dirty="0">
              <a:solidFill>
                <a:srgbClr val="000000"/>
              </a:solidFill>
              <a:effectLst/>
              <a:latin typeface="Courier New" panose="02070309020205020404" pitchFamily="49" charset="0"/>
            </a:endParaRPr>
          </a:p>
          <a:p>
            <a:pPr marL="45720" indent="0">
              <a:buNone/>
            </a:pPr>
            <a:endParaRPr lang="en-GB" sz="1600" b="0" dirty="0">
              <a:solidFill>
                <a:srgbClr val="000000"/>
              </a:solidFill>
              <a:effectLst/>
              <a:latin typeface="Courier New" panose="02070309020205020404" pitchFamily="49" charset="0"/>
            </a:endParaRPr>
          </a:p>
          <a:p>
            <a:pPr marL="45720" indent="0">
              <a:buNone/>
            </a:pPr>
            <a:endParaRPr lang="en-IN" sz="1600" b="0" dirty="0">
              <a:solidFill>
                <a:srgbClr val="000000"/>
              </a:solidFill>
              <a:effectLst/>
              <a:latin typeface="Courier New" panose="02070309020205020404" pitchFamily="49" charset="0"/>
            </a:endParaRPr>
          </a:p>
          <a:p>
            <a:pPr marL="0" lvl="0" indent="0">
              <a:lnSpc>
                <a:spcPct val="107000"/>
              </a:lnSpc>
              <a:spcAft>
                <a:spcPts val="800"/>
              </a:spcAft>
              <a:buClrTx/>
              <a:buNone/>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4F48073-5BC5-9C5C-A366-ED4E28FF6AFB}"/>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411367A0-3FC2-32E0-0E0E-26561A19DB06}"/>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56</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0FDDC0-7C3F-0337-56D5-C97B93EDB3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9035" y="1237129"/>
            <a:ext cx="5836024" cy="4589930"/>
          </a:xfrm>
          <a:prstGeom prst="rect">
            <a:avLst/>
          </a:prstGeom>
          <a:noFill/>
          <a:ln>
            <a:noFill/>
          </a:ln>
        </p:spPr>
      </p:pic>
    </p:spTree>
    <p:extLst>
      <p:ext uri="{BB962C8B-B14F-4D97-AF65-F5344CB8AC3E}">
        <p14:creationId xmlns:p14="http://schemas.microsoft.com/office/powerpoint/2010/main" val="490283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DF74-9199-17F2-DD2E-0DD6BBA0A6F4}"/>
              </a:ext>
            </a:extLst>
          </p:cNvPr>
          <p:cNvSpPr>
            <a:spLocks noGrp="1"/>
          </p:cNvSpPr>
          <p:nvPr>
            <p:ph type="title"/>
          </p:nvPr>
        </p:nvSpPr>
        <p:spPr>
          <a:xfrm>
            <a:off x="1143000" y="609600"/>
            <a:ext cx="9875520" cy="699247"/>
          </a:xfrm>
        </p:spPr>
        <p:txBody>
          <a:bodyPr>
            <a:normAutofit/>
          </a:bodyPr>
          <a:lstStyle/>
          <a:p>
            <a:r>
              <a:rPr lang="en-US" sz="3000" dirty="0">
                <a:solidFill>
                  <a:schemeClr val="accent4">
                    <a:lumMod val="75000"/>
                  </a:schemeClr>
                </a:solidFill>
                <a:latin typeface="Times New Roman" panose="02020603050405020304" pitchFamily="18" charset="0"/>
                <a:cs typeface="Times New Roman" panose="02020603050405020304" pitchFamily="18" charset="0"/>
              </a:rPr>
              <a:t>b)Hate Speech Detection</a:t>
            </a:r>
            <a:endParaRPr lang="en-IN" sz="30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694E8B47-4072-BCFB-D8C6-473E0C9B4643}"/>
              </a:ext>
            </a:extLst>
          </p:cNvPr>
          <p:cNvPicPr>
            <a:picLocks noGrp="1" noChangeAspect="1"/>
          </p:cNvPicPr>
          <p:nvPr>
            <p:ph idx="1"/>
          </p:nvPr>
        </p:nvPicPr>
        <p:blipFill>
          <a:blip r:embed="rId2"/>
          <a:stretch>
            <a:fillRect/>
          </a:stretch>
        </p:blipFill>
        <p:spPr>
          <a:xfrm>
            <a:off x="1143000" y="1524000"/>
            <a:ext cx="9872663" cy="3927875"/>
          </a:xfrm>
        </p:spPr>
      </p:pic>
      <p:sp>
        <p:nvSpPr>
          <p:cNvPr id="4" name="Footer Placeholder 3">
            <a:extLst>
              <a:ext uri="{FF2B5EF4-FFF2-40B4-BE49-F238E27FC236}">
                <a16:creationId xmlns:a16="http://schemas.microsoft.com/office/drawing/2014/main" id="{34596A71-E89A-5F43-031B-BF9E6CD8FC97}"/>
              </a:ext>
            </a:extLst>
          </p:cNvPr>
          <p:cNvSpPr>
            <a:spLocks noGrp="1"/>
          </p:cNvSpPr>
          <p:nvPr>
            <p:ph type="ftr" sz="quarter" idx="11"/>
          </p:nvPr>
        </p:nvSpPr>
        <p:spPr/>
        <p:txBody>
          <a:bodyPr/>
          <a:lstStyle/>
          <a:p>
            <a:r>
              <a:rPr lang="en-US"/>
              <a:t>Batch - 01</a:t>
            </a:r>
            <a:endParaRPr lang="en-US" dirty="0"/>
          </a:p>
        </p:txBody>
      </p:sp>
      <p:sp>
        <p:nvSpPr>
          <p:cNvPr id="5" name="Slide Number Placeholder 4">
            <a:extLst>
              <a:ext uri="{FF2B5EF4-FFF2-40B4-BE49-F238E27FC236}">
                <a16:creationId xmlns:a16="http://schemas.microsoft.com/office/drawing/2014/main" id="{D57AFCA9-281E-3BE4-C68E-73EB05CAA5A5}"/>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1437310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1170CE-3810-5314-CC42-32898F4D95B6}"/>
              </a:ext>
            </a:extLst>
          </p:cNvPr>
          <p:cNvSpPr>
            <a:spLocks noGrp="1"/>
          </p:cNvSpPr>
          <p:nvPr>
            <p:ph type="ftr" sz="quarter" idx="11"/>
          </p:nvPr>
        </p:nvSpPr>
        <p:spPr/>
        <p:txBody>
          <a:bodyPr/>
          <a:lstStyle/>
          <a:p>
            <a:r>
              <a:rPr lang="en-US"/>
              <a:t>Batch - 01</a:t>
            </a:r>
            <a:endParaRPr lang="en-US" dirty="0"/>
          </a:p>
        </p:txBody>
      </p:sp>
      <p:sp>
        <p:nvSpPr>
          <p:cNvPr id="5" name="Slide Number Placeholder 4">
            <a:extLst>
              <a:ext uri="{FF2B5EF4-FFF2-40B4-BE49-F238E27FC236}">
                <a16:creationId xmlns:a16="http://schemas.microsoft.com/office/drawing/2014/main" id="{7C4D2F46-232A-EB75-F28C-4BAB6BDF6984}"/>
              </a:ext>
            </a:extLst>
          </p:cNvPr>
          <p:cNvSpPr>
            <a:spLocks noGrp="1"/>
          </p:cNvSpPr>
          <p:nvPr>
            <p:ph type="sldNum" sz="quarter" idx="12"/>
          </p:nvPr>
        </p:nvSpPr>
        <p:spPr/>
        <p:txBody>
          <a:bodyPr/>
          <a:lstStyle/>
          <a:p>
            <a:fld id="{D57F1E4F-1CFF-5643-939E-217C01CDF565}" type="slidenum">
              <a:rPr lang="en-US" smtClean="0"/>
              <a:pPr/>
              <a:t>58</a:t>
            </a:fld>
            <a:endParaRPr lang="en-US" dirty="0"/>
          </a:p>
        </p:txBody>
      </p:sp>
      <p:pic>
        <p:nvPicPr>
          <p:cNvPr id="7" name="Picture 6">
            <a:extLst>
              <a:ext uri="{FF2B5EF4-FFF2-40B4-BE49-F238E27FC236}">
                <a16:creationId xmlns:a16="http://schemas.microsoft.com/office/drawing/2014/main" id="{B1ECF415-3465-CA94-8283-B214A58CF80C}"/>
              </a:ext>
            </a:extLst>
          </p:cNvPr>
          <p:cNvPicPr>
            <a:picLocks noChangeAspect="1"/>
          </p:cNvPicPr>
          <p:nvPr/>
        </p:nvPicPr>
        <p:blipFill>
          <a:blip r:embed="rId2"/>
          <a:stretch>
            <a:fillRect/>
          </a:stretch>
        </p:blipFill>
        <p:spPr>
          <a:xfrm>
            <a:off x="1057836" y="902751"/>
            <a:ext cx="9708776" cy="5052498"/>
          </a:xfrm>
          <a:prstGeom prst="rect">
            <a:avLst/>
          </a:prstGeom>
        </p:spPr>
      </p:pic>
    </p:spTree>
    <p:extLst>
      <p:ext uri="{BB962C8B-B14F-4D97-AF65-F5344CB8AC3E}">
        <p14:creationId xmlns:p14="http://schemas.microsoft.com/office/powerpoint/2010/main" val="36878113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409B-D505-39AD-959A-E4882CE3D675}"/>
              </a:ext>
            </a:extLst>
          </p:cNvPr>
          <p:cNvSpPr>
            <a:spLocks noGrp="1"/>
          </p:cNvSpPr>
          <p:nvPr>
            <p:ph type="title"/>
          </p:nvPr>
        </p:nvSpPr>
        <p:spPr>
          <a:xfrm>
            <a:off x="1143000" y="609600"/>
            <a:ext cx="9875520" cy="717176"/>
          </a:xfrm>
        </p:spPr>
        <p:txBody>
          <a:bodyPr/>
          <a:lstStyle/>
          <a:p>
            <a:r>
              <a:rPr lang="en-US">
                <a:solidFill>
                  <a:schemeClr val="accent1">
                    <a:lumMod val="75000"/>
                  </a:schemeClr>
                </a:solidFill>
                <a:latin typeface="Times New Roman" panose="02020603050405020304" pitchFamily="18" charset="0"/>
                <a:cs typeface="Times New Roman" panose="02020603050405020304" pitchFamily="18" charset="0"/>
              </a:rPr>
              <a:t>Test Cases</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E5A27699-6877-EDCA-C559-787B8D065240}"/>
              </a:ext>
            </a:extLst>
          </p:cNvPr>
          <p:cNvPicPr>
            <a:picLocks noGrp="1" noChangeAspect="1"/>
          </p:cNvPicPr>
          <p:nvPr>
            <p:ph idx="1"/>
          </p:nvPr>
        </p:nvPicPr>
        <p:blipFill>
          <a:blip r:embed="rId2"/>
          <a:stretch>
            <a:fillRect/>
          </a:stretch>
        </p:blipFill>
        <p:spPr>
          <a:xfrm>
            <a:off x="1532965" y="1768306"/>
            <a:ext cx="8426823" cy="3886537"/>
          </a:xfrm>
        </p:spPr>
      </p:pic>
      <p:sp>
        <p:nvSpPr>
          <p:cNvPr id="4" name="Footer Placeholder 3">
            <a:extLst>
              <a:ext uri="{FF2B5EF4-FFF2-40B4-BE49-F238E27FC236}">
                <a16:creationId xmlns:a16="http://schemas.microsoft.com/office/drawing/2014/main" id="{F58E2B41-4712-93E2-2D4B-9EAB07BC8925}"/>
              </a:ext>
            </a:extLst>
          </p:cNvPr>
          <p:cNvSpPr>
            <a:spLocks noGrp="1"/>
          </p:cNvSpPr>
          <p:nvPr>
            <p:ph type="ftr" sz="quarter" idx="11"/>
          </p:nvPr>
        </p:nvSpPr>
        <p:spPr/>
        <p:txBody>
          <a:bodyPr/>
          <a:lstStyle/>
          <a:p>
            <a:r>
              <a:rPr lang="en-US"/>
              <a:t>Batch - 01</a:t>
            </a:r>
            <a:endParaRPr lang="en-US" dirty="0"/>
          </a:p>
        </p:txBody>
      </p:sp>
      <p:sp>
        <p:nvSpPr>
          <p:cNvPr id="5" name="Slide Number Placeholder 4">
            <a:extLst>
              <a:ext uri="{FF2B5EF4-FFF2-40B4-BE49-F238E27FC236}">
                <a16:creationId xmlns:a16="http://schemas.microsoft.com/office/drawing/2014/main" id="{D76F952E-ACDF-B9CE-3857-F67ECA47FA32}"/>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75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67011-15B4-2D79-9D02-BB522CCBBE3D}"/>
              </a:ext>
            </a:extLst>
          </p:cNvPr>
          <p:cNvSpPr>
            <a:spLocks noGrp="1"/>
          </p:cNvSpPr>
          <p:nvPr>
            <p:ph idx="1"/>
          </p:nvPr>
        </p:nvSpPr>
        <p:spPr>
          <a:xfrm>
            <a:off x="1143000" y="650240"/>
            <a:ext cx="9872871" cy="5445760"/>
          </a:xfrm>
        </p:spPr>
        <p:txBody>
          <a:bodyPr/>
          <a:lstStyle/>
          <a:p>
            <a:pPr algn="just">
              <a:buClr>
                <a:srgbClr val="7030A0"/>
              </a:buClr>
              <a:buFont typeface="Wingdings" panose="05000000000000000000" pitchFamily="2" charset="2"/>
              <a:buChar char="q"/>
            </a:pPr>
            <a:r>
              <a:rPr lang="en-US" sz="2600" b="1" dirty="0">
                <a:solidFill>
                  <a:schemeClr val="accent2">
                    <a:lumMod val="75000"/>
                  </a:schemeClr>
                </a:solidFill>
                <a:latin typeface="Times New Roman" panose="02020603050405020304" pitchFamily="18" charset="0"/>
                <a:cs typeface="Times New Roman" panose="02020603050405020304" pitchFamily="18" charset="0"/>
              </a:rPr>
              <a:t>Only for small amount of data</a:t>
            </a:r>
            <a:endParaRPr lang="en-IN" sz="2600" b="1" i="0" dirty="0">
              <a:solidFill>
                <a:srgbClr val="0D0D0D"/>
              </a:solidFill>
              <a:effectLst/>
              <a:latin typeface="Times New Roman" panose="02020603050405020304" pitchFamily="18" charset="0"/>
              <a:cs typeface="Times New Roman" panose="02020603050405020304" pitchFamily="18" charset="0"/>
            </a:endParaRPr>
          </a:p>
          <a:p>
            <a:pPr algn="just">
              <a:buClrTx/>
              <a:buFont typeface="Arial" panose="020B0604020202020204" pitchFamily="34" charset="0"/>
              <a:buChar char="•"/>
            </a:pPr>
            <a:r>
              <a:rPr lang="en-IN" b="1" i="0" dirty="0">
                <a:solidFill>
                  <a:srgbClr val="0D0D0D"/>
                </a:solidFill>
                <a:effectLst/>
                <a:latin typeface="Times New Roman" panose="02020603050405020304" pitchFamily="18" charset="0"/>
                <a:cs typeface="Times New Roman" panose="02020603050405020304" pitchFamily="18" charset="0"/>
              </a:rPr>
              <a:t>Dataset:</a:t>
            </a:r>
            <a:r>
              <a:rPr lang="en-IN" b="0" i="0" dirty="0">
                <a:solidFill>
                  <a:srgbClr val="0D0D0D"/>
                </a:solidFill>
                <a:effectLst/>
                <a:latin typeface="Times New Roman" panose="02020603050405020304" pitchFamily="18" charset="0"/>
                <a:cs typeface="Times New Roman" panose="02020603050405020304" pitchFamily="18" charset="0"/>
              </a:rPr>
              <a:t> The model utilizes user-generated content from Twitte</a:t>
            </a:r>
            <a:r>
              <a:rPr lang="en-IN" dirty="0">
                <a:solidFill>
                  <a:srgbClr val="0D0D0D"/>
                </a:solidFill>
                <a:latin typeface="Times New Roman" panose="02020603050405020304" pitchFamily="18" charset="0"/>
                <a:cs typeface="Times New Roman" panose="02020603050405020304" pitchFamily="18" charset="0"/>
              </a:rPr>
              <a:t>r</a:t>
            </a:r>
          </a:p>
          <a:p>
            <a:pPr algn="just">
              <a:buClrTx/>
              <a:buFont typeface="Arial" panose="020B0604020202020204" pitchFamily="34" charset="0"/>
              <a:buChar char="•"/>
            </a:pPr>
            <a:r>
              <a:rPr lang="en-IN" b="1" i="0" dirty="0">
                <a:solidFill>
                  <a:srgbClr val="0D0D0D"/>
                </a:solidFill>
                <a:effectLst/>
                <a:latin typeface="Times New Roman" panose="02020603050405020304" pitchFamily="18" charset="0"/>
                <a:cs typeface="Times New Roman" panose="02020603050405020304" pitchFamily="18" charset="0"/>
              </a:rPr>
              <a:t>Approach:</a:t>
            </a:r>
            <a:r>
              <a:rPr lang="en-IN" b="0" i="0" dirty="0">
                <a:solidFill>
                  <a:srgbClr val="0D0D0D"/>
                </a:solidFill>
                <a:effectLst/>
                <a:latin typeface="Times New Roman" panose="02020603050405020304" pitchFamily="18" charset="0"/>
                <a:cs typeface="Times New Roman" panose="02020603050405020304" pitchFamily="18" charset="0"/>
              </a:rPr>
              <a:t> This model proposed a method for gender classification using LIWC features extracted from user-generated content on Twitter. They achieved an accuracy of 76.1% on a dataset of 6000 users.</a:t>
            </a:r>
          </a:p>
          <a:p>
            <a:pPr algn="just">
              <a:buClrTx/>
              <a:buFont typeface="Arial" panose="020B0604020202020204" pitchFamily="34" charset="0"/>
              <a:buChar char="•"/>
            </a:pPr>
            <a:r>
              <a:rPr lang="en-IN" b="1" dirty="0">
                <a:solidFill>
                  <a:srgbClr val="0D0D0D"/>
                </a:solidFill>
                <a:latin typeface="Times New Roman" panose="02020603050405020304" pitchFamily="18" charset="0"/>
                <a:cs typeface="Times New Roman" panose="02020603050405020304" pitchFamily="18" charset="0"/>
              </a:rPr>
              <a:t>Reference</a:t>
            </a:r>
            <a:r>
              <a:rPr lang="en-IN" b="1" i="0" dirty="0">
                <a:solidFill>
                  <a:srgbClr val="0D0D0D"/>
                </a:solidFill>
                <a:effectLst/>
                <a:latin typeface="Times New Roman" panose="02020603050405020304" pitchFamily="18" charset="0"/>
                <a:cs typeface="Times New Roman" panose="02020603050405020304" pitchFamily="18" charset="0"/>
              </a:rPr>
              <a:t>:</a:t>
            </a:r>
            <a:r>
              <a:rPr lang="en-IN" b="0" i="0" dirty="0">
                <a:solidFill>
                  <a:srgbClr val="0D0D0D"/>
                </a:solidFill>
                <a:effectLst/>
                <a:latin typeface="Times New Roman" panose="02020603050405020304" pitchFamily="18" charset="0"/>
                <a:cs typeface="Times New Roman" panose="02020603050405020304" pitchFamily="18" charset="0"/>
              </a:rPr>
              <a:t> The method proposed by Alowibdi et al. (2013b) involves the use of LIWC features for gender classification, highlighting the linguistic patterns and word usage differences between genders in user-generated content.</a:t>
            </a:r>
          </a:p>
          <a:p>
            <a:pPr algn="just">
              <a:buClr>
                <a:srgbClr val="7030A0"/>
              </a:buClr>
              <a:buFont typeface="Wingdings" panose="05000000000000000000" pitchFamily="2" charset="2"/>
              <a:buChar char="§"/>
            </a:pPr>
            <a:r>
              <a:rPr lang="en-IN" sz="2400" b="1" dirty="0">
                <a:solidFill>
                  <a:schemeClr val="accent2">
                    <a:lumMod val="75000"/>
                  </a:schemeClr>
                </a:solidFill>
                <a:latin typeface="Times New Roman" panose="02020603050405020304" pitchFamily="18" charset="0"/>
                <a:cs typeface="Times New Roman" panose="02020603050405020304" pitchFamily="18" charset="0"/>
              </a:rPr>
              <a:t>Limitations</a:t>
            </a:r>
          </a:p>
          <a:p>
            <a:pPr algn="just">
              <a:buClrTx/>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This model only considers very small dataset, this will not be useful for real world applications</a:t>
            </a:r>
          </a:p>
          <a:p>
            <a:pPr algn="just"/>
            <a:endParaRPr lang="en-IN" dirty="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0D74CAD0-E1FB-9B62-BF90-3129688B43FD}"/>
              </a:ext>
            </a:extLst>
          </p:cNvPr>
          <p:cNvSpPr>
            <a:spLocks noGrp="1"/>
          </p:cNvSpPr>
          <p:nvPr>
            <p:ph type="ftr" sz="quarter" idx="11"/>
          </p:nvPr>
        </p:nvSpPr>
        <p:spPr/>
        <p:txBody>
          <a:bodyPr/>
          <a:lstStyle/>
          <a:p>
            <a:r>
              <a:rPr lang="en-US"/>
              <a:t>Batch - 01</a:t>
            </a:r>
            <a:endParaRPr lang="en-US" dirty="0"/>
          </a:p>
        </p:txBody>
      </p:sp>
      <p:sp>
        <p:nvSpPr>
          <p:cNvPr id="7" name="Slide Number Placeholder 6">
            <a:extLst>
              <a:ext uri="{FF2B5EF4-FFF2-40B4-BE49-F238E27FC236}">
                <a16:creationId xmlns:a16="http://schemas.microsoft.com/office/drawing/2014/main" id="{FDC6B611-20F8-41DD-E41A-5E0A5667EB8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8970588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1D0B034-D81B-53DE-A697-502E7E29DF36}"/>
              </a:ext>
            </a:extLst>
          </p:cNvPr>
          <p:cNvSpPr>
            <a:spLocks noGrp="1"/>
          </p:cNvSpPr>
          <p:nvPr>
            <p:ph type="ftr" sz="quarter" idx="11"/>
          </p:nvPr>
        </p:nvSpPr>
        <p:spPr/>
        <p:txBody>
          <a:bodyPr/>
          <a:lstStyle/>
          <a:p>
            <a:r>
              <a:rPr lang="en-US"/>
              <a:t>Batch - 01</a:t>
            </a:r>
            <a:endParaRPr lang="en-US" dirty="0"/>
          </a:p>
        </p:txBody>
      </p:sp>
      <p:sp>
        <p:nvSpPr>
          <p:cNvPr id="5" name="Slide Number Placeholder 4">
            <a:extLst>
              <a:ext uri="{FF2B5EF4-FFF2-40B4-BE49-F238E27FC236}">
                <a16:creationId xmlns:a16="http://schemas.microsoft.com/office/drawing/2014/main" id="{DDF23E41-0042-74BD-764A-D103BB19D8CD}"/>
              </a:ext>
            </a:extLst>
          </p:cNvPr>
          <p:cNvSpPr>
            <a:spLocks noGrp="1"/>
          </p:cNvSpPr>
          <p:nvPr>
            <p:ph type="sldNum" sz="quarter" idx="12"/>
          </p:nvPr>
        </p:nvSpPr>
        <p:spPr/>
        <p:txBody>
          <a:bodyPr/>
          <a:lstStyle/>
          <a:p>
            <a:fld id="{D57F1E4F-1CFF-5643-939E-217C01CDF565}" type="slidenum">
              <a:rPr lang="en-US" smtClean="0"/>
              <a:pPr/>
              <a:t>60</a:t>
            </a:fld>
            <a:endParaRPr lang="en-US" dirty="0"/>
          </a:p>
        </p:txBody>
      </p:sp>
      <p:pic>
        <p:nvPicPr>
          <p:cNvPr id="7" name="Picture 6">
            <a:extLst>
              <a:ext uri="{FF2B5EF4-FFF2-40B4-BE49-F238E27FC236}">
                <a16:creationId xmlns:a16="http://schemas.microsoft.com/office/drawing/2014/main" id="{E58E384A-8F8A-BA9B-B924-1F5AEABA8138}"/>
              </a:ext>
            </a:extLst>
          </p:cNvPr>
          <p:cNvPicPr>
            <a:picLocks noChangeAspect="1"/>
          </p:cNvPicPr>
          <p:nvPr/>
        </p:nvPicPr>
        <p:blipFill>
          <a:blip r:embed="rId2"/>
          <a:stretch>
            <a:fillRect/>
          </a:stretch>
        </p:blipFill>
        <p:spPr>
          <a:xfrm>
            <a:off x="1376250" y="914400"/>
            <a:ext cx="8139953" cy="4392706"/>
          </a:xfrm>
          <a:prstGeom prst="rect">
            <a:avLst/>
          </a:prstGeom>
        </p:spPr>
      </p:pic>
    </p:spTree>
    <p:extLst>
      <p:ext uri="{BB962C8B-B14F-4D97-AF65-F5344CB8AC3E}">
        <p14:creationId xmlns:p14="http://schemas.microsoft.com/office/powerpoint/2010/main" val="2348881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D2A2-F123-B4F7-6B59-4DE94B992B42}"/>
              </a:ext>
            </a:extLst>
          </p:cNvPr>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74FEBC8-65DB-6E89-4AE1-E9EF43495C0D}"/>
              </a:ext>
            </a:extLst>
          </p:cNvPr>
          <p:cNvSpPr>
            <a:spLocks noGrp="1"/>
          </p:cNvSpPr>
          <p:nvPr>
            <p:ph idx="1"/>
          </p:nvPr>
        </p:nvSpPr>
        <p:spPr>
          <a:xfrm>
            <a:off x="1143000" y="1837764"/>
            <a:ext cx="9872871" cy="4258235"/>
          </a:xfrm>
        </p:spPr>
        <p:txBody>
          <a:bodyPr/>
          <a:lstStyle/>
          <a:p>
            <a:pPr algn="just">
              <a:buClr>
                <a:schemeClr val="tx1"/>
              </a:buClr>
            </a:pPr>
            <a:r>
              <a:rPr lang="en-IN" dirty="0">
                <a:solidFill>
                  <a:schemeClr val="tx1"/>
                </a:solidFill>
                <a:latin typeface="Times New Roman" panose="02020603050405020304" pitchFamily="18" charset="0"/>
                <a:cs typeface="Times New Roman" panose="02020603050405020304" pitchFamily="18" charset="0"/>
              </a:rPr>
              <a:t>For gender prediction high accuracy is obtained for the combination of </a:t>
            </a:r>
            <a:r>
              <a:rPr lang="en-IN" dirty="0" err="1">
                <a:solidFill>
                  <a:schemeClr val="tx1"/>
                </a:solidFill>
                <a:latin typeface="Times New Roman" panose="02020603050405020304" pitchFamily="18" charset="0"/>
                <a:cs typeface="Times New Roman" panose="02020603050405020304" pitchFamily="18" charset="0"/>
              </a:rPr>
              <a:t>GloVe</a:t>
            </a:r>
            <a:r>
              <a:rPr lang="en-IN" dirty="0">
                <a:solidFill>
                  <a:schemeClr val="tx1"/>
                </a:solidFill>
                <a:latin typeface="Times New Roman" panose="02020603050405020304" pitchFamily="18" charset="0"/>
                <a:cs typeface="Times New Roman" panose="02020603050405020304" pitchFamily="18" charset="0"/>
              </a:rPr>
              <a:t> and Random Forest which is around 80%.</a:t>
            </a:r>
          </a:p>
          <a:p>
            <a:pPr algn="just">
              <a:buClr>
                <a:schemeClr val="tx1"/>
              </a:buClr>
            </a:pPr>
            <a:r>
              <a:rPr lang="en-IN" dirty="0">
                <a:solidFill>
                  <a:schemeClr val="tx1"/>
                </a:solidFill>
                <a:latin typeface="Times New Roman" panose="02020603050405020304" pitchFamily="18" charset="0"/>
                <a:cs typeface="Times New Roman" panose="02020603050405020304" pitchFamily="18" charset="0"/>
              </a:rPr>
              <a:t>For hate speech detection the accuracy is around 87%.</a:t>
            </a:r>
          </a:p>
          <a:p>
            <a:pPr algn="just">
              <a:buClr>
                <a:schemeClr val="tx1"/>
              </a:buClr>
            </a:pPr>
            <a:r>
              <a:rPr lang="en-IN" dirty="0">
                <a:solidFill>
                  <a:schemeClr val="tx1"/>
                </a:solidFill>
                <a:latin typeface="Times New Roman" panose="02020603050405020304" pitchFamily="18" charset="0"/>
                <a:cs typeface="Times New Roman" panose="02020603050405020304" pitchFamily="18" charset="0"/>
              </a:rPr>
              <a:t>Model will successfully predict gender and hate speech for the new real-world tweets. </a:t>
            </a:r>
          </a:p>
        </p:txBody>
      </p:sp>
      <p:sp>
        <p:nvSpPr>
          <p:cNvPr id="5" name="Footer Placeholder 4">
            <a:extLst>
              <a:ext uri="{FF2B5EF4-FFF2-40B4-BE49-F238E27FC236}">
                <a16:creationId xmlns:a16="http://schemas.microsoft.com/office/drawing/2014/main" id="{C790BDA8-3DE5-483D-C374-483C633BD36F}"/>
              </a:ext>
            </a:extLst>
          </p:cNvPr>
          <p:cNvSpPr>
            <a:spLocks noGrp="1"/>
          </p:cNvSpPr>
          <p:nvPr>
            <p:ph type="ftr" sz="quarter" idx="11"/>
          </p:nvPr>
        </p:nvSpPr>
        <p:spPr/>
        <p:txBody>
          <a:bodyPr/>
          <a:lstStyle/>
          <a:p>
            <a:r>
              <a:rPr lang="en-US"/>
              <a:t>Batch - 01</a:t>
            </a:r>
            <a:endParaRPr lang="en-US" dirty="0"/>
          </a:p>
        </p:txBody>
      </p:sp>
      <p:sp>
        <p:nvSpPr>
          <p:cNvPr id="4" name="Slide Number Placeholder 3">
            <a:extLst>
              <a:ext uri="{FF2B5EF4-FFF2-40B4-BE49-F238E27FC236}">
                <a16:creationId xmlns:a16="http://schemas.microsoft.com/office/drawing/2014/main" id="{10E4A13A-8F17-3902-033F-C0F34C52106B}"/>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38179371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ttractive Thank You Slide Template PPT Presentation">
            <a:extLst>
              <a:ext uri="{FF2B5EF4-FFF2-40B4-BE49-F238E27FC236}">
                <a16:creationId xmlns:a16="http://schemas.microsoft.com/office/drawing/2014/main" id="{6448857C-CFCB-89FE-E3AC-ACAA7C2BB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81" y="233082"/>
            <a:ext cx="11716871" cy="6391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5728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740A-BEC7-6487-252B-6228C9C1D076}"/>
              </a:ext>
            </a:extLst>
          </p:cNvPr>
          <p:cNvSpPr>
            <a:spLocks noGrp="1"/>
          </p:cNvSpPr>
          <p:nvPr>
            <p:ph type="title"/>
          </p:nvPr>
        </p:nvSpPr>
        <p:spPr>
          <a:xfrm>
            <a:off x="1143000" y="640080"/>
            <a:ext cx="9875520" cy="1300480"/>
          </a:xfrm>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Solutions proposed to the limitations</a:t>
            </a:r>
            <a:br>
              <a:rPr lang="en-US" dirty="0">
                <a:solidFill>
                  <a:schemeClr val="accent1">
                    <a:lumMod val="75000"/>
                  </a:schemeClr>
                </a:solidFill>
                <a:latin typeface="Times New Roman" panose="02020603050405020304" pitchFamily="18" charset="0"/>
                <a:cs typeface="Times New Roman" panose="02020603050405020304" pitchFamily="18" charset="0"/>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FEBBE65D-72A7-FE99-BDDE-14A0FF240EF4}"/>
              </a:ext>
            </a:extLst>
          </p:cNvPr>
          <p:cNvSpPr>
            <a:spLocks noGrp="1"/>
          </p:cNvSpPr>
          <p:nvPr>
            <p:ph idx="1"/>
          </p:nvPr>
        </p:nvSpPr>
        <p:spPr>
          <a:xfrm>
            <a:off x="1143000" y="1554480"/>
            <a:ext cx="9872871" cy="4541520"/>
          </a:xfrm>
        </p:spPr>
        <p:txBody>
          <a:bodyPr/>
          <a:lstStyle/>
          <a:p>
            <a:pPr algn="just">
              <a:buClrTx/>
            </a:pPr>
            <a:r>
              <a:rPr lang="en-IN" dirty="0">
                <a:solidFill>
                  <a:schemeClr val="tx1"/>
                </a:solidFill>
                <a:latin typeface="Times New Roman" panose="02020603050405020304" pitchFamily="18" charset="0"/>
                <a:cs typeface="Times New Roman" panose="02020603050405020304" pitchFamily="18" charset="0"/>
              </a:rPr>
              <a:t>To make our model applicable real world we initially consider the Twitter Dataset which consists of 20050 rows and later we extended that dataset to 296108 rows.</a:t>
            </a:r>
          </a:p>
          <a:p>
            <a:pPr algn="just">
              <a:buClrTx/>
            </a:pPr>
            <a:r>
              <a:rPr lang="en-IN" dirty="0">
                <a:solidFill>
                  <a:schemeClr val="tx1"/>
                </a:solidFill>
                <a:latin typeface="Times New Roman" panose="02020603050405020304" pitchFamily="18" charset="0"/>
                <a:cs typeface="Times New Roman" panose="02020603050405020304" pitchFamily="18" charset="0"/>
              </a:rPr>
              <a:t>We not only considered the content of tweets but also considered user profile description.</a:t>
            </a:r>
          </a:p>
          <a:p>
            <a:pPr algn="just">
              <a:buClrTx/>
            </a:pPr>
            <a:r>
              <a:rPr lang="en-IN" dirty="0">
                <a:solidFill>
                  <a:schemeClr val="tx1"/>
                </a:solidFill>
                <a:latin typeface="Times New Roman" panose="02020603050405020304" pitchFamily="18" charset="0"/>
                <a:cs typeface="Times New Roman" panose="02020603050405020304" pitchFamily="18" charset="0"/>
              </a:rPr>
              <a:t>We compare the accuracy among considering tweets alone, user description alone and combining tweets and description with help of various ML algorithms and NLP techniques.</a:t>
            </a:r>
          </a:p>
          <a:p>
            <a:pPr algn="just">
              <a:buClrTx/>
            </a:pPr>
            <a:r>
              <a:rPr lang="en-IN" dirty="0">
                <a:solidFill>
                  <a:schemeClr val="tx1"/>
                </a:solidFill>
                <a:latin typeface="Times New Roman" panose="02020603050405020304" pitchFamily="18" charset="0"/>
                <a:cs typeface="Times New Roman" panose="02020603050405020304" pitchFamily="18" charset="0"/>
              </a:rPr>
              <a:t>The best performing ML algorithm when combined with </a:t>
            </a:r>
            <a:r>
              <a:rPr lang="en-IN" dirty="0" err="1">
                <a:solidFill>
                  <a:schemeClr val="tx1"/>
                </a:solidFill>
                <a:latin typeface="Times New Roman" panose="02020603050405020304" pitchFamily="18" charset="0"/>
                <a:cs typeface="Times New Roman" panose="02020603050405020304" pitchFamily="18" charset="0"/>
              </a:rPr>
              <a:t>GloVE</a:t>
            </a:r>
            <a:r>
              <a:rPr lang="en-IN" dirty="0">
                <a:solidFill>
                  <a:schemeClr val="tx1"/>
                </a:solidFill>
                <a:latin typeface="Times New Roman" panose="02020603050405020304" pitchFamily="18" charset="0"/>
                <a:cs typeface="Times New Roman" panose="02020603050405020304" pitchFamily="18" charset="0"/>
              </a:rPr>
              <a:t> is Random Forest, achieving an accuracy of 80%. This accuracy level is higher in comparison to other published research that used the same base dataset.</a:t>
            </a: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DE5EEE33-1C1D-D913-B8AA-987F95315365}"/>
              </a:ext>
            </a:extLst>
          </p:cNvPr>
          <p:cNvSpPr>
            <a:spLocks noGrp="1"/>
          </p:cNvSpPr>
          <p:nvPr>
            <p:ph type="ftr" sz="quarter" idx="11"/>
          </p:nvPr>
        </p:nvSpPr>
        <p:spPr/>
        <p:txBody>
          <a:bodyPr/>
          <a:lstStyle/>
          <a:p>
            <a:r>
              <a:rPr lang="en-US"/>
              <a:t>Batch - 01</a:t>
            </a:r>
            <a:endParaRPr lang="en-US" dirty="0"/>
          </a:p>
        </p:txBody>
      </p:sp>
      <p:sp>
        <p:nvSpPr>
          <p:cNvPr id="8" name="Slide Number Placeholder 7">
            <a:extLst>
              <a:ext uri="{FF2B5EF4-FFF2-40B4-BE49-F238E27FC236}">
                <a16:creationId xmlns:a16="http://schemas.microsoft.com/office/drawing/2014/main" id="{92589B60-1062-30E9-90F4-275FBBE853C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36843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8F38-A8C8-E0F1-6270-36CCC9BF421B}"/>
              </a:ext>
            </a:extLst>
          </p:cNvPr>
          <p:cNvSpPr>
            <a:spLocks noGrp="1"/>
          </p:cNvSpPr>
          <p:nvPr>
            <p:ph type="title"/>
          </p:nvPr>
        </p:nvSpPr>
        <p:spPr>
          <a:xfrm>
            <a:off x="1143000" y="609600"/>
            <a:ext cx="9875520" cy="1622612"/>
          </a:xfrm>
        </p:spPr>
        <p:txBody>
          <a:bodyPr>
            <a:normAutofit fontScale="90000"/>
          </a:bodyPr>
          <a:lstStyle/>
          <a:p>
            <a:br>
              <a:rPr lang="en-IN" b="1" dirty="0">
                <a:solidFill>
                  <a:schemeClr val="accent1">
                    <a:lumMod val="75000"/>
                  </a:schemeClr>
                </a:solidFill>
                <a:latin typeface="Times New Roman" panose="02020603050405020304" pitchFamily="18" charset="0"/>
                <a:cs typeface="Times New Roman" panose="02020603050405020304" pitchFamily="18" charset="0"/>
              </a:rPr>
            </a:br>
            <a:r>
              <a:rPr lang="en-IN" sz="4900" b="1" dirty="0">
                <a:solidFill>
                  <a:schemeClr val="accent1">
                    <a:lumMod val="75000"/>
                  </a:schemeClr>
                </a:solidFill>
                <a:latin typeface="Times New Roman" panose="02020603050405020304" pitchFamily="18" charset="0"/>
                <a:cs typeface="Times New Roman" panose="02020603050405020304" pitchFamily="18" charset="0"/>
              </a:rPr>
              <a:t>Algorithms</a:t>
            </a:r>
            <a:br>
              <a:rPr lang="en-IN" sz="4900" b="1" dirty="0">
                <a:solidFill>
                  <a:schemeClr val="accent1">
                    <a:lumMod val="75000"/>
                  </a:schemeClr>
                </a:solidFill>
                <a:latin typeface="Times New Roman" panose="02020603050405020304" pitchFamily="18" charset="0"/>
                <a:cs typeface="Times New Roman" panose="02020603050405020304" pitchFamily="18" charset="0"/>
              </a:rPr>
            </a:br>
            <a:br>
              <a:rPr lang="en-IN" sz="3300" b="1" dirty="0">
                <a:solidFill>
                  <a:schemeClr val="accent1">
                    <a:lumMod val="75000"/>
                  </a:schemeClr>
                </a:solidFill>
                <a:latin typeface="Times New Roman" panose="02020603050405020304" pitchFamily="18" charset="0"/>
                <a:cs typeface="Times New Roman" panose="02020603050405020304" pitchFamily="18" charset="0"/>
              </a:rPr>
            </a:br>
            <a:r>
              <a:rPr lang="en-IN" sz="3300" b="1" dirty="0">
                <a:solidFill>
                  <a:schemeClr val="accent3">
                    <a:lumMod val="75000"/>
                  </a:schemeClr>
                </a:solidFill>
                <a:latin typeface="Times New Roman" panose="02020603050405020304" pitchFamily="18" charset="0"/>
                <a:cs typeface="Times New Roman" panose="02020603050405020304" pitchFamily="18" charset="0"/>
              </a:rPr>
              <a:t>Nlp Algorithms for data preparation </a:t>
            </a:r>
            <a:br>
              <a:rPr lang="en-IN" sz="4400" b="1" dirty="0">
                <a:solidFill>
                  <a:schemeClr val="accent1">
                    <a:lumMod val="75000"/>
                  </a:schemeClr>
                </a:solidFill>
                <a:latin typeface="Times New Roman" panose="02020603050405020304" pitchFamily="18" charset="0"/>
                <a:cs typeface="Times New Roman" panose="02020603050405020304" pitchFamily="18" charset="0"/>
              </a:rPr>
            </a:b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A99532-9A19-7B4C-2D5E-3AFF9776F9E8}"/>
              </a:ext>
            </a:extLst>
          </p:cNvPr>
          <p:cNvSpPr>
            <a:spLocks noGrp="1"/>
          </p:cNvSpPr>
          <p:nvPr>
            <p:ph sz="half" idx="1"/>
          </p:nvPr>
        </p:nvSpPr>
        <p:spPr>
          <a:xfrm>
            <a:off x="1143000" y="2321859"/>
            <a:ext cx="4754880" cy="3758899"/>
          </a:xfrm>
        </p:spPr>
        <p:txBody>
          <a:bodyPr>
            <a:normAutofit/>
          </a:bodyPr>
          <a:lstStyle/>
          <a:p>
            <a:pPr marL="45720" indent="0" algn="just">
              <a:buNone/>
            </a:pPr>
            <a:r>
              <a:rPr lang="en-IN" sz="2800" b="1" dirty="0">
                <a:solidFill>
                  <a:srgbClr val="7030A0"/>
                </a:solidFill>
                <a:latin typeface="Times New Roman" panose="02020603050405020304" pitchFamily="18" charset="0"/>
                <a:cs typeface="Times New Roman" panose="02020603050405020304" pitchFamily="18" charset="0"/>
              </a:rPr>
              <a:t>Bag of words</a:t>
            </a:r>
          </a:p>
          <a:p>
            <a:pPr algn="just">
              <a:buClrTx/>
            </a:pPr>
            <a:r>
              <a:rPr lang="en-IN" b="0" dirty="0">
                <a:solidFill>
                  <a:srgbClr val="273239"/>
                </a:solidFill>
                <a:effectLst/>
                <a:latin typeface="Times New Roman" panose="02020603050405020304" pitchFamily="18" charset="0"/>
                <a:cs typeface="Times New Roman" panose="02020603050405020304" pitchFamily="18" charset="0"/>
              </a:rPr>
              <a:t>We cannot directly feed our text into that algorithm. Hence, Bag of Words model is used to preprocess the text by converting it into a bag of words, which keeps a count of the total occurrences of most frequently used words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5" name="Content Placeholder 4" descr="4 — Bag of Words Model in NLP. In this article, we will cover the Bag… | by  Aysel Aydin | Medium">
            <a:extLst>
              <a:ext uri="{FF2B5EF4-FFF2-40B4-BE49-F238E27FC236}">
                <a16:creationId xmlns:a16="http://schemas.microsoft.com/office/drawing/2014/main" id="{AF131DF8-00F8-965F-2A42-4D0AE81AF73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7450" y="2133600"/>
            <a:ext cx="4754563" cy="3352799"/>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9">
            <a:extLst>
              <a:ext uri="{FF2B5EF4-FFF2-40B4-BE49-F238E27FC236}">
                <a16:creationId xmlns:a16="http://schemas.microsoft.com/office/drawing/2014/main" id="{7354F640-E2DA-7A89-B6D9-21C8F7EF4525}"/>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EA1FE2CB-1836-2F6E-A943-10BF959637C1}"/>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8</a:t>
            </a:fld>
            <a:endParaRPr 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04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836F-D73D-34E4-46B6-42DED9B68B7C}"/>
              </a:ext>
            </a:extLst>
          </p:cNvPr>
          <p:cNvSpPr>
            <a:spLocks noGrp="1"/>
          </p:cNvSpPr>
          <p:nvPr>
            <p:ph type="title"/>
          </p:nvPr>
        </p:nvSpPr>
        <p:spPr>
          <a:xfrm>
            <a:off x="1143000" y="365760"/>
            <a:ext cx="9875520" cy="12192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TF-IDF</a:t>
            </a:r>
          </a:p>
        </p:txBody>
      </p:sp>
      <p:sp>
        <p:nvSpPr>
          <p:cNvPr id="3" name="Content Placeholder 2">
            <a:extLst>
              <a:ext uri="{FF2B5EF4-FFF2-40B4-BE49-F238E27FC236}">
                <a16:creationId xmlns:a16="http://schemas.microsoft.com/office/drawing/2014/main" id="{53869DAF-D84D-EB42-0AD1-E2BC4D8BED5C}"/>
              </a:ext>
            </a:extLst>
          </p:cNvPr>
          <p:cNvSpPr>
            <a:spLocks noGrp="1"/>
          </p:cNvSpPr>
          <p:nvPr>
            <p:ph sz="half" idx="1"/>
          </p:nvPr>
        </p:nvSpPr>
        <p:spPr>
          <a:xfrm>
            <a:off x="1143000" y="1584960"/>
            <a:ext cx="4754880" cy="4495799"/>
          </a:xfrm>
        </p:spPr>
        <p:txBody>
          <a:bodyPr>
            <a:normAutofit/>
          </a:bodyPr>
          <a:lstStyle/>
          <a:p>
            <a:pPr>
              <a:buClrTx/>
            </a:pPr>
            <a:r>
              <a:rPr lang="en-IN" i="0" dirty="0">
                <a:solidFill>
                  <a:schemeClr val="tx1"/>
                </a:solidFill>
                <a:effectLst/>
                <a:latin typeface="Times New Roman" panose="02020603050405020304" pitchFamily="18" charset="0"/>
                <a:cs typeface="Times New Roman" panose="02020603050405020304" pitchFamily="18" charset="0"/>
              </a:rPr>
              <a:t>TF-IDF is often used to transform text into vectors, where vectors are meant to represent the content of the text.</a:t>
            </a:r>
          </a:p>
          <a:p>
            <a:pPr>
              <a:buClrTx/>
            </a:pPr>
            <a:r>
              <a:rPr lang="en-IN" i="0" dirty="0">
                <a:solidFill>
                  <a:schemeClr val="tx1"/>
                </a:solidFill>
                <a:effectLst/>
                <a:latin typeface="Times New Roman" panose="02020603050405020304" pitchFamily="18" charset="0"/>
                <a:cs typeface="Times New Roman" panose="02020603050405020304" pitchFamily="18" charset="0"/>
              </a:rPr>
              <a:t>In document d, the </a:t>
            </a:r>
            <a:r>
              <a:rPr lang="en-IN" b="1" dirty="0">
                <a:solidFill>
                  <a:schemeClr val="tx1"/>
                </a:solidFill>
                <a:latin typeface="Times New Roman" panose="02020603050405020304" pitchFamily="18" charset="0"/>
                <a:cs typeface="Times New Roman" panose="02020603050405020304" pitchFamily="18" charset="0"/>
              </a:rPr>
              <a:t>T</a:t>
            </a:r>
            <a:r>
              <a:rPr lang="en-IN" b="1" i="0" dirty="0">
                <a:solidFill>
                  <a:schemeClr val="tx1"/>
                </a:solidFill>
                <a:effectLst/>
                <a:latin typeface="Times New Roman" panose="02020603050405020304" pitchFamily="18" charset="0"/>
                <a:cs typeface="Times New Roman" panose="02020603050405020304" pitchFamily="18" charset="0"/>
              </a:rPr>
              <a:t>erm </a:t>
            </a:r>
            <a:r>
              <a:rPr lang="en-IN" b="1" dirty="0">
                <a:solidFill>
                  <a:schemeClr val="tx1"/>
                </a:solidFill>
                <a:latin typeface="Times New Roman" panose="02020603050405020304" pitchFamily="18" charset="0"/>
                <a:cs typeface="Times New Roman" panose="02020603050405020304" pitchFamily="18" charset="0"/>
              </a:rPr>
              <a:t>F</a:t>
            </a:r>
            <a:r>
              <a:rPr lang="en-IN" b="1" i="0" dirty="0">
                <a:solidFill>
                  <a:schemeClr val="tx1"/>
                </a:solidFill>
                <a:effectLst/>
                <a:latin typeface="Times New Roman" panose="02020603050405020304" pitchFamily="18" charset="0"/>
                <a:cs typeface="Times New Roman" panose="02020603050405020304" pitchFamily="18" charset="0"/>
              </a:rPr>
              <a:t>requency </a:t>
            </a:r>
            <a:r>
              <a:rPr lang="en-IN" i="0" dirty="0">
                <a:solidFill>
                  <a:schemeClr val="tx1"/>
                </a:solidFill>
                <a:effectLst/>
                <a:latin typeface="Times New Roman" panose="02020603050405020304" pitchFamily="18" charset="0"/>
                <a:cs typeface="Times New Roman" panose="02020603050405020304" pitchFamily="18" charset="0"/>
              </a:rPr>
              <a:t>represents the number of instances of a given word t.</a:t>
            </a:r>
          </a:p>
          <a:p>
            <a:pPr>
              <a:buClrTx/>
            </a:pPr>
            <a:r>
              <a:rPr lang="en-IN" b="1" i="0" dirty="0">
                <a:solidFill>
                  <a:schemeClr val="tx1"/>
                </a:solidFill>
                <a:effectLst/>
                <a:latin typeface="Times New Roman" panose="02020603050405020304" pitchFamily="18" charset="0"/>
                <a:cs typeface="Times New Roman" panose="02020603050405020304" pitchFamily="18" charset="0"/>
              </a:rPr>
              <a:t>Inverse document frequency </a:t>
            </a:r>
            <a:r>
              <a:rPr lang="en-IN" i="0" dirty="0">
                <a:solidFill>
                  <a:schemeClr val="tx1"/>
                </a:solidFill>
                <a:effectLst/>
                <a:latin typeface="Times New Roman" panose="02020603050405020304" pitchFamily="18" charset="0"/>
                <a:cs typeface="Times New Roman" panose="02020603050405020304" pitchFamily="18" charset="0"/>
              </a:rPr>
              <a:t>is </a:t>
            </a:r>
            <a:r>
              <a:rPr lang="en-IN" dirty="0">
                <a:solidFill>
                  <a:schemeClr val="tx1"/>
                </a:solidFill>
                <a:latin typeface="Times New Roman" panose="02020603050405020304" pitchFamily="18" charset="0"/>
                <a:cs typeface="Times New Roman" panose="02020603050405020304" pitchFamily="18" charset="0"/>
              </a:rPr>
              <a:t>a measure of how common or uncommon a word is in a collection of documents</a:t>
            </a: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714B032-EDAE-6893-D09B-F766F2BCDA48}"/>
              </a:ext>
            </a:extLst>
          </p:cNvPr>
          <p:cNvSpPr>
            <a:spLocks noGrp="1"/>
          </p:cNvSpPr>
          <p:nvPr>
            <p:ph sz="half" idx="2"/>
          </p:nvPr>
        </p:nvSpPr>
        <p:spPr/>
        <p:txBody>
          <a:bodyPr/>
          <a:lstStyle/>
          <a:p>
            <a:endParaRPr lang="en-IN"/>
          </a:p>
        </p:txBody>
      </p:sp>
      <p:sp>
        <p:nvSpPr>
          <p:cNvPr id="10" name="Footer Placeholder 9">
            <a:extLst>
              <a:ext uri="{FF2B5EF4-FFF2-40B4-BE49-F238E27FC236}">
                <a16:creationId xmlns:a16="http://schemas.microsoft.com/office/drawing/2014/main" id="{06959DA8-72E5-4A65-D961-024A26430926}"/>
              </a:ext>
            </a:extLst>
          </p:cNvPr>
          <p:cNvSpPr>
            <a:spLocks noGrp="1"/>
          </p:cNvSpPr>
          <p:nvPr>
            <p:ph type="ftr" sz="quarter" idx="11"/>
          </p:nvPr>
        </p:nvSpPr>
        <p:spPr/>
        <p:txBody>
          <a:bodyPr/>
          <a:lstStyle/>
          <a:p>
            <a:r>
              <a:rPr lang="en-US" sz="2000" b="1" dirty="0">
                <a:solidFill>
                  <a:srgbClr val="7030A0"/>
                </a:solidFill>
                <a:latin typeface="Times New Roman" panose="02020603050405020304" pitchFamily="18" charset="0"/>
                <a:cs typeface="Times New Roman" panose="02020603050405020304" pitchFamily="18" charset="0"/>
              </a:rPr>
              <a:t>Batch - 01</a:t>
            </a:r>
          </a:p>
        </p:txBody>
      </p:sp>
      <p:sp>
        <p:nvSpPr>
          <p:cNvPr id="9" name="Slide Number Placeholder 8">
            <a:extLst>
              <a:ext uri="{FF2B5EF4-FFF2-40B4-BE49-F238E27FC236}">
                <a16:creationId xmlns:a16="http://schemas.microsoft.com/office/drawing/2014/main" id="{F4394BB0-C994-28EA-6283-22C8B22EDAFB}"/>
              </a:ext>
            </a:extLst>
          </p:cNvPr>
          <p:cNvSpPr>
            <a:spLocks noGrp="1"/>
          </p:cNvSpPr>
          <p:nvPr>
            <p:ph type="sldNum" sz="quarter" idx="12"/>
          </p:nvPr>
        </p:nvSpPr>
        <p:spPr/>
        <p:txBody>
          <a:bodyPr/>
          <a:lstStyle/>
          <a:p>
            <a:fld id="{D57F1E4F-1CFF-5643-939E-217C01CDF565}" type="slidenum">
              <a:rPr lang="en-US" sz="2000" b="1" smtClean="0">
                <a:solidFill>
                  <a:srgbClr val="7030A0"/>
                </a:solidFill>
                <a:latin typeface="Times New Roman" panose="02020603050405020304" pitchFamily="18" charset="0"/>
                <a:cs typeface="Times New Roman" panose="02020603050405020304" pitchFamily="18" charset="0"/>
              </a:rPr>
              <a:pPr/>
              <a:t>9</a:t>
            </a:fld>
            <a:endParaRPr lang="en-US" sz="2000" b="1" dirty="0">
              <a:solidFill>
                <a:srgbClr val="7030A0"/>
              </a:solidFill>
              <a:latin typeface="Times New Roman" panose="02020603050405020304" pitchFamily="18" charset="0"/>
              <a:cs typeface="Times New Roman" panose="02020603050405020304" pitchFamily="18" charset="0"/>
            </a:endParaRPr>
          </a:p>
        </p:txBody>
      </p:sp>
      <p:pic>
        <p:nvPicPr>
          <p:cNvPr id="4098" name="Picture 2" descr="How does TF-IDF work? - Quora">
            <a:extLst>
              <a:ext uri="{FF2B5EF4-FFF2-40B4-BE49-F238E27FC236}">
                <a16:creationId xmlns:a16="http://schemas.microsoft.com/office/drawing/2014/main" id="{3CCD10FA-575C-AEBA-F12C-158C5A6C9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83361"/>
            <a:ext cx="5120640" cy="4693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124964"/>
      </p:ext>
    </p:extLst>
  </p:cSld>
  <p:clrMapOvr>
    <a:masterClrMapping/>
  </p:clrMapOvr>
</p:sld>
</file>

<file path=ppt/theme/theme1.xml><?xml version="1.0" encoding="utf-8"?>
<a:theme xmlns:a="http://schemas.openxmlformats.org/drawingml/2006/main" name="Basis">
  <a:themeElements>
    <a:clrScheme name="Custom 1">
      <a:dk1>
        <a:sysClr val="windowText" lastClr="000000"/>
      </a:dk1>
      <a:lt1>
        <a:sysClr val="window" lastClr="FFFFFF"/>
      </a:lt1>
      <a:dk2>
        <a:srgbClr val="454551"/>
      </a:dk2>
      <a:lt2>
        <a:srgbClr val="D8D9DC"/>
      </a:lt2>
      <a:accent1>
        <a:srgbClr val="EE81BD"/>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2834</TotalTime>
  <Words>5800</Words>
  <Application>Microsoft Office PowerPoint</Application>
  <PresentationFormat>Widescreen</PresentationFormat>
  <Paragraphs>628</Paragraphs>
  <Slides>62</Slides>
  <Notes>0</Notes>
  <HiddenSlides>13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Corbel</vt:lpstr>
      <vt:lpstr>Courier New</vt:lpstr>
      <vt:lpstr>Symbol</vt:lpstr>
      <vt:lpstr>Times New Roman</vt:lpstr>
      <vt:lpstr>Wingdings</vt:lpstr>
      <vt:lpstr>Basis</vt:lpstr>
      <vt:lpstr>Gender Prediction AND HATE SPEECH DETECTION With Textual Data Using Machine Learning</vt:lpstr>
      <vt:lpstr>Contents</vt:lpstr>
      <vt:lpstr>Abstract</vt:lpstr>
      <vt:lpstr>Existing techniques and their limitations </vt:lpstr>
      <vt:lpstr>PowerPoint Presentation</vt:lpstr>
      <vt:lpstr>PowerPoint Presentation</vt:lpstr>
      <vt:lpstr>Solutions proposed to the limitations </vt:lpstr>
      <vt:lpstr> Algorithms  Nlp Algorithms for data preparation  </vt:lpstr>
      <vt:lpstr>TF-IDF</vt:lpstr>
      <vt:lpstr>GLOVE                                               </vt:lpstr>
      <vt:lpstr>PowerPoint Presentation</vt:lpstr>
      <vt:lpstr>W2V</vt:lpstr>
      <vt:lpstr>Machine Learning Algorithms</vt:lpstr>
      <vt:lpstr>PowerPoint Presentation</vt:lpstr>
      <vt:lpstr>PowerPoint Presentation</vt:lpstr>
      <vt:lpstr>PowerPoint Presentation</vt:lpstr>
      <vt:lpstr>PowerPoint Presentation</vt:lpstr>
      <vt:lpstr>PowerPoint Presentation</vt:lpstr>
      <vt:lpstr>Voting Ensemble Classifier  A Voting Classifier is a machine learning model that trains on an ensemble of numerous models and predicts an output (class) based on their highest probability of chosen class as the output. It simply aggregates the findings of each classifier passed into Voting Classifier and predicts the output class based on the highest majority of voting. The idea is instead of creating separate dedicated models and finding the accuracy for each them, we create a single model which trains by these models and predicts output based on their combined majority of voting for each output class. </vt:lpstr>
      <vt:lpstr>PowerPoint Presentation</vt:lpstr>
      <vt:lpstr>Algorithm Steps</vt:lpstr>
      <vt:lpstr>PowerPoint Presentation</vt:lpstr>
      <vt:lpstr>Datasets</vt:lpstr>
      <vt:lpstr>PowerPoint Presentation</vt:lpstr>
      <vt:lpstr>PowerPoint Presentation</vt:lpstr>
      <vt:lpstr>Implementation details a)Gender Prediction</vt:lpstr>
      <vt:lpstr>PowerPoint Presentation</vt:lpstr>
      <vt:lpstr>PowerPoint Presentation</vt:lpstr>
      <vt:lpstr>PowerPoint Presentation</vt:lpstr>
      <vt:lpstr>PowerPoint Presentation</vt:lpstr>
      <vt:lpstr>PowerPoint Presentation</vt:lpstr>
      <vt:lpstr>NLP Models</vt:lpstr>
      <vt:lpstr>PowerPoint Presentation</vt:lpstr>
      <vt:lpstr>PowerPoint Presentation</vt:lpstr>
      <vt:lpstr>PowerPoint Presentation</vt:lpstr>
      <vt:lpstr>PowerPoint Presentation</vt:lpstr>
      <vt:lpstr>PowerPoint Presentation</vt:lpstr>
      <vt:lpstr>PowerPoint Presentation</vt:lpstr>
      <vt:lpstr>Machine Learning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b)Hate Speech Detection</vt:lpstr>
      <vt:lpstr>PowerPoint Presentation</vt:lpstr>
      <vt:lpstr>Test Cases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Prediction With Descriptive Textual Data Using a Machine Learning Approach</dc:title>
  <dc:creator>LAKSHMI NARSITHA</dc:creator>
  <cp:lastModifiedBy>LAKSHMI NARSITHA</cp:lastModifiedBy>
  <cp:revision>21</cp:revision>
  <dcterms:created xsi:type="dcterms:W3CDTF">2024-02-29T14:51:29Z</dcterms:created>
  <dcterms:modified xsi:type="dcterms:W3CDTF">2024-05-05T05:46:30Z</dcterms:modified>
</cp:coreProperties>
</file>