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1" r:id="rId1"/>
  </p:sldMasterIdLst>
  <p:sldIdLst>
    <p:sldId id="256" r:id="rId2"/>
    <p:sldId id="258" r:id="rId3"/>
    <p:sldId id="259" r:id="rId4"/>
    <p:sldId id="260" r:id="rId5"/>
    <p:sldId id="261" r:id="rId6"/>
    <p:sldId id="276" r:id="rId7"/>
    <p:sldId id="277" r:id="rId8"/>
    <p:sldId id="263" r:id="rId9"/>
    <p:sldId id="264" r:id="rId10"/>
    <p:sldId id="269" r:id="rId11"/>
    <p:sldId id="271" r:id="rId12"/>
    <p:sldId id="270" r:id="rId13"/>
    <p:sldId id="272" r:id="rId14"/>
    <p:sldId id="273" r:id="rId15"/>
    <p:sldId id="274" r:id="rId16"/>
    <p:sldId id="268" r:id="rId17"/>
    <p:sldId id="266"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howGuides="1">
      <p:cViewPr varScale="1">
        <p:scale>
          <a:sx n="74" d="100"/>
          <a:sy n="74" d="100"/>
        </p:scale>
        <p:origin x="456" y="72"/>
      </p:cViewPr>
      <p:guideLst>
        <p:guide orient="horz" pos="2160"/>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F68E2-58F2-4D09-BE8B-E3BD06533059}" type="datetimeFigureOut">
              <a:rPr lang="en-US" smtClean="0"/>
              <a:t>7/24/2023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297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5414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81019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67536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17138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57018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35652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2D6473-DF6D-4702-B328-E0DD40540A4E}"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3622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26F7E3A-B166-407D-9866-32884E7D5B37}"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7501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89100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798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325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616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863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33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909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398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8624D31-43A5-475A-80CF-332C9F6DCF35}" type="datetimeFigureOut">
              <a:rPr lang="en-US" smtClean="0"/>
              <a:t>7/24/2023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153399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2857500"/>
            <a:ext cx="10058400" cy="1143000"/>
          </a:xfrm>
        </p:spPr>
        <p:txBody>
          <a:bodyPr>
            <a:normAutofit/>
          </a:bodyPr>
          <a:lstStyle/>
          <a:p>
            <a:pPr marL="0" indent="0" algn="ctr">
              <a:buNone/>
            </a:pPr>
            <a:r>
              <a:rPr lang="en-US" sz="3200" dirty="0" smtClean="0">
                <a:solidFill>
                  <a:schemeClr val="accent2"/>
                </a:solidFill>
                <a:latin typeface="Times New Roman" panose="02020603050405020304" pitchFamily="18" charset="0"/>
                <a:cs typeface="Times New Roman" panose="02020603050405020304" pitchFamily="18" charset="0"/>
              </a:rPr>
              <a:t>            </a:t>
            </a:r>
            <a:r>
              <a:rPr lang="en-AU" sz="3200" b="1" u="sng" dirty="0" smtClean="0">
                <a:solidFill>
                  <a:schemeClr val="accent2"/>
                </a:solidFill>
                <a:latin typeface="Times New Roman" panose="02020603050405020304" pitchFamily="18" charset="0"/>
                <a:cs typeface="Times New Roman" panose="02020603050405020304" pitchFamily="18" charset="0"/>
              </a:rPr>
              <a:t>LINE </a:t>
            </a:r>
            <a:r>
              <a:rPr lang="en-AU" sz="3200" b="1" u="sng" dirty="0" smtClean="0">
                <a:solidFill>
                  <a:schemeClr val="accent2"/>
                </a:solidFill>
                <a:latin typeface="Times New Roman" panose="02020603050405020304" pitchFamily="18" charset="0"/>
                <a:cs typeface="Times New Roman" panose="02020603050405020304" pitchFamily="18" charset="0"/>
              </a:rPr>
              <a:t>UP</a:t>
            </a:r>
            <a:endParaRPr lang="en-AU" sz="3200" b="1" u="sng" dirty="0" smtClean="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99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smtClean="0">
                <a:solidFill>
                  <a:schemeClr val="accent2"/>
                </a:solidFill>
              </a:rPr>
              <a:t>Features of Proposing </a:t>
            </a:r>
            <a:r>
              <a:rPr lang="en-US" b="1" u="sng" dirty="0">
                <a:solidFill>
                  <a:schemeClr val="accent2"/>
                </a:solidFill>
              </a:rPr>
              <a:t>System</a:t>
            </a:r>
          </a:p>
        </p:txBody>
      </p:sp>
      <p:sp>
        <p:nvSpPr>
          <p:cNvPr id="3" name="Content Placeholder 2"/>
          <p:cNvSpPr>
            <a:spLocks noGrp="1"/>
          </p:cNvSpPr>
          <p:nvPr>
            <p:ph idx="4294967295"/>
          </p:nvPr>
        </p:nvSpPr>
        <p:spPr>
          <a:xfrm>
            <a:off x="0" y="1581150"/>
            <a:ext cx="9893300" cy="4024313"/>
          </a:xfrm>
        </p:spPr>
        <p:txBody>
          <a:bodyPr>
            <a:noAutofit/>
          </a:bodyPr>
          <a:lstStyle/>
          <a:p>
            <a:pPr lvl="0">
              <a:buFont typeface="Arial" panose="020B0604020202020204" pitchFamily="34" charset="0"/>
              <a:buChar char="•"/>
            </a:pPr>
            <a:r>
              <a:rPr lang="en-US" dirty="0" smtClean="0"/>
              <a:t>  The </a:t>
            </a:r>
            <a:r>
              <a:rPr lang="en-US" dirty="0"/>
              <a:t>application will provide options to edit, delete, mark tasks as complete or incomplete, and search for specific tasks based on various criteria.</a:t>
            </a:r>
            <a:endParaRPr lang="en-US" b="1" dirty="0"/>
          </a:p>
          <a:p>
            <a:pPr lvl="0">
              <a:buFont typeface="Arial" panose="020B0604020202020204" pitchFamily="34" charset="0"/>
              <a:buChar char="•"/>
            </a:pPr>
            <a:r>
              <a:rPr lang="en-US" dirty="0" smtClean="0"/>
              <a:t>  It </a:t>
            </a:r>
            <a:r>
              <a:rPr lang="en-US" dirty="0"/>
              <a:t>can do Task Prioritization and Sorting. It assigns priority levels of task(</a:t>
            </a:r>
            <a:r>
              <a:rPr lang="en-US" dirty="0" err="1"/>
              <a:t>i.e</a:t>
            </a:r>
            <a:r>
              <a:rPr lang="en-US" dirty="0"/>
              <a:t> : high, medium, </a:t>
            </a:r>
            <a:r>
              <a:rPr lang="en-US" dirty="0" smtClean="0"/>
              <a:t>  low</a:t>
            </a:r>
            <a:r>
              <a:rPr lang="en-US" dirty="0"/>
              <a:t>) indicate their importance or urgency. </a:t>
            </a:r>
            <a:endParaRPr lang="en-US" b="1" dirty="0"/>
          </a:p>
          <a:p>
            <a:pPr lvl="0">
              <a:buFont typeface="Arial" panose="020B0604020202020204" pitchFamily="34" charset="0"/>
              <a:buChar char="•"/>
            </a:pPr>
            <a:r>
              <a:rPr lang="en-US" dirty="0" smtClean="0"/>
              <a:t>  Line </a:t>
            </a:r>
            <a:r>
              <a:rPr lang="en-US" dirty="0"/>
              <a:t>Up can sort tasks based on priority ,due date, or custom criteria. </a:t>
            </a:r>
            <a:endParaRPr lang="en-US" b="1" dirty="0"/>
          </a:p>
          <a:p>
            <a:pPr lvl="0">
              <a:buFont typeface="Arial" panose="020B0604020202020204" pitchFamily="34" charset="0"/>
              <a:buChar char="•"/>
            </a:pPr>
            <a:r>
              <a:rPr lang="en-US" dirty="0" smtClean="0"/>
              <a:t>  It </a:t>
            </a:r>
            <a:r>
              <a:rPr lang="en-US" dirty="0"/>
              <a:t>can include a status field for each task, representing its current state or progress.</a:t>
            </a:r>
            <a:endParaRPr lang="en-US" b="1" dirty="0"/>
          </a:p>
          <a:p>
            <a:pPr lvl="0">
              <a:buFont typeface="Arial" panose="020B0604020202020204" pitchFamily="34" charset="0"/>
              <a:buChar char="•"/>
            </a:pPr>
            <a:r>
              <a:rPr lang="en-US" dirty="0" smtClean="0"/>
              <a:t>  Allow </a:t>
            </a:r>
            <a:r>
              <a:rPr lang="en-US" dirty="0"/>
              <a:t>users to update the status of tasks as they progress. Users can manually change the status of a task based on its current state</a:t>
            </a:r>
            <a:r>
              <a:rPr lang="en-US" dirty="0" smtClean="0"/>
              <a:t>.</a:t>
            </a:r>
          </a:p>
          <a:p>
            <a:pPr lvl="0">
              <a:buFont typeface="Arial" panose="020B0604020202020204" pitchFamily="34" charset="0"/>
              <a:buChar char="•"/>
            </a:pPr>
            <a:r>
              <a:rPr lang="en-US" dirty="0" smtClean="0"/>
              <a:t> Free version of application.</a:t>
            </a:r>
          </a:p>
          <a:p>
            <a:pPr lvl="0">
              <a:buFont typeface="Arial" panose="020B0604020202020204" pitchFamily="34" charset="0"/>
              <a:buChar char="•"/>
            </a:pPr>
            <a:r>
              <a:rPr lang="en-US" dirty="0" smtClean="0"/>
              <a:t> Independent of internet connectivity</a:t>
            </a:r>
          </a:p>
          <a:p>
            <a:pPr lvl="0">
              <a:buFont typeface="Arial" panose="020B0604020202020204" pitchFamily="34" charset="0"/>
              <a:buChar char="•"/>
            </a:pPr>
            <a:r>
              <a:rPr lang="en-US" dirty="0" smtClean="0"/>
              <a:t> Simple and friendly interface</a:t>
            </a:r>
          </a:p>
          <a:p>
            <a:pPr lvl="0">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r>
              <a:rPr lang="en-US" dirty="0"/>
              <a:t> </a:t>
            </a:r>
            <a:r>
              <a:rPr lang="en-US" b="1" dirty="0">
                <a:solidFill>
                  <a:schemeClr val="accent2"/>
                </a:solidFill>
              </a:rPr>
              <a:t> </a:t>
            </a:r>
            <a:r>
              <a:rPr lang="en-US" dirty="0"/>
              <a:t> </a:t>
            </a:r>
          </a:p>
        </p:txBody>
      </p:sp>
    </p:spTree>
    <p:extLst>
      <p:ext uri="{BB962C8B-B14F-4D97-AF65-F5344CB8AC3E}">
        <p14:creationId xmlns:p14="http://schemas.microsoft.com/office/powerpoint/2010/main" val="327118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smtClean="0">
                <a:solidFill>
                  <a:schemeClr val="accent2"/>
                </a:solidFill>
              </a:rPr>
              <a:t>Modules of the Line Up Interface:</a:t>
            </a:r>
            <a:endParaRPr lang="en-US" b="1" u="sng" dirty="0">
              <a:solidFill>
                <a:schemeClr val="accent2"/>
              </a:solidFill>
            </a:endParaRPr>
          </a:p>
        </p:txBody>
      </p:sp>
      <p:sp>
        <p:nvSpPr>
          <p:cNvPr id="3" name="Content Placeholder 2"/>
          <p:cNvSpPr>
            <a:spLocks noGrp="1"/>
          </p:cNvSpPr>
          <p:nvPr>
            <p:ph idx="4294967295"/>
          </p:nvPr>
        </p:nvSpPr>
        <p:spPr>
          <a:xfrm>
            <a:off x="0" y="1581150"/>
            <a:ext cx="9893300" cy="4024313"/>
          </a:xfrm>
        </p:spPr>
        <p:txBody>
          <a:bodyPr>
            <a:noAutofit/>
          </a:bodyPr>
          <a:lstStyle/>
          <a:p>
            <a:pPr lvl="0">
              <a:buFont typeface="Arial" panose="020B0604020202020204" pitchFamily="34" charset="0"/>
              <a:buChar char="•"/>
            </a:pPr>
            <a:r>
              <a:rPr lang="en-US" dirty="0" smtClean="0"/>
              <a:t>User Dashboard</a:t>
            </a:r>
          </a:p>
          <a:p>
            <a:pPr lvl="0">
              <a:buFont typeface="Arial" panose="020B0604020202020204" pitchFamily="34" charset="0"/>
              <a:buChar char="•"/>
            </a:pPr>
            <a:r>
              <a:rPr lang="en-US" dirty="0" smtClean="0"/>
              <a:t>Task Management</a:t>
            </a:r>
          </a:p>
          <a:p>
            <a:pPr lvl="0">
              <a:buFont typeface="Arial" panose="020B0604020202020204" pitchFamily="34" charset="0"/>
              <a:buChar char="•"/>
            </a:pPr>
            <a:r>
              <a:rPr lang="en-US" dirty="0" smtClean="0"/>
              <a:t>Searching on different  criteria</a:t>
            </a:r>
          </a:p>
          <a:p>
            <a:pPr lvl="0">
              <a:buFont typeface="Arial" panose="020B0604020202020204" pitchFamily="34" charset="0"/>
              <a:buChar char="•"/>
            </a:pPr>
            <a:r>
              <a:rPr lang="en-US" dirty="0" smtClean="0"/>
              <a:t>Sorting  with option</a:t>
            </a:r>
          </a:p>
          <a:p>
            <a:pPr lvl="0">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r>
              <a:rPr lang="en-US" dirty="0"/>
              <a:t> </a:t>
            </a:r>
            <a:r>
              <a:rPr lang="en-US" b="1" dirty="0">
                <a:solidFill>
                  <a:schemeClr val="accent2"/>
                </a:solidFill>
              </a:rPr>
              <a:t> </a:t>
            </a:r>
            <a:r>
              <a:rPr lang="en-US" dirty="0"/>
              <a:t> </a:t>
            </a:r>
          </a:p>
        </p:txBody>
      </p:sp>
    </p:spTree>
    <p:extLst>
      <p:ext uri="{BB962C8B-B14F-4D97-AF65-F5344CB8AC3E}">
        <p14:creationId xmlns:p14="http://schemas.microsoft.com/office/powerpoint/2010/main" val="420163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9563"/>
            <a:ext cx="10885488" cy="576262"/>
          </a:xfrm>
        </p:spPr>
        <p:txBody>
          <a:bodyPr>
            <a:normAutofit fontScale="90000"/>
          </a:bodyPr>
          <a:lstStyle/>
          <a:p>
            <a:r>
              <a:rPr lang="en-US" b="1" u="sng" dirty="0" smtClean="0">
                <a:solidFill>
                  <a:schemeClr val="accent2"/>
                </a:solidFill>
              </a:rPr>
              <a:t>Dashboard  of the </a:t>
            </a:r>
            <a:r>
              <a:rPr lang="en-US" b="1" u="sng" dirty="0" err="1" smtClean="0">
                <a:solidFill>
                  <a:schemeClr val="accent2"/>
                </a:solidFill>
              </a:rPr>
              <a:t>LineUp</a:t>
            </a:r>
            <a:r>
              <a:rPr lang="en-US" b="1" u="sng" dirty="0" smtClean="0">
                <a:solidFill>
                  <a:schemeClr val="accent2"/>
                </a:solidFill>
              </a:rPr>
              <a:t>:</a:t>
            </a:r>
            <a:endParaRPr lang="en-US" b="1" u="sng" dirty="0">
              <a:solidFill>
                <a:schemeClr val="accent2"/>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055688"/>
            <a:ext cx="10045700" cy="5383212"/>
          </a:xfrm>
        </p:spPr>
      </p:pic>
    </p:spTree>
    <p:extLst>
      <p:ext uri="{BB962C8B-B14F-4D97-AF65-F5344CB8AC3E}">
        <p14:creationId xmlns:p14="http://schemas.microsoft.com/office/powerpoint/2010/main" val="2743488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smtClean="0">
                <a:solidFill>
                  <a:schemeClr val="accent2"/>
                </a:solidFill>
              </a:rPr>
              <a:t>Task Management:</a:t>
            </a:r>
            <a:endParaRPr lang="en-US" b="1" u="sng" dirty="0">
              <a:solidFill>
                <a:schemeClr val="accent2"/>
              </a:solidFill>
            </a:endParaRPr>
          </a:p>
        </p:txBody>
      </p:sp>
      <p:sp>
        <p:nvSpPr>
          <p:cNvPr id="3" name="Content Placeholder 2"/>
          <p:cNvSpPr>
            <a:spLocks noGrp="1"/>
          </p:cNvSpPr>
          <p:nvPr>
            <p:ph idx="4294967295"/>
          </p:nvPr>
        </p:nvSpPr>
        <p:spPr>
          <a:xfrm>
            <a:off x="0" y="1581150"/>
            <a:ext cx="9893300" cy="4024313"/>
          </a:xfrm>
        </p:spPr>
        <p:txBody>
          <a:bodyPr>
            <a:noAutofit/>
          </a:bodyPr>
          <a:lstStyle/>
          <a:p>
            <a:pPr lvl="0">
              <a:buFont typeface="Arial" panose="020B0604020202020204" pitchFamily="34" charset="0"/>
              <a:buChar char="•"/>
            </a:pPr>
            <a:r>
              <a:rPr lang="en-US" dirty="0" smtClean="0"/>
              <a:t>User Dashboard</a:t>
            </a:r>
          </a:p>
          <a:p>
            <a:pPr lvl="0">
              <a:buFont typeface="Arial" panose="020B0604020202020204" pitchFamily="34" charset="0"/>
              <a:buChar char="•"/>
            </a:pPr>
            <a:r>
              <a:rPr lang="en-US" dirty="0" smtClean="0"/>
              <a:t>Task Management</a:t>
            </a:r>
          </a:p>
          <a:p>
            <a:pPr lvl="0">
              <a:buFont typeface="Arial" panose="020B0604020202020204" pitchFamily="34" charset="0"/>
              <a:buChar char="•"/>
            </a:pPr>
            <a:r>
              <a:rPr lang="en-US" dirty="0" smtClean="0"/>
              <a:t>Searching on different  criteria</a:t>
            </a:r>
          </a:p>
          <a:p>
            <a:pPr lvl="0">
              <a:buFont typeface="Arial" panose="020B0604020202020204" pitchFamily="34" charset="0"/>
              <a:buChar char="•"/>
            </a:pPr>
            <a:r>
              <a:rPr lang="en-US" dirty="0" smtClean="0"/>
              <a:t>Sorting tasks on some criteria</a:t>
            </a:r>
          </a:p>
          <a:p>
            <a:pPr lvl="0">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r>
              <a:rPr lang="en-US" dirty="0"/>
              <a:t> </a:t>
            </a:r>
            <a:r>
              <a:rPr lang="en-US" b="1" dirty="0">
                <a:solidFill>
                  <a:schemeClr val="accent2"/>
                </a:solidFill>
              </a:rPr>
              <a:t> </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3" y="1223493"/>
            <a:ext cx="8925059" cy="5231758"/>
          </a:xfrm>
          <a:prstGeom prst="rect">
            <a:avLst/>
          </a:prstGeom>
        </p:spPr>
      </p:pic>
    </p:spTree>
    <p:extLst>
      <p:ext uri="{BB962C8B-B14F-4D97-AF65-F5344CB8AC3E}">
        <p14:creationId xmlns:p14="http://schemas.microsoft.com/office/powerpoint/2010/main" val="1695148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smtClean="0">
                <a:solidFill>
                  <a:schemeClr val="accent2"/>
                </a:solidFill>
              </a:rPr>
              <a:t>Search on different Criteria:</a:t>
            </a:r>
            <a:endParaRPr lang="en-US" b="1" u="sng" dirty="0">
              <a:solidFill>
                <a:schemeClr val="accent2"/>
              </a:solidFill>
            </a:endParaRPr>
          </a:p>
        </p:txBody>
      </p:sp>
      <p:sp>
        <p:nvSpPr>
          <p:cNvPr id="3" name="Content Placeholder 2"/>
          <p:cNvSpPr>
            <a:spLocks noGrp="1"/>
          </p:cNvSpPr>
          <p:nvPr>
            <p:ph idx="4294967295"/>
          </p:nvPr>
        </p:nvSpPr>
        <p:spPr>
          <a:xfrm>
            <a:off x="0" y="1581150"/>
            <a:ext cx="9893300" cy="4024313"/>
          </a:xfrm>
        </p:spPr>
        <p:txBody>
          <a:bodyPr>
            <a:noAutofit/>
          </a:bodyPr>
          <a:lstStyle/>
          <a:p>
            <a:pPr lvl="0">
              <a:buFont typeface="Arial" panose="020B0604020202020204" pitchFamily="34" charset="0"/>
              <a:buChar char="•"/>
            </a:pPr>
            <a:r>
              <a:rPr lang="en-US" dirty="0" smtClean="0"/>
              <a:t>User Dashboard</a:t>
            </a:r>
          </a:p>
          <a:p>
            <a:pPr lvl="0">
              <a:buFont typeface="Arial" panose="020B0604020202020204" pitchFamily="34" charset="0"/>
              <a:buChar char="•"/>
            </a:pPr>
            <a:r>
              <a:rPr lang="en-US" dirty="0" smtClean="0"/>
              <a:t>Task Management</a:t>
            </a:r>
          </a:p>
          <a:p>
            <a:pPr lvl="0">
              <a:buFont typeface="Arial" panose="020B0604020202020204" pitchFamily="34" charset="0"/>
              <a:buChar char="•"/>
            </a:pPr>
            <a:r>
              <a:rPr lang="en-US" dirty="0" smtClean="0"/>
              <a:t>Searching on different  criteria</a:t>
            </a:r>
          </a:p>
          <a:p>
            <a:pPr lvl="0">
              <a:buFont typeface="Arial" panose="020B0604020202020204" pitchFamily="34" charset="0"/>
              <a:buChar char="•"/>
            </a:pPr>
            <a:r>
              <a:rPr lang="en-US" dirty="0" smtClean="0"/>
              <a:t>Sorting tasks on some criteria</a:t>
            </a:r>
          </a:p>
          <a:p>
            <a:pPr lvl="0">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r>
              <a:rPr lang="en-US" dirty="0"/>
              <a:t> </a:t>
            </a:r>
            <a:r>
              <a:rPr lang="en-US" b="1" dirty="0">
                <a:solidFill>
                  <a:schemeClr val="accent2"/>
                </a:solidFill>
              </a:rPr>
              <a:t> </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2" y="1352281"/>
            <a:ext cx="10058400" cy="4780998"/>
          </a:xfrm>
          <a:prstGeom prst="rect">
            <a:avLst/>
          </a:prstGeom>
        </p:spPr>
      </p:pic>
    </p:spTree>
    <p:extLst>
      <p:ext uri="{BB962C8B-B14F-4D97-AF65-F5344CB8AC3E}">
        <p14:creationId xmlns:p14="http://schemas.microsoft.com/office/powerpoint/2010/main" val="179085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smtClean="0">
                <a:solidFill>
                  <a:schemeClr val="accent2"/>
                </a:solidFill>
              </a:rPr>
              <a:t>Sorting with option:</a:t>
            </a:r>
            <a:endParaRPr lang="en-US" b="1" u="sng" dirty="0">
              <a:solidFill>
                <a:schemeClr val="accent2"/>
              </a:solidFill>
            </a:endParaRPr>
          </a:p>
        </p:txBody>
      </p:sp>
      <p:sp>
        <p:nvSpPr>
          <p:cNvPr id="3" name="Content Placeholder 2"/>
          <p:cNvSpPr>
            <a:spLocks noGrp="1"/>
          </p:cNvSpPr>
          <p:nvPr>
            <p:ph idx="4294967295"/>
          </p:nvPr>
        </p:nvSpPr>
        <p:spPr>
          <a:xfrm>
            <a:off x="0" y="1581150"/>
            <a:ext cx="9893300" cy="4024313"/>
          </a:xfrm>
        </p:spPr>
        <p:txBody>
          <a:bodyPr>
            <a:noAutofit/>
          </a:bodyPr>
          <a:lstStyle/>
          <a:p>
            <a:pPr lvl="0">
              <a:buFont typeface="Arial" panose="020B0604020202020204" pitchFamily="34" charset="0"/>
              <a:buChar char="•"/>
            </a:pPr>
            <a:r>
              <a:rPr lang="en-US" dirty="0" smtClean="0"/>
              <a:t>User Dashboard</a:t>
            </a:r>
          </a:p>
          <a:p>
            <a:pPr lvl="0">
              <a:buFont typeface="Arial" panose="020B0604020202020204" pitchFamily="34" charset="0"/>
              <a:buChar char="•"/>
            </a:pPr>
            <a:r>
              <a:rPr lang="en-US" dirty="0" smtClean="0"/>
              <a:t>Task Management</a:t>
            </a:r>
          </a:p>
          <a:p>
            <a:pPr lvl="0">
              <a:buFont typeface="Arial" panose="020B0604020202020204" pitchFamily="34" charset="0"/>
              <a:buChar char="•"/>
            </a:pPr>
            <a:r>
              <a:rPr lang="en-US" dirty="0" smtClean="0"/>
              <a:t>Searching on different  criteria</a:t>
            </a:r>
          </a:p>
          <a:p>
            <a:pPr lvl="0">
              <a:buFont typeface="Arial" panose="020B0604020202020204" pitchFamily="34" charset="0"/>
              <a:buChar char="•"/>
            </a:pPr>
            <a:r>
              <a:rPr lang="en-US" dirty="0" smtClean="0"/>
              <a:t>Sorting tasks on some criteria</a:t>
            </a:r>
          </a:p>
          <a:p>
            <a:pPr lvl="0">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r>
              <a:rPr lang="en-US" dirty="0"/>
              <a:t> </a:t>
            </a:r>
            <a:r>
              <a:rPr lang="en-US" b="1" dirty="0">
                <a:solidFill>
                  <a:schemeClr val="accent2"/>
                </a:solidFill>
              </a:rPr>
              <a:t> </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3" y="1197735"/>
            <a:ext cx="10058400" cy="4845392"/>
          </a:xfrm>
          <a:prstGeom prst="rect">
            <a:avLst/>
          </a:prstGeom>
        </p:spPr>
      </p:pic>
    </p:spTree>
    <p:extLst>
      <p:ext uri="{BB962C8B-B14F-4D97-AF65-F5344CB8AC3E}">
        <p14:creationId xmlns:p14="http://schemas.microsoft.com/office/powerpoint/2010/main" val="264080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1613"/>
            <a:ext cx="10058400" cy="614362"/>
          </a:xfrm>
        </p:spPr>
        <p:txBody>
          <a:bodyPr>
            <a:normAutofit fontScale="90000"/>
          </a:bodyPr>
          <a:lstStyle/>
          <a:p>
            <a:r>
              <a:rPr lang="en-US" b="1" u="sng" dirty="0">
                <a:solidFill>
                  <a:schemeClr val="accent2"/>
                </a:solidFill>
              </a:rPr>
              <a:t>Technology Stack</a:t>
            </a:r>
          </a:p>
        </p:txBody>
      </p:sp>
      <p:sp>
        <p:nvSpPr>
          <p:cNvPr id="3" name="Content Placeholder 2"/>
          <p:cNvSpPr>
            <a:spLocks noGrp="1"/>
          </p:cNvSpPr>
          <p:nvPr>
            <p:ph idx="4294967295"/>
          </p:nvPr>
        </p:nvSpPr>
        <p:spPr>
          <a:xfrm>
            <a:off x="0" y="1184275"/>
            <a:ext cx="10058400" cy="4794250"/>
          </a:xfrm>
        </p:spPr>
        <p:txBody>
          <a:bodyPr/>
          <a:lstStyle/>
          <a:p>
            <a:pPr marL="0" indent="0">
              <a:buNone/>
            </a:pPr>
            <a:r>
              <a:rPr lang="en-US" b="1" dirty="0">
                <a:solidFill>
                  <a:schemeClr val="accent2"/>
                </a:solidFill>
              </a:rPr>
              <a:t>Front-End</a:t>
            </a:r>
          </a:p>
          <a:p>
            <a:pPr>
              <a:buFont typeface="Arial" panose="020B0604020202020204" pitchFamily="34" charset="0"/>
              <a:buChar char="•"/>
            </a:pPr>
            <a:r>
              <a:rPr lang="en-US" b="1" dirty="0">
                <a:solidFill>
                  <a:schemeClr val="accent2"/>
                </a:solidFill>
              </a:rPr>
              <a:t> </a:t>
            </a:r>
            <a:r>
              <a:rPr lang="en-US" dirty="0"/>
              <a:t>HTML</a:t>
            </a:r>
          </a:p>
          <a:p>
            <a:pPr>
              <a:buFont typeface="Arial" panose="020B0604020202020204" pitchFamily="34" charset="0"/>
              <a:buChar char="•"/>
            </a:pPr>
            <a:r>
              <a:rPr lang="en-US" dirty="0" smtClean="0"/>
              <a:t>CSS</a:t>
            </a:r>
          </a:p>
          <a:p>
            <a:pPr>
              <a:buFont typeface="Arial" panose="020B0604020202020204" pitchFamily="34" charset="0"/>
              <a:buChar char="•"/>
            </a:pPr>
            <a:r>
              <a:rPr lang="en-US" dirty="0" err="1" smtClean="0"/>
              <a:t>Javascript</a:t>
            </a:r>
            <a:endParaRPr lang="en-US" dirty="0" smtClean="0"/>
          </a:p>
          <a:p>
            <a:pPr>
              <a:buFont typeface="Arial" panose="020B0604020202020204" pitchFamily="34" charset="0"/>
              <a:buChar char="•"/>
            </a:pPr>
            <a:r>
              <a:rPr lang="en-US" dirty="0" smtClean="0"/>
              <a:t>React.js</a:t>
            </a:r>
            <a:endParaRPr lang="en-US" dirty="0"/>
          </a:p>
          <a:p>
            <a:pPr marL="0" indent="0">
              <a:buNone/>
            </a:pPr>
            <a:r>
              <a:rPr lang="en-US" b="1" dirty="0">
                <a:solidFill>
                  <a:schemeClr val="accent2"/>
                </a:solidFill>
              </a:rPr>
              <a:t>Back-end</a:t>
            </a:r>
          </a:p>
          <a:p>
            <a:pPr>
              <a:buFont typeface="Arial" panose="020B0604020202020204" pitchFamily="34" charset="0"/>
              <a:buChar char="•"/>
            </a:pPr>
            <a:r>
              <a:rPr lang="en-US" dirty="0" smtClean="0"/>
              <a:t>Django</a:t>
            </a:r>
            <a:endParaRPr lang="en-US" dirty="0"/>
          </a:p>
          <a:p>
            <a:pPr marL="0" indent="0">
              <a:buNone/>
            </a:pPr>
            <a:r>
              <a:rPr lang="en-US" b="1" dirty="0">
                <a:solidFill>
                  <a:schemeClr val="accent2"/>
                </a:solidFill>
              </a:rPr>
              <a:t>Databases</a:t>
            </a:r>
          </a:p>
          <a:p>
            <a:pPr>
              <a:buFont typeface="Arial" panose="020B0604020202020204" pitchFamily="34" charset="0"/>
              <a:buChar char="•"/>
            </a:pPr>
            <a:r>
              <a:rPr lang="en-US" dirty="0" err="1"/>
              <a:t>Mysql</a:t>
            </a:r>
            <a:endParaRPr lang="en-US" dirty="0"/>
          </a:p>
        </p:txBody>
      </p:sp>
    </p:spTree>
    <p:extLst>
      <p:ext uri="{BB962C8B-B14F-4D97-AF65-F5344CB8AC3E}">
        <p14:creationId xmlns:p14="http://schemas.microsoft.com/office/powerpoint/2010/main" val="313662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9550"/>
            <a:ext cx="10845800" cy="730250"/>
          </a:xfrm>
        </p:spPr>
        <p:txBody>
          <a:bodyPr>
            <a:normAutofit/>
          </a:bodyPr>
          <a:lstStyle/>
          <a:p>
            <a:r>
              <a:rPr lang="en-US" sz="4000" b="1" u="sng" dirty="0">
                <a:solidFill>
                  <a:schemeClr val="accent2"/>
                </a:solidFill>
              </a:rPr>
              <a:t>Hardware Requirements</a:t>
            </a:r>
          </a:p>
        </p:txBody>
      </p:sp>
      <p:sp>
        <p:nvSpPr>
          <p:cNvPr id="3" name="Content Placeholder 2"/>
          <p:cNvSpPr>
            <a:spLocks noGrp="1"/>
          </p:cNvSpPr>
          <p:nvPr>
            <p:ph idx="4294967295"/>
          </p:nvPr>
        </p:nvSpPr>
        <p:spPr>
          <a:xfrm>
            <a:off x="2133600" y="1157288"/>
            <a:ext cx="10058400" cy="4619625"/>
          </a:xfrm>
        </p:spPr>
        <p:txBody>
          <a:bodyPr>
            <a:normAutofit/>
          </a:bodyPr>
          <a:lstStyle/>
          <a:p>
            <a:r>
              <a:rPr lang="en-US" dirty="0"/>
              <a:t>Laptop or PC with:</a:t>
            </a:r>
          </a:p>
          <a:p>
            <a:pPr>
              <a:buFont typeface="Wingdings" panose="05000000000000000000" pitchFamily="2" charset="2"/>
              <a:buChar char="v"/>
            </a:pPr>
            <a:r>
              <a:rPr lang="en-US" dirty="0"/>
              <a:t>  I3 processor system or higher</a:t>
            </a:r>
          </a:p>
          <a:p>
            <a:pPr>
              <a:buFont typeface="Wingdings" panose="05000000000000000000" pitchFamily="2" charset="2"/>
              <a:buChar char="v"/>
            </a:pPr>
            <a:r>
              <a:rPr lang="en-US" dirty="0"/>
              <a:t>  4 GB RAM or higher </a:t>
            </a:r>
          </a:p>
          <a:p>
            <a:pPr>
              <a:buFont typeface="Wingdings" panose="05000000000000000000" pitchFamily="2" charset="2"/>
              <a:buChar char="v"/>
            </a:pPr>
            <a:r>
              <a:rPr lang="en-US" dirty="0"/>
              <a:t>  100 GB ROM or higher </a:t>
            </a:r>
            <a:endParaRPr lang="en-US" dirty="0" smtClean="0"/>
          </a:p>
          <a:p>
            <a:pPr marL="0" indent="0">
              <a:buNone/>
            </a:pPr>
            <a:endParaRPr lang="en-US" dirty="0"/>
          </a:p>
          <a:p>
            <a:pPr marL="0" indent="0">
              <a:buNone/>
            </a:pPr>
            <a:r>
              <a:rPr lang="en-US" dirty="0"/>
              <a:t> </a:t>
            </a:r>
            <a:endParaRPr lang="en-US" dirty="0" smtClean="0"/>
          </a:p>
          <a:p>
            <a:pPr>
              <a:buFont typeface="Wingdings" panose="05000000000000000000" pitchFamily="2" charset="2"/>
              <a:buChar char="v"/>
            </a:pPr>
            <a:r>
              <a:rPr lang="en-US" dirty="0" smtClean="0"/>
              <a:t> </a:t>
            </a:r>
            <a:r>
              <a:rPr lang="en-US" dirty="0"/>
              <a:t>Operating System : Windows 7 or </a:t>
            </a:r>
            <a:r>
              <a:rPr lang="en-US" dirty="0" smtClean="0"/>
              <a:t>higher</a:t>
            </a:r>
            <a:endParaRPr lang="en-US" dirty="0"/>
          </a:p>
          <a:p>
            <a:pPr>
              <a:buFont typeface="Wingdings" panose="05000000000000000000" pitchFamily="2" charset="2"/>
              <a:buChar char="v"/>
            </a:pPr>
            <a:r>
              <a:rPr lang="en-US" dirty="0"/>
              <a:t>  Web Technologies : </a:t>
            </a:r>
            <a:r>
              <a:rPr lang="en-US" dirty="0" smtClean="0"/>
              <a:t>HTML, CSS, </a:t>
            </a:r>
            <a:r>
              <a:rPr lang="en-US" dirty="0" err="1" smtClean="0"/>
              <a:t>Javascript</a:t>
            </a:r>
            <a:r>
              <a:rPr lang="en-US" dirty="0" smtClean="0"/>
              <a:t>, Django, React.js</a:t>
            </a:r>
            <a:endParaRPr lang="en-US" dirty="0"/>
          </a:p>
          <a:p>
            <a:pPr>
              <a:buFont typeface="Wingdings" panose="05000000000000000000" pitchFamily="2" charset="2"/>
              <a:buChar char="v"/>
            </a:pPr>
            <a:r>
              <a:rPr lang="en-US" dirty="0"/>
              <a:t>  IDE : Visual Studio </a:t>
            </a:r>
          </a:p>
          <a:p>
            <a:pPr>
              <a:buFont typeface="Wingdings" panose="05000000000000000000" pitchFamily="2" charset="2"/>
              <a:buChar char="v"/>
            </a:pPr>
            <a:r>
              <a:rPr lang="en-US" dirty="0"/>
              <a:t>  Database : MySQL</a:t>
            </a:r>
          </a:p>
        </p:txBody>
      </p:sp>
      <p:sp>
        <p:nvSpPr>
          <p:cNvPr id="4" name="Title 1"/>
          <p:cNvSpPr txBox="1">
            <a:spLocks/>
          </p:cNvSpPr>
          <p:nvPr/>
        </p:nvSpPr>
        <p:spPr>
          <a:xfrm>
            <a:off x="203915" y="2929432"/>
            <a:ext cx="10846587" cy="73082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solidFill>
                  <a:schemeClr val="accent2"/>
                </a:solidFill>
              </a:rPr>
              <a:t> </a:t>
            </a:r>
            <a:r>
              <a:rPr lang="en-US" sz="4000" b="1" u="sng" dirty="0">
                <a:solidFill>
                  <a:schemeClr val="accent2"/>
                </a:solidFill>
              </a:rPr>
              <a:t>Software Requirements</a:t>
            </a:r>
          </a:p>
        </p:txBody>
      </p:sp>
    </p:spTree>
    <p:extLst>
      <p:ext uri="{BB962C8B-B14F-4D97-AF65-F5344CB8AC3E}">
        <p14:creationId xmlns:p14="http://schemas.microsoft.com/office/powerpoint/2010/main" val="52773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7338"/>
            <a:ext cx="10782300" cy="614362"/>
          </a:xfrm>
        </p:spPr>
        <p:txBody>
          <a:bodyPr>
            <a:normAutofit fontScale="90000"/>
          </a:bodyPr>
          <a:lstStyle/>
          <a:p>
            <a:r>
              <a:rPr lang="en-US" b="1" u="sng" dirty="0">
                <a:solidFill>
                  <a:schemeClr val="accent2"/>
                </a:solidFill>
              </a:rPr>
              <a:t>Conclusion</a:t>
            </a:r>
          </a:p>
        </p:txBody>
      </p:sp>
      <p:sp>
        <p:nvSpPr>
          <p:cNvPr id="3" name="Content Placeholder 2"/>
          <p:cNvSpPr>
            <a:spLocks noGrp="1"/>
          </p:cNvSpPr>
          <p:nvPr>
            <p:ph idx="4294967295"/>
          </p:nvPr>
        </p:nvSpPr>
        <p:spPr>
          <a:xfrm>
            <a:off x="0" y="703263"/>
            <a:ext cx="10058400" cy="5273675"/>
          </a:xfrm>
        </p:spPr>
        <p:txBody>
          <a:bodyPr>
            <a:normAutofit/>
          </a:bodyPr>
          <a:lstStyle/>
          <a:p>
            <a:pPr marL="0" indent="0">
              <a:buNone/>
            </a:pPr>
            <a:endParaRPr lang="en-US" dirty="0"/>
          </a:p>
          <a:p>
            <a:pPr>
              <a:buFont typeface="Wingdings" panose="05000000000000000000" pitchFamily="2" charset="2"/>
              <a:buChar char="v"/>
            </a:pPr>
            <a:r>
              <a:rPr lang="en-US" dirty="0"/>
              <a:t>Line Up Project is used to provide a practical and efficiency solution for managing task and </a:t>
            </a:r>
            <a:r>
              <a:rPr lang="en-US" dirty="0" smtClean="0"/>
              <a:t>organizing daily </a:t>
            </a:r>
            <a:r>
              <a:rPr lang="en-US" dirty="0"/>
              <a:t>activities by implementing a lineup application uses can benefit from various features such as </a:t>
            </a:r>
            <a:r>
              <a:rPr lang="en-US" dirty="0" smtClean="0"/>
              <a:t>task creation </a:t>
            </a:r>
            <a:r>
              <a:rPr lang="en-US" dirty="0"/>
              <a:t>due date management collaboration and more the project focus on simplifying </a:t>
            </a:r>
            <a:r>
              <a:rPr lang="en-US" dirty="0" smtClean="0"/>
              <a:t>task Management </a:t>
            </a:r>
            <a:r>
              <a:rPr lang="en-US" dirty="0"/>
              <a:t>increasing productivity and ensuring that important as are completed on time.</a:t>
            </a:r>
          </a:p>
          <a:p>
            <a:pPr>
              <a:buFont typeface="Wingdings" panose="05000000000000000000" pitchFamily="2" charset="2"/>
              <a:buChar char="v"/>
            </a:pPr>
            <a:r>
              <a:rPr lang="en-US" dirty="0"/>
              <a:t>Throughout the development process it is crucial to consider user requirements and feedback to create </a:t>
            </a:r>
            <a:r>
              <a:rPr lang="en-US" dirty="0" smtClean="0"/>
              <a:t>a user </a:t>
            </a:r>
            <a:r>
              <a:rPr lang="en-US" dirty="0"/>
              <a:t>friendly interface that need that needs additionally integrating the application with other tools </a:t>
            </a:r>
            <a:r>
              <a:rPr lang="en-US" dirty="0" smtClean="0"/>
              <a:t>and platform </a:t>
            </a:r>
            <a:r>
              <a:rPr lang="en-US" dirty="0"/>
              <a:t>such as calendars of third party applications can enhance its functionality and usability</a:t>
            </a:r>
          </a:p>
          <a:p>
            <a:pPr>
              <a:buFont typeface="Wingdings" panose="05000000000000000000" pitchFamily="2" charset="2"/>
              <a:buChar char="v"/>
            </a:pPr>
            <a:r>
              <a:rPr lang="en-US" dirty="0"/>
              <a:t>The success of a lineup project lies in its ability to provide it streamlined and intuitive user </a:t>
            </a:r>
            <a:r>
              <a:rPr lang="en-US" dirty="0" smtClean="0"/>
              <a:t>experience allowing </a:t>
            </a:r>
            <a:r>
              <a:rPr lang="en-US" dirty="0"/>
              <a:t>uses to easily create </a:t>
            </a:r>
            <a:r>
              <a:rPr lang="en-US" dirty="0" smtClean="0"/>
              <a:t>organized </a:t>
            </a:r>
            <a:r>
              <a:rPr lang="en-US" dirty="0"/>
              <a:t>and track their task regular updates and improvements based </a:t>
            </a:r>
            <a:r>
              <a:rPr lang="en-US" dirty="0" smtClean="0"/>
              <a:t>on user </a:t>
            </a:r>
            <a:r>
              <a:rPr lang="en-US" dirty="0"/>
              <a:t>feedback can further enhance the application and keep it aligned with evolving user requirements.</a:t>
            </a:r>
          </a:p>
          <a:p>
            <a:pPr>
              <a:buFont typeface="Wingdings" panose="05000000000000000000" pitchFamily="2" charset="2"/>
              <a:buChar char="v"/>
            </a:pPr>
            <a:r>
              <a:rPr lang="en-US" dirty="0"/>
              <a:t>Ultimately the goal of a lineup project is to empower uses to efficiently manage their tasks, </a:t>
            </a:r>
            <a:r>
              <a:rPr lang="en-US" dirty="0" smtClean="0"/>
              <a:t>increase productivity </a:t>
            </a:r>
            <a:r>
              <a:rPr lang="en-US" dirty="0"/>
              <a:t>and reduce stress by providing a reliable and accessible tool for task </a:t>
            </a:r>
            <a:r>
              <a:rPr lang="en-US" dirty="0" smtClean="0"/>
              <a:t>organization and management</a:t>
            </a:r>
            <a:endParaRPr lang="en-US" dirty="0"/>
          </a:p>
        </p:txBody>
      </p:sp>
    </p:spTree>
    <p:extLst>
      <p:ext uri="{BB962C8B-B14F-4D97-AF65-F5344CB8AC3E}">
        <p14:creationId xmlns:p14="http://schemas.microsoft.com/office/powerpoint/2010/main" val="258705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65840" y="0"/>
            <a:ext cx="2012720" cy="1603717"/>
          </a:xfrm>
          <a:prstGeom prst="rect">
            <a:avLst/>
          </a:prstGeom>
        </p:spPr>
      </p:pic>
      <p:sp>
        <p:nvSpPr>
          <p:cNvPr id="5" name="TextBox 4"/>
          <p:cNvSpPr txBox="1"/>
          <p:nvPr/>
        </p:nvSpPr>
        <p:spPr>
          <a:xfrm>
            <a:off x="4191000" y="1752520"/>
            <a:ext cx="4412087" cy="424731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chemeClr val="tx1"/>
                </a:solidFill>
              </a:rPr>
              <a:t>          “</a:t>
            </a:r>
            <a:r>
              <a:rPr lang="en-US" b="1" dirty="0" smtClean="0">
                <a:solidFill>
                  <a:schemeClr val="tx1"/>
                </a:solidFill>
              </a:rPr>
              <a:t>Review“ </a:t>
            </a:r>
            <a:r>
              <a:rPr lang="en-US" b="1" dirty="0">
                <a:solidFill>
                  <a:schemeClr val="tx1"/>
                </a:solidFill>
              </a:rPr>
              <a:t>of Mini Project </a:t>
            </a:r>
          </a:p>
          <a:p>
            <a:endParaRPr lang="en-US" b="1" dirty="0">
              <a:solidFill>
                <a:schemeClr val="tx1"/>
              </a:solidFill>
            </a:endParaRPr>
          </a:p>
          <a:p>
            <a:r>
              <a:rPr lang="en-US" b="1" dirty="0">
                <a:solidFill>
                  <a:schemeClr val="tx1"/>
                </a:solidFill>
              </a:rPr>
              <a:t>         </a:t>
            </a:r>
            <a:r>
              <a:rPr lang="en-US" i="1" dirty="0">
                <a:solidFill>
                  <a:schemeClr val="tx1"/>
                </a:solidFill>
              </a:rPr>
              <a:t>For E-3 2018 Admitted Batch</a:t>
            </a:r>
          </a:p>
          <a:p>
            <a:r>
              <a:rPr lang="en-US" i="1" dirty="0">
                <a:solidFill>
                  <a:schemeClr val="tx1"/>
                </a:solidFill>
              </a:rPr>
              <a:t>      Submitted as a part of Mini Project</a:t>
            </a:r>
            <a:r>
              <a:rPr lang="en-US" b="1" dirty="0">
                <a:solidFill>
                  <a:schemeClr val="tx1"/>
                </a:solidFill>
              </a:rPr>
              <a:t>               </a:t>
            </a:r>
          </a:p>
          <a:p>
            <a:r>
              <a:rPr lang="en-US" b="1" dirty="0">
                <a:solidFill>
                  <a:schemeClr val="accent2"/>
                </a:solidFill>
              </a:rPr>
              <a:t>                     Presented by</a:t>
            </a:r>
          </a:p>
          <a:p>
            <a:r>
              <a:rPr lang="en-US" dirty="0"/>
              <a:t>                </a:t>
            </a:r>
            <a:r>
              <a:rPr lang="en-US" dirty="0" err="1"/>
              <a:t>G.Lakshmi</a:t>
            </a:r>
            <a:r>
              <a:rPr lang="en-US" dirty="0"/>
              <a:t> </a:t>
            </a:r>
            <a:r>
              <a:rPr lang="en-US" dirty="0" err="1"/>
              <a:t>Neeraja</a:t>
            </a:r>
            <a:r>
              <a:rPr lang="en-US" dirty="0"/>
              <a:t> </a:t>
            </a:r>
          </a:p>
          <a:p>
            <a:r>
              <a:rPr lang="en-US" dirty="0"/>
              <a:t>                        (S180746)</a:t>
            </a:r>
          </a:p>
          <a:p>
            <a:r>
              <a:rPr lang="en-US" dirty="0"/>
              <a:t>        </a:t>
            </a:r>
            <a:r>
              <a:rPr lang="en-US" dirty="0" smtClean="0"/>
              <a:t>         P.H.K </a:t>
            </a:r>
            <a:r>
              <a:rPr lang="en-US" dirty="0" err="1"/>
              <a:t>Mahalakshmi</a:t>
            </a:r>
            <a:endParaRPr lang="en-US" dirty="0"/>
          </a:p>
          <a:p>
            <a:r>
              <a:rPr lang="en-US" dirty="0"/>
              <a:t>                         (S180404)                                              </a:t>
            </a:r>
          </a:p>
          <a:p>
            <a:r>
              <a:rPr lang="en-US" dirty="0"/>
              <a:t>                          </a:t>
            </a:r>
            <a:r>
              <a:rPr lang="en-US" dirty="0" err="1"/>
              <a:t>G.Srinu</a:t>
            </a:r>
            <a:endParaRPr lang="en-US" dirty="0"/>
          </a:p>
          <a:p>
            <a:r>
              <a:rPr lang="en-US" dirty="0"/>
              <a:t>                         (S180989)</a:t>
            </a:r>
          </a:p>
          <a:p>
            <a:r>
              <a:rPr lang="en-US" dirty="0"/>
              <a:t>               </a:t>
            </a:r>
            <a:r>
              <a:rPr lang="en-US" b="1" dirty="0">
                <a:solidFill>
                  <a:schemeClr val="accent2"/>
                </a:solidFill>
              </a:rPr>
              <a:t>Under the guidance of</a:t>
            </a:r>
          </a:p>
          <a:p>
            <a:r>
              <a:rPr lang="en-US" dirty="0"/>
              <a:t>                          </a:t>
            </a:r>
            <a:r>
              <a:rPr lang="en-US" dirty="0" err="1"/>
              <a:t>M.Roopa</a:t>
            </a:r>
            <a:endParaRPr lang="en-US" dirty="0"/>
          </a:p>
          <a:p>
            <a:r>
              <a:rPr lang="en-US" dirty="0"/>
              <a:t>                    Assistant Professor</a:t>
            </a:r>
          </a:p>
          <a:p>
            <a:r>
              <a:rPr lang="en-US" dirty="0"/>
              <a:t>                   Department of CSE</a:t>
            </a:r>
          </a:p>
        </p:txBody>
      </p:sp>
    </p:spTree>
    <p:extLst>
      <p:ext uri="{BB962C8B-B14F-4D97-AF65-F5344CB8AC3E}">
        <p14:creationId xmlns:p14="http://schemas.microsoft.com/office/powerpoint/2010/main" val="227275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1488"/>
            <a:ext cx="11039475" cy="422275"/>
          </a:xfrm>
        </p:spPr>
        <p:txBody>
          <a:bodyPr>
            <a:normAutofit fontScale="90000"/>
          </a:bodyPr>
          <a:lstStyle/>
          <a:p>
            <a:r>
              <a:rPr lang="en-US" b="1" dirty="0">
                <a:solidFill>
                  <a:schemeClr val="accent2"/>
                </a:solidFill>
              </a:rPr>
              <a:t>Table of Contents:</a:t>
            </a:r>
          </a:p>
        </p:txBody>
      </p:sp>
      <p:sp>
        <p:nvSpPr>
          <p:cNvPr id="3" name="Content Placeholder 2"/>
          <p:cNvSpPr>
            <a:spLocks noGrp="1"/>
          </p:cNvSpPr>
          <p:nvPr>
            <p:ph idx="4294967295"/>
          </p:nvPr>
        </p:nvSpPr>
        <p:spPr>
          <a:xfrm>
            <a:off x="0" y="1243013"/>
            <a:ext cx="9636125" cy="5159375"/>
          </a:xfrm>
        </p:spPr>
        <p:txBody>
          <a:bodyPr>
            <a:normAutofit/>
          </a:bodyPr>
          <a:lstStyle/>
          <a:p>
            <a:pPr>
              <a:buFont typeface="Wingdings" panose="05000000000000000000" pitchFamily="2" charset="2"/>
              <a:buChar char="q"/>
            </a:pPr>
            <a:r>
              <a:rPr lang="en-US" sz="2400" dirty="0"/>
              <a:t> </a:t>
            </a:r>
            <a:r>
              <a:rPr lang="en-US" dirty="0"/>
              <a:t>Abstract</a:t>
            </a:r>
          </a:p>
          <a:p>
            <a:pPr>
              <a:buFont typeface="Wingdings" panose="05000000000000000000" pitchFamily="2" charset="2"/>
              <a:buChar char="q"/>
            </a:pPr>
            <a:r>
              <a:rPr lang="en-US" dirty="0"/>
              <a:t> Introduction</a:t>
            </a:r>
          </a:p>
          <a:p>
            <a:pPr>
              <a:buFont typeface="Wingdings" panose="05000000000000000000" pitchFamily="2" charset="2"/>
              <a:buChar char="q"/>
            </a:pPr>
            <a:r>
              <a:rPr lang="en-US" dirty="0"/>
              <a:t> Existing System</a:t>
            </a:r>
          </a:p>
          <a:p>
            <a:pPr>
              <a:buFont typeface="Wingdings" panose="05000000000000000000" pitchFamily="2" charset="2"/>
              <a:buChar char="q"/>
            </a:pPr>
            <a:r>
              <a:rPr lang="en-US" dirty="0"/>
              <a:t> Proposing System</a:t>
            </a:r>
          </a:p>
          <a:p>
            <a:pPr>
              <a:buFont typeface="Wingdings" panose="05000000000000000000" pitchFamily="2" charset="2"/>
              <a:buChar char="q"/>
            </a:pPr>
            <a:r>
              <a:rPr lang="en-US" dirty="0"/>
              <a:t> Technical Stack</a:t>
            </a:r>
          </a:p>
          <a:p>
            <a:pPr>
              <a:buFont typeface="Wingdings" panose="05000000000000000000" pitchFamily="2" charset="2"/>
              <a:buChar char="q"/>
            </a:pPr>
            <a:r>
              <a:rPr lang="en-US" dirty="0"/>
              <a:t> Hardware and Software Requirements</a:t>
            </a:r>
          </a:p>
          <a:p>
            <a:pPr>
              <a:buFont typeface="Wingdings" panose="05000000000000000000" pitchFamily="2" charset="2"/>
              <a:buChar char="q"/>
            </a:pPr>
            <a:r>
              <a:rPr lang="en-US" dirty="0"/>
              <a:t> Conclusion</a:t>
            </a:r>
          </a:p>
        </p:txBody>
      </p:sp>
    </p:spTree>
    <p:extLst>
      <p:ext uri="{BB962C8B-B14F-4D97-AF65-F5344CB8AC3E}">
        <p14:creationId xmlns:p14="http://schemas.microsoft.com/office/powerpoint/2010/main" val="256954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30275"/>
            <a:ext cx="10058400" cy="641350"/>
          </a:xfrm>
        </p:spPr>
        <p:txBody>
          <a:bodyPr>
            <a:normAutofit/>
          </a:bodyPr>
          <a:lstStyle/>
          <a:p>
            <a:r>
              <a:rPr lang="en-US" dirty="0"/>
              <a:t>                              </a:t>
            </a:r>
            <a:r>
              <a:rPr lang="en-US" b="1" u="sng" dirty="0">
                <a:solidFill>
                  <a:schemeClr val="accent2"/>
                </a:solidFill>
              </a:rPr>
              <a:t>ABSTRACT</a:t>
            </a:r>
          </a:p>
        </p:txBody>
      </p:sp>
      <p:sp>
        <p:nvSpPr>
          <p:cNvPr id="3" name="Content Placeholder 2"/>
          <p:cNvSpPr>
            <a:spLocks noGrp="1"/>
          </p:cNvSpPr>
          <p:nvPr>
            <p:ph idx="4294967295"/>
          </p:nvPr>
        </p:nvSpPr>
        <p:spPr>
          <a:xfrm>
            <a:off x="0" y="1995488"/>
            <a:ext cx="10058400" cy="4567237"/>
          </a:xfrm>
        </p:spPr>
        <p:txBody>
          <a:bodyPr>
            <a:normAutofit/>
          </a:bodyPr>
          <a:lstStyle/>
          <a:p>
            <a:r>
              <a:rPr lang="en-US" dirty="0"/>
              <a:t>A Line Up is a list of tasks that need to be completed, typically organized in order of priority. It is one of the simplest solutions for task management and provides a minimal and elegant way for managing tasks a person wishes to </a:t>
            </a:r>
            <a:r>
              <a:rPr lang="en-US" dirty="0" smtClean="0"/>
              <a:t>accomplish . Our </a:t>
            </a:r>
            <a:r>
              <a:rPr lang="en-US" dirty="0"/>
              <a:t>aim is to design a simple and elegant website for people to keep a track of the status of their tasks. Making a Lineup is an easy and important task that everyone should do .The immense satisfaction that one gets when completing the task and marking it on the list are incomparable .Moreover, creating a list of tasks ensure you don’t miss out on anything. It’s a scientific fact that when you write the task that you need to complete, you are even more motivated to complete it. With this in mind, we come to build a platform which will help people create their own task </a:t>
            </a:r>
            <a:r>
              <a:rPr lang="en-US" dirty="0" smtClean="0"/>
              <a:t>list . With </a:t>
            </a:r>
            <a:r>
              <a:rPr lang="en-US" dirty="0"/>
              <a:t>the help of modern tools and technologies, we strive to build a minimal and efficient Line Up which minimizes distractions and helps people achieve task management with ease and without hassle.  </a:t>
            </a:r>
          </a:p>
          <a:p>
            <a:endParaRPr 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5258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4475" y="0"/>
            <a:ext cx="11947525" cy="652463"/>
          </a:xfrm>
        </p:spPr>
        <p:txBody>
          <a:bodyPr>
            <a:normAutofit/>
          </a:bodyPr>
          <a:lstStyle/>
          <a:p>
            <a:r>
              <a:rPr lang="en-US" b="1" u="sng" dirty="0">
                <a:solidFill>
                  <a:schemeClr val="accent2"/>
                </a:solidFill>
                <a:cs typeface="Times New Roman" panose="02020603050405020304" pitchFamily="18" charset="0"/>
              </a:rPr>
              <a:t>Introduction</a:t>
            </a:r>
          </a:p>
        </p:txBody>
      </p:sp>
      <p:sp>
        <p:nvSpPr>
          <p:cNvPr id="3" name="Content Placeholder 2"/>
          <p:cNvSpPr>
            <a:spLocks noGrp="1"/>
          </p:cNvSpPr>
          <p:nvPr>
            <p:ph idx="4294967295"/>
          </p:nvPr>
        </p:nvSpPr>
        <p:spPr>
          <a:xfrm>
            <a:off x="0" y="758825"/>
            <a:ext cx="11309350" cy="5616575"/>
          </a:xfrm>
        </p:spPr>
        <p:txBody>
          <a:bodyPr>
            <a:noAutofit/>
          </a:bodyPr>
          <a:lstStyle/>
          <a:p>
            <a:r>
              <a:rPr lang="en-US" dirty="0" smtClean="0">
                <a:latin typeface="Times New Roman" panose="02020603050405020304" pitchFamily="18" charset="0"/>
                <a:cs typeface="Times New Roman" panose="02020603050405020304" pitchFamily="18" charset="0"/>
              </a:rPr>
              <a:t>   </a:t>
            </a:r>
            <a:r>
              <a:rPr lang="en-US" dirty="0"/>
              <a:t>In today’s fast-paced and busy world, individuals face numerous challenges in managing their time, staying organized, and achieving a healthy work-life </a:t>
            </a:r>
            <a:r>
              <a:rPr lang="en-US" dirty="0" smtClean="0"/>
              <a:t>balance. The </a:t>
            </a:r>
            <a:r>
              <a:rPr lang="en-US" dirty="0"/>
              <a:t>demands of work, personal commitments, and constant connectivity can often lead to stress, burnout, and a sense of being </a:t>
            </a:r>
            <a:r>
              <a:rPr lang="en-US" dirty="0" smtClean="0"/>
              <a:t>constantly </a:t>
            </a:r>
            <a:r>
              <a:rPr lang="en-US" dirty="0"/>
              <a:t>behind </a:t>
            </a:r>
            <a:r>
              <a:rPr lang="en-US" dirty="0" smtClean="0"/>
              <a:t>schedule. The </a:t>
            </a:r>
            <a:r>
              <a:rPr lang="en-US" dirty="0"/>
              <a:t>pace of modern life often requires individuals to find ways to optimize their productivity and make the </a:t>
            </a:r>
            <a:r>
              <a:rPr lang="en-US" dirty="0" smtClean="0"/>
              <a:t>most of </a:t>
            </a:r>
            <a:r>
              <a:rPr lang="en-US" dirty="0"/>
              <a:t>their limited time</a:t>
            </a:r>
            <a:r>
              <a:rPr lang="en-US" dirty="0" smtClean="0"/>
              <a:t>.</a:t>
            </a:r>
            <a:endParaRPr lang="en-US" dirty="0"/>
          </a:p>
          <a:p>
            <a:r>
              <a:rPr lang="en-US" dirty="0"/>
              <a:t>As a result ,there is a clear need for solution that can help individuals effectively manage their time, tasks, and overall well-being.</a:t>
            </a:r>
          </a:p>
          <a:p>
            <a:r>
              <a:rPr lang="en-US" dirty="0" smtClean="0"/>
              <a:t>The </a:t>
            </a:r>
            <a:r>
              <a:rPr lang="en-US" dirty="0"/>
              <a:t>objective of this project is to create a simple prioritized list of the tasks a person must complete. People make a list of everything they need to do, ranked according to priority from the most critical task at the top to the least critical task at the bottom</a:t>
            </a:r>
            <a:r>
              <a:rPr lang="en-US" dirty="0" smtClean="0"/>
              <a:t>.</a:t>
            </a:r>
            <a:endParaRPr lang="en-US" dirty="0"/>
          </a:p>
          <a:p>
            <a:r>
              <a:rPr lang="en-US" dirty="0"/>
              <a:t>A few of the features of a good Line Up application include</a:t>
            </a:r>
            <a:r>
              <a:rPr lang="en-US" dirty="0" smtClean="0"/>
              <a:t>:</a:t>
            </a:r>
            <a:endParaRPr lang="en-US" dirty="0"/>
          </a:p>
          <a:p>
            <a:pPr>
              <a:buFont typeface="Arial" panose="020B0604020202020204" pitchFamily="34" charset="0"/>
              <a:buChar char="•"/>
            </a:pPr>
            <a:r>
              <a:rPr lang="en-US" dirty="0"/>
              <a:t>Plan and execute simple actions</a:t>
            </a:r>
            <a:r>
              <a:rPr lang="en-US" dirty="0" smtClean="0"/>
              <a:t>.</a:t>
            </a:r>
          </a:p>
          <a:p>
            <a:pPr lvl="0">
              <a:buFont typeface="Arial" panose="020B0604020202020204" pitchFamily="34" charset="0"/>
              <a:buChar char="•"/>
            </a:pPr>
            <a:r>
              <a:rPr lang="en-US" dirty="0" smtClean="0"/>
              <a:t>Prioritize</a:t>
            </a:r>
            <a:r>
              <a:rPr lang="en-US" dirty="0"/>
              <a:t>, manage, and reason about tasks.</a:t>
            </a:r>
          </a:p>
          <a:p>
            <a:pPr lvl="0">
              <a:buFont typeface="Arial" panose="020B0604020202020204" pitchFamily="34" charset="0"/>
              <a:buChar char="•"/>
            </a:pPr>
            <a:r>
              <a:rPr lang="en-US" dirty="0"/>
              <a:t>Record notes, action items and </a:t>
            </a:r>
            <a:r>
              <a:rPr lang="en-US" dirty="0" smtClean="0"/>
              <a:t>ideas.</a:t>
            </a:r>
          </a:p>
          <a:p>
            <a:pPr marL="0" indent="0">
              <a:buNone/>
            </a:pPr>
            <a:endParaRPr lang="en-US" dirty="0" smtClean="0">
              <a:latin typeface="Times New Roman" panose="02020603050405020304" pitchFamily="18" charset="0"/>
              <a:cs typeface="Times New Roman" panose="02020603050405020304" pitchFamily="18" charset="0"/>
            </a:endParaRPr>
          </a:p>
          <a:p>
            <a:pPr algn="just"/>
            <a:endParaRPr lang="en-US" dirty="0">
              <a:cs typeface="Times New Roman" panose="02020603050405020304" pitchFamily="18" charset="0"/>
            </a:endParaRPr>
          </a:p>
        </p:txBody>
      </p:sp>
    </p:spTree>
    <p:extLst>
      <p:ext uri="{BB962C8B-B14F-4D97-AF65-F5344CB8AC3E}">
        <p14:creationId xmlns:p14="http://schemas.microsoft.com/office/powerpoint/2010/main" val="309616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4475" y="436563"/>
            <a:ext cx="11947525" cy="652462"/>
          </a:xfrm>
        </p:spPr>
        <p:txBody>
          <a:bodyPr>
            <a:normAutofit/>
          </a:bodyPr>
          <a:lstStyle/>
          <a:p>
            <a:r>
              <a:rPr lang="en-US" b="1" u="sng" dirty="0" smtClean="0">
                <a:solidFill>
                  <a:schemeClr val="accent2"/>
                </a:solidFill>
                <a:cs typeface="Times New Roman" panose="02020603050405020304" pitchFamily="18" charset="0"/>
              </a:rPr>
              <a:t>Statement of the problem</a:t>
            </a:r>
            <a:endParaRPr lang="en-US" b="1" u="sng" dirty="0">
              <a:solidFill>
                <a:schemeClr val="accent2"/>
              </a:solidFill>
              <a:cs typeface="Times New Roman" panose="02020603050405020304" pitchFamily="18" charset="0"/>
            </a:endParaRPr>
          </a:p>
        </p:txBody>
      </p:sp>
      <p:sp>
        <p:nvSpPr>
          <p:cNvPr id="3" name="Content Placeholder 2"/>
          <p:cNvSpPr>
            <a:spLocks noGrp="1"/>
          </p:cNvSpPr>
          <p:nvPr>
            <p:ph idx="4294967295"/>
          </p:nvPr>
        </p:nvSpPr>
        <p:spPr>
          <a:xfrm>
            <a:off x="882650" y="1687513"/>
            <a:ext cx="11309350" cy="5614987"/>
          </a:xfrm>
        </p:spPr>
        <p:txBody>
          <a:bodyPr>
            <a:noAutofit/>
          </a:bodyPr>
          <a:lstStyle/>
          <a:p>
            <a:r>
              <a:rPr lang="en-US" dirty="0" smtClean="0">
                <a:latin typeface="Times New Roman" panose="02020603050405020304" pitchFamily="18" charset="0"/>
                <a:cs typeface="Times New Roman" panose="02020603050405020304" pitchFamily="18" charset="0"/>
              </a:rPr>
              <a:t> </a:t>
            </a:r>
            <a:r>
              <a:rPr lang="en-US" dirty="0"/>
              <a:t>The use of traditional to-do lists and existing to-do list applications present several limitations and challenges that hinder effective task management, productivity and user </a:t>
            </a:r>
            <a:r>
              <a:rPr lang="en-US" dirty="0" smtClean="0"/>
              <a:t>experience . These </a:t>
            </a:r>
            <a:r>
              <a:rPr lang="en-US" dirty="0"/>
              <a:t>limitations create the need for a new and improved to-do list </a:t>
            </a:r>
            <a:r>
              <a:rPr lang="en-US" dirty="0" smtClean="0"/>
              <a:t>application . Many </a:t>
            </a:r>
            <a:r>
              <a:rPr lang="en-US" dirty="0"/>
              <a:t>existing applications do not provide a centralized and unified platform for users to manage all their tasks in one </a:t>
            </a:r>
            <a:r>
              <a:rPr lang="en-US" dirty="0" smtClean="0"/>
              <a:t>place . Existing applications </a:t>
            </a:r>
            <a:r>
              <a:rPr lang="en-US" dirty="0"/>
              <a:t>lack robust prioritization feature, making it difficult for users to differentiate level of the </a:t>
            </a:r>
            <a:r>
              <a:rPr lang="en-US" dirty="0" smtClean="0"/>
              <a:t>task . Therefore</a:t>
            </a:r>
            <a:r>
              <a:rPr lang="en-US" dirty="0"/>
              <a:t>, the problem at hand is to develop an a simple prioritized list of the tasks a person must complete. People make a list of everything they need to do, ranked according to priority from the most critical task at the top to the least critical task at the bottom.</a:t>
            </a:r>
          </a:p>
          <a:p>
            <a:endParaRPr lang="en-US" dirty="0" smtClean="0"/>
          </a:p>
          <a:p>
            <a:pPr marL="0" indent="0">
              <a:buNone/>
            </a:pPr>
            <a:endParaRPr lang="en-US" dirty="0" smtClean="0">
              <a:latin typeface="Times New Roman" panose="02020603050405020304" pitchFamily="18" charset="0"/>
              <a:cs typeface="Times New Roman" panose="02020603050405020304" pitchFamily="18" charset="0"/>
            </a:endParaRPr>
          </a:p>
          <a:p>
            <a:pPr algn="just"/>
            <a:endParaRPr lang="en-US" dirty="0">
              <a:cs typeface="Times New Roman" panose="02020603050405020304" pitchFamily="18" charset="0"/>
            </a:endParaRPr>
          </a:p>
        </p:txBody>
      </p:sp>
    </p:spTree>
    <p:extLst>
      <p:ext uri="{BB962C8B-B14F-4D97-AF65-F5344CB8AC3E}">
        <p14:creationId xmlns:p14="http://schemas.microsoft.com/office/powerpoint/2010/main" val="212278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4475" y="477838"/>
            <a:ext cx="11947525" cy="652462"/>
          </a:xfrm>
        </p:spPr>
        <p:txBody>
          <a:bodyPr>
            <a:normAutofit/>
          </a:bodyPr>
          <a:lstStyle/>
          <a:p>
            <a:r>
              <a:rPr lang="en-US" b="1" u="sng" dirty="0" smtClean="0">
                <a:solidFill>
                  <a:schemeClr val="accent2"/>
                </a:solidFill>
                <a:cs typeface="Times New Roman" panose="02020603050405020304" pitchFamily="18" charset="0"/>
              </a:rPr>
              <a:t>Goals</a:t>
            </a:r>
            <a:endParaRPr lang="en-US" b="1" u="sng" dirty="0">
              <a:solidFill>
                <a:schemeClr val="accent2"/>
              </a:solidFill>
              <a:cs typeface="Times New Roman" panose="02020603050405020304" pitchFamily="18" charset="0"/>
            </a:endParaRPr>
          </a:p>
        </p:txBody>
      </p:sp>
      <p:sp>
        <p:nvSpPr>
          <p:cNvPr id="3" name="Content Placeholder 2"/>
          <p:cNvSpPr>
            <a:spLocks noGrp="1"/>
          </p:cNvSpPr>
          <p:nvPr>
            <p:ph idx="4294967295"/>
          </p:nvPr>
        </p:nvSpPr>
        <p:spPr>
          <a:xfrm>
            <a:off x="882650" y="1687513"/>
            <a:ext cx="11309350" cy="5614987"/>
          </a:xfrm>
        </p:spPr>
        <p:txBody>
          <a:bodyPr>
            <a:noAutofit/>
          </a:bodyPr>
          <a:lstStyle/>
          <a:p>
            <a:pPr lvl="0">
              <a:buFont typeface="Arial" panose="020B0604020202020204" pitchFamily="34" charset="0"/>
              <a:buChar char="•"/>
            </a:pPr>
            <a:r>
              <a:rPr lang="en-US" dirty="0" smtClean="0"/>
              <a:t> </a:t>
            </a:r>
            <a:r>
              <a:rPr lang="en-US" dirty="0"/>
              <a:t>To provide users with a centralized platform to organize and manage their tasks effectively.</a:t>
            </a:r>
          </a:p>
          <a:p>
            <a:pPr>
              <a:buFont typeface="Arial" panose="020B0604020202020204" pitchFamily="34" charset="0"/>
              <a:buChar char="•"/>
            </a:pPr>
            <a:r>
              <a:rPr lang="en-US" dirty="0"/>
              <a:t> The application should allow users to capture, categorize, and prioritize tasks in a structured and easily accessible manner.</a:t>
            </a:r>
          </a:p>
          <a:p>
            <a:pPr lvl="0">
              <a:buFont typeface="Arial" panose="020B0604020202020204" pitchFamily="34" charset="0"/>
              <a:buChar char="•"/>
            </a:pPr>
            <a:r>
              <a:rPr lang="en-US" dirty="0" smtClean="0"/>
              <a:t> To </a:t>
            </a:r>
            <a:r>
              <a:rPr lang="en-US" dirty="0"/>
              <a:t>allow users to add comprehensive details to their tasks, such as descriptions, due dates, attachments, subtasks, and labels. </a:t>
            </a:r>
          </a:p>
          <a:p>
            <a:pPr lvl="0">
              <a:buFont typeface="Arial" panose="020B0604020202020204" pitchFamily="34" charset="0"/>
              <a:buChar char="•"/>
            </a:pPr>
            <a:r>
              <a:rPr lang="en-US" dirty="0" smtClean="0"/>
              <a:t> Customization </a:t>
            </a:r>
            <a:r>
              <a:rPr lang="en-US" dirty="0"/>
              <a:t>options should be provided to tailor the task management system to individual preferences and workflows.</a:t>
            </a:r>
          </a:p>
          <a:p>
            <a:pPr lvl="0">
              <a:buFont typeface="Arial" panose="020B0604020202020204" pitchFamily="34" charset="0"/>
              <a:buChar char="•"/>
            </a:pPr>
            <a:r>
              <a:rPr lang="en-US" dirty="0" smtClean="0"/>
              <a:t> To </a:t>
            </a:r>
            <a:r>
              <a:rPr lang="en-US" dirty="0"/>
              <a:t>prioritize data security and privacy to protect users' sensitive information and task data. </a:t>
            </a:r>
          </a:p>
          <a:p>
            <a:pPr lvl="0">
              <a:buFont typeface="Arial" panose="020B0604020202020204" pitchFamily="34" charset="0"/>
              <a:buChar char="•"/>
            </a:pPr>
            <a:r>
              <a:rPr lang="en-US" dirty="0" smtClean="0"/>
              <a:t> Appropriate </a:t>
            </a:r>
            <a:r>
              <a:rPr lang="en-US" dirty="0"/>
              <a:t>measures should be implemented to ensure secure storage and transmission of data.</a:t>
            </a:r>
          </a:p>
          <a:p>
            <a:endParaRPr lang="en-US" dirty="0"/>
          </a:p>
          <a:p>
            <a:endParaRPr lang="en-US" dirty="0" smtClean="0"/>
          </a:p>
          <a:p>
            <a:pPr marL="0" indent="0">
              <a:buNone/>
            </a:pPr>
            <a:endParaRPr lang="en-US" dirty="0" smtClean="0">
              <a:latin typeface="Times New Roman" panose="02020603050405020304" pitchFamily="18" charset="0"/>
              <a:cs typeface="Times New Roman" panose="02020603050405020304" pitchFamily="18" charset="0"/>
            </a:endParaRPr>
          </a:p>
          <a:p>
            <a:pPr algn="just"/>
            <a:endParaRPr lang="en-US" dirty="0">
              <a:cs typeface="Times New Roman" panose="02020603050405020304" pitchFamily="18" charset="0"/>
            </a:endParaRPr>
          </a:p>
        </p:txBody>
      </p:sp>
    </p:spTree>
    <p:extLst>
      <p:ext uri="{BB962C8B-B14F-4D97-AF65-F5344CB8AC3E}">
        <p14:creationId xmlns:p14="http://schemas.microsoft.com/office/powerpoint/2010/main" val="123282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7513"/>
            <a:ext cx="10575925" cy="665162"/>
          </a:xfrm>
        </p:spPr>
        <p:txBody>
          <a:bodyPr>
            <a:normAutofit/>
          </a:bodyPr>
          <a:lstStyle/>
          <a:p>
            <a:r>
              <a:rPr lang="en-US" b="1" u="sng" dirty="0">
                <a:solidFill>
                  <a:schemeClr val="accent2"/>
                </a:solidFill>
              </a:rPr>
              <a:t>Existing System</a:t>
            </a:r>
          </a:p>
        </p:txBody>
      </p:sp>
      <p:sp>
        <p:nvSpPr>
          <p:cNvPr id="3" name="Content Placeholder 2"/>
          <p:cNvSpPr>
            <a:spLocks noGrp="1"/>
          </p:cNvSpPr>
          <p:nvPr>
            <p:ph idx="4294967295"/>
          </p:nvPr>
        </p:nvSpPr>
        <p:spPr>
          <a:xfrm>
            <a:off x="0" y="1492250"/>
            <a:ext cx="10058400" cy="4087813"/>
          </a:xfrm>
        </p:spPr>
        <p:txBody>
          <a:bodyPr>
            <a:normAutofit/>
          </a:bodyPr>
          <a:lstStyle/>
          <a:p>
            <a:pPr>
              <a:buFont typeface="Arial" panose="020B0604020202020204" pitchFamily="34" charset="0"/>
              <a:buChar char="•"/>
            </a:pPr>
            <a:r>
              <a:rPr lang="en-IN" dirty="0">
                <a:solidFill>
                  <a:schemeClr val="tx1"/>
                </a:solidFill>
              </a:rPr>
              <a:t>Existing systems for to-do list management vary widely in terms of </a:t>
            </a:r>
            <a:r>
              <a:rPr lang="en-IN" dirty="0" smtClean="0">
                <a:solidFill>
                  <a:schemeClr val="tx1"/>
                </a:solidFill>
              </a:rPr>
              <a:t> functionality</a:t>
            </a:r>
            <a:r>
              <a:rPr lang="en-IN" dirty="0">
                <a:solidFill>
                  <a:schemeClr val="tx1"/>
                </a:solidFill>
              </a:rPr>
              <a:t>, platforms, and features. </a:t>
            </a:r>
            <a:r>
              <a:rPr lang="en-IN" b="1" dirty="0" err="1" smtClean="0">
                <a:solidFill>
                  <a:schemeClr val="tx1"/>
                </a:solidFill>
              </a:rPr>
              <a:t>Todoist</a:t>
            </a:r>
            <a:r>
              <a:rPr lang="en-IN" b="1" dirty="0" smtClean="0">
                <a:solidFill>
                  <a:schemeClr val="tx1"/>
                </a:solidFill>
              </a:rPr>
              <a:t> </a:t>
            </a:r>
            <a:r>
              <a:rPr lang="en-IN" dirty="0">
                <a:solidFill>
                  <a:schemeClr val="tx1"/>
                </a:solidFill>
              </a:rPr>
              <a:t>is a widely used task management application available on web browsers, mobile devices and desktop platforms. It offers features such as task creation, due dates, priorities, labels, and project organization. It provides collaboration options for team-based task management</a:t>
            </a:r>
            <a:r>
              <a:rPr lang="en-IN" dirty="0" smtClean="0">
                <a:solidFill>
                  <a:schemeClr val="tx1"/>
                </a:solidFill>
              </a:rPr>
              <a:t>.</a:t>
            </a:r>
            <a:r>
              <a:rPr lang="en-US" dirty="0">
                <a:solidFill>
                  <a:schemeClr val="tx1"/>
                </a:solidFill>
              </a:rPr>
              <a:t> </a:t>
            </a:r>
            <a:r>
              <a:rPr lang="en-US" dirty="0" smtClean="0">
                <a:solidFill>
                  <a:schemeClr val="tx1"/>
                </a:solidFill>
              </a:rPr>
              <a:t>It </a:t>
            </a:r>
            <a:r>
              <a:rPr lang="en-US" dirty="0">
                <a:solidFill>
                  <a:schemeClr val="tx1"/>
                </a:solidFill>
              </a:rPr>
              <a:t>lacks some of the advanced features </a:t>
            </a:r>
            <a:r>
              <a:rPr lang="en-US" dirty="0" smtClean="0">
                <a:solidFill>
                  <a:schemeClr val="tx1"/>
                </a:solidFill>
              </a:rPr>
              <a:t> </a:t>
            </a:r>
            <a:r>
              <a:rPr lang="en-US" dirty="0">
                <a:solidFill>
                  <a:schemeClr val="tx1"/>
                </a:solidFill>
              </a:rPr>
              <a:t>available </a:t>
            </a:r>
            <a:r>
              <a:rPr lang="en-US" dirty="0" smtClean="0">
                <a:solidFill>
                  <a:schemeClr val="tx1"/>
                </a:solidFill>
              </a:rPr>
              <a:t>in Line Up</a:t>
            </a:r>
            <a:endParaRPr lang="en-IN" dirty="0" smtClean="0">
              <a:solidFill>
                <a:schemeClr val="tx1"/>
              </a:solidFill>
            </a:endParaRPr>
          </a:p>
          <a:p>
            <a:pPr marL="0" indent="0">
              <a:buNone/>
            </a:pPr>
            <a:r>
              <a:rPr lang="en-IN" sz="2400" b="1" dirty="0" smtClean="0">
                <a:solidFill>
                  <a:schemeClr val="accent2"/>
                </a:solidFill>
              </a:rPr>
              <a:t>Drawbacks of existing system :</a:t>
            </a:r>
          </a:p>
          <a:p>
            <a:pPr>
              <a:buFont typeface="Arial" panose="020B0604020202020204" pitchFamily="34" charset="0"/>
              <a:buChar char="•"/>
            </a:pPr>
            <a:r>
              <a:rPr lang="en-IN" dirty="0" smtClean="0">
                <a:solidFill>
                  <a:schemeClr val="tx1"/>
                </a:solidFill>
              </a:rPr>
              <a:t> Limited Free version</a:t>
            </a:r>
          </a:p>
          <a:p>
            <a:pPr>
              <a:buFont typeface="Arial" panose="020B0604020202020204" pitchFamily="34" charset="0"/>
              <a:buChar char="•"/>
            </a:pPr>
            <a:r>
              <a:rPr lang="en-IN" dirty="0" smtClean="0">
                <a:solidFill>
                  <a:schemeClr val="tx1"/>
                </a:solidFill>
              </a:rPr>
              <a:t> Complex user interface</a:t>
            </a:r>
          </a:p>
          <a:p>
            <a:pPr>
              <a:buFont typeface="Arial" panose="020B0604020202020204" pitchFamily="34" charset="0"/>
              <a:buChar char="•"/>
            </a:pPr>
            <a:r>
              <a:rPr lang="en-IN" dirty="0" smtClean="0">
                <a:solidFill>
                  <a:schemeClr val="tx1"/>
                </a:solidFill>
              </a:rPr>
              <a:t>Dependency on internet connectivity</a:t>
            </a:r>
          </a:p>
          <a:p>
            <a:pPr marL="0" indent="0">
              <a:buNone/>
            </a:pPr>
            <a:r>
              <a:rPr lang="en-IN" dirty="0" smtClean="0">
                <a:solidFill>
                  <a:schemeClr val="tx1"/>
                </a:solidFill>
              </a:rPr>
              <a:t> </a:t>
            </a:r>
          </a:p>
          <a:p>
            <a:pPr>
              <a:buFont typeface="Arial" panose="020B0604020202020204" pitchFamily="34" charset="0"/>
              <a:buChar char="•"/>
            </a:pPr>
            <a:endParaRPr lang="en-IN" dirty="0" smtClean="0">
              <a:solidFill>
                <a:schemeClr val="tx1"/>
              </a:solidFill>
            </a:endParaRP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863184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a:solidFill>
                  <a:schemeClr val="accent2"/>
                </a:solidFill>
              </a:rPr>
              <a:t>Proposing System</a:t>
            </a:r>
          </a:p>
        </p:txBody>
      </p:sp>
      <p:sp>
        <p:nvSpPr>
          <p:cNvPr id="3" name="Content Placeholder 2"/>
          <p:cNvSpPr>
            <a:spLocks noGrp="1"/>
          </p:cNvSpPr>
          <p:nvPr>
            <p:ph idx="4294967295"/>
          </p:nvPr>
        </p:nvSpPr>
        <p:spPr>
          <a:xfrm>
            <a:off x="0" y="1581150"/>
            <a:ext cx="9893300" cy="4024313"/>
          </a:xfrm>
        </p:spPr>
        <p:txBody>
          <a:bodyPr>
            <a:normAutofit/>
          </a:bodyPr>
          <a:lstStyle/>
          <a:p>
            <a:pPr>
              <a:buFont typeface="Arial" panose="020B0604020202020204" pitchFamily="34" charset="0"/>
              <a:buChar char="•"/>
            </a:pPr>
            <a:r>
              <a:rPr lang="en-US" dirty="0"/>
              <a:t>Line Up application is to provide users with a user-friendly interface where they can create , organize, and monitor their tasks in a centralized location. The application will enable users to easily capture and record their tasks, set deadlines and remainders, assign priorities, and track their progress. By having all their tasks in one place, users can avoid forgetting important responsibilities and ensure that everything is completed on time. </a:t>
            </a:r>
            <a:endParaRPr lang="en-US" dirty="0" smtClean="0"/>
          </a:p>
          <a:p>
            <a:pPr>
              <a:buFont typeface="Arial" panose="020B0604020202020204" pitchFamily="34" charset="0"/>
              <a:buChar char="•"/>
            </a:pPr>
            <a:r>
              <a:rPr lang="en-US" dirty="0" smtClean="0"/>
              <a:t>The </a:t>
            </a:r>
            <a:r>
              <a:rPr lang="en-US" dirty="0"/>
              <a:t>Line Up project will offer several key features to enhance task management   and productivity. Users will be able to create new tasks by providing essential details such as task titles, descriptions, due dates and priority levels.  They can categorize tasks into different projects or categories for better organization.</a:t>
            </a:r>
          </a:p>
        </p:txBody>
      </p:sp>
    </p:spTree>
    <p:extLst>
      <p:ext uri="{BB962C8B-B14F-4D97-AF65-F5344CB8AC3E}">
        <p14:creationId xmlns:p14="http://schemas.microsoft.com/office/powerpoint/2010/main" val="1586785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1206</TotalTime>
  <Words>1442</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Times New Roman</vt:lpstr>
      <vt:lpstr>Wingdings</vt:lpstr>
      <vt:lpstr>Wingdings 3</vt:lpstr>
      <vt:lpstr>Ion Boardroom</vt:lpstr>
      <vt:lpstr>PowerPoint Presentation</vt:lpstr>
      <vt:lpstr>PowerPoint Presentation</vt:lpstr>
      <vt:lpstr>Table of Contents:</vt:lpstr>
      <vt:lpstr>                              ABSTRACT</vt:lpstr>
      <vt:lpstr>Introduction</vt:lpstr>
      <vt:lpstr>Statement of the problem</vt:lpstr>
      <vt:lpstr>Goals</vt:lpstr>
      <vt:lpstr>Existing System</vt:lpstr>
      <vt:lpstr>Proposing System</vt:lpstr>
      <vt:lpstr>Features of Proposing System</vt:lpstr>
      <vt:lpstr>Modules of the Line Up Interface:</vt:lpstr>
      <vt:lpstr>Dashboard  of the LineUp:</vt:lpstr>
      <vt:lpstr>Task Management:</vt:lpstr>
      <vt:lpstr>Search on different Criteria:</vt:lpstr>
      <vt:lpstr>Sorting with option:</vt:lpstr>
      <vt:lpstr>Technology Stack</vt:lpstr>
      <vt:lpstr>Hardware Requirements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42</cp:revision>
  <dcterms:created xsi:type="dcterms:W3CDTF">2023-05-09T17:49:25Z</dcterms:created>
  <dcterms:modified xsi:type="dcterms:W3CDTF">2023-07-24T09:12:09Z</dcterms:modified>
</cp:coreProperties>
</file>