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70" r:id="rId2"/>
    <p:sldId id="258" r:id="rId3"/>
    <p:sldId id="257" r:id="rId4"/>
    <p:sldId id="259" r:id="rId5"/>
    <p:sldId id="267" r:id="rId6"/>
    <p:sldId id="260" r:id="rId7"/>
    <p:sldId id="261" r:id="rId8"/>
    <p:sldId id="265" r:id="rId9"/>
    <p:sldId id="266" r:id="rId10"/>
    <p:sldId id="272" r:id="rId11"/>
    <p:sldId id="263" r:id="rId12"/>
    <p:sldId id="271" r:id="rId13"/>
    <p:sldId id="264"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1" autoAdjust="0"/>
    <p:restoredTop sz="94660"/>
  </p:normalViewPr>
  <p:slideViewPr>
    <p:cSldViewPr snapToGrid="0">
      <p:cViewPr varScale="1">
        <p:scale>
          <a:sx n="66" d="100"/>
          <a:sy n="66" d="100"/>
        </p:scale>
        <p:origin x="900" y="168"/>
      </p:cViewPr>
      <p:guideLst/>
    </p:cSldViewPr>
  </p:slideViewPr>
  <p:notesTextViewPr>
    <p:cViewPr>
      <p:scale>
        <a:sx n="1" d="1"/>
        <a:sy n="1" d="1"/>
      </p:scale>
      <p:origin x="0" y="0"/>
    </p:cViewPr>
  </p:notesTextViewPr>
  <p:sorterViewPr>
    <p:cViewPr>
      <p:scale>
        <a:sx n="100" d="100"/>
        <a:sy n="100" d="100"/>
      </p:scale>
      <p:origin x="0" y="-27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F09956-E531-4884-991F-DF1DEEF94D9B}" type="datetimeFigureOut">
              <a:rPr lang="en-IN" smtClean="0"/>
              <a:t>30-11-2016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F4AEE-8E03-43D2-A53A-7D144D3CB0FB}" type="slidenum">
              <a:rPr lang="en-IN" smtClean="0"/>
              <a:t>‹#›</a:t>
            </a:fld>
            <a:endParaRPr lang="en-IN"/>
          </a:p>
        </p:txBody>
      </p:sp>
    </p:spTree>
    <p:extLst>
      <p:ext uri="{BB962C8B-B14F-4D97-AF65-F5344CB8AC3E}">
        <p14:creationId xmlns:p14="http://schemas.microsoft.com/office/powerpoint/2010/main" val="980166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2F09956-E531-4884-991F-DF1DEEF94D9B}" type="datetimeFigureOut">
              <a:rPr lang="en-IN" smtClean="0"/>
              <a:t>30-11-2016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4F4AEE-8E03-43D2-A53A-7D144D3CB0FB}" type="slidenum">
              <a:rPr lang="en-IN" smtClean="0"/>
              <a:t>‹#›</a:t>
            </a:fld>
            <a:endParaRPr lang="en-IN"/>
          </a:p>
        </p:txBody>
      </p:sp>
    </p:spTree>
    <p:extLst>
      <p:ext uri="{BB962C8B-B14F-4D97-AF65-F5344CB8AC3E}">
        <p14:creationId xmlns:p14="http://schemas.microsoft.com/office/powerpoint/2010/main" val="3069987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2F09956-E531-4884-991F-DF1DEEF94D9B}" type="datetimeFigureOut">
              <a:rPr lang="en-IN" smtClean="0"/>
              <a:t>30-11-2016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F4AEE-8E03-43D2-A53A-7D144D3CB0FB}" type="slidenum">
              <a:rPr lang="en-IN" smtClean="0"/>
              <a:t>‹#›</a:t>
            </a:fld>
            <a:endParaRPr lang="en-IN"/>
          </a:p>
        </p:txBody>
      </p:sp>
    </p:spTree>
    <p:extLst>
      <p:ext uri="{BB962C8B-B14F-4D97-AF65-F5344CB8AC3E}">
        <p14:creationId xmlns:p14="http://schemas.microsoft.com/office/powerpoint/2010/main" val="1759764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2F09956-E531-4884-991F-DF1DEEF94D9B}" type="datetimeFigureOut">
              <a:rPr lang="en-IN" smtClean="0"/>
              <a:t>30-11-2016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F4AEE-8E03-43D2-A53A-7D144D3CB0F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03789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F09956-E531-4884-991F-DF1DEEF94D9B}" type="datetimeFigureOut">
              <a:rPr lang="en-IN" smtClean="0"/>
              <a:t>30-11-2016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F4AEE-8E03-43D2-A53A-7D144D3CB0FB}" type="slidenum">
              <a:rPr lang="en-IN" smtClean="0"/>
              <a:t>‹#›</a:t>
            </a:fld>
            <a:endParaRPr lang="en-IN"/>
          </a:p>
        </p:txBody>
      </p:sp>
    </p:spTree>
    <p:extLst>
      <p:ext uri="{BB962C8B-B14F-4D97-AF65-F5344CB8AC3E}">
        <p14:creationId xmlns:p14="http://schemas.microsoft.com/office/powerpoint/2010/main" val="2973785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2F09956-E531-4884-991F-DF1DEEF94D9B}" type="datetimeFigureOut">
              <a:rPr lang="en-IN" smtClean="0"/>
              <a:t>30-11-2016</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F4AEE-8E03-43D2-A53A-7D144D3CB0FB}" type="slidenum">
              <a:rPr lang="en-IN" smtClean="0"/>
              <a:t>‹#›</a:t>
            </a:fld>
            <a:endParaRPr lang="en-IN"/>
          </a:p>
        </p:txBody>
      </p:sp>
    </p:spTree>
    <p:extLst>
      <p:ext uri="{BB962C8B-B14F-4D97-AF65-F5344CB8AC3E}">
        <p14:creationId xmlns:p14="http://schemas.microsoft.com/office/powerpoint/2010/main" val="3976068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2F09956-E531-4884-991F-DF1DEEF94D9B}" type="datetimeFigureOut">
              <a:rPr lang="en-IN" smtClean="0"/>
              <a:t>30-11-2016</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F4AEE-8E03-43D2-A53A-7D144D3CB0FB}" type="slidenum">
              <a:rPr lang="en-IN" smtClean="0"/>
              <a:t>‹#›</a:t>
            </a:fld>
            <a:endParaRPr lang="en-IN"/>
          </a:p>
        </p:txBody>
      </p:sp>
    </p:spTree>
    <p:extLst>
      <p:ext uri="{BB962C8B-B14F-4D97-AF65-F5344CB8AC3E}">
        <p14:creationId xmlns:p14="http://schemas.microsoft.com/office/powerpoint/2010/main" val="1717932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09956-E531-4884-991F-DF1DEEF94D9B}" type="datetimeFigureOut">
              <a:rPr lang="en-IN" smtClean="0"/>
              <a:t>30-11-2016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F4AEE-8E03-43D2-A53A-7D144D3CB0FB}" type="slidenum">
              <a:rPr lang="en-IN" smtClean="0"/>
              <a:t>‹#›</a:t>
            </a:fld>
            <a:endParaRPr lang="en-IN"/>
          </a:p>
        </p:txBody>
      </p:sp>
    </p:spTree>
    <p:extLst>
      <p:ext uri="{BB962C8B-B14F-4D97-AF65-F5344CB8AC3E}">
        <p14:creationId xmlns:p14="http://schemas.microsoft.com/office/powerpoint/2010/main" val="37936624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09956-E531-4884-991F-DF1DEEF94D9B}" type="datetimeFigureOut">
              <a:rPr lang="en-IN" smtClean="0"/>
              <a:t>30-11-2016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F4AEE-8E03-43D2-A53A-7D144D3CB0FB}" type="slidenum">
              <a:rPr lang="en-IN" smtClean="0"/>
              <a:t>‹#›</a:t>
            </a:fld>
            <a:endParaRPr lang="en-IN"/>
          </a:p>
        </p:txBody>
      </p:sp>
    </p:spTree>
    <p:extLst>
      <p:ext uri="{BB962C8B-B14F-4D97-AF65-F5344CB8AC3E}">
        <p14:creationId xmlns:p14="http://schemas.microsoft.com/office/powerpoint/2010/main" val="2457580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2F09956-E531-4884-991F-DF1DEEF94D9B}" type="datetimeFigureOut">
              <a:rPr lang="en-IN" smtClean="0"/>
              <a:t>30-11-2016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F4AEE-8E03-43D2-A53A-7D144D3CB0FB}" type="slidenum">
              <a:rPr lang="en-IN" smtClean="0"/>
              <a:t>‹#›</a:t>
            </a:fld>
            <a:endParaRPr lang="en-IN"/>
          </a:p>
        </p:txBody>
      </p:sp>
    </p:spTree>
    <p:extLst>
      <p:ext uri="{BB962C8B-B14F-4D97-AF65-F5344CB8AC3E}">
        <p14:creationId xmlns:p14="http://schemas.microsoft.com/office/powerpoint/2010/main" val="1334261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F09956-E531-4884-991F-DF1DEEF94D9B}" type="datetimeFigureOut">
              <a:rPr lang="en-IN" smtClean="0"/>
              <a:t>30-11-2016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F4AEE-8E03-43D2-A53A-7D144D3CB0FB}" type="slidenum">
              <a:rPr lang="en-IN" smtClean="0"/>
              <a:t>‹#›</a:t>
            </a:fld>
            <a:endParaRPr lang="en-IN"/>
          </a:p>
        </p:txBody>
      </p:sp>
    </p:spTree>
    <p:extLst>
      <p:ext uri="{BB962C8B-B14F-4D97-AF65-F5344CB8AC3E}">
        <p14:creationId xmlns:p14="http://schemas.microsoft.com/office/powerpoint/2010/main" val="3526954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F09956-E531-4884-991F-DF1DEEF94D9B}" type="datetimeFigureOut">
              <a:rPr lang="en-IN" smtClean="0"/>
              <a:t>30-11-2016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4F4AEE-8E03-43D2-A53A-7D144D3CB0FB}" type="slidenum">
              <a:rPr lang="en-IN" smtClean="0"/>
              <a:t>‹#›</a:t>
            </a:fld>
            <a:endParaRPr lang="en-IN"/>
          </a:p>
        </p:txBody>
      </p:sp>
    </p:spTree>
    <p:extLst>
      <p:ext uri="{BB962C8B-B14F-4D97-AF65-F5344CB8AC3E}">
        <p14:creationId xmlns:p14="http://schemas.microsoft.com/office/powerpoint/2010/main" val="4014518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F09956-E531-4884-991F-DF1DEEF94D9B}" type="datetimeFigureOut">
              <a:rPr lang="en-IN" smtClean="0"/>
              <a:t>30-11-2016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4F4AEE-8E03-43D2-A53A-7D144D3CB0FB}" type="slidenum">
              <a:rPr lang="en-IN" smtClean="0"/>
              <a:t>‹#›</a:t>
            </a:fld>
            <a:endParaRPr lang="en-IN"/>
          </a:p>
        </p:txBody>
      </p:sp>
    </p:spTree>
    <p:extLst>
      <p:ext uri="{BB962C8B-B14F-4D97-AF65-F5344CB8AC3E}">
        <p14:creationId xmlns:p14="http://schemas.microsoft.com/office/powerpoint/2010/main" val="208024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2F09956-E531-4884-991F-DF1DEEF94D9B}" type="datetimeFigureOut">
              <a:rPr lang="en-IN" smtClean="0"/>
              <a:t>30-11-2016</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F4F4AEE-8E03-43D2-A53A-7D144D3CB0FB}" type="slidenum">
              <a:rPr lang="en-IN" smtClean="0"/>
              <a:t>‹#›</a:t>
            </a:fld>
            <a:endParaRPr lang="en-IN"/>
          </a:p>
        </p:txBody>
      </p:sp>
    </p:spTree>
    <p:extLst>
      <p:ext uri="{BB962C8B-B14F-4D97-AF65-F5344CB8AC3E}">
        <p14:creationId xmlns:p14="http://schemas.microsoft.com/office/powerpoint/2010/main" val="4181924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2F09956-E531-4884-991F-DF1DEEF94D9B}" type="datetimeFigureOut">
              <a:rPr lang="en-IN" smtClean="0"/>
              <a:t>30-11-2016</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F4F4AEE-8E03-43D2-A53A-7D144D3CB0FB}" type="slidenum">
              <a:rPr lang="en-IN" smtClean="0"/>
              <a:t>‹#›</a:t>
            </a:fld>
            <a:endParaRPr lang="en-IN"/>
          </a:p>
        </p:txBody>
      </p:sp>
    </p:spTree>
    <p:extLst>
      <p:ext uri="{BB962C8B-B14F-4D97-AF65-F5344CB8AC3E}">
        <p14:creationId xmlns:p14="http://schemas.microsoft.com/office/powerpoint/2010/main" val="2889751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52F09956-E531-4884-991F-DF1DEEF94D9B}" type="datetimeFigureOut">
              <a:rPr lang="en-IN" smtClean="0"/>
              <a:t>30-11-2016</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F4F4AEE-8E03-43D2-A53A-7D144D3CB0FB}" type="slidenum">
              <a:rPr lang="en-IN" smtClean="0"/>
              <a:t>‹#›</a:t>
            </a:fld>
            <a:endParaRPr lang="en-IN"/>
          </a:p>
        </p:txBody>
      </p:sp>
    </p:spTree>
    <p:extLst>
      <p:ext uri="{BB962C8B-B14F-4D97-AF65-F5344CB8AC3E}">
        <p14:creationId xmlns:p14="http://schemas.microsoft.com/office/powerpoint/2010/main" val="2956267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2F09956-E531-4884-991F-DF1DEEF94D9B}" type="datetimeFigureOut">
              <a:rPr lang="en-IN" smtClean="0"/>
              <a:t>30-11-2016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4F4AEE-8E03-43D2-A53A-7D144D3CB0FB}" type="slidenum">
              <a:rPr lang="en-IN" smtClean="0"/>
              <a:t>‹#›</a:t>
            </a:fld>
            <a:endParaRPr lang="en-IN"/>
          </a:p>
        </p:txBody>
      </p:sp>
    </p:spTree>
    <p:extLst>
      <p:ext uri="{BB962C8B-B14F-4D97-AF65-F5344CB8AC3E}">
        <p14:creationId xmlns:p14="http://schemas.microsoft.com/office/powerpoint/2010/main" val="3674282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2F09956-E531-4884-991F-DF1DEEF94D9B}" type="datetimeFigureOut">
              <a:rPr lang="en-IN" smtClean="0"/>
              <a:t>30-11-2016</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F4F4AEE-8E03-43D2-A53A-7D144D3CB0FB}" type="slidenum">
              <a:rPr lang="en-IN" smtClean="0"/>
              <a:t>‹#›</a:t>
            </a:fld>
            <a:endParaRPr lang="en-IN"/>
          </a:p>
        </p:txBody>
      </p:sp>
    </p:spTree>
    <p:extLst>
      <p:ext uri="{BB962C8B-B14F-4D97-AF65-F5344CB8AC3E}">
        <p14:creationId xmlns:p14="http://schemas.microsoft.com/office/powerpoint/2010/main" val="1528005401"/>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0991" y="723332"/>
            <a:ext cx="1004302" cy="999355"/>
          </a:xfrm>
          <a:prstGeom prst="rect">
            <a:avLst/>
          </a:prstGeom>
        </p:spPr>
      </p:pic>
      <p:sp>
        <p:nvSpPr>
          <p:cNvPr id="3" name="Rectangle 2"/>
          <p:cNvSpPr/>
          <p:nvPr/>
        </p:nvSpPr>
        <p:spPr>
          <a:xfrm>
            <a:off x="2767183" y="1722687"/>
            <a:ext cx="6377067" cy="1754326"/>
          </a:xfrm>
          <a:prstGeom prst="rect">
            <a:avLst/>
          </a:prstGeom>
        </p:spPr>
        <p:txBody>
          <a:bodyPr wrap="none">
            <a:spAutoFit/>
          </a:bodyPr>
          <a:lstStyle/>
          <a:p>
            <a:r>
              <a:rPr lang="en-US" sz="5400" b="1" dirty="0"/>
              <a:t>Health Insurance </a:t>
            </a:r>
          </a:p>
          <a:p>
            <a:r>
              <a:rPr lang="en-US" sz="5400" b="1" dirty="0"/>
              <a:t>Provider Database</a:t>
            </a:r>
            <a:endParaRPr lang="en-IN" sz="5400" b="1" dirty="0"/>
          </a:p>
        </p:txBody>
      </p:sp>
      <p:sp>
        <p:nvSpPr>
          <p:cNvPr id="4" name="TextBox 3"/>
          <p:cNvSpPr txBox="1"/>
          <p:nvPr/>
        </p:nvSpPr>
        <p:spPr>
          <a:xfrm>
            <a:off x="7654290" y="4346478"/>
            <a:ext cx="3857625" cy="1323439"/>
          </a:xfrm>
          <a:prstGeom prst="rect">
            <a:avLst/>
          </a:prstGeom>
          <a:noFill/>
        </p:spPr>
        <p:txBody>
          <a:bodyPr wrap="square" rtlCol="0">
            <a:spAutoFit/>
          </a:bodyPr>
          <a:lstStyle/>
          <a:p>
            <a:r>
              <a:rPr lang="en-US" sz="2000" b="1" dirty="0"/>
              <a:t>By,</a:t>
            </a:r>
          </a:p>
          <a:p>
            <a:r>
              <a:rPr lang="en-US" sz="2000" b="1" dirty="0"/>
              <a:t>     Lakshmi </a:t>
            </a:r>
            <a:r>
              <a:rPr lang="en-US" sz="2000" b="1" dirty="0" err="1"/>
              <a:t>Durga</a:t>
            </a:r>
            <a:r>
              <a:rPr lang="en-US" sz="2000" b="1" dirty="0"/>
              <a:t> </a:t>
            </a:r>
            <a:r>
              <a:rPr lang="en-US" sz="2000" b="1" dirty="0" err="1"/>
              <a:t>Panguluri</a:t>
            </a:r>
            <a:endParaRPr lang="en-US" sz="2000" b="1" dirty="0"/>
          </a:p>
          <a:p>
            <a:r>
              <a:rPr lang="en-US" sz="2000" b="1" dirty="0"/>
              <a:t>     </a:t>
            </a:r>
            <a:r>
              <a:rPr lang="en-US" sz="2000" b="1" dirty="0" err="1"/>
              <a:t>Ananya</a:t>
            </a:r>
            <a:r>
              <a:rPr lang="en-US" sz="2000" b="1" dirty="0"/>
              <a:t> Chowdhury</a:t>
            </a:r>
          </a:p>
          <a:p>
            <a:r>
              <a:rPr lang="en-US" sz="2000" b="1" dirty="0"/>
              <a:t>     Amrita </a:t>
            </a:r>
            <a:r>
              <a:rPr lang="en-US" sz="2000" b="1" dirty="0" err="1"/>
              <a:t>Prabhu</a:t>
            </a:r>
            <a:endParaRPr lang="en-IN" sz="2000" b="1" dirty="0"/>
          </a:p>
        </p:txBody>
      </p:sp>
      <p:sp>
        <p:nvSpPr>
          <p:cNvPr id="5" name="TextBox 4"/>
          <p:cNvSpPr txBox="1"/>
          <p:nvPr/>
        </p:nvSpPr>
        <p:spPr>
          <a:xfrm>
            <a:off x="8060788" y="5838092"/>
            <a:ext cx="2743200" cy="461665"/>
          </a:xfrm>
          <a:prstGeom prst="rect">
            <a:avLst/>
          </a:prstGeom>
          <a:noFill/>
        </p:spPr>
        <p:txBody>
          <a:bodyPr wrap="square" rtlCol="0">
            <a:spAutoFit/>
          </a:bodyPr>
          <a:lstStyle/>
          <a:p>
            <a:r>
              <a:rPr lang="en-US" sz="2400" b="1" dirty="0"/>
              <a:t>Group 3</a:t>
            </a:r>
            <a:endParaRPr lang="en-IN" sz="2400" b="1" dirty="0"/>
          </a:p>
        </p:txBody>
      </p:sp>
    </p:spTree>
    <p:extLst>
      <p:ext uri="{BB962C8B-B14F-4D97-AF65-F5344CB8AC3E}">
        <p14:creationId xmlns:p14="http://schemas.microsoft.com/office/powerpoint/2010/main" val="2609940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33400" y="280987"/>
            <a:ext cx="2895600" cy="2695575"/>
          </a:xfrm>
          <a:prstGeom prst="rect">
            <a:avLst/>
          </a:prstGeom>
        </p:spPr>
      </p:pic>
      <p:pic>
        <p:nvPicPr>
          <p:cNvPr id="6" name="Picture 5"/>
          <p:cNvPicPr>
            <a:picLocks noChangeAspect="1"/>
          </p:cNvPicPr>
          <p:nvPr/>
        </p:nvPicPr>
        <p:blipFill>
          <a:blip r:embed="rId3"/>
          <a:stretch>
            <a:fillRect/>
          </a:stretch>
        </p:blipFill>
        <p:spPr>
          <a:xfrm>
            <a:off x="3862387" y="280987"/>
            <a:ext cx="2867025" cy="2914650"/>
          </a:xfrm>
          <a:prstGeom prst="rect">
            <a:avLst/>
          </a:prstGeom>
        </p:spPr>
      </p:pic>
      <p:pic>
        <p:nvPicPr>
          <p:cNvPr id="7" name="Picture 6"/>
          <p:cNvPicPr>
            <a:picLocks noChangeAspect="1"/>
          </p:cNvPicPr>
          <p:nvPr/>
        </p:nvPicPr>
        <p:blipFill>
          <a:blip r:embed="rId4"/>
          <a:stretch>
            <a:fillRect/>
          </a:stretch>
        </p:blipFill>
        <p:spPr>
          <a:xfrm>
            <a:off x="7455877" y="723900"/>
            <a:ext cx="3769335" cy="1681676"/>
          </a:xfrm>
          <a:prstGeom prst="rect">
            <a:avLst/>
          </a:prstGeom>
        </p:spPr>
      </p:pic>
      <p:pic>
        <p:nvPicPr>
          <p:cNvPr id="8" name="Picture 7"/>
          <p:cNvPicPr>
            <a:picLocks noChangeAspect="1"/>
          </p:cNvPicPr>
          <p:nvPr/>
        </p:nvPicPr>
        <p:blipFill>
          <a:blip r:embed="rId5"/>
          <a:stretch>
            <a:fillRect/>
          </a:stretch>
        </p:blipFill>
        <p:spPr>
          <a:xfrm>
            <a:off x="533400" y="3837617"/>
            <a:ext cx="2990850" cy="2143125"/>
          </a:xfrm>
          <a:prstGeom prst="rect">
            <a:avLst/>
          </a:prstGeom>
        </p:spPr>
      </p:pic>
      <p:pic>
        <p:nvPicPr>
          <p:cNvPr id="9" name="Picture 8"/>
          <p:cNvPicPr>
            <a:picLocks noChangeAspect="1"/>
          </p:cNvPicPr>
          <p:nvPr/>
        </p:nvPicPr>
        <p:blipFill>
          <a:blip r:embed="rId6"/>
          <a:stretch>
            <a:fillRect/>
          </a:stretch>
        </p:blipFill>
        <p:spPr>
          <a:xfrm>
            <a:off x="4297680" y="5027766"/>
            <a:ext cx="4533900" cy="1719263"/>
          </a:xfrm>
          <a:prstGeom prst="rect">
            <a:avLst/>
          </a:prstGeom>
        </p:spPr>
      </p:pic>
      <p:pic>
        <p:nvPicPr>
          <p:cNvPr id="10" name="Picture 9"/>
          <p:cNvPicPr>
            <a:picLocks noChangeAspect="1"/>
          </p:cNvPicPr>
          <p:nvPr/>
        </p:nvPicPr>
        <p:blipFill>
          <a:blip r:embed="rId7"/>
          <a:stretch>
            <a:fillRect/>
          </a:stretch>
        </p:blipFill>
        <p:spPr>
          <a:xfrm>
            <a:off x="4297680" y="3326605"/>
            <a:ext cx="6570345" cy="1405416"/>
          </a:xfrm>
          <a:prstGeom prst="rect">
            <a:avLst/>
          </a:prstGeom>
        </p:spPr>
      </p:pic>
    </p:spTree>
    <p:extLst>
      <p:ext uri="{BB962C8B-B14F-4D97-AF65-F5344CB8AC3E}">
        <p14:creationId xmlns:p14="http://schemas.microsoft.com/office/powerpoint/2010/main" val="612254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Validation</a:t>
            </a:r>
            <a:endParaRPr lang="en-IN" b="1" dirty="0"/>
          </a:p>
        </p:txBody>
      </p:sp>
      <p:sp>
        <p:nvSpPr>
          <p:cNvPr id="3" name="Content Placeholder 2"/>
          <p:cNvSpPr>
            <a:spLocks noGrp="1"/>
          </p:cNvSpPr>
          <p:nvPr>
            <p:ph idx="1"/>
          </p:nvPr>
        </p:nvSpPr>
        <p:spPr>
          <a:xfrm>
            <a:off x="712787" y="1190625"/>
            <a:ext cx="8946541" cy="4676775"/>
          </a:xfrm>
        </p:spPr>
        <p:txBody>
          <a:bodyPr>
            <a:normAutofit/>
          </a:bodyPr>
          <a:lstStyle/>
          <a:p>
            <a:pPr marL="0" indent="0">
              <a:buNone/>
            </a:pPr>
            <a:r>
              <a:rPr lang="en-US" sz="2400" b="1" dirty="0"/>
              <a:t>Simple Query: </a:t>
            </a:r>
          </a:p>
          <a:p>
            <a:pPr marL="0" indent="0">
              <a:buNone/>
            </a:pPr>
            <a:endParaRPr lang="en-US" b="1" dirty="0"/>
          </a:p>
          <a:p>
            <a:pPr marL="0" indent="0">
              <a:buNone/>
            </a:pPr>
            <a:r>
              <a:rPr lang="en-US" b="1" dirty="0"/>
              <a:t>Find the Address, City, State, </a:t>
            </a:r>
            <a:r>
              <a:rPr lang="en-US" b="1" dirty="0" err="1"/>
              <a:t>ZipCode</a:t>
            </a:r>
            <a:r>
              <a:rPr lang="en-US" b="1" dirty="0"/>
              <a:t> of the insurance provider 'Blue Cross and Blue Shield of </a:t>
            </a:r>
            <a:r>
              <a:rPr lang="en-US" b="1" dirty="0" err="1"/>
              <a:t>NewYork</a:t>
            </a:r>
            <a:r>
              <a:rPr lang="en-US" b="1" dirty="0"/>
              <a:t>'.</a:t>
            </a:r>
          </a:p>
          <a:p>
            <a:pPr marL="0" indent="0">
              <a:buNone/>
            </a:pPr>
            <a:r>
              <a:rPr lang="en-IN" sz="1600" dirty="0"/>
              <a:t>SELECT AddLine1, AddLine2, City, State, </a:t>
            </a:r>
            <a:r>
              <a:rPr lang="en-IN" sz="1600" dirty="0" err="1"/>
              <a:t>ZipCode</a:t>
            </a:r>
            <a:endParaRPr lang="en-IN" sz="1600" dirty="0"/>
          </a:p>
          <a:p>
            <a:pPr marL="0" indent="0">
              <a:buNone/>
            </a:pPr>
            <a:r>
              <a:rPr lang="en-IN" sz="1600" dirty="0"/>
              <a:t>FROM </a:t>
            </a:r>
            <a:r>
              <a:rPr lang="en-IN" sz="1600" dirty="0" err="1"/>
              <a:t>ProviderLocation</a:t>
            </a:r>
            <a:r>
              <a:rPr lang="en-IN" sz="1600" dirty="0"/>
              <a:t> AS p, </a:t>
            </a:r>
            <a:r>
              <a:rPr lang="en-IN" sz="1600" dirty="0" err="1"/>
              <a:t>InsuranceProvider</a:t>
            </a:r>
            <a:r>
              <a:rPr lang="en-IN" sz="1600" dirty="0"/>
              <a:t> AS </a:t>
            </a:r>
            <a:r>
              <a:rPr lang="en-IN" sz="1600" dirty="0" err="1"/>
              <a:t>i</a:t>
            </a:r>
            <a:endParaRPr lang="en-IN" sz="1600" dirty="0"/>
          </a:p>
          <a:p>
            <a:pPr marL="0" indent="0">
              <a:buNone/>
            </a:pPr>
            <a:r>
              <a:rPr lang="en-IN" sz="1600" dirty="0"/>
              <a:t>WHERE </a:t>
            </a:r>
            <a:r>
              <a:rPr lang="en-IN" sz="1600" dirty="0" err="1"/>
              <a:t>p.ProviderID</a:t>
            </a:r>
            <a:r>
              <a:rPr lang="en-IN" sz="1600" dirty="0"/>
              <a:t>=</a:t>
            </a:r>
            <a:r>
              <a:rPr lang="en-IN" sz="1600" dirty="0" err="1"/>
              <a:t>i.ProviderID</a:t>
            </a:r>
            <a:r>
              <a:rPr lang="en-IN" sz="1600" dirty="0"/>
              <a:t> and </a:t>
            </a:r>
            <a:r>
              <a:rPr lang="en-IN" sz="1600" dirty="0" err="1"/>
              <a:t>i.ProviderName</a:t>
            </a:r>
            <a:r>
              <a:rPr lang="en-IN" sz="1600" dirty="0"/>
              <a:t>='Blue Cross and Blue Shield of </a:t>
            </a:r>
            <a:r>
              <a:rPr lang="en-IN" sz="1600" dirty="0" err="1"/>
              <a:t>NewYork</a:t>
            </a:r>
            <a:r>
              <a:rPr lang="en-IN" sz="1600" dirty="0"/>
              <a:t>';</a:t>
            </a:r>
          </a:p>
          <a:p>
            <a:pPr marL="0" indent="0">
              <a:buNone/>
            </a:pPr>
            <a:endParaRPr lang="en-IN" sz="1200" dirty="0"/>
          </a:p>
          <a:p>
            <a:endParaRPr lang="en-IN" sz="1200" dirty="0"/>
          </a:p>
          <a:p>
            <a:endParaRPr lang="en-IN" sz="1200" dirty="0"/>
          </a:p>
          <a:p>
            <a:endParaRPr lang="en-IN" sz="1200" dirty="0"/>
          </a:p>
          <a:p>
            <a:endParaRPr lang="en-IN" dirty="0"/>
          </a:p>
        </p:txBody>
      </p:sp>
      <p:pic>
        <p:nvPicPr>
          <p:cNvPr id="4" name="Picture 3"/>
          <p:cNvPicPr>
            <a:picLocks noChangeAspect="1"/>
          </p:cNvPicPr>
          <p:nvPr/>
        </p:nvPicPr>
        <p:blipFill>
          <a:blip r:embed="rId2"/>
          <a:stretch>
            <a:fillRect/>
          </a:stretch>
        </p:blipFill>
        <p:spPr>
          <a:xfrm>
            <a:off x="839787" y="4411186"/>
            <a:ext cx="5357813" cy="1048226"/>
          </a:xfrm>
          <a:prstGeom prst="rect">
            <a:avLst/>
          </a:prstGeom>
        </p:spPr>
      </p:pic>
    </p:spTree>
    <p:extLst>
      <p:ext uri="{BB962C8B-B14F-4D97-AF65-F5344CB8AC3E}">
        <p14:creationId xmlns:p14="http://schemas.microsoft.com/office/powerpoint/2010/main" val="2116560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23900" y="623411"/>
            <a:ext cx="9410700" cy="5016758"/>
          </a:xfrm>
          <a:prstGeom prst="rect">
            <a:avLst/>
          </a:prstGeom>
        </p:spPr>
        <p:txBody>
          <a:bodyPr wrap="square">
            <a:spAutoFit/>
          </a:bodyPr>
          <a:lstStyle/>
          <a:p>
            <a:r>
              <a:rPr lang="en-US" sz="2400" b="1" dirty="0"/>
              <a:t>Complex Queries:</a:t>
            </a:r>
          </a:p>
          <a:p>
            <a:endParaRPr lang="en-US" sz="2400" b="1" dirty="0"/>
          </a:p>
          <a:p>
            <a:pPr marL="285750" indent="-285750">
              <a:buFont typeface="Wingdings" panose="05000000000000000000" pitchFamily="2" charset="2"/>
              <a:buChar char="Ø"/>
            </a:pPr>
            <a:r>
              <a:rPr lang="en-US" b="1" dirty="0"/>
              <a:t>Find </a:t>
            </a:r>
            <a:r>
              <a:rPr lang="en-US" sz="2000" b="1" dirty="0"/>
              <a:t>the Provider ID and the number of Subscribers who took services where the provider is located in Texas.</a:t>
            </a:r>
            <a:endParaRPr lang="en-IN" sz="2000" b="1" dirty="0"/>
          </a:p>
          <a:p>
            <a:endParaRPr lang="en-US" sz="1200" dirty="0"/>
          </a:p>
          <a:p>
            <a:r>
              <a:rPr lang="en-US" sz="1600" dirty="0"/>
              <a:t>SELECT count(</a:t>
            </a:r>
            <a:r>
              <a:rPr lang="en-US" sz="1600" dirty="0" err="1"/>
              <a:t>SubscriberID</a:t>
            </a:r>
            <a:r>
              <a:rPr lang="en-US" sz="1600" dirty="0"/>
              <a:t>) AS </a:t>
            </a:r>
            <a:r>
              <a:rPr lang="en-US" sz="1600" dirty="0" err="1"/>
              <a:t>No_of_Subscriber</a:t>
            </a:r>
            <a:r>
              <a:rPr lang="en-IN" sz="1600" dirty="0"/>
              <a:t> </a:t>
            </a:r>
            <a:r>
              <a:rPr lang="en-US" sz="1600" dirty="0"/>
              <a:t>FROM </a:t>
            </a:r>
            <a:r>
              <a:rPr lang="en-US" sz="1600" dirty="0" err="1"/>
              <a:t>TakesService</a:t>
            </a:r>
            <a:r>
              <a:rPr lang="en-IN" sz="1600" dirty="0"/>
              <a:t> </a:t>
            </a:r>
            <a:r>
              <a:rPr lang="en-US" sz="1600" dirty="0"/>
              <a:t>WHERE </a:t>
            </a:r>
            <a:r>
              <a:rPr lang="en-US" sz="1600" dirty="0" err="1"/>
              <a:t>HospitalID</a:t>
            </a:r>
            <a:r>
              <a:rPr lang="en-US" sz="1600" dirty="0"/>
              <a:t> in (select </a:t>
            </a:r>
            <a:r>
              <a:rPr lang="en-US" sz="1600" dirty="0" err="1"/>
              <a:t>HospitalID</a:t>
            </a:r>
            <a:r>
              <a:rPr lang="en-US" sz="1600" dirty="0"/>
              <a:t> from Hospitals where </a:t>
            </a:r>
            <a:r>
              <a:rPr lang="en-US" sz="1600" dirty="0" err="1"/>
              <a:t>ProviderID</a:t>
            </a:r>
            <a:r>
              <a:rPr lang="en-US" sz="1600" dirty="0"/>
              <a:t> in (select </a:t>
            </a:r>
            <a:r>
              <a:rPr lang="en-US" sz="1600" dirty="0" err="1"/>
              <a:t>ProviderID</a:t>
            </a:r>
            <a:r>
              <a:rPr lang="en-US" sz="1600" dirty="0"/>
              <a:t> from </a:t>
            </a:r>
            <a:r>
              <a:rPr lang="en-US" sz="1600" dirty="0" err="1"/>
              <a:t>ProviderLocation</a:t>
            </a:r>
            <a:r>
              <a:rPr lang="en-US" sz="1600" dirty="0"/>
              <a:t> where State='TX'));</a:t>
            </a:r>
          </a:p>
          <a:p>
            <a:endParaRPr lang="en-US" sz="1600" dirty="0"/>
          </a:p>
          <a:p>
            <a:endParaRPr lang="en-US" sz="1600" dirty="0"/>
          </a:p>
          <a:p>
            <a:r>
              <a:rPr lang="en-US" sz="1600" dirty="0"/>
              <a:t> 	     </a:t>
            </a:r>
            <a:endParaRPr lang="en-IN" sz="1600" dirty="0"/>
          </a:p>
          <a:p>
            <a:pPr marL="285750" indent="-285750">
              <a:buFont typeface="Wingdings" panose="05000000000000000000" pitchFamily="2" charset="2"/>
              <a:buChar char="Ø"/>
            </a:pPr>
            <a:endParaRPr lang="en-US" sz="1200" b="1" dirty="0"/>
          </a:p>
          <a:p>
            <a:pPr marL="342900" indent="-342900">
              <a:buFont typeface="Wingdings" panose="05000000000000000000" pitchFamily="2" charset="2"/>
              <a:buChar char="Ø"/>
            </a:pPr>
            <a:r>
              <a:rPr lang="en-US" sz="2000" b="1" dirty="0"/>
              <a:t>Find all the Member names and the </a:t>
            </a:r>
            <a:r>
              <a:rPr lang="en-US" sz="2000" b="1" dirty="0" err="1"/>
              <a:t>serviceID</a:t>
            </a:r>
            <a:r>
              <a:rPr lang="en-US" sz="2000" b="1" dirty="0"/>
              <a:t> taken by them.</a:t>
            </a:r>
            <a:r>
              <a:rPr lang="en-US" b="1" dirty="0"/>
              <a:t> </a:t>
            </a:r>
          </a:p>
          <a:p>
            <a:endParaRPr lang="en-IN" dirty="0"/>
          </a:p>
          <a:p>
            <a:r>
              <a:rPr lang="en-US" sz="1600" dirty="0"/>
              <a:t>select </a:t>
            </a:r>
            <a:r>
              <a:rPr lang="en-US" sz="1600" dirty="0" err="1"/>
              <a:t>m.FirstName</a:t>
            </a:r>
            <a:r>
              <a:rPr lang="en-US" sz="1600" dirty="0"/>
              <a:t>, </a:t>
            </a:r>
            <a:r>
              <a:rPr lang="en-US" sz="1600" dirty="0" err="1"/>
              <a:t>m.LastName</a:t>
            </a:r>
            <a:r>
              <a:rPr lang="en-US" sz="1600" dirty="0"/>
              <a:t>, </a:t>
            </a:r>
            <a:r>
              <a:rPr lang="en-US" sz="1600" dirty="0" err="1"/>
              <a:t>s.ServiceID</a:t>
            </a:r>
            <a:r>
              <a:rPr lang="en-US" sz="1600" dirty="0"/>
              <a:t> </a:t>
            </a:r>
          </a:p>
          <a:p>
            <a:r>
              <a:rPr lang="en-US" sz="1600" dirty="0"/>
              <a:t>from </a:t>
            </a:r>
            <a:r>
              <a:rPr lang="en-US" sz="1600" dirty="0" err="1"/>
              <a:t>MemberData</a:t>
            </a:r>
            <a:r>
              <a:rPr lang="en-US" sz="1600" dirty="0"/>
              <a:t> m LEFT JOIN </a:t>
            </a:r>
            <a:r>
              <a:rPr lang="en-US" sz="1600" dirty="0" err="1"/>
              <a:t>TakesService</a:t>
            </a:r>
            <a:r>
              <a:rPr lang="en-US" sz="1600" dirty="0"/>
              <a:t> s </a:t>
            </a:r>
          </a:p>
          <a:p>
            <a:r>
              <a:rPr lang="en-US" sz="1600" dirty="0"/>
              <a:t>on </a:t>
            </a:r>
            <a:r>
              <a:rPr lang="en-US" sz="1600" dirty="0" err="1"/>
              <a:t>m.MemberCK</a:t>
            </a:r>
            <a:r>
              <a:rPr lang="en-US" sz="1600" dirty="0"/>
              <a:t>=</a:t>
            </a:r>
            <a:r>
              <a:rPr lang="en-US" sz="1600" dirty="0" err="1"/>
              <a:t>s.MemberCK</a:t>
            </a:r>
            <a:r>
              <a:rPr lang="en-US" sz="1600" dirty="0"/>
              <a:t> </a:t>
            </a:r>
          </a:p>
          <a:p>
            <a:r>
              <a:rPr lang="en-US" sz="1600" dirty="0"/>
              <a:t>GROUP BY </a:t>
            </a:r>
            <a:r>
              <a:rPr lang="en-US" sz="1600" dirty="0" err="1"/>
              <a:t>m.FirstName</a:t>
            </a:r>
            <a:r>
              <a:rPr lang="en-US" sz="1600" dirty="0"/>
              <a:t>, </a:t>
            </a:r>
            <a:r>
              <a:rPr lang="en-US" sz="1600" dirty="0" err="1"/>
              <a:t>m.LastName</a:t>
            </a:r>
            <a:r>
              <a:rPr lang="en-US" sz="1600" dirty="0"/>
              <a:t>, </a:t>
            </a:r>
            <a:r>
              <a:rPr lang="en-US" sz="1600" dirty="0" err="1"/>
              <a:t>s.ServiceID</a:t>
            </a:r>
            <a:r>
              <a:rPr lang="en-US" sz="1600" dirty="0"/>
              <a:t>, </a:t>
            </a:r>
            <a:r>
              <a:rPr lang="en-US" sz="1600" dirty="0" err="1"/>
              <a:t>m.MemberCK</a:t>
            </a:r>
            <a:r>
              <a:rPr lang="en-US" sz="1600" dirty="0"/>
              <a:t>;</a:t>
            </a:r>
            <a:endParaRPr lang="en-US" sz="1600" b="1" dirty="0"/>
          </a:p>
          <a:p>
            <a:pPr marL="285750" indent="-285750">
              <a:buFont typeface="Wingdings" panose="05000000000000000000" pitchFamily="2" charset="2"/>
              <a:buChar char="Ø"/>
            </a:pPr>
            <a:endParaRPr lang="en-IN" sz="1200" dirty="0"/>
          </a:p>
        </p:txBody>
      </p:sp>
      <p:pic>
        <p:nvPicPr>
          <p:cNvPr id="2" name="Picture 1"/>
          <p:cNvPicPr>
            <a:picLocks noChangeAspect="1"/>
          </p:cNvPicPr>
          <p:nvPr/>
        </p:nvPicPr>
        <p:blipFill>
          <a:blip r:embed="rId2"/>
          <a:stretch>
            <a:fillRect/>
          </a:stretch>
        </p:blipFill>
        <p:spPr>
          <a:xfrm>
            <a:off x="831850" y="2992020"/>
            <a:ext cx="3009900" cy="809625"/>
          </a:xfrm>
          <a:prstGeom prst="rect">
            <a:avLst/>
          </a:prstGeom>
        </p:spPr>
      </p:pic>
      <p:pic>
        <p:nvPicPr>
          <p:cNvPr id="4" name="Picture 3"/>
          <p:cNvPicPr>
            <a:picLocks noChangeAspect="1"/>
          </p:cNvPicPr>
          <p:nvPr/>
        </p:nvPicPr>
        <p:blipFill>
          <a:blip r:embed="rId3"/>
          <a:stretch>
            <a:fillRect/>
          </a:stretch>
        </p:blipFill>
        <p:spPr>
          <a:xfrm>
            <a:off x="8874661" y="3801645"/>
            <a:ext cx="3026606" cy="2885363"/>
          </a:xfrm>
          <a:prstGeom prst="rect">
            <a:avLst/>
          </a:prstGeom>
        </p:spPr>
      </p:pic>
    </p:spTree>
    <p:extLst>
      <p:ext uri="{BB962C8B-B14F-4D97-AF65-F5344CB8AC3E}">
        <p14:creationId xmlns:p14="http://schemas.microsoft.com/office/powerpoint/2010/main" val="4027919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Conclusion</a:t>
            </a:r>
            <a:endParaRPr lang="en-IN" b="1" dirty="0"/>
          </a:p>
        </p:txBody>
      </p:sp>
      <p:sp>
        <p:nvSpPr>
          <p:cNvPr id="5" name="Rectangle 2"/>
          <p:cNvSpPr>
            <a:spLocks noGrp="1" noChangeArrowheads="1"/>
          </p:cNvSpPr>
          <p:nvPr>
            <p:ph idx="1"/>
          </p:nvPr>
        </p:nvSpPr>
        <p:spPr bwMode="auto">
          <a:xfrm>
            <a:off x="205765" y="-893725"/>
            <a:ext cx="12663142" cy="6216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cs typeface="Times New Roman" panose="02020603050405020304" pitchFamily="18" charset="0"/>
              </a:rPr>
              <a:t>The Data model is created using </a:t>
            </a:r>
            <a:r>
              <a:rPr kumimoji="0" lang="en-US" altLang="en-US"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ERWIN and database is created using MSACCESS.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cs typeface="Times New Roman" panose="02020603050405020304" pitchFamily="18" charset="0"/>
              </a:rPr>
              <a:t>One Generalization and one Specialization has been defined.</a:t>
            </a:r>
            <a:endParaRPr kumimoji="0" lang="en-US" altLang="en-US"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aseline="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cs typeface="Times New Roman" panose="02020603050405020304" pitchFamily="18" charset="0"/>
              </a:rPr>
              <a:t>13 entities/tables have been created in total with respective constraints based on the Physical layer model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cs typeface="Times New Roman" panose="02020603050405020304" pitchFamily="18" charset="0"/>
              </a:rPr>
              <a:t>of the ERR diagram.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cs typeface="Times New Roman" panose="02020603050405020304" pitchFamily="18" charset="0"/>
              </a:rPr>
              <a:t>The database  has been validated by creating 10 queries which consists of 5 simple and 5 complex ones.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2331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72424" y="2967335"/>
            <a:ext cx="3647152"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endParaRPr lang="en-I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5" name="Rectangle 4"/>
          <p:cNvSpPr/>
          <p:nvPr/>
        </p:nvSpPr>
        <p:spPr>
          <a:xfrm>
            <a:off x="4175442" y="2967335"/>
            <a:ext cx="3841116"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endParaRPr lang="en-IN"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273338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IN" b="1" dirty="0"/>
          </a:p>
        </p:txBody>
      </p:sp>
      <p:sp>
        <p:nvSpPr>
          <p:cNvPr id="3" name="Content Placeholder 2"/>
          <p:cNvSpPr>
            <a:spLocks noGrp="1"/>
          </p:cNvSpPr>
          <p:nvPr>
            <p:ph idx="1"/>
          </p:nvPr>
        </p:nvSpPr>
        <p:spPr>
          <a:xfrm>
            <a:off x="646111" y="1853248"/>
            <a:ext cx="10228215" cy="4195481"/>
          </a:xfrm>
        </p:spPr>
        <p:txBody>
          <a:bodyPr>
            <a:normAutofit/>
          </a:bodyPr>
          <a:lstStyle/>
          <a:p>
            <a:pPr marL="0" indent="0">
              <a:buNone/>
            </a:pPr>
            <a:r>
              <a:rPr lang="en-US" dirty="0"/>
              <a:t>Health insurance provider provides insurance to its subscribers and pays for medical expenses in exchange for premiums. The monthly or annual premium is paid and the insurance providers contracts  with the hospitals to provide benefits to its members at a discounted rate.</a:t>
            </a:r>
            <a:endParaRPr lang="en-IN" dirty="0"/>
          </a:p>
          <a:p>
            <a:pPr marL="0" indent="0">
              <a:buNone/>
            </a:pPr>
            <a:r>
              <a:rPr lang="en-US" dirty="0"/>
              <a:t>Health Insurance providers maintain a database for the large data they handle of their Subscribers. </a:t>
            </a:r>
          </a:p>
          <a:p>
            <a:pPr marL="0" indent="0">
              <a:buNone/>
            </a:pPr>
            <a:r>
              <a:rPr lang="en-US" dirty="0"/>
              <a:t>It is also essential to maintain details of the plans that the Subscribers are Subscribed to.</a:t>
            </a:r>
          </a:p>
        </p:txBody>
      </p:sp>
    </p:spTree>
    <p:extLst>
      <p:ext uri="{BB962C8B-B14F-4D97-AF65-F5344CB8AC3E}">
        <p14:creationId xmlns:p14="http://schemas.microsoft.com/office/powerpoint/2010/main" val="4203584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a:t>
            </a:r>
            <a:endParaRPr lang="en-IN" b="1" dirty="0"/>
          </a:p>
        </p:txBody>
      </p:sp>
      <p:sp>
        <p:nvSpPr>
          <p:cNvPr id="3" name="Content Placeholder 2"/>
          <p:cNvSpPr>
            <a:spLocks noGrp="1"/>
          </p:cNvSpPr>
          <p:nvPr>
            <p:ph idx="1"/>
          </p:nvPr>
        </p:nvSpPr>
        <p:spPr/>
        <p:txBody>
          <a:bodyPr/>
          <a:lstStyle/>
          <a:p>
            <a:r>
              <a:rPr lang="en-US" dirty="0"/>
              <a:t>Health Insurance providers provide Insurance plans to the Subscribers.</a:t>
            </a:r>
          </a:p>
          <a:p>
            <a:r>
              <a:rPr lang="en-US" dirty="0"/>
              <a:t>Subscribers takes services from the Hospitals and accordingly bills are generated. </a:t>
            </a:r>
          </a:p>
          <a:p>
            <a:r>
              <a:rPr lang="en-US" dirty="0"/>
              <a:t>Subscribers claims from Insurance providers their money based on the plans they are subscribed to.</a:t>
            </a:r>
          </a:p>
          <a:p>
            <a:r>
              <a:rPr lang="en-US" dirty="0"/>
              <a:t>The Insurance provider pays coverage amount based on their individual plans.</a:t>
            </a:r>
            <a:endParaRPr lang="en-IN" dirty="0"/>
          </a:p>
        </p:txBody>
      </p:sp>
    </p:spTree>
    <p:extLst>
      <p:ext uri="{BB962C8B-B14F-4D97-AF65-F5344CB8AC3E}">
        <p14:creationId xmlns:p14="http://schemas.microsoft.com/office/powerpoint/2010/main" val="4010749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349" y="260683"/>
            <a:ext cx="8911687" cy="1280890"/>
          </a:xfrm>
        </p:spPr>
        <p:txBody>
          <a:bodyPr/>
          <a:lstStyle/>
          <a:p>
            <a:pPr algn="l"/>
            <a:r>
              <a:rPr lang="en-US" b="1" dirty="0"/>
              <a:t>ER Diagram:</a:t>
            </a:r>
            <a:endParaRPr lang="en-IN" b="1" dirty="0"/>
          </a:p>
        </p:txBody>
      </p:sp>
      <p:sp>
        <p:nvSpPr>
          <p:cNvPr id="8" name="Content Placeholder 7"/>
          <p:cNvSpPr>
            <a:spLocks noGrp="1"/>
          </p:cNvSpPr>
          <p:nvPr>
            <p:ph idx="1"/>
          </p:nvPr>
        </p:nvSpPr>
        <p:spPr/>
        <p:txBody>
          <a:bodyPr/>
          <a:lstStyle/>
          <a:p>
            <a:endParaRPr lang="en-IN"/>
          </a:p>
        </p:txBody>
      </p:sp>
      <p:pic>
        <p:nvPicPr>
          <p:cNvPr id="9" name="Picture 8" descr="C:\Users\lakshmi\AppData\Local\Microsoft\Windows\INetCacheContent.Word\Health Insurance Provider_Final ERD diagram.png"/>
          <p:cNvPicPr/>
          <p:nvPr/>
        </p:nvPicPr>
        <p:blipFill>
          <a:blip r:embed="rId2">
            <a:extLst>
              <a:ext uri="{28A0092B-C50C-407E-A947-70E740481C1C}">
                <a14:useLocalDpi xmlns:a14="http://schemas.microsoft.com/office/drawing/2010/main" val="0"/>
              </a:ext>
            </a:extLst>
          </a:blip>
          <a:srcRect/>
          <a:stretch>
            <a:fillRect/>
          </a:stretch>
        </p:blipFill>
        <p:spPr bwMode="auto">
          <a:xfrm>
            <a:off x="684333" y="1012875"/>
            <a:ext cx="10415076" cy="5642462"/>
          </a:xfrm>
          <a:prstGeom prst="rect">
            <a:avLst/>
          </a:prstGeom>
          <a:noFill/>
          <a:ln>
            <a:noFill/>
          </a:ln>
        </p:spPr>
      </p:pic>
    </p:spTree>
    <p:extLst>
      <p:ext uri="{BB962C8B-B14F-4D97-AF65-F5344CB8AC3E}">
        <p14:creationId xmlns:p14="http://schemas.microsoft.com/office/powerpoint/2010/main" val="2226602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738" y="440614"/>
            <a:ext cx="8911687" cy="1280890"/>
          </a:xfrm>
        </p:spPr>
        <p:txBody>
          <a:bodyPr/>
          <a:lstStyle/>
          <a:p>
            <a:r>
              <a:rPr lang="en-US" b="1" dirty="0"/>
              <a:t>ER Model:</a:t>
            </a:r>
            <a:endParaRPr lang="en-IN" b="1" dirty="0"/>
          </a:p>
        </p:txBody>
      </p:sp>
      <p:sp>
        <p:nvSpPr>
          <p:cNvPr id="5" name="Content Placeholder 4"/>
          <p:cNvSpPr>
            <a:spLocks noGrp="1"/>
          </p:cNvSpPr>
          <p:nvPr>
            <p:ph idx="1"/>
          </p:nvPr>
        </p:nvSpPr>
        <p:spPr/>
        <p:txBody>
          <a:bodyPr/>
          <a:lstStyle/>
          <a:p>
            <a:endParaRPr lang="en-IN"/>
          </a:p>
        </p:txBody>
      </p:sp>
      <p:pic>
        <p:nvPicPr>
          <p:cNvPr id="6" name="Picture 5"/>
          <p:cNvPicPr/>
          <p:nvPr/>
        </p:nvPicPr>
        <p:blipFill>
          <a:blip r:embed="rId2"/>
          <a:stretch>
            <a:fillRect/>
          </a:stretch>
        </p:blipFill>
        <p:spPr>
          <a:xfrm>
            <a:off x="1103311" y="1104900"/>
            <a:ext cx="9926639" cy="5286375"/>
          </a:xfrm>
          <a:prstGeom prst="rect">
            <a:avLst/>
          </a:prstGeom>
        </p:spPr>
      </p:pic>
    </p:spTree>
    <p:extLst>
      <p:ext uri="{BB962C8B-B14F-4D97-AF65-F5344CB8AC3E}">
        <p14:creationId xmlns:p14="http://schemas.microsoft.com/office/powerpoint/2010/main" val="303198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EER Diagram</a:t>
            </a:r>
            <a:endParaRPr lang="en-IN" b="1" dirty="0"/>
          </a:p>
        </p:txBody>
      </p:sp>
      <p:pic>
        <p:nvPicPr>
          <p:cNvPr id="4" name="Content Placeholder 3" descr="C:\Users\lakshmi\AppData\Local\Microsoft\Windows\INetCacheContent.Word\Health Insurance Provider_Final ERR diagram.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7249" y="1257300"/>
            <a:ext cx="9801225" cy="4991100"/>
          </a:xfrm>
          <a:prstGeom prst="rect">
            <a:avLst/>
          </a:prstGeom>
          <a:noFill/>
          <a:ln>
            <a:noFill/>
          </a:ln>
        </p:spPr>
      </p:pic>
    </p:spTree>
    <p:extLst>
      <p:ext uri="{BB962C8B-B14F-4D97-AF65-F5344CB8AC3E}">
        <p14:creationId xmlns:p14="http://schemas.microsoft.com/office/powerpoint/2010/main" val="4137659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5343" y="396182"/>
            <a:ext cx="8911687" cy="1280890"/>
          </a:xfrm>
        </p:spPr>
        <p:txBody>
          <a:bodyPr/>
          <a:lstStyle/>
          <a:p>
            <a:r>
              <a:rPr lang="en-US" b="1" dirty="0"/>
              <a:t>Data Model- Logical layer</a:t>
            </a:r>
            <a:endParaRPr lang="en-IN" b="1" dirty="0"/>
          </a:p>
        </p:txBody>
      </p:sp>
      <p:sp>
        <p:nvSpPr>
          <p:cNvPr id="3" name="Content Placeholder 2"/>
          <p:cNvSpPr>
            <a:spLocks noGrp="1"/>
          </p:cNvSpPr>
          <p:nvPr>
            <p:ph idx="1"/>
          </p:nvPr>
        </p:nvSpPr>
        <p:spPr/>
        <p:txBody>
          <a:bodyPr/>
          <a:lstStyle/>
          <a:p>
            <a:endParaRPr lang="en-IN"/>
          </a:p>
        </p:txBody>
      </p:sp>
      <p:pic>
        <p:nvPicPr>
          <p:cNvPr id="5" name="Picture 4"/>
          <p:cNvPicPr/>
          <p:nvPr/>
        </p:nvPicPr>
        <p:blipFill>
          <a:blip r:embed="rId2"/>
          <a:stretch>
            <a:fillRect/>
          </a:stretch>
        </p:blipFill>
        <p:spPr>
          <a:xfrm>
            <a:off x="1103311" y="1257301"/>
            <a:ext cx="9574214" cy="5476874"/>
          </a:xfrm>
          <a:prstGeom prst="rect">
            <a:avLst/>
          </a:prstGeom>
        </p:spPr>
      </p:pic>
    </p:spTree>
    <p:extLst>
      <p:ext uri="{BB962C8B-B14F-4D97-AF65-F5344CB8AC3E}">
        <p14:creationId xmlns:p14="http://schemas.microsoft.com/office/powerpoint/2010/main" val="323114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3" y="428921"/>
            <a:ext cx="8911687" cy="1280890"/>
          </a:xfrm>
        </p:spPr>
        <p:txBody>
          <a:bodyPr/>
          <a:lstStyle/>
          <a:p>
            <a:r>
              <a:rPr lang="en-US" b="1" dirty="0"/>
              <a:t>Data Model- Physical layer:</a:t>
            </a:r>
            <a:endParaRPr lang="en-IN" b="1" dirty="0"/>
          </a:p>
        </p:txBody>
      </p:sp>
      <p:pic>
        <p:nvPicPr>
          <p:cNvPr id="6" name="Content Placeholder 5"/>
          <p:cNvPicPr>
            <a:picLocks noGrp="1"/>
          </p:cNvPicPr>
          <p:nvPr>
            <p:ph idx="1"/>
          </p:nvPr>
        </p:nvPicPr>
        <p:blipFill>
          <a:blip r:embed="rId2"/>
          <a:stretch>
            <a:fillRect/>
          </a:stretch>
        </p:blipFill>
        <p:spPr>
          <a:xfrm>
            <a:off x="1109971" y="1114425"/>
            <a:ext cx="9338954" cy="5133975"/>
          </a:xfrm>
          <a:prstGeom prst="rect">
            <a:avLst/>
          </a:prstGeom>
        </p:spPr>
      </p:pic>
    </p:spTree>
    <p:extLst>
      <p:ext uri="{BB962C8B-B14F-4D97-AF65-F5344CB8AC3E}">
        <p14:creationId xmlns:p14="http://schemas.microsoft.com/office/powerpoint/2010/main" val="241986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576" y="332424"/>
            <a:ext cx="8911687" cy="1280890"/>
          </a:xfrm>
        </p:spPr>
        <p:txBody>
          <a:bodyPr/>
          <a:lstStyle/>
          <a:p>
            <a:r>
              <a:rPr lang="en-US" b="1" dirty="0"/>
              <a:t>SQL Implementation</a:t>
            </a:r>
            <a:endParaRPr lang="en-IN" b="1" dirty="0"/>
          </a:p>
        </p:txBody>
      </p:sp>
      <p:sp>
        <p:nvSpPr>
          <p:cNvPr id="3" name="TextBox 2"/>
          <p:cNvSpPr txBox="1"/>
          <p:nvPr/>
        </p:nvSpPr>
        <p:spPr>
          <a:xfrm>
            <a:off x="300576" y="1129845"/>
            <a:ext cx="8972550" cy="1077218"/>
          </a:xfrm>
          <a:prstGeom prst="rect">
            <a:avLst/>
          </a:prstGeom>
          <a:noFill/>
        </p:spPr>
        <p:txBody>
          <a:bodyPr wrap="square" rtlCol="0">
            <a:spAutoFit/>
          </a:bodyPr>
          <a:lstStyle/>
          <a:p>
            <a:r>
              <a:rPr lang="en-IN" sz="1600" b="1" dirty="0"/>
              <a:t>create table Subscriber </a:t>
            </a:r>
            <a:r>
              <a:rPr lang="en-IN" sz="1600" dirty="0"/>
              <a:t>(</a:t>
            </a:r>
            <a:r>
              <a:rPr lang="en-IN" sz="1600" dirty="0" err="1"/>
              <a:t>MemberCK</a:t>
            </a:r>
            <a:r>
              <a:rPr lang="en-IN" sz="1600" dirty="0"/>
              <a:t> varchar(10) NOT NULL, </a:t>
            </a:r>
            <a:r>
              <a:rPr lang="en-IN" sz="1600" dirty="0" err="1"/>
              <a:t>SubscriberID</a:t>
            </a:r>
            <a:r>
              <a:rPr lang="en-IN" sz="1600" dirty="0"/>
              <a:t> varchar(10) NOT NULL, </a:t>
            </a:r>
            <a:r>
              <a:rPr lang="en-IN" sz="1600" dirty="0" err="1"/>
              <a:t>CovEffDate</a:t>
            </a:r>
            <a:r>
              <a:rPr lang="en-IN" sz="1600" dirty="0"/>
              <a:t> DATE, </a:t>
            </a:r>
            <a:r>
              <a:rPr lang="en-IN" sz="1600" dirty="0" err="1"/>
              <a:t>CovEndDate</a:t>
            </a:r>
            <a:r>
              <a:rPr lang="en-IN" sz="1600" dirty="0"/>
              <a:t> DATE, Status varchar(25), Premium varchar(10), </a:t>
            </a:r>
          </a:p>
          <a:p>
            <a:r>
              <a:rPr lang="en-IN" sz="1600" b="1" dirty="0"/>
              <a:t>PRIMARY KEY </a:t>
            </a:r>
            <a:r>
              <a:rPr lang="en-IN" sz="1600" dirty="0"/>
              <a:t>(</a:t>
            </a:r>
            <a:r>
              <a:rPr lang="en-IN" sz="1600" dirty="0" err="1"/>
              <a:t>SubscriberID</a:t>
            </a:r>
            <a:r>
              <a:rPr lang="en-IN" sz="1600" dirty="0"/>
              <a:t>),</a:t>
            </a:r>
          </a:p>
          <a:p>
            <a:r>
              <a:rPr lang="en-IN" sz="1600" b="1" dirty="0"/>
              <a:t>FOREIGN KEY </a:t>
            </a:r>
            <a:r>
              <a:rPr lang="en-IN" sz="1600" dirty="0"/>
              <a:t>(</a:t>
            </a:r>
            <a:r>
              <a:rPr lang="en-IN" sz="1600" dirty="0" err="1"/>
              <a:t>MemberCK</a:t>
            </a:r>
            <a:r>
              <a:rPr lang="en-IN" sz="1600" dirty="0"/>
              <a:t>) REFERENCES </a:t>
            </a:r>
            <a:r>
              <a:rPr lang="en-IN" sz="1600" dirty="0" err="1"/>
              <a:t>MemberData</a:t>
            </a:r>
            <a:r>
              <a:rPr lang="en-IN" sz="1600" dirty="0"/>
              <a:t>(</a:t>
            </a:r>
            <a:r>
              <a:rPr lang="en-IN" sz="1600" dirty="0" err="1"/>
              <a:t>MemberCK</a:t>
            </a:r>
            <a:r>
              <a:rPr lang="en-IN" sz="1600" dirty="0"/>
              <a:t>));</a:t>
            </a:r>
          </a:p>
        </p:txBody>
      </p:sp>
      <p:pic>
        <p:nvPicPr>
          <p:cNvPr id="5" name="Picture 4"/>
          <p:cNvPicPr>
            <a:picLocks noChangeAspect="1"/>
          </p:cNvPicPr>
          <p:nvPr/>
        </p:nvPicPr>
        <p:blipFill>
          <a:blip r:embed="rId2"/>
          <a:stretch>
            <a:fillRect/>
          </a:stretch>
        </p:blipFill>
        <p:spPr>
          <a:xfrm>
            <a:off x="463901" y="2324100"/>
            <a:ext cx="6153832" cy="3190875"/>
          </a:xfrm>
          <a:prstGeom prst="rect">
            <a:avLst/>
          </a:prstGeom>
        </p:spPr>
      </p:pic>
    </p:spTree>
    <p:extLst>
      <p:ext uri="{BB962C8B-B14F-4D97-AF65-F5344CB8AC3E}">
        <p14:creationId xmlns:p14="http://schemas.microsoft.com/office/powerpoint/2010/main" val="25753790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425</TotalTime>
  <Words>337</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Times New Roman</vt:lpstr>
      <vt:lpstr>Wingdings</vt:lpstr>
      <vt:lpstr>Wingdings 3</vt:lpstr>
      <vt:lpstr>Ion</vt:lpstr>
      <vt:lpstr>PowerPoint Presentation</vt:lpstr>
      <vt:lpstr>Introduction</vt:lpstr>
      <vt:lpstr>Objective</vt:lpstr>
      <vt:lpstr>ER Diagram:</vt:lpstr>
      <vt:lpstr>ER Model:</vt:lpstr>
      <vt:lpstr>  EER Diagram</vt:lpstr>
      <vt:lpstr>Data Model- Logical layer</vt:lpstr>
      <vt:lpstr>Data Model- Physical layer:</vt:lpstr>
      <vt:lpstr>SQL Implementation</vt:lpstr>
      <vt:lpstr>PowerPoint Presentation</vt:lpstr>
      <vt:lpstr>Validation</vt:lpstr>
      <vt:lpstr>PowerPoint Presentation</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Database</dc:title>
  <dc:creator>Chowdhury, Ananya</dc:creator>
  <cp:lastModifiedBy>Chowdhury, Ananya</cp:lastModifiedBy>
  <cp:revision>114</cp:revision>
  <dcterms:created xsi:type="dcterms:W3CDTF">2016-11-26T06:59:00Z</dcterms:created>
  <dcterms:modified xsi:type="dcterms:W3CDTF">2016-11-30T19:16:05Z</dcterms:modified>
</cp:coreProperties>
</file>