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70" r:id="rId2"/>
    <p:sldId id="257" r:id="rId3"/>
    <p:sldId id="258" r:id="rId4"/>
    <p:sldId id="259" r:id="rId5"/>
    <p:sldId id="267" r:id="rId6"/>
    <p:sldId id="260" r:id="rId7"/>
    <p:sldId id="261" r:id="rId8"/>
    <p:sldId id="265" r:id="rId9"/>
    <p:sldId id="266" r:id="rId10"/>
    <p:sldId id="263" r:id="rId11"/>
    <p:sldId id="271" r:id="rId12"/>
    <p:sldId id="264"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94660"/>
  </p:normalViewPr>
  <p:slideViewPr>
    <p:cSldViewPr snapToGrid="0">
      <p:cViewPr>
        <p:scale>
          <a:sx n="77" d="100"/>
          <a:sy n="77" d="100"/>
        </p:scale>
        <p:origin x="504"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F09956-E531-4884-991F-DF1DEEF94D9B}" type="datetimeFigureOut">
              <a:rPr lang="en-IN" smtClean="0"/>
              <a:t>27-11-2016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98016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F09956-E531-4884-991F-DF1DEEF94D9B}" type="datetimeFigureOut">
              <a:rPr lang="en-IN" smtClean="0"/>
              <a:t>27-11-2016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306998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2F09956-E531-4884-991F-DF1DEEF94D9B}" type="datetimeFigureOut">
              <a:rPr lang="en-IN" smtClean="0"/>
              <a:t>27-11-2016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1759764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2F09956-E531-4884-991F-DF1DEEF94D9B}" type="datetimeFigureOut">
              <a:rPr lang="en-IN" smtClean="0"/>
              <a:t>27-11-2016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4AEE-8E03-43D2-A53A-7D144D3CB0F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03789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F09956-E531-4884-991F-DF1DEEF94D9B}" type="datetimeFigureOut">
              <a:rPr lang="en-IN" smtClean="0"/>
              <a:t>27-11-2016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2973785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F09956-E531-4884-991F-DF1DEEF94D9B}" type="datetimeFigureOut">
              <a:rPr lang="en-IN" smtClean="0"/>
              <a:t>27-11-2016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3976068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F09956-E531-4884-991F-DF1DEEF94D9B}" type="datetimeFigureOut">
              <a:rPr lang="en-IN" smtClean="0"/>
              <a:t>27-11-2016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171793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09956-E531-4884-991F-DF1DEEF94D9B}" type="datetimeFigureOut">
              <a:rPr lang="en-IN" smtClean="0"/>
              <a:t>27-11-2016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3793662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09956-E531-4884-991F-DF1DEEF94D9B}" type="datetimeFigureOut">
              <a:rPr lang="en-IN" smtClean="0"/>
              <a:t>27-11-2016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2457580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2F09956-E531-4884-991F-DF1DEEF94D9B}" type="datetimeFigureOut">
              <a:rPr lang="en-IN" smtClean="0"/>
              <a:t>27-11-2016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1334261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F09956-E531-4884-991F-DF1DEEF94D9B}" type="datetimeFigureOut">
              <a:rPr lang="en-IN" smtClean="0"/>
              <a:t>27-11-2016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3526954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F09956-E531-4884-991F-DF1DEEF94D9B}" type="datetimeFigureOut">
              <a:rPr lang="en-IN" smtClean="0"/>
              <a:t>27-11-2016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4014518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F09956-E531-4884-991F-DF1DEEF94D9B}" type="datetimeFigureOut">
              <a:rPr lang="en-IN" smtClean="0"/>
              <a:t>27-11-2016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208024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2F09956-E531-4884-991F-DF1DEEF94D9B}" type="datetimeFigureOut">
              <a:rPr lang="en-IN" smtClean="0"/>
              <a:t>27-11-2016</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4181924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2F09956-E531-4884-991F-DF1DEEF94D9B}" type="datetimeFigureOut">
              <a:rPr lang="en-IN" smtClean="0"/>
              <a:t>27-11-2016</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288975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2F09956-E531-4884-991F-DF1DEEF94D9B}" type="datetimeFigureOut">
              <a:rPr lang="en-IN" smtClean="0"/>
              <a:t>27-11-2016</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2956267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F09956-E531-4884-991F-DF1DEEF94D9B}" type="datetimeFigureOut">
              <a:rPr lang="en-IN" smtClean="0"/>
              <a:t>27-11-2016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3674282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2F09956-E531-4884-991F-DF1DEEF94D9B}" type="datetimeFigureOut">
              <a:rPr lang="en-IN" smtClean="0"/>
              <a:t>27-11-2016</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4F4AEE-8E03-43D2-A53A-7D144D3CB0FB}" type="slidenum">
              <a:rPr lang="en-IN" smtClean="0"/>
              <a:t>‹#›</a:t>
            </a:fld>
            <a:endParaRPr lang="en-IN"/>
          </a:p>
        </p:txBody>
      </p:sp>
    </p:spTree>
    <p:extLst>
      <p:ext uri="{BB962C8B-B14F-4D97-AF65-F5344CB8AC3E}">
        <p14:creationId xmlns:p14="http://schemas.microsoft.com/office/powerpoint/2010/main" val="1528005401"/>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0991" y="723332"/>
            <a:ext cx="1004302" cy="999355"/>
          </a:xfrm>
          <a:prstGeom prst="rect">
            <a:avLst/>
          </a:prstGeom>
        </p:spPr>
      </p:pic>
      <p:sp>
        <p:nvSpPr>
          <p:cNvPr id="3" name="Rectangle 2"/>
          <p:cNvSpPr/>
          <p:nvPr/>
        </p:nvSpPr>
        <p:spPr>
          <a:xfrm>
            <a:off x="1810580" y="1223009"/>
            <a:ext cx="6377067" cy="1754326"/>
          </a:xfrm>
          <a:prstGeom prst="rect">
            <a:avLst/>
          </a:prstGeom>
        </p:spPr>
        <p:txBody>
          <a:bodyPr wrap="none">
            <a:spAutoFit/>
          </a:bodyPr>
          <a:lstStyle/>
          <a:p>
            <a:r>
              <a:rPr lang="en-US" sz="5400" b="1" dirty="0"/>
              <a:t>Health Insurance </a:t>
            </a:r>
          </a:p>
          <a:p>
            <a:r>
              <a:rPr lang="en-US" sz="5400" b="1" dirty="0"/>
              <a:t>Provider Database</a:t>
            </a:r>
            <a:endParaRPr lang="en-IN" sz="5400" b="1" dirty="0"/>
          </a:p>
        </p:txBody>
      </p:sp>
      <p:sp>
        <p:nvSpPr>
          <p:cNvPr id="4" name="TextBox 3"/>
          <p:cNvSpPr txBox="1"/>
          <p:nvPr/>
        </p:nvSpPr>
        <p:spPr>
          <a:xfrm>
            <a:off x="5276850" y="3629025"/>
            <a:ext cx="3857625" cy="1323439"/>
          </a:xfrm>
          <a:prstGeom prst="rect">
            <a:avLst/>
          </a:prstGeom>
          <a:noFill/>
        </p:spPr>
        <p:txBody>
          <a:bodyPr wrap="square" rtlCol="0">
            <a:spAutoFit/>
          </a:bodyPr>
          <a:lstStyle/>
          <a:p>
            <a:r>
              <a:rPr lang="en-US" sz="2000" dirty="0"/>
              <a:t>By,</a:t>
            </a:r>
          </a:p>
          <a:p>
            <a:r>
              <a:rPr lang="en-US" sz="2000" dirty="0"/>
              <a:t>     Lakshmi </a:t>
            </a:r>
            <a:r>
              <a:rPr lang="en-US" sz="2000" dirty="0" err="1"/>
              <a:t>Durga</a:t>
            </a:r>
            <a:r>
              <a:rPr lang="en-US" sz="2000" dirty="0"/>
              <a:t> </a:t>
            </a:r>
            <a:r>
              <a:rPr lang="en-US" sz="2000" dirty="0" err="1"/>
              <a:t>Panguluri</a:t>
            </a:r>
            <a:endParaRPr lang="en-US" sz="2000" dirty="0"/>
          </a:p>
          <a:p>
            <a:r>
              <a:rPr lang="en-US" sz="2000" dirty="0"/>
              <a:t>     </a:t>
            </a:r>
            <a:r>
              <a:rPr lang="en-US" sz="2000" dirty="0" err="1"/>
              <a:t>Ananya</a:t>
            </a:r>
            <a:r>
              <a:rPr lang="en-US" sz="2000" dirty="0"/>
              <a:t> Chowdhury</a:t>
            </a:r>
          </a:p>
          <a:p>
            <a:r>
              <a:rPr lang="en-US" sz="2000" dirty="0"/>
              <a:t>     Amrita </a:t>
            </a:r>
            <a:r>
              <a:rPr lang="en-US" sz="2000" dirty="0" err="1"/>
              <a:t>Prabhu</a:t>
            </a:r>
            <a:endParaRPr lang="en-IN" sz="2000" dirty="0"/>
          </a:p>
        </p:txBody>
      </p:sp>
    </p:spTree>
    <p:extLst>
      <p:ext uri="{BB962C8B-B14F-4D97-AF65-F5344CB8AC3E}">
        <p14:creationId xmlns:p14="http://schemas.microsoft.com/office/powerpoint/2010/main" val="2609940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Validation</a:t>
            </a:r>
            <a:endParaRPr lang="en-IN" b="1" dirty="0"/>
          </a:p>
        </p:txBody>
      </p:sp>
      <p:sp>
        <p:nvSpPr>
          <p:cNvPr id="3" name="Content Placeholder 2"/>
          <p:cNvSpPr>
            <a:spLocks noGrp="1"/>
          </p:cNvSpPr>
          <p:nvPr>
            <p:ph idx="1"/>
          </p:nvPr>
        </p:nvSpPr>
        <p:spPr>
          <a:xfrm>
            <a:off x="712787" y="1190625"/>
            <a:ext cx="8946541" cy="4676775"/>
          </a:xfrm>
        </p:spPr>
        <p:txBody>
          <a:bodyPr>
            <a:normAutofit/>
          </a:bodyPr>
          <a:lstStyle/>
          <a:p>
            <a:r>
              <a:rPr lang="en-US" b="1" dirty="0"/>
              <a:t>1. Find the name of the Subscriber who has a son as dependent.</a:t>
            </a:r>
            <a:endParaRPr lang="en-IN" dirty="0"/>
          </a:p>
          <a:p>
            <a:r>
              <a:rPr lang="en-US" sz="1200" b="1" dirty="0"/>
              <a:t>SELECT </a:t>
            </a:r>
            <a:r>
              <a:rPr lang="en-US" sz="1200" b="1" dirty="0" err="1"/>
              <a:t>m.FirstName</a:t>
            </a:r>
            <a:r>
              <a:rPr lang="en-US" sz="1200" b="1" dirty="0"/>
              <a:t>, </a:t>
            </a:r>
            <a:r>
              <a:rPr lang="en-US" sz="1200" b="1" dirty="0" err="1"/>
              <a:t>m.LastName</a:t>
            </a:r>
            <a:r>
              <a:rPr lang="en-US" sz="1200" b="1" dirty="0"/>
              <a:t>, </a:t>
            </a:r>
            <a:r>
              <a:rPr lang="en-US" sz="1200" b="1" dirty="0" err="1"/>
              <a:t>m.Minit</a:t>
            </a:r>
            <a:r>
              <a:rPr lang="en-US" sz="1200" b="1" dirty="0"/>
              <a:t> from </a:t>
            </a:r>
            <a:r>
              <a:rPr lang="en-US" sz="1200" b="1" dirty="0" err="1"/>
              <a:t>MemberData</a:t>
            </a:r>
            <a:r>
              <a:rPr lang="en-US" sz="1200" b="1" dirty="0"/>
              <a:t> m, Dependent d, subscriber s where </a:t>
            </a:r>
            <a:r>
              <a:rPr lang="en-US" sz="1200" b="1" dirty="0" err="1"/>
              <a:t>m.MemberCK</a:t>
            </a:r>
            <a:r>
              <a:rPr lang="en-US" sz="1200" b="1" dirty="0"/>
              <a:t>=</a:t>
            </a:r>
            <a:r>
              <a:rPr lang="en-US" sz="1200" b="1" dirty="0" err="1"/>
              <a:t>s.MemberCK</a:t>
            </a:r>
            <a:r>
              <a:rPr lang="en-US" sz="1200" b="1" dirty="0"/>
              <a:t>  and </a:t>
            </a:r>
            <a:r>
              <a:rPr lang="en-US" sz="1200" b="1" dirty="0" err="1"/>
              <a:t>s.SubscriberID</a:t>
            </a:r>
            <a:r>
              <a:rPr lang="en-US" sz="1200" b="1" dirty="0"/>
              <a:t>=</a:t>
            </a:r>
            <a:r>
              <a:rPr lang="en-US" sz="1200" b="1" dirty="0" err="1"/>
              <a:t>d.MemberID</a:t>
            </a:r>
            <a:r>
              <a:rPr lang="en-US" sz="1200" b="1" dirty="0"/>
              <a:t> and </a:t>
            </a:r>
            <a:r>
              <a:rPr lang="en-US" sz="1200" b="1" dirty="0" err="1"/>
              <a:t>d.Relation</a:t>
            </a:r>
            <a:r>
              <a:rPr lang="en-US" sz="1200" b="1" dirty="0"/>
              <a:t>='Son';</a:t>
            </a:r>
          </a:p>
          <a:p>
            <a:r>
              <a:rPr lang="en-US" b="1" dirty="0"/>
              <a:t>2. Find the Address, City, State, </a:t>
            </a:r>
            <a:r>
              <a:rPr lang="en-US" b="1" dirty="0" err="1"/>
              <a:t>ZipCode</a:t>
            </a:r>
            <a:r>
              <a:rPr lang="en-US" b="1" dirty="0"/>
              <a:t> of the insurance provider 'Blue Cross and Blue Shield of </a:t>
            </a:r>
            <a:r>
              <a:rPr lang="en-US" b="1" dirty="0" err="1"/>
              <a:t>NewYork</a:t>
            </a:r>
            <a:r>
              <a:rPr lang="en-US" b="1" dirty="0"/>
              <a:t>'.</a:t>
            </a:r>
            <a:endParaRPr lang="en-IN" dirty="0"/>
          </a:p>
          <a:p>
            <a:r>
              <a:rPr lang="en-US" sz="1200" b="1" dirty="0"/>
              <a:t>SELECT AddLine1, AddLine2, City, State, </a:t>
            </a:r>
            <a:r>
              <a:rPr lang="en-US" sz="1200" b="1" dirty="0" err="1"/>
              <a:t>ZipCode</a:t>
            </a:r>
            <a:r>
              <a:rPr lang="en-US" sz="1200" b="1" dirty="0"/>
              <a:t> from </a:t>
            </a:r>
            <a:r>
              <a:rPr lang="en-US" sz="1200" b="1" dirty="0" err="1"/>
              <a:t>ProviderLocation</a:t>
            </a:r>
            <a:r>
              <a:rPr lang="en-US" sz="1200" b="1" dirty="0"/>
              <a:t> p, </a:t>
            </a:r>
            <a:r>
              <a:rPr lang="en-US" sz="1200" b="1" dirty="0" err="1"/>
              <a:t>InsuranceProvider</a:t>
            </a:r>
            <a:r>
              <a:rPr lang="en-US" sz="1200" b="1" dirty="0"/>
              <a:t> </a:t>
            </a:r>
            <a:r>
              <a:rPr lang="en-US" sz="1200" b="1" dirty="0" err="1"/>
              <a:t>i</a:t>
            </a:r>
            <a:r>
              <a:rPr lang="en-US" sz="1200" b="1" dirty="0"/>
              <a:t> where </a:t>
            </a:r>
            <a:r>
              <a:rPr lang="en-US" sz="1200" b="1" dirty="0" err="1"/>
              <a:t>p.ProviderID</a:t>
            </a:r>
            <a:r>
              <a:rPr lang="en-US" sz="1200" b="1" dirty="0"/>
              <a:t>=</a:t>
            </a:r>
            <a:r>
              <a:rPr lang="en-US" sz="1200" b="1" dirty="0" err="1"/>
              <a:t>i.ProviderID</a:t>
            </a:r>
            <a:r>
              <a:rPr lang="en-US" sz="1200" b="1" dirty="0"/>
              <a:t> and </a:t>
            </a:r>
            <a:r>
              <a:rPr lang="en-US" sz="1200" b="1" dirty="0" err="1"/>
              <a:t>i.ProviderName</a:t>
            </a:r>
            <a:r>
              <a:rPr lang="en-US" sz="1200" b="1" dirty="0"/>
              <a:t>='Blue Cross and Blue Shield of </a:t>
            </a:r>
            <a:r>
              <a:rPr lang="en-US" sz="1200" b="1" dirty="0" err="1"/>
              <a:t>NewYork</a:t>
            </a:r>
            <a:r>
              <a:rPr lang="en-US" sz="1200" b="1" dirty="0"/>
              <a:t>';</a:t>
            </a:r>
          </a:p>
          <a:p>
            <a:r>
              <a:rPr lang="en-US" b="1" dirty="0"/>
              <a:t>3. Find the total amount Claimed by the </a:t>
            </a:r>
            <a:r>
              <a:rPr lang="en-US" b="1" dirty="0" err="1"/>
              <a:t>SubscriberID</a:t>
            </a:r>
            <a:r>
              <a:rPr lang="en-US" b="1" dirty="0"/>
              <a:t> '1000000005'.</a:t>
            </a:r>
            <a:endParaRPr lang="en-IN" dirty="0"/>
          </a:p>
          <a:p>
            <a:r>
              <a:rPr lang="en-US" sz="1200" b="1" dirty="0"/>
              <a:t>SELECT Sum(</a:t>
            </a:r>
            <a:r>
              <a:rPr lang="en-US" sz="1200" b="1" dirty="0" err="1"/>
              <a:t>ClaimedAmount</a:t>
            </a:r>
            <a:r>
              <a:rPr lang="en-US" sz="1200" b="1" dirty="0"/>
              <a:t>) AS </a:t>
            </a:r>
            <a:r>
              <a:rPr lang="en-US" sz="1200" b="1" dirty="0" err="1"/>
              <a:t>Total_amountClaimed</a:t>
            </a:r>
            <a:r>
              <a:rPr lang="en-IN" sz="1200" dirty="0"/>
              <a:t> </a:t>
            </a:r>
            <a:r>
              <a:rPr lang="en-US" sz="1200" b="1" dirty="0"/>
              <a:t>FROM Claims where </a:t>
            </a:r>
            <a:r>
              <a:rPr lang="en-US" sz="1200" b="1" dirty="0" err="1"/>
              <a:t>SubscriberID</a:t>
            </a:r>
            <a:r>
              <a:rPr lang="en-US" sz="1200" b="1" dirty="0"/>
              <a:t>='1000000005';</a:t>
            </a:r>
          </a:p>
          <a:p>
            <a:r>
              <a:rPr lang="en-US" b="1" dirty="0"/>
              <a:t>4. What are the Plan names provided by the </a:t>
            </a:r>
            <a:r>
              <a:rPr lang="en-US" b="1" dirty="0" err="1"/>
              <a:t>ProviderID</a:t>
            </a:r>
            <a:r>
              <a:rPr lang="en-US" b="1" dirty="0"/>
              <a:t> 'PRV00001'.</a:t>
            </a:r>
            <a:endParaRPr lang="en-IN" dirty="0"/>
          </a:p>
          <a:p>
            <a:r>
              <a:rPr lang="en-US" sz="1200" b="1" dirty="0"/>
              <a:t>SELECT </a:t>
            </a:r>
            <a:r>
              <a:rPr lang="en-US" sz="1200" b="1" dirty="0" err="1"/>
              <a:t>p.PlanName</a:t>
            </a:r>
            <a:r>
              <a:rPr lang="en-US" sz="1200" b="1" dirty="0"/>
              <a:t> from Plans p, </a:t>
            </a:r>
            <a:r>
              <a:rPr lang="en-US" sz="1200" b="1" dirty="0" err="1"/>
              <a:t>InsuranceProvider</a:t>
            </a:r>
            <a:r>
              <a:rPr lang="en-US" sz="1200" b="1" dirty="0"/>
              <a:t> </a:t>
            </a:r>
            <a:r>
              <a:rPr lang="en-US" sz="1200" b="1" dirty="0" err="1"/>
              <a:t>i</a:t>
            </a:r>
            <a:r>
              <a:rPr lang="en-US" sz="1200" b="1" dirty="0"/>
              <a:t> where </a:t>
            </a:r>
            <a:r>
              <a:rPr lang="en-US" sz="1200" b="1" dirty="0" err="1"/>
              <a:t>i.ProviderID</a:t>
            </a:r>
            <a:r>
              <a:rPr lang="en-US" sz="1200" b="1" dirty="0"/>
              <a:t>=</a:t>
            </a:r>
            <a:r>
              <a:rPr lang="en-US" sz="1200" b="1" dirty="0" err="1"/>
              <a:t>p.ProviderID</a:t>
            </a:r>
            <a:r>
              <a:rPr lang="en-US" sz="1200" b="1" dirty="0"/>
              <a:t> and </a:t>
            </a:r>
            <a:r>
              <a:rPr lang="en-US" sz="1200" b="1" dirty="0" err="1"/>
              <a:t>i.ProviderID</a:t>
            </a:r>
            <a:r>
              <a:rPr lang="en-US" sz="1200" b="1" dirty="0"/>
              <a:t>='PRV00001';</a:t>
            </a:r>
          </a:p>
          <a:p>
            <a:r>
              <a:rPr lang="en-US" b="1" dirty="0"/>
              <a:t>5. Find the premium of the Subscribers whose first name is 'DANIEL'</a:t>
            </a:r>
            <a:endParaRPr lang="en-IN" dirty="0"/>
          </a:p>
          <a:p>
            <a:r>
              <a:rPr lang="en-US" sz="1200" b="1" dirty="0"/>
              <a:t>Select </a:t>
            </a:r>
            <a:r>
              <a:rPr lang="en-US" sz="1200" b="1" dirty="0" err="1"/>
              <a:t>s.SubscriberID</a:t>
            </a:r>
            <a:r>
              <a:rPr lang="en-US" sz="1200" b="1" dirty="0"/>
              <a:t>, </a:t>
            </a:r>
            <a:r>
              <a:rPr lang="en-US" sz="1200" b="1" dirty="0" err="1"/>
              <a:t>s.Premium</a:t>
            </a:r>
            <a:r>
              <a:rPr lang="en-US" sz="1200" b="1" dirty="0"/>
              <a:t> from subscriber s, </a:t>
            </a:r>
            <a:r>
              <a:rPr lang="en-US" sz="1200" b="1" dirty="0" err="1"/>
              <a:t>memberdata</a:t>
            </a:r>
            <a:r>
              <a:rPr lang="en-US" sz="1200" b="1" dirty="0"/>
              <a:t> m where </a:t>
            </a:r>
            <a:r>
              <a:rPr lang="en-US" sz="1200" b="1" dirty="0" err="1"/>
              <a:t>s.memberCK</a:t>
            </a:r>
            <a:r>
              <a:rPr lang="en-US" sz="1200" b="1" dirty="0"/>
              <a:t>=</a:t>
            </a:r>
            <a:r>
              <a:rPr lang="en-US" sz="1200" b="1" dirty="0" err="1"/>
              <a:t>m.memberCK</a:t>
            </a:r>
            <a:r>
              <a:rPr lang="en-US" sz="1200" b="1" dirty="0"/>
              <a:t> and </a:t>
            </a:r>
            <a:r>
              <a:rPr lang="en-US" sz="1200" b="1" dirty="0" err="1"/>
              <a:t>m.Firstname</a:t>
            </a:r>
            <a:r>
              <a:rPr lang="en-US" sz="1200" b="1" dirty="0"/>
              <a:t>='Daniel';</a:t>
            </a:r>
            <a:endParaRPr lang="en-IN" sz="1200" dirty="0"/>
          </a:p>
          <a:p>
            <a:endParaRPr lang="en-IN" sz="1200" dirty="0"/>
          </a:p>
          <a:p>
            <a:endParaRPr lang="en-IN" sz="1200" dirty="0"/>
          </a:p>
          <a:p>
            <a:endParaRPr lang="en-IN" sz="1200" dirty="0"/>
          </a:p>
          <a:p>
            <a:endParaRPr lang="en-IN" sz="1200" dirty="0"/>
          </a:p>
          <a:p>
            <a:endParaRPr lang="en-IN" dirty="0"/>
          </a:p>
        </p:txBody>
      </p:sp>
    </p:spTree>
    <p:extLst>
      <p:ext uri="{BB962C8B-B14F-4D97-AF65-F5344CB8AC3E}">
        <p14:creationId xmlns:p14="http://schemas.microsoft.com/office/powerpoint/2010/main" val="211656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3900" y="623411"/>
            <a:ext cx="9397130" cy="6001643"/>
          </a:xfrm>
          <a:prstGeom prst="rect">
            <a:avLst/>
          </a:prstGeom>
        </p:spPr>
        <p:txBody>
          <a:bodyPr wrap="square">
            <a:spAutoFit/>
          </a:bodyPr>
          <a:lstStyle/>
          <a:p>
            <a:pPr marL="285750" indent="-285750">
              <a:buFont typeface="Wingdings" panose="05000000000000000000" pitchFamily="2" charset="2"/>
              <a:buChar char="Ø"/>
            </a:pPr>
            <a:r>
              <a:rPr lang="en-US" sz="2000" b="1" dirty="0"/>
              <a:t>6. Find the premium of the Subscribers whose first name is 'DANIEL'</a:t>
            </a:r>
            <a:endParaRPr lang="en-IN" sz="2000" dirty="0"/>
          </a:p>
          <a:p>
            <a:pPr marL="285750" indent="-285750">
              <a:buFont typeface="Wingdings" panose="05000000000000000000" pitchFamily="2" charset="2"/>
              <a:buChar char="Ø"/>
            </a:pPr>
            <a:r>
              <a:rPr lang="en-US" sz="1200" b="1" dirty="0"/>
              <a:t>Select </a:t>
            </a:r>
            <a:r>
              <a:rPr lang="en-US" sz="1200" b="1" dirty="0" err="1"/>
              <a:t>s.SubscriberID</a:t>
            </a:r>
            <a:r>
              <a:rPr lang="en-US" sz="1200" b="1" dirty="0"/>
              <a:t>, </a:t>
            </a:r>
            <a:r>
              <a:rPr lang="en-US" sz="1200" b="1" dirty="0" err="1"/>
              <a:t>s.Premium</a:t>
            </a:r>
            <a:r>
              <a:rPr lang="en-US" sz="1200" b="1" dirty="0"/>
              <a:t> from subscriber s, </a:t>
            </a:r>
            <a:r>
              <a:rPr lang="en-US" sz="1200" b="1" dirty="0" err="1"/>
              <a:t>memberdata</a:t>
            </a:r>
            <a:r>
              <a:rPr lang="en-US" sz="1200" b="1" dirty="0"/>
              <a:t> m where </a:t>
            </a:r>
            <a:r>
              <a:rPr lang="en-US" sz="1200" b="1" dirty="0" err="1"/>
              <a:t>s.memberCK</a:t>
            </a:r>
            <a:r>
              <a:rPr lang="en-US" sz="1200" b="1" dirty="0"/>
              <a:t>=</a:t>
            </a:r>
            <a:r>
              <a:rPr lang="en-US" sz="1200" b="1" dirty="0" err="1"/>
              <a:t>m.memberCK</a:t>
            </a:r>
            <a:r>
              <a:rPr lang="en-US" sz="1200" b="1" dirty="0"/>
              <a:t> and </a:t>
            </a:r>
            <a:r>
              <a:rPr lang="en-US" sz="1200" b="1" dirty="0" err="1"/>
              <a:t>m.Firstname</a:t>
            </a:r>
            <a:r>
              <a:rPr lang="en-US" sz="1200" b="1" dirty="0"/>
              <a:t>='Daniel';</a:t>
            </a:r>
          </a:p>
          <a:p>
            <a:pPr marL="285750" indent="-285750">
              <a:buFont typeface="Wingdings" panose="05000000000000000000" pitchFamily="2" charset="2"/>
              <a:buChar char="Ø"/>
            </a:pPr>
            <a:endParaRPr lang="en-US" sz="1200" b="1" dirty="0"/>
          </a:p>
          <a:p>
            <a:pPr marL="285750" indent="-285750">
              <a:buFont typeface="Wingdings" panose="05000000000000000000" pitchFamily="2" charset="2"/>
              <a:buChar char="Ø"/>
            </a:pPr>
            <a:r>
              <a:rPr lang="en-US" b="1" dirty="0"/>
              <a:t>7. </a:t>
            </a:r>
            <a:r>
              <a:rPr lang="en-US" sz="2000" b="1" dirty="0"/>
              <a:t>Find the number of Subscribers who took services where the provider is located in Texas.</a:t>
            </a:r>
            <a:endParaRPr lang="en-IN" sz="2000" b="1" dirty="0"/>
          </a:p>
          <a:p>
            <a:pPr marL="171450" indent="-171450">
              <a:buFont typeface="Wingdings" panose="05000000000000000000" pitchFamily="2" charset="2"/>
              <a:buChar char="Ø"/>
            </a:pPr>
            <a:r>
              <a:rPr lang="en-US" sz="1200" dirty="0"/>
              <a:t>SELECT count(</a:t>
            </a:r>
            <a:r>
              <a:rPr lang="en-US" sz="1200" dirty="0" err="1"/>
              <a:t>SubscriberID</a:t>
            </a:r>
            <a:r>
              <a:rPr lang="en-US" sz="1200" dirty="0"/>
              <a:t>) AS </a:t>
            </a:r>
            <a:r>
              <a:rPr lang="en-US" sz="1200" dirty="0" err="1"/>
              <a:t>No_of_Subscriber</a:t>
            </a:r>
            <a:r>
              <a:rPr lang="en-IN" sz="1200" dirty="0"/>
              <a:t> </a:t>
            </a:r>
            <a:r>
              <a:rPr lang="en-US" sz="1200" dirty="0"/>
              <a:t>FROM </a:t>
            </a:r>
            <a:r>
              <a:rPr lang="en-US" sz="1200" dirty="0" err="1"/>
              <a:t>TakesService</a:t>
            </a:r>
            <a:r>
              <a:rPr lang="en-IN" sz="1200" dirty="0"/>
              <a:t> </a:t>
            </a:r>
            <a:r>
              <a:rPr lang="en-US" sz="1200" dirty="0"/>
              <a:t>WHERE </a:t>
            </a:r>
            <a:r>
              <a:rPr lang="en-US" sz="1200" dirty="0" err="1"/>
              <a:t>HospitalID</a:t>
            </a:r>
            <a:r>
              <a:rPr lang="en-US" sz="1200" dirty="0"/>
              <a:t> in (select </a:t>
            </a:r>
            <a:r>
              <a:rPr lang="en-US" sz="1200" dirty="0" err="1"/>
              <a:t>HospitalID</a:t>
            </a:r>
            <a:r>
              <a:rPr lang="en-US" sz="1200" dirty="0"/>
              <a:t> from Hospitals where </a:t>
            </a:r>
            <a:r>
              <a:rPr lang="en-US" sz="1200" dirty="0" err="1"/>
              <a:t>ProviderID</a:t>
            </a:r>
            <a:r>
              <a:rPr lang="en-US" sz="1200" dirty="0"/>
              <a:t> in (select </a:t>
            </a:r>
            <a:r>
              <a:rPr lang="en-US" sz="1200" dirty="0" err="1"/>
              <a:t>ProviderID</a:t>
            </a:r>
            <a:r>
              <a:rPr lang="en-US" sz="1200" dirty="0"/>
              <a:t> from </a:t>
            </a:r>
            <a:r>
              <a:rPr lang="en-US" sz="1200" dirty="0" err="1"/>
              <a:t>ProviderLocation</a:t>
            </a:r>
            <a:r>
              <a:rPr lang="en-US" sz="1200" dirty="0"/>
              <a:t> where State='TX'));</a:t>
            </a:r>
            <a:endParaRPr lang="en-IN" sz="1200" dirty="0"/>
          </a:p>
          <a:p>
            <a:pPr marL="285750" indent="-285750">
              <a:buFont typeface="Wingdings" panose="05000000000000000000" pitchFamily="2" charset="2"/>
              <a:buChar char="Ø"/>
            </a:pPr>
            <a:endParaRPr lang="en-US" sz="1200" b="1" dirty="0"/>
          </a:p>
          <a:p>
            <a:pPr marL="342900" indent="-342900">
              <a:buFont typeface="Wingdings" panose="05000000000000000000" pitchFamily="2" charset="2"/>
              <a:buChar char="Ø"/>
            </a:pPr>
            <a:r>
              <a:rPr lang="en-US" sz="2000" dirty="0"/>
              <a:t>8.  Write a query to display Premium and </a:t>
            </a:r>
            <a:r>
              <a:rPr lang="en-US" sz="2000" dirty="0" err="1"/>
              <a:t>claimedamount</a:t>
            </a:r>
            <a:r>
              <a:rPr lang="en-US" sz="2000" dirty="0"/>
              <a:t> of the subscriber whose </a:t>
            </a:r>
            <a:r>
              <a:rPr lang="en-US" sz="2000" dirty="0" err="1"/>
              <a:t>claimstatus</a:t>
            </a:r>
            <a:r>
              <a:rPr lang="en-US" sz="2000" dirty="0"/>
              <a:t> is paid and </a:t>
            </a:r>
            <a:r>
              <a:rPr lang="en-US" sz="2000" dirty="0" err="1"/>
              <a:t>birsbursedamount</a:t>
            </a:r>
            <a:r>
              <a:rPr lang="en-US" sz="2000" dirty="0"/>
              <a:t> is in between 5000 and 7000.</a:t>
            </a:r>
            <a:endParaRPr lang="en-IN" sz="2000" dirty="0"/>
          </a:p>
          <a:p>
            <a:pPr marL="171450" indent="-171450">
              <a:buFont typeface="Wingdings" panose="05000000000000000000" pitchFamily="2" charset="2"/>
              <a:buChar char="Ø"/>
            </a:pPr>
            <a:r>
              <a:rPr lang="en-US" sz="1200" dirty="0"/>
              <a:t>select </a:t>
            </a:r>
            <a:r>
              <a:rPr lang="en-US" sz="1200" dirty="0" err="1"/>
              <a:t>S.Premium</a:t>
            </a:r>
            <a:r>
              <a:rPr lang="en-US" sz="1200" dirty="0"/>
              <a:t>, </a:t>
            </a:r>
            <a:r>
              <a:rPr lang="en-US" sz="1200" dirty="0" err="1"/>
              <a:t>c.Claimedamount</a:t>
            </a:r>
            <a:r>
              <a:rPr lang="en-US" sz="1200" dirty="0"/>
              <a:t> from  Subscriber s Inner Join claims c on </a:t>
            </a:r>
            <a:r>
              <a:rPr lang="en-US" sz="1200" dirty="0" err="1"/>
              <a:t>s.SubscriberID</a:t>
            </a:r>
            <a:r>
              <a:rPr lang="en-US" sz="1200" dirty="0"/>
              <a:t>=</a:t>
            </a:r>
            <a:r>
              <a:rPr lang="en-US" sz="1200" dirty="0" err="1"/>
              <a:t>c.SubscriberID</a:t>
            </a:r>
            <a:r>
              <a:rPr lang="en-US" sz="1200" dirty="0"/>
              <a:t> where </a:t>
            </a:r>
            <a:r>
              <a:rPr lang="en-US" sz="1200" dirty="0" err="1"/>
              <a:t>c.ClaimStatus</a:t>
            </a:r>
            <a:r>
              <a:rPr lang="en-US" sz="1200" dirty="0"/>
              <a:t>='Paid' and </a:t>
            </a:r>
            <a:r>
              <a:rPr lang="en-US" sz="1200" dirty="0" err="1"/>
              <a:t>c.disbursedamount</a:t>
            </a:r>
            <a:r>
              <a:rPr lang="en-US" sz="1200" dirty="0"/>
              <a:t> between 5000 and 7000;</a:t>
            </a:r>
            <a:endParaRPr lang="en-IN" sz="1200" dirty="0"/>
          </a:p>
          <a:p>
            <a:pPr marL="342900" indent="-342900">
              <a:buFont typeface="Wingdings" panose="05000000000000000000" pitchFamily="2" charset="2"/>
              <a:buChar char="Ø"/>
            </a:pPr>
            <a:r>
              <a:rPr lang="en-US" sz="2000" dirty="0"/>
              <a:t>9. Find all the Provider names and their Address, City and State.</a:t>
            </a:r>
            <a:endParaRPr lang="en-IN" sz="2000" dirty="0"/>
          </a:p>
          <a:p>
            <a:r>
              <a:rPr lang="en-US" dirty="0"/>
              <a:t> </a:t>
            </a:r>
            <a:endParaRPr lang="en-IN" dirty="0"/>
          </a:p>
          <a:p>
            <a:pPr marL="171450" indent="-171450">
              <a:buFont typeface="Wingdings" panose="05000000000000000000" pitchFamily="2" charset="2"/>
              <a:buChar char="Ø"/>
            </a:pPr>
            <a:r>
              <a:rPr lang="en-US" sz="1200" dirty="0"/>
              <a:t>SELECT </a:t>
            </a:r>
            <a:r>
              <a:rPr lang="en-US" sz="1200" dirty="0" err="1"/>
              <a:t>p.ProviderName</a:t>
            </a:r>
            <a:r>
              <a:rPr lang="en-US" sz="1200" dirty="0"/>
              <a:t>, i.AddLine1, i.AddLine2, </a:t>
            </a:r>
            <a:r>
              <a:rPr lang="en-US" sz="1200" dirty="0" err="1"/>
              <a:t>i.City</a:t>
            </a:r>
            <a:r>
              <a:rPr lang="en-US" sz="1200" dirty="0"/>
              <a:t>, </a:t>
            </a:r>
            <a:r>
              <a:rPr lang="en-US" sz="1200" dirty="0" err="1"/>
              <a:t>i.State</a:t>
            </a:r>
            <a:r>
              <a:rPr lang="en-US" sz="1200" dirty="0"/>
              <a:t> from </a:t>
            </a:r>
            <a:r>
              <a:rPr lang="en-US" sz="1200" dirty="0" err="1"/>
              <a:t>InsuranceProvider</a:t>
            </a:r>
            <a:r>
              <a:rPr lang="en-US" sz="1200" dirty="0"/>
              <a:t> p LEFT JOIN </a:t>
            </a:r>
            <a:r>
              <a:rPr lang="en-US" sz="1200" dirty="0" err="1"/>
              <a:t>ProviderLocation</a:t>
            </a:r>
            <a:r>
              <a:rPr lang="en-US" sz="1200" dirty="0"/>
              <a:t> </a:t>
            </a:r>
            <a:r>
              <a:rPr lang="en-US" sz="1200" dirty="0" err="1"/>
              <a:t>i</a:t>
            </a:r>
            <a:r>
              <a:rPr lang="en-US" sz="1200" dirty="0"/>
              <a:t> on </a:t>
            </a:r>
            <a:r>
              <a:rPr lang="en-US" sz="1200" dirty="0" err="1"/>
              <a:t>p.ProviderID</a:t>
            </a:r>
            <a:r>
              <a:rPr lang="en-US" sz="1200" dirty="0"/>
              <a:t>=</a:t>
            </a:r>
            <a:r>
              <a:rPr lang="en-US" sz="1200" dirty="0" err="1"/>
              <a:t>i.ProviderID</a:t>
            </a:r>
            <a:r>
              <a:rPr lang="en-US" sz="1200" dirty="0"/>
              <a:t>;</a:t>
            </a:r>
            <a:endParaRPr lang="en-IN" sz="1200" dirty="0"/>
          </a:p>
          <a:p>
            <a:pPr marL="342900" indent="-342900">
              <a:buFont typeface="Wingdings" panose="05000000000000000000" pitchFamily="2" charset="2"/>
              <a:buChar char="Ø"/>
            </a:pPr>
            <a:r>
              <a:rPr lang="en-US" sz="2000" dirty="0"/>
              <a:t>10. Find all the Member names and the </a:t>
            </a:r>
            <a:r>
              <a:rPr lang="en-US" sz="2000" dirty="0" err="1"/>
              <a:t>serviceID</a:t>
            </a:r>
            <a:r>
              <a:rPr lang="en-US" sz="2000" dirty="0"/>
              <a:t> taken or may not taken by them.</a:t>
            </a:r>
            <a:endParaRPr lang="en-IN" sz="2000" dirty="0"/>
          </a:p>
          <a:p>
            <a:pPr marL="285750" indent="-285750">
              <a:buFont typeface="Wingdings" panose="05000000000000000000" pitchFamily="2" charset="2"/>
              <a:buChar char="Ø"/>
            </a:pPr>
            <a:r>
              <a:rPr lang="en-US" dirty="0"/>
              <a:t> </a:t>
            </a:r>
            <a:r>
              <a:rPr lang="en-US" sz="1200" dirty="0"/>
              <a:t>select </a:t>
            </a:r>
            <a:r>
              <a:rPr lang="en-US" sz="1200" dirty="0" err="1"/>
              <a:t>m.FirstName</a:t>
            </a:r>
            <a:r>
              <a:rPr lang="en-US" sz="1200" dirty="0"/>
              <a:t>, </a:t>
            </a:r>
            <a:r>
              <a:rPr lang="en-US" sz="1200" dirty="0" err="1"/>
              <a:t>m.LastName</a:t>
            </a:r>
            <a:r>
              <a:rPr lang="en-US" sz="1200" dirty="0"/>
              <a:t>, </a:t>
            </a:r>
            <a:r>
              <a:rPr lang="en-US" sz="1200" dirty="0" err="1"/>
              <a:t>s.ServiceID</a:t>
            </a:r>
            <a:r>
              <a:rPr lang="en-US" sz="1200" dirty="0"/>
              <a:t> from </a:t>
            </a:r>
            <a:r>
              <a:rPr lang="en-US" sz="1200" dirty="0" err="1"/>
              <a:t>MemberData</a:t>
            </a:r>
            <a:r>
              <a:rPr lang="en-US" sz="1200" dirty="0"/>
              <a:t> m LEFT JOIN </a:t>
            </a:r>
            <a:r>
              <a:rPr lang="en-US" sz="1200" dirty="0" err="1"/>
              <a:t>TakesService</a:t>
            </a:r>
            <a:r>
              <a:rPr lang="en-US" sz="1200" dirty="0"/>
              <a:t> s on </a:t>
            </a:r>
            <a:r>
              <a:rPr lang="en-US" sz="1200" dirty="0" err="1"/>
              <a:t>m.MemberCK</a:t>
            </a:r>
            <a:r>
              <a:rPr lang="en-US" sz="1200" dirty="0"/>
              <a:t>=</a:t>
            </a:r>
            <a:r>
              <a:rPr lang="en-US" sz="1200" dirty="0" err="1"/>
              <a:t>s.MemberCK</a:t>
            </a:r>
            <a:r>
              <a:rPr lang="en-US" sz="1200" dirty="0"/>
              <a:t> GROUP BY </a:t>
            </a:r>
            <a:r>
              <a:rPr lang="en-US" sz="1200" dirty="0" err="1"/>
              <a:t>m.FirstName</a:t>
            </a:r>
            <a:r>
              <a:rPr lang="en-US" sz="1200" dirty="0"/>
              <a:t>, </a:t>
            </a:r>
            <a:r>
              <a:rPr lang="en-US" sz="1200" dirty="0" err="1"/>
              <a:t>m.LastName</a:t>
            </a:r>
            <a:r>
              <a:rPr lang="en-US" sz="1200" dirty="0"/>
              <a:t>, </a:t>
            </a:r>
            <a:r>
              <a:rPr lang="en-US" sz="1200" dirty="0" err="1"/>
              <a:t>s.ServiceID</a:t>
            </a:r>
            <a:r>
              <a:rPr lang="en-US" sz="1200" dirty="0"/>
              <a:t>, </a:t>
            </a:r>
            <a:r>
              <a:rPr lang="en-US" sz="1200" dirty="0" err="1"/>
              <a:t>m.MemberCK</a:t>
            </a:r>
            <a:r>
              <a:rPr lang="en-US" sz="1200" dirty="0"/>
              <a:t>;</a:t>
            </a:r>
            <a:endParaRPr lang="en-IN" sz="1200" dirty="0"/>
          </a:p>
          <a:p>
            <a:pPr marL="285750" indent="-285750">
              <a:buFont typeface="Wingdings" panose="05000000000000000000" pitchFamily="2" charset="2"/>
              <a:buChar char="Ø"/>
            </a:pPr>
            <a:endParaRPr lang="en-US" sz="1200" b="1" dirty="0"/>
          </a:p>
          <a:p>
            <a:pPr marL="285750" indent="-285750">
              <a:buFont typeface="Wingdings" panose="05000000000000000000" pitchFamily="2" charset="2"/>
              <a:buChar char="Ø"/>
            </a:pPr>
            <a:endParaRPr lang="en-IN" sz="1200" dirty="0"/>
          </a:p>
        </p:txBody>
      </p:sp>
    </p:spTree>
    <p:extLst>
      <p:ext uri="{BB962C8B-B14F-4D97-AF65-F5344CB8AC3E}">
        <p14:creationId xmlns:p14="http://schemas.microsoft.com/office/powerpoint/2010/main" val="4027919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Conclusion</a:t>
            </a:r>
            <a:endParaRPr lang="en-IN" b="1" dirty="0"/>
          </a:p>
        </p:txBody>
      </p:sp>
      <p:sp>
        <p:nvSpPr>
          <p:cNvPr id="3" name="Content Placeholder 2"/>
          <p:cNvSpPr>
            <a:spLocks noGrp="1"/>
          </p:cNvSpPr>
          <p:nvPr>
            <p:ph idx="1"/>
          </p:nvPr>
        </p:nvSpPr>
        <p:spPr>
          <a:xfrm>
            <a:off x="979487" y="1228726"/>
            <a:ext cx="8946541" cy="4981574"/>
          </a:xfrm>
        </p:spPr>
        <p:txBody>
          <a:bodyPr/>
          <a:lstStyle/>
          <a:p>
            <a:pPr marL="0" indent="0">
              <a:buNone/>
            </a:pPr>
            <a:r>
              <a:rPr lang="en-US" dirty="0"/>
              <a:t>The data model created helps the Insurance Provider maintain the database.</a:t>
            </a:r>
          </a:p>
          <a:p>
            <a:pPr marL="0" indent="0">
              <a:buNone/>
            </a:pPr>
            <a:r>
              <a:rPr lang="en-US" dirty="0"/>
              <a:t>The ER diagram, EER diagram with the specialization and generalization, Data Model shows the relationships in the database.</a:t>
            </a:r>
          </a:p>
          <a:p>
            <a:pPr marL="0" indent="0">
              <a:buNone/>
            </a:pPr>
            <a:r>
              <a:rPr lang="en-US" dirty="0"/>
              <a:t>Database is created referring to the relationships. </a:t>
            </a:r>
            <a:r>
              <a:rPr lang="en-US" dirty="0"/>
              <a:t>The simple and the complex queries validates the database created.</a:t>
            </a:r>
          </a:p>
        </p:txBody>
      </p:sp>
    </p:spTree>
    <p:extLst>
      <p:ext uri="{BB962C8B-B14F-4D97-AF65-F5344CB8AC3E}">
        <p14:creationId xmlns:p14="http://schemas.microsoft.com/office/powerpoint/2010/main" val="192233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2424" y="2967335"/>
            <a:ext cx="364715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I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Rectangle 4"/>
          <p:cNvSpPr/>
          <p:nvPr/>
        </p:nvSpPr>
        <p:spPr>
          <a:xfrm>
            <a:off x="4175442" y="2967335"/>
            <a:ext cx="384111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273338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IN" b="1" dirty="0"/>
          </a:p>
        </p:txBody>
      </p:sp>
      <p:sp>
        <p:nvSpPr>
          <p:cNvPr id="3" name="Content Placeholder 2"/>
          <p:cNvSpPr>
            <a:spLocks noGrp="1"/>
          </p:cNvSpPr>
          <p:nvPr>
            <p:ph idx="1"/>
          </p:nvPr>
        </p:nvSpPr>
        <p:spPr/>
        <p:txBody>
          <a:bodyPr/>
          <a:lstStyle/>
          <a:p>
            <a:r>
              <a:rPr lang="en-US" dirty="0"/>
              <a:t>Health Insurance providers provide Insurance plans to the Subscribers.</a:t>
            </a:r>
          </a:p>
          <a:p>
            <a:r>
              <a:rPr lang="en-US" dirty="0"/>
              <a:t>Subscribers takes services from the Hospitals and accordingly bill is generated. </a:t>
            </a:r>
          </a:p>
          <a:p>
            <a:r>
              <a:rPr lang="en-US" dirty="0"/>
              <a:t>Subscribers claims from Insurance providers their money based on the plans they are subscribed to.</a:t>
            </a:r>
          </a:p>
          <a:p>
            <a:r>
              <a:rPr lang="en-US" dirty="0"/>
              <a:t>The Insurance provider pays coverage amount based on their individual plans.</a:t>
            </a:r>
            <a:endParaRPr lang="en-IN" dirty="0"/>
          </a:p>
        </p:txBody>
      </p:sp>
    </p:spTree>
    <p:extLst>
      <p:ext uri="{BB962C8B-B14F-4D97-AF65-F5344CB8AC3E}">
        <p14:creationId xmlns:p14="http://schemas.microsoft.com/office/powerpoint/2010/main" val="401074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a:t>
            </a:r>
            <a:endParaRPr lang="en-IN" b="1" dirty="0"/>
          </a:p>
        </p:txBody>
      </p:sp>
      <p:sp>
        <p:nvSpPr>
          <p:cNvPr id="3" name="Content Placeholder 2"/>
          <p:cNvSpPr>
            <a:spLocks noGrp="1"/>
          </p:cNvSpPr>
          <p:nvPr>
            <p:ph idx="1"/>
          </p:nvPr>
        </p:nvSpPr>
        <p:spPr>
          <a:xfrm>
            <a:off x="646111" y="1853248"/>
            <a:ext cx="8946541" cy="4195481"/>
          </a:xfrm>
        </p:spPr>
        <p:txBody>
          <a:bodyPr>
            <a:normAutofit/>
          </a:bodyPr>
          <a:lstStyle/>
          <a:p>
            <a:pPr marL="0" indent="0">
              <a:buNone/>
            </a:pPr>
            <a:r>
              <a:rPr lang="en-US" dirty="0"/>
              <a:t>Health insurance is a type of insurance that pays for medical expenses in exchange for premiums. The monthly or annual premium is paid and the insurance policy contracts healthcare providers and hospitals to provide benefits to its members at a discounted rate.</a:t>
            </a:r>
            <a:endParaRPr lang="en-IN" dirty="0"/>
          </a:p>
          <a:p>
            <a:pPr marL="0" indent="0">
              <a:buNone/>
            </a:pPr>
            <a:r>
              <a:rPr lang="en-US" dirty="0"/>
              <a:t>Health Insurance providers maintain a database for the large data they handle of their Subscribers. </a:t>
            </a:r>
          </a:p>
          <a:p>
            <a:pPr marL="0" indent="0">
              <a:buNone/>
            </a:pPr>
            <a:r>
              <a:rPr lang="en-US" dirty="0"/>
              <a:t>It is also essential to maintain details of the plans that the Subscribers are Subscribed to.</a:t>
            </a:r>
          </a:p>
        </p:txBody>
      </p:sp>
    </p:spTree>
    <p:extLst>
      <p:ext uri="{BB962C8B-B14F-4D97-AF65-F5344CB8AC3E}">
        <p14:creationId xmlns:p14="http://schemas.microsoft.com/office/powerpoint/2010/main" val="4203584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49" y="260683"/>
            <a:ext cx="8911687" cy="1280890"/>
          </a:xfrm>
        </p:spPr>
        <p:txBody>
          <a:bodyPr/>
          <a:lstStyle/>
          <a:p>
            <a:pPr algn="l"/>
            <a:r>
              <a:rPr lang="en-US" b="1" dirty="0"/>
              <a:t>ER Diagram:</a:t>
            </a:r>
            <a:endParaRPr lang="en-IN" b="1" dirty="0"/>
          </a:p>
        </p:txBody>
      </p:sp>
      <p:sp>
        <p:nvSpPr>
          <p:cNvPr id="8" name="Content Placeholder 7"/>
          <p:cNvSpPr>
            <a:spLocks noGrp="1"/>
          </p:cNvSpPr>
          <p:nvPr>
            <p:ph idx="1"/>
          </p:nvPr>
        </p:nvSpPr>
        <p:spPr/>
        <p:txBody>
          <a:bodyPr/>
          <a:lstStyle/>
          <a:p>
            <a:endParaRPr lang="en-IN"/>
          </a:p>
        </p:txBody>
      </p:sp>
      <p:pic>
        <p:nvPicPr>
          <p:cNvPr id="9" name="Picture 8" descr="C:\Users\lakshmi\AppData\Local\Microsoft\Windows\INetCacheContent.Word\Health Insurance Provider_Final ERD 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895349" y="1541573"/>
            <a:ext cx="9315451" cy="4944951"/>
          </a:xfrm>
          <a:prstGeom prst="rect">
            <a:avLst/>
          </a:prstGeom>
          <a:noFill/>
          <a:ln>
            <a:noFill/>
          </a:ln>
        </p:spPr>
      </p:pic>
    </p:spTree>
    <p:extLst>
      <p:ext uri="{BB962C8B-B14F-4D97-AF65-F5344CB8AC3E}">
        <p14:creationId xmlns:p14="http://schemas.microsoft.com/office/powerpoint/2010/main" val="222660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738" y="440614"/>
            <a:ext cx="8911687" cy="1280890"/>
          </a:xfrm>
        </p:spPr>
        <p:txBody>
          <a:bodyPr/>
          <a:lstStyle/>
          <a:p>
            <a:r>
              <a:rPr lang="en-US" b="1" dirty="0"/>
              <a:t>ER Model:</a:t>
            </a:r>
            <a:endParaRPr lang="en-IN" b="1" dirty="0"/>
          </a:p>
        </p:txBody>
      </p:sp>
      <p:sp>
        <p:nvSpPr>
          <p:cNvPr id="5" name="Content Placeholder 4"/>
          <p:cNvSpPr>
            <a:spLocks noGrp="1"/>
          </p:cNvSpPr>
          <p:nvPr>
            <p:ph idx="1"/>
          </p:nvPr>
        </p:nvSpPr>
        <p:spPr/>
        <p:txBody>
          <a:bodyPr/>
          <a:lstStyle/>
          <a:p>
            <a:endParaRPr lang="en-IN"/>
          </a:p>
        </p:txBody>
      </p:sp>
      <p:pic>
        <p:nvPicPr>
          <p:cNvPr id="6" name="Picture 5"/>
          <p:cNvPicPr/>
          <p:nvPr/>
        </p:nvPicPr>
        <p:blipFill>
          <a:blip r:embed="rId2"/>
          <a:stretch>
            <a:fillRect/>
          </a:stretch>
        </p:blipFill>
        <p:spPr>
          <a:xfrm>
            <a:off x="1103311" y="1831975"/>
            <a:ext cx="8929113" cy="4559300"/>
          </a:xfrm>
          <a:prstGeom prst="rect">
            <a:avLst/>
          </a:prstGeom>
        </p:spPr>
      </p:pic>
    </p:spTree>
    <p:extLst>
      <p:ext uri="{BB962C8B-B14F-4D97-AF65-F5344CB8AC3E}">
        <p14:creationId xmlns:p14="http://schemas.microsoft.com/office/powerpoint/2010/main" val="30319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EER Diagram</a:t>
            </a:r>
            <a:endParaRPr lang="en-IN" b="1" dirty="0"/>
          </a:p>
        </p:txBody>
      </p:sp>
      <p:pic>
        <p:nvPicPr>
          <p:cNvPr id="4" name="Content Placeholder 3" descr="C:\Users\lakshmi\AppData\Local\Microsoft\Windows\INetCacheContent.Word\Health Insurance Provider_Final ERR diagra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7250" y="1257300"/>
            <a:ext cx="8039100" cy="4991100"/>
          </a:xfrm>
          <a:prstGeom prst="rect">
            <a:avLst/>
          </a:prstGeom>
          <a:noFill/>
          <a:ln>
            <a:noFill/>
          </a:ln>
        </p:spPr>
      </p:pic>
    </p:spTree>
    <p:extLst>
      <p:ext uri="{BB962C8B-B14F-4D97-AF65-F5344CB8AC3E}">
        <p14:creationId xmlns:p14="http://schemas.microsoft.com/office/powerpoint/2010/main" val="413765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343" y="396182"/>
            <a:ext cx="8911687" cy="1280890"/>
          </a:xfrm>
        </p:spPr>
        <p:txBody>
          <a:bodyPr/>
          <a:lstStyle/>
          <a:p>
            <a:r>
              <a:rPr lang="en-US" b="1" dirty="0"/>
              <a:t>Data Model- Logical layer</a:t>
            </a:r>
            <a:endParaRPr lang="en-IN" b="1" dirty="0"/>
          </a:p>
        </p:txBody>
      </p:sp>
      <p:sp>
        <p:nvSpPr>
          <p:cNvPr id="3" name="Content Placeholder 2"/>
          <p:cNvSpPr>
            <a:spLocks noGrp="1"/>
          </p:cNvSpPr>
          <p:nvPr>
            <p:ph idx="1"/>
          </p:nvPr>
        </p:nvSpPr>
        <p:spPr/>
        <p:txBody>
          <a:bodyPr/>
          <a:lstStyle/>
          <a:p>
            <a:endParaRPr lang="en-IN"/>
          </a:p>
        </p:txBody>
      </p:sp>
      <p:pic>
        <p:nvPicPr>
          <p:cNvPr id="5" name="Picture 4"/>
          <p:cNvPicPr/>
          <p:nvPr/>
        </p:nvPicPr>
        <p:blipFill>
          <a:blip r:embed="rId2"/>
          <a:stretch>
            <a:fillRect/>
          </a:stretch>
        </p:blipFill>
        <p:spPr>
          <a:xfrm>
            <a:off x="1103311" y="1856739"/>
            <a:ext cx="8946541" cy="4877435"/>
          </a:xfrm>
          <a:prstGeom prst="rect">
            <a:avLst/>
          </a:prstGeom>
        </p:spPr>
      </p:pic>
    </p:spTree>
    <p:extLst>
      <p:ext uri="{BB962C8B-B14F-4D97-AF65-F5344CB8AC3E}">
        <p14:creationId xmlns:p14="http://schemas.microsoft.com/office/powerpoint/2010/main" val="323114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3" y="428921"/>
            <a:ext cx="8911687" cy="1280890"/>
          </a:xfrm>
        </p:spPr>
        <p:txBody>
          <a:bodyPr/>
          <a:lstStyle/>
          <a:p>
            <a:r>
              <a:rPr lang="en-US" b="1" dirty="0"/>
              <a:t>Data Model- Physical layer:</a:t>
            </a:r>
            <a:endParaRPr lang="en-IN" b="1" dirty="0"/>
          </a:p>
        </p:txBody>
      </p:sp>
      <p:pic>
        <p:nvPicPr>
          <p:cNvPr id="6" name="Content Placeholder 5"/>
          <p:cNvPicPr>
            <a:picLocks noGrp="1"/>
          </p:cNvPicPr>
          <p:nvPr>
            <p:ph idx="1"/>
          </p:nvPr>
        </p:nvPicPr>
        <p:blipFill>
          <a:blip r:embed="rId2"/>
          <a:stretch>
            <a:fillRect/>
          </a:stretch>
        </p:blipFill>
        <p:spPr>
          <a:xfrm>
            <a:off x="1109971" y="1476375"/>
            <a:ext cx="8933833" cy="4772025"/>
          </a:xfrm>
          <a:prstGeom prst="rect">
            <a:avLst/>
          </a:prstGeom>
        </p:spPr>
      </p:pic>
    </p:spTree>
    <p:extLst>
      <p:ext uri="{BB962C8B-B14F-4D97-AF65-F5344CB8AC3E}">
        <p14:creationId xmlns:p14="http://schemas.microsoft.com/office/powerpoint/2010/main" val="241986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576" y="332424"/>
            <a:ext cx="8911687" cy="1280890"/>
          </a:xfrm>
        </p:spPr>
        <p:txBody>
          <a:bodyPr/>
          <a:lstStyle/>
          <a:p>
            <a:r>
              <a:rPr lang="en-US" b="1" dirty="0"/>
              <a:t>SQL Implementation</a:t>
            </a:r>
            <a:endParaRPr lang="en-IN" b="1" dirty="0"/>
          </a:p>
        </p:txBody>
      </p:sp>
      <p:pic>
        <p:nvPicPr>
          <p:cNvPr id="4" name="Content Placeholder 3"/>
          <p:cNvPicPr>
            <a:picLocks noGrp="1" noChangeAspect="1"/>
          </p:cNvPicPr>
          <p:nvPr>
            <p:ph idx="1"/>
          </p:nvPr>
        </p:nvPicPr>
        <p:blipFill>
          <a:blip r:embed="rId2"/>
          <a:stretch>
            <a:fillRect/>
          </a:stretch>
        </p:blipFill>
        <p:spPr>
          <a:xfrm>
            <a:off x="265113" y="1264476"/>
            <a:ext cx="8947150" cy="287513"/>
          </a:xfrm>
          <a:prstGeom prst="rect">
            <a:avLst/>
          </a:prstGeom>
        </p:spPr>
      </p:pic>
      <p:pic>
        <p:nvPicPr>
          <p:cNvPr id="6" name="Picture 5"/>
          <p:cNvPicPr>
            <a:picLocks noChangeAspect="1"/>
          </p:cNvPicPr>
          <p:nvPr/>
        </p:nvPicPr>
        <p:blipFill>
          <a:blip r:embed="rId3"/>
          <a:stretch>
            <a:fillRect/>
          </a:stretch>
        </p:blipFill>
        <p:spPr>
          <a:xfrm>
            <a:off x="265113" y="1952038"/>
            <a:ext cx="2886075" cy="219075"/>
          </a:xfrm>
          <a:prstGeom prst="rect">
            <a:avLst/>
          </a:prstGeom>
        </p:spPr>
      </p:pic>
      <p:pic>
        <p:nvPicPr>
          <p:cNvPr id="7" name="Picture 6"/>
          <p:cNvPicPr>
            <a:picLocks noChangeAspect="1"/>
          </p:cNvPicPr>
          <p:nvPr/>
        </p:nvPicPr>
        <p:blipFill>
          <a:blip r:embed="rId4"/>
          <a:stretch>
            <a:fillRect/>
          </a:stretch>
        </p:blipFill>
        <p:spPr>
          <a:xfrm>
            <a:off x="265113" y="1613314"/>
            <a:ext cx="6667500" cy="244061"/>
          </a:xfrm>
          <a:prstGeom prst="rect">
            <a:avLst/>
          </a:prstGeom>
        </p:spPr>
      </p:pic>
      <p:pic>
        <p:nvPicPr>
          <p:cNvPr id="8" name="Picture 7"/>
          <p:cNvPicPr>
            <a:picLocks noChangeAspect="1"/>
          </p:cNvPicPr>
          <p:nvPr/>
        </p:nvPicPr>
        <p:blipFill>
          <a:blip r:embed="rId5"/>
          <a:stretch>
            <a:fillRect/>
          </a:stretch>
        </p:blipFill>
        <p:spPr>
          <a:xfrm>
            <a:off x="265113" y="2341166"/>
            <a:ext cx="11241087" cy="278210"/>
          </a:xfrm>
          <a:prstGeom prst="rect">
            <a:avLst/>
          </a:prstGeom>
        </p:spPr>
      </p:pic>
      <p:pic>
        <p:nvPicPr>
          <p:cNvPr id="9" name="Picture 8"/>
          <p:cNvPicPr>
            <a:picLocks noChangeAspect="1"/>
          </p:cNvPicPr>
          <p:nvPr/>
        </p:nvPicPr>
        <p:blipFill>
          <a:blip r:embed="rId6"/>
          <a:stretch>
            <a:fillRect/>
          </a:stretch>
        </p:blipFill>
        <p:spPr>
          <a:xfrm>
            <a:off x="265113" y="2654905"/>
            <a:ext cx="7459662" cy="134040"/>
          </a:xfrm>
          <a:prstGeom prst="rect">
            <a:avLst/>
          </a:prstGeom>
        </p:spPr>
      </p:pic>
      <p:pic>
        <p:nvPicPr>
          <p:cNvPr id="10" name="Picture 9"/>
          <p:cNvPicPr>
            <a:picLocks noChangeAspect="1"/>
          </p:cNvPicPr>
          <p:nvPr/>
        </p:nvPicPr>
        <p:blipFill>
          <a:blip r:embed="rId7"/>
          <a:stretch>
            <a:fillRect/>
          </a:stretch>
        </p:blipFill>
        <p:spPr>
          <a:xfrm>
            <a:off x="265113" y="2960290"/>
            <a:ext cx="10467975" cy="261938"/>
          </a:xfrm>
          <a:prstGeom prst="rect">
            <a:avLst/>
          </a:prstGeom>
        </p:spPr>
      </p:pic>
      <p:pic>
        <p:nvPicPr>
          <p:cNvPr id="11" name="Picture 10"/>
          <p:cNvPicPr>
            <a:picLocks noChangeAspect="1"/>
          </p:cNvPicPr>
          <p:nvPr/>
        </p:nvPicPr>
        <p:blipFill>
          <a:blip r:embed="rId8"/>
          <a:stretch>
            <a:fillRect/>
          </a:stretch>
        </p:blipFill>
        <p:spPr>
          <a:xfrm>
            <a:off x="265113" y="3222228"/>
            <a:ext cx="1809750" cy="147638"/>
          </a:xfrm>
          <a:prstGeom prst="rect">
            <a:avLst/>
          </a:prstGeom>
        </p:spPr>
      </p:pic>
      <p:pic>
        <p:nvPicPr>
          <p:cNvPr id="12" name="Picture 11"/>
          <p:cNvPicPr>
            <a:picLocks noChangeAspect="1"/>
          </p:cNvPicPr>
          <p:nvPr/>
        </p:nvPicPr>
        <p:blipFill>
          <a:blip r:embed="rId9"/>
          <a:stretch>
            <a:fillRect/>
          </a:stretch>
        </p:blipFill>
        <p:spPr>
          <a:xfrm>
            <a:off x="265113" y="3417492"/>
            <a:ext cx="8229600" cy="270667"/>
          </a:xfrm>
          <a:prstGeom prst="rect">
            <a:avLst/>
          </a:prstGeom>
        </p:spPr>
      </p:pic>
      <p:pic>
        <p:nvPicPr>
          <p:cNvPr id="13" name="Picture 12"/>
          <p:cNvPicPr>
            <a:picLocks noChangeAspect="1"/>
          </p:cNvPicPr>
          <p:nvPr/>
        </p:nvPicPr>
        <p:blipFill>
          <a:blip r:embed="rId10"/>
          <a:stretch>
            <a:fillRect/>
          </a:stretch>
        </p:blipFill>
        <p:spPr>
          <a:xfrm>
            <a:off x="265113" y="3760394"/>
            <a:ext cx="2744787" cy="230582"/>
          </a:xfrm>
          <a:prstGeom prst="rect">
            <a:avLst/>
          </a:prstGeom>
        </p:spPr>
      </p:pic>
      <p:pic>
        <p:nvPicPr>
          <p:cNvPr id="14" name="Picture 13"/>
          <p:cNvPicPr>
            <a:picLocks noChangeAspect="1"/>
          </p:cNvPicPr>
          <p:nvPr/>
        </p:nvPicPr>
        <p:blipFill>
          <a:blip r:embed="rId11"/>
          <a:stretch>
            <a:fillRect/>
          </a:stretch>
        </p:blipFill>
        <p:spPr>
          <a:xfrm>
            <a:off x="265113" y="4063211"/>
            <a:ext cx="3040062" cy="242090"/>
          </a:xfrm>
          <a:prstGeom prst="rect">
            <a:avLst/>
          </a:prstGeom>
        </p:spPr>
      </p:pic>
      <p:pic>
        <p:nvPicPr>
          <p:cNvPr id="15" name="Picture 14"/>
          <p:cNvPicPr>
            <a:picLocks noChangeAspect="1"/>
          </p:cNvPicPr>
          <p:nvPr/>
        </p:nvPicPr>
        <p:blipFill>
          <a:blip r:embed="rId12"/>
          <a:stretch>
            <a:fillRect/>
          </a:stretch>
        </p:blipFill>
        <p:spPr>
          <a:xfrm>
            <a:off x="265113" y="4377536"/>
            <a:ext cx="8067675" cy="302817"/>
          </a:xfrm>
          <a:prstGeom prst="rect">
            <a:avLst/>
          </a:prstGeom>
        </p:spPr>
      </p:pic>
      <p:pic>
        <p:nvPicPr>
          <p:cNvPr id="16" name="Picture 15"/>
          <p:cNvPicPr>
            <a:picLocks noChangeAspect="1"/>
          </p:cNvPicPr>
          <p:nvPr/>
        </p:nvPicPr>
        <p:blipFill>
          <a:blip r:embed="rId13"/>
          <a:stretch>
            <a:fillRect/>
          </a:stretch>
        </p:blipFill>
        <p:spPr>
          <a:xfrm>
            <a:off x="265113" y="4785128"/>
            <a:ext cx="6448425" cy="209550"/>
          </a:xfrm>
          <a:prstGeom prst="rect">
            <a:avLst/>
          </a:prstGeom>
        </p:spPr>
      </p:pic>
    </p:spTree>
    <p:extLst>
      <p:ext uri="{BB962C8B-B14F-4D97-AF65-F5344CB8AC3E}">
        <p14:creationId xmlns:p14="http://schemas.microsoft.com/office/powerpoint/2010/main" val="2575379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342</TotalTime>
  <Words>553</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Ion</vt:lpstr>
      <vt:lpstr>PowerPoint Presentation</vt:lpstr>
      <vt:lpstr>Introduction</vt:lpstr>
      <vt:lpstr>Objective</vt:lpstr>
      <vt:lpstr>ER Diagram:</vt:lpstr>
      <vt:lpstr>ER Model:</vt:lpstr>
      <vt:lpstr>  EER Diagram</vt:lpstr>
      <vt:lpstr>Data Model- Logical layer</vt:lpstr>
      <vt:lpstr>Data Model- Physical layer:</vt:lpstr>
      <vt:lpstr>SQL Implementation</vt:lpstr>
      <vt:lpstr>Validation</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Database</dc:title>
  <dc:creator>Chowdhury, Ananya</dc:creator>
  <cp:lastModifiedBy>Chowdhury, Ananya</cp:lastModifiedBy>
  <cp:revision>67</cp:revision>
  <dcterms:created xsi:type="dcterms:W3CDTF">2016-11-26T06:59:00Z</dcterms:created>
  <dcterms:modified xsi:type="dcterms:W3CDTF">2016-11-28T05:53:43Z</dcterms:modified>
</cp:coreProperties>
</file>