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2"/>
  </p:sldMasterIdLst>
  <p:notesMasterIdLst>
    <p:notesMasterId r:id="rId11"/>
  </p:notesMasterIdLst>
  <p:handoutMasterIdLst>
    <p:handoutMasterId r:id="rId12"/>
  </p:handoutMasterIdLst>
  <p:sldIdLst>
    <p:sldId id="257" r:id="rId3"/>
    <p:sldId id="263" r:id="rId4"/>
    <p:sldId id="261" r:id="rId5"/>
    <p:sldId id="262" r:id="rId6"/>
    <p:sldId id="259" r:id="rId7"/>
    <p:sldId id="264" r:id="rId8"/>
    <p:sldId id="260" r:id="rId9"/>
    <p:sldId id="270" r:id="rId1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2424" autoAdjust="0"/>
  </p:normalViewPr>
  <p:slideViewPr>
    <p:cSldViewPr snapToGrid="0">
      <p:cViewPr varScale="1">
        <p:scale>
          <a:sx n="85" d="100"/>
          <a:sy n="85" d="100"/>
        </p:scale>
        <p:origin x="522" y="90"/>
      </p:cViewPr>
      <p:guideLst/>
    </p:cSldViewPr>
  </p:slideViewPr>
  <p:notesTextViewPr>
    <p:cViewPr>
      <p:scale>
        <a:sx n="1" d="1"/>
        <a:sy n="1" d="1"/>
      </p:scale>
      <p:origin x="0" y="0"/>
    </p:cViewPr>
  </p:notesTextViewPr>
  <p:sorterViewPr>
    <p:cViewPr>
      <p:scale>
        <a:sx n="100" d="100"/>
        <a:sy n="100" d="100"/>
      </p:scale>
      <p:origin x="0" y="-15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4/22/2017</a:t>
            </a:fld>
            <a:endParaRPr lang="en-US" dirty="0"/>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dirty="0"/>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4/22/2017</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dirty="0"/>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dirty="0"/>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dirty="0"/>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dirty="0"/>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dirty="0"/>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5</a:t>
            </a:fld>
            <a:endParaRPr lang="en-US" dirty="0"/>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6</a:t>
            </a:fld>
            <a:endParaRPr lang="en-US" dirty="0"/>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dirty="0"/>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E963C-1534-4F8D-B2A7-66D81AA25953}" type="slidenum">
              <a:rPr lang="en-US" smtClean="0"/>
              <a:t>8</a:t>
            </a:fld>
            <a:endParaRPr lang="en-US" dirty="0"/>
          </a:p>
        </p:txBody>
      </p:sp>
    </p:spTree>
    <p:extLst>
      <p:ext uri="{BB962C8B-B14F-4D97-AF65-F5344CB8AC3E}">
        <p14:creationId xmlns:p14="http://schemas.microsoft.com/office/powerpoint/2010/main" val="131450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5C91D19-B3F5-4D79-91C7-3ACEA147774E}"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79A1FF-D37F-4CDA-90D6-A50B1499BCEC}" type="datetime1">
              <a:rPr lang="en-US" smtClean="0"/>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9648A2DC-BEAD-45DE-9469-57F56AFFDF02}"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27A95ECE-B0C4-48D9-9876-DFBC46F62956}"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023212-5FCC-461F-A2DE-E54CAEB71EC8}"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451567EB-9D48-4F61-B974-009780D0528B}"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4" name="Date Placeholder 3"/>
          <p:cNvSpPr>
            <a:spLocks noGrp="1"/>
          </p:cNvSpPr>
          <p:nvPr>
            <p:ph type="dt" sz="half" idx="10"/>
          </p:nvPr>
        </p:nvSpPr>
        <p:spPr/>
        <p:txBody>
          <a:bodyPr/>
          <a:lstStyle/>
          <a:p>
            <a:fld id="{9DB8E6DD-DF6C-4DE2-B5D3-D0DDD30821DA}"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D1DB89C7-2A7C-4C01-B6DA-CD28BC111444}" type="datetime1">
              <a:rPr lang="en-US" smtClean="0"/>
              <a:t>4/22/2017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EE2E14-4C19-4F77-94ED-06DE6BB893C6}" type="datetime1">
              <a:rPr lang="en-US" smtClean="0"/>
              <a:t>4/22/2017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66DC76-8874-404C-89A7-7A7F75A1EF50}"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E8C231-DB37-4505-92CF-F5AF8E535812}"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54649CB-0082-4000-AAD2-692DC2D300B5}"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AD1BCD-9733-4BCE-A822-6D206AE2ACE2}" type="datetime1">
              <a:rPr lang="en-US" smtClean="0"/>
              <a:t>4/22/2017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DCA185-9A81-40C7-98EB-B2A7698A4582}" type="datetime1">
              <a:rPr lang="en-US" smtClean="0"/>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73A0BF-A8E7-4C39-894D-2FEBCDF885D8}" type="datetime1">
              <a:rPr lang="en-US" smtClean="0"/>
              <a:t>4/22/2017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6225A08B-5A8E-45B4-BBE2-B6BAD64A1AEA}" type="datetime1">
              <a:rPr lang="en-US" smtClean="0"/>
              <a:t>4/22/2017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9DC673-1B57-4960-AAE4-42DC49D3C5B5}" type="datetime1">
              <a:rPr lang="en-US" smtClean="0"/>
              <a:t>4/22/2017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9A5822E-9956-41F5-BBF1-13C12986F4EA}" type="datetime1">
              <a:rPr lang="en-US" smtClean="0"/>
              <a:t>4/22/2017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928CB5-7ACE-4541-A6C3-19E8A3F00F94}" type="datetime1">
              <a:rPr lang="en-US" smtClean="0"/>
              <a:t>4/22/2017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6A0EF6-47C7-4C7F-A91B-458AF7901532}" type="datetime1">
              <a:rPr lang="en-US" smtClean="0"/>
              <a:t>4/22/2017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p:txBody>
          <a:bodyPr/>
          <a:lstStyle/>
          <a:p>
            <a:r>
              <a:rPr lang="en-US" dirty="0"/>
              <a:t>GOMC Campaign Presentation - ResearchFox</a:t>
            </a:r>
          </a:p>
        </p:txBody>
      </p:sp>
      <p:sp>
        <p:nvSpPr>
          <p:cNvPr id="5" name="Rectangle 4"/>
          <p:cNvSpPr>
            <a:spLocks noGrp="1"/>
          </p:cNvSpPr>
          <p:nvPr>
            <p:ph type="subTitle" idx="1"/>
          </p:nvPr>
        </p:nvSpPr>
        <p:spPr>
          <a:xfrm>
            <a:off x="1154955" y="4701209"/>
            <a:ext cx="8825658" cy="1152939"/>
          </a:xfrm>
        </p:spPr>
        <p:txBody>
          <a:bodyPr>
            <a:normAutofit fontScale="92500" lnSpcReduction="10000"/>
          </a:bodyPr>
          <a:lstStyle/>
          <a:p>
            <a:pPr algn="ctr"/>
            <a:r>
              <a:rPr lang="en-US" dirty="0"/>
              <a:t>Group 6</a:t>
            </a:r>
          </a:p>
          <a:p>
            <a:pPr algn="ctr"/>
            <a:r>
              <a:rPr lang="en-US" dirty="0"/>
              <a:t>Uttam Bharadwaj· Vishnu Kumar· Lakshmi durga</a:t>
            </a:r>
          </a:p>
          <a:p>
            <a:pPr algn="ctr"/>
            <a:r>
              <a:rPr lang="en-US" dirty="0"/>
              <a:t>Abhiraj malappa· Sushant deshmukh· Rohit Khanna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46111" y="452718"/>
            <a:ext cx="9404723" cy="710160"/>
          </a:xfrm>
        </p:spPr>
        <p:txBody>
          <a:bodyPr/>
          <a:lstStyle/>
          <a:p>
            <a:r>
              <a:rPr lang="en-US" sz="4400" dirty="0"/>
              <a:t>ResearchFox</a:t>
            </a:r>
          </a:p>
        </p:txBody>
      </p:sp>
      <p:sp>
        <p:nvSpPr>
          <p:cNvPr id="3" name="Rectangle 2"/>
          <p:cNvSpPr>
            <a:spLocks noGrp="1"/>
          </p:cNvSpPr>
          <p:nvPr>
            <p:ph idx="1"/>
          </p:nvPr>
        </p:nvSpPr>
        <p:spPr>
          <a:xfrm>
            <a:off x="1103312" y="1401418"/>
            <a:ext cx="8946541" cy="4846982"/>
          </a:xfrm>
        </p:spPr>
        <p:txBody>
          <a:bodyPr>
            <a:normAutofit/>
          </a:bodyPr>
          <a:lstStyle/>
          <a:p>
            <a:r>
              <a:rPr lang="en-US" sz="2800" dirty="0"/>
              <a:t>Bangalore based market research firm.</a:t>
            </a:r>
          </a:p>
          <a:p>
            <a:r>
              <a:rPr lang="en-US" sz="2800" dirty="0"/>
              <a:t>Officially incorporated in 2012.</a:t>
            </a:r>
          </a:p>
          <a:p>
            <a:r>
              <a:rPr lang="en-US" sz="2800" dirty="0"/>
              <a:t>Start-Up with 25-50 employees.</a:t>
            </a:r>
          </a:p>
          <a:p>
            <a:r>
              <a:rPr lang="en-US" sz="2800" dirty="0"/>
              <a:t>Provide data and first-hand reports on a large number of industries.</a:t>
            </a:r>
          </a:p>
          <a:p>
            <a:r>
              <a:rPr lang="en-US" sz="2800" dirty="0"/>
              <a:t>Specialize in market intelligence reporting and business consulting services.</a:t>
            </a:r>
          </a:p>
          <a:p>
            <a:r>
              <a:rPr lang="en-US" sz="2800" dirty="0"/>
              <a:t>Has offices in Bangalore and Hyderabad.</a:t>
            </a: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46111" y="452718"/>
            <a:ext cx="9404723" cy="789673"/>
          </a:xfrm>
        </p:spPr>
        <p:txBody>
          <a:bodyPr/>
          <a:lstStyle/>
          <a:p>
            <a:r>
              <a:rPr lang="en-US" sz="4400" dirty="0"/>
              <a:t>Features</a:t>
            </a:r>
            <a:r>
              <a:rPr lang="en-US" dirty="0"/>
              <a:t> of Pre-Campaign Report</a:t>
            </a:r>
          </a:p>
        </p:txBody>
      </p:sp>
      <p:sp>
        <p:nvSpPr>
          <p:cNvPr id="3" name="Rectangle 2"/>
          <p:cNvSpPr>
            <a:spLocks noGrp="1"/>
          </p:cNvSpPr>
          <p:nvPr>
            <p:ph idx="1"/>
          </p:nvPr>
        </p:nvSpPr>
        <p:spPr>
          <a:xfrm>
            <a:off x="1103312" y="1441174"/>
            <a:ext cx="8946541" cy="4807225"/>
          </a:xfrm>
        </p:spPr>
        <p:txBody>
          <a:bodyPr>
            <a:normAutofit/>
          </a:bodyPr>
          <a:lstStyle/>
          <a:p>
            <a:r>
              <a:rPr lang="en-US" sz="2800" dirty="0"/>
              <a:t>The goal of the campaigns is to increase awareness about our client.</a:t>
            </a:r>
          </a:p>
          <a:p>
            <a:r>
              <a:rPr lang="en-US" sz="2800" dirty="0"/>
              <a:t>We planned to have 3 campaigns in total </a:t>
            </a:r>
          </a:p>
          <a:p>
            <a:pPr lvl="1"/>
            <a:r>
              <a:rPr lang="en-US" sz="2800" dirty="0"/>
              <a:t>Branding with a 40% split of the budget</a:t>
            </a:r>
          </a:p>
          <a:p>
            <a:pPr lvl="1"/>
            <a:r>
              <a:rPr lang="en-US" sz="2800" dirty="0"/>
              <a:t>Products with a 30% split of the budget</a:t>
            </a:r>
          </a:p>
          <a:p>
            <a:pPr lvl="1"/>
            <a:r>
              <a:rPr lang="en-US" sz="2800" dirty="0"/>
              <a:t>Reporting with a 30% split of the budget</a:t>
            </a:r>
          </a:p>
          <a:p>
            <a:r>
              <a:rPr lang="en-US" sz="3000" dirty="0"/>
              <a:t>Main KPIs were chosen as getting a CTR of 1% and increasing the number of leads for the company.</a:t>
            </a:r>
          </a:p>
          <a:p>
            <a:pPr marL="514350" indent="-457200"/>
            <a:endParaRPr lang="en-US" sz="3200" dirty="0"/>
          </a:p>
          <a:p>
            <a:endParaRPr lang="en-US" sz="3200" dirty="0"/>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46111" y="452718"/>
            <a:ext cx="9404723" cy="789060"/>
          </a:xfrm>
        </p:spPr>
        <p:txBody>
          <a:bodyPr/>
          <a:lstStyle/>
          <a:p>
            <a:r>
              <a:rPr lang="en-US" sz="4400" dirty="0"/>
              <a:t>Learnings From Initial Execution</a:t>
            </a:r>
          </a:p>
        </p:txBody>
      </p:sp>
      <p:sp>
        <p:nvSpPr>
          <p:cNvPr id="3" name="Rectangle 2"/>
          <p:cNvSpPr>
            <a:spLocks noGrp="1"/>
          </p:cNvSpPr>
          <p:nvPr>
            <p:ph idx="1"/>
          </p:nvPr>
        </p:nvSpPr>
        <p:spPr>
          <a:xfrm>
            <a:off x="1103312" y="1241778"/>
            <a:ext cx="8946541" cy="5006621"/>
          </a:xfrm>
        </p:spPr>
        <p:txBody>
          <a:bodyPr>
            <a:normAutofit lnSpcReduction="10000"/>
          </a:bodyPr>
          <a:lstStyle/>
          <a:p>
            <a:r>
              <a:rPr lang="en-US" sz="2800" dirty="0"/>
              <a:t>Initially realized the AdRank was low for ads.</a:t>
            </a:r>
          </a:p>
          <a:p>
            <a:r>
              <a:rPr lang="en-US" sz="2800" dirty="0"/>
              <a:t>One of the products in the Product campaign was achieving great results, while the other was not getting any clicks.</a:t>
            </a:r>
          </a:p>
          <a:p>
            <a:r>
              <a:rPr lang="en-US" sz="2800" dirty="0"/>
              <a:t>Customer Attribution Tracking was hard to implement immediately due to time difference between us and the client.</a:t>
            </a:r>
          </a:p>
          <a:p>
            <a:r>
              <a:rPr lang="en-US" sz="2800" dirty="0"/>
              <a:t>Dynamic Keyword Ads were performing better than normal Ads.</a:t>
            </a:r>
          </a:p>
          <a:p>
            <a:r>
              <a:rPr lang="en-US" sz="2800" dirty="0"/>
              <a:t>Most of our clicks came from the Display Network Ads.</a:t>
            </a:r>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46111" y="452718"/>
            <a:ext cx="9404723" cy="721326"/>
          </a:xfrm>
        </p:spPr>
        <p:txBody>
          <a:bodyPr/>
          <a:lstStyle/>
          <a:p>
            <a:r>
              <a:rPr lang="en-US" dirty="0"/>
              <a:t>Updates And Optimizations</a:t>
            </a:r>
          </a:p>
        </p:txBody>
      </p:sp>
      <p:sp>
        <p:nvSpPr>
          <p:cNvPr id="3" name="Rectangle 2"/>
          <p:cNvSpPr>
            <a:spLocks noGrp="1"/>
          </p:cNvSpPr>
          <p:nvPr>
            <p:ph idx="1"/>
          </p:nvPr>
        </p:nvSpPr>
        <p:spPr>
          <a:xfrm>
            <a:off x="1103312" y="1174044"/>
            <a:ext cx="10094956" cy="5074355"/>
          </a:xfrm>
        </p:spPr>
        <p:txBody>
          <a:bodyPr>
            <a:normAutofit lnSpcReduction="10000"/>
          </a:bodyPr>
          <a:lstStyle/>
          <a:p>
            <a:r>
              <a:rPr lang="en-US" sz="2800" dirty="0"/>
              <a:t>Campaign budgets were allocated dynamically depending on ad performance</a:t>
            </a:r>
          </a:p>
          <a:p>
            <a:r>
              <a:rPr lang="en-US" sz="2800" dirty="0"/>
              <a:t>Added negative keywords to reduce wasted clicks on our ads.</a:t>
            </a:r>
          </a:p>
          <a:p>
            <a:r>
              <a:rPr lang="en-US" sz="2800" dirty="0"/>
              <a:t>Added a new ad group to the Products Campaign for Social Media, which performed very well, getting 783 clicks with a 1.75% CTR.</a:t>
            </a:r>
          </a:p>
          <a:p>
            <a:r>
              <a:rPr lang="en-US" sz="2800" dirty="0"/>
              <a:t>Changed the call to action for Ads to have the “Free” earlier in the description resulting in higher CTRs.</a:t>
            </a:r>
          </a:p>
          <a:p>
            <a:r>
              <a:rPr lang="en-US" sz="2800" dirty="0"/>
              <a:t>Narrowed the locations targeted to India to generate more positive leads for the client.</a:t>
            </a:r>
          </a:p>
          <a:p>
            <a:endParaRPr lang="en-US" sz="2800"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46111" y="452718"/>
            <a:ext cx="9404723" cy="743904"/>
          </a:xfrm>
        </p:spPr>
        <p:txBody>
          <a:bodyPr/>
          <a:lstStyle/>
          <a:p>
            <a:r>
              <a:rPr lang="en-US" dirty="0"/>
              <a:t>Performance Summary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23570374"/>
              </p:ext>
            </p:extLst>
          </p:nvPr>
        </p:nvGraphicFramePr>
        <p:xfrm>
          <a:off x="778934" y="1399823"/>
          <a:ext cx="10419333" cy="1930398"/>
        </p:xfrm>
        <a:graphic>
          <a:graphicData uri="http://schemas.openxmlformats.org/drawingml/2006/table">
            <a:tbl>
              <a:tblPr>
                <a:tableStyleId>{5C22544A-7EE6-4342-B048-85BDC9FD1C3A}</a:tableStyleId>
              </a:tblPr>
              <a:tblGrid>
                <a:gridCol w="1235900">
                  <a:extLst>
                    <a:ext uri="{9D8B030D-6E8A-4147-A177-3AD203B41FA5}">
                      <a16:colId xmlns:a16="http://schemas.microsoft.com/office/drawing/2014/main" val="2704952348"/>
                    </a:ext>
                  </a:extLst>
                </a:gridCol>
                <a:gridCol w="1579208">
                  <a:extLst>
                    <a:ext uri="{9D8B030D-6E8A-4147-A177-3AD203B41FA5}">
                      <a16:colId xmlns:a16="http://schemas.microsoft.com/office/drawing/2014/main" val="4106773980"/>
                    </a:ext>
                  </a:extLst>
                </a:gridCol>
                <a:gridCol w="1418999">
                  <a:extLst>
                    <a:ext uri="{9D8B030D-6E8A-4147-A177-3AD203B41FA5}">
                      <a16:colId xmlns:a16="http://schemas.microsoft.com/office/drawing/2014/main" val="3512363625"/>
                    </a:ext>
                  </a:extLst>
                </a:gridCol>
                <a:gridCol w="1167239">
                  <a:extLst>
                    <a:ext uri="{9D8B030D-6E8A-4147-A177-3AD203B41FA5}">
                      <a16:colId xmlns:a16="http://schemas.microsoft.com/office/drawing/2014/main" val="2351799566"/>
                    </a:ext>
                  </a:extLst>
                </a:gridCol>
                <a:gridCol w="1327449">
                  <a:extLst>
                    <a:ext uri="{9D8B030D-6E8A-4147-A177-3AD203B41FA5}">
                      <a16:colId xmlns:a16="http://schemas.microsoft.com/office/drawing/2014/main" val="2017207788"/>
                    </a:ext>
                  </a:extLst>
                </a:gridCol>
                <a:gridCol w="1493382">
                  <a:extLst>
                    <a:ext uri="{9D8B030D-6E8A-4147-A177-3AD203B41FA5}">
                      <a16:colId xmlns:a16="http://schemas.microsoft.com/office/drawing/2014/main" val="1418501945"/>
                    </a:ext>
                  </a:extLst>
                </a:gridCol>
                <a:gridCol w="1098578">
                  <a:extLst>
                    <a:ext uri="{9D8B030D-6E8A-4147-A177-3AD203B41FA5}">
                      <a16:colId xmlns:a16="http://schemas.microsoft.com/office/drawing/2014/main" val="3710347331"/>
                    </a:ext>
                  </a:extLst>
                </a:gridCol>
                <a:gridCol w="1098578">
                  <a:extLst>
                    <a:ext uri="{9D8B030D-6E8A-4147-A177-3AD203B41FA5}">
                      <a16:colId xmlns:a16="http://schemas.microsoft.com/office/drawing/2014/main" val="1851868588"/>
                    </a:ext>
                  </a:extLst>
                </a:gridCol>
              </a:tblGrid>
              <a:tr h="484231">
                <a:tc>
                  <a:txBody>
                    <a:bodyPr/>
                    <a:lstStyle/>
                    <a:p>
                      <a:pPr algn="ctr" rtl="0" fontAlgn="ctr"/>
                      <a:r>
                        <a:rPr lang="en-US" sz="1200" b="1" u="none" strike="noStrike" dirty="0">
                          <a:effectLst/>
                        </a:rPr>
                        <a:t>Time Frame</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b="1" u="none" strike="noStrike" dirty="0">
                          <a:effectLst/>
                        </a:rPr>
                        <a:t>Impressions</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b="1" u="none" strike="noStrike" dirty="0">
                          <a:effectLst/>
                        </a:rPr>
                        <a:t>Clicks</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b="1" u="none" strike="noStrike" dirty="0">
                          <a:effectLst/>
                        </a:rPr>
                        <a:t>CTR</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b="1" u="none" strike="noStrike" dirty="0">
                          <a:effectLst/>
                        </a:rPr>
                        <a:t>Avg. CPC</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b="1" u="none" strike="noStrike" dirty="0">
                          <a:effectLst/>
                        </a:rPr>
                        <a:t>Cost US$</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b="1" u="none" strike="noStrike" dirty="0">
                          <a:effectLst/>
                        </a:rPr>
                        <a:t>Avg. position</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b="1" u="none" strike="noStrike" dirty="0">
                          <a:effectLst/>
                        </a:rPr>
                        <a:t>Cost / conv.</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2191333472"/>
                  </a:ext>
                </a:extLst>
              </a:tr>
              <a:tr h="358240">
                <a:tc>
                  <a:txBody>
                    <a:bodyPr/>
                    <a:lstStyle/>
                    <a:p>
                      <a:pPr algn="ctr" fontAlgn="ctr"/>
                      <a:r>
                        <a:rPr lang="en-US" sz="1200" b="1" u="none" strike="noStrike" dirty="0">
                          <a:effectLst/>
                        </a:rPr>
                        <a:t>Week 1</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56,002</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699</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1.25%</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US$0.09</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65.1</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1.45</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US$0.17</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3006999798"/>
                  </a:ext>
                </a:extLst>
              </a:tr>
              <a:tr h="358240">
                <a:tc>
                  <a:txBody>
                    <a:bodyPr/>
                    <a:lstStyle/>
                    <a:p>
                      <a:pPr algn="ctr" fontAlgn="ctr"/>
                      <a:r>
                        <a:rPr lang="en-US" sz="1200" b="1" u="none" strike="noStrike" dirty="0">
                          <a:effectLst/>
                        </a:rPr>
                        <a:t>Week 2</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111,597</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2,149</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1.93%</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US$0.05</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113.74</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1.61</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US$0.12</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4155555725"/>
                  </a:ext>
                </a:extLst>
              </a:tr>
              <a:tr h="371447">
                <a:tc>
                  <a:txBody>
                    <a:bodyPr/>
                    <a:lstStyle/>
                    <a:p>
                      <a:pPr algn="ctr" fontAlgn="ctr"/>
                      <a:r>
                        <a:rPr lang="en-US" sz="1200" b="1" u="none" strike="noStrike" dirty="0">
                          <a:effectLst/>
                        </a:rPr>
                        <a:t>Week 3</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81,013</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1,745</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solidFill>
                            <a:schemeClr val="bg2"/>
                          </a:solidFill>
                          <a:effectLst/>
                        </a:rPr>
                        <a:t>2.15%</a:t>
                      </a:r>
                      <a:endParaRPr lang="en-US" sz="1200" b="0" i="0" u="none" strike="noStrike">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US$0.04</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71.59</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1.77</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solidFill>
                            <a:schemeClr val="bg2"/>
                          </a:solidFill>
                          <a:effectLst/>
                        </a:rPr>
                        <a:t>US$0.06</a:t>
                      </a:r>
                      <a:endParaRPr lang="en-US" sz="1200" b="0" i="0" u="none" strike="noStrike" dirty="0">
                        <a:solidFill>
                          <a:schemeClr val="bg2"/>
                        </a:solidFill>
                        <a:effectLst/>
                        <a:latin typeface="Times New Roman" panose="02020603050405020304" pitchFamily="18"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4193035816"/>
                  </a:ext>
                </a:extLst>
              </a:tr>
              <a:tr h="358240">
                <a:tc>
                  <a:txBody>
                    <a:bodyPr/>
                    <a:lstStyle/>
                    <a:p>
                      <a:pPr algn="ctr" fontAlgn="ctr"/>
                      <a:r>
                        <a:rPr lang="en-US" sz="1200" b="1" u="none" strike="noStrike" dirty="0">
                          <a:effectLst/>
                        </a:rPr>
                        <a:t>Totals</a:t>
                      </a:r>
                      <a:endParaRPr lang="en-US" sz="1200" b="1"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effectLst/>
                        </a:rPr>
                        <a:t>248,612</a:t>
                      </a:r>
                      <a:endParaRPr lang="en-US" sz="1200" b="0" i="0" u="none" strike="noStrike">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effectLst/>
                        </a:rPr>
                        <a:t>4,593</a:t>
                      </a:r>
                      <a:endParaRPr lang="en-US" sz="1200" b="0" i="0" u="none" strike="noStrike">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effectLst/>
                        </a:rPr>
                        <a:t>1.84%</a:t>
                      </a:r>
                      <a:endParaRPr lang="en-US" sz="1200" b="0"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effectLst/>
                        </a:rPr>
                        <a:t>US$0.05</a:t>
                      </a:r>
                      <a:endParaRPr lang="en-US" sz="1200" b="0"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effectLst/>
                        </a:rPr>
                        <a:t>239</a:t>
                      </a:r>
                      <a:endParaRPr lang="en-US" sz="1200" b="0" i="0" u="none" strike="noStrike">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a:effectLst/>
                        </a:rPr>
                        <a:t>1.6</a:t>
                      </a:r>
                      <a:endParaRPr lang="en-US" sz="1200" b="0" i="0" u="none" strike="noStrike">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tc>
                  <a:txBody>
                    <a:bodyPr/>
                    <a:lstStyle/>
                    <a:p>
                      <a:pPr algn="ctr" fontAlgn="ctr"/>
                      <a:r>
                        <a:rPr lang="en-US" sz="1200" u="none" strike="noStrike" dirty="0">
                          <a:effectLst/>
                        </a:rPr>
                        <a:t>US$0.10</a:t>
                      </a:r>
                      <a:endParaRPr lang="en-US" sz="1200" b="0" i="0" u="none" strike="noStrike" dirty="0">
                        <a:solidFill>
                          <a:srgbClr val="000000"/>
                        </a:solidFill>
                        <a:effectLst/>
                        <a:latin typeface="Times New Roman" panose="02020603050405020304" pitchFamily="18" charset="0"/>
                      </a:endParaRPr>
                    </a:p>
                  </a:txBody>
                  <a:tcPr marL="9525" marR="9525" marT="9525" marB="0" anchor="ctr">
                    <a:solidFill>
                      <a:schemeClr val="accent4">
                        <a:lumMod val="60000"/>
                        <a:lumOff val="40000"/>
                      </a:schemeClr>
                    </a:solidFill>
                  </a:tcPr>
                </a:tc>
                <a:extLst>
                  <a:ext uri="{0D108BD9-81ED-4DB2-BD59-A6C34878D82A}">
                    <a16:rowId xmlns:a16="http://schemas.microsoft.com/office/drawing/2014/main" val="3518663596"/>
                  </a:ext>
                </a:extLst>
              </a:tr>
            </a:tbl>
          </a:graphicData>
        </a:graphic>
      </p:graphicFrame>
      <p:pic>
        <p:nvPicPr>
          <p:cNvPr id="11" name="Picture 10"/>
          <p:cNvPicPr/>
          <p:nvPr/>
        </p:nvPicPr>
        <p:blipFill>
          <a:blip r:embed="rId3"/>
          <a:stretch>
            <a:fillRect/>
          </a:stretch>
        </p:blipFill>
        <p:spPr>
          <a:xfrm>
            <a:off x="1715911" y="3533422"/>
            <a:ext cx="3632562" cy="2948518"/>
          </a:xfrm>
          <a:prstGeom prst="rect">
            <a:avLst/>
          </a:prstGeom>
        </p:spPr>
      </p:pic>
      <p:pic>
        <p:nvPicPr>
          <p:cNvPr id="12" name="Picture 11"/>
          <p:cNvPicPr/>
          <p:nvPr/>
        </p:nvPicPr>
        <p:blipFill>
          <a:blip r:embed="rId4"/>
          <a:stretch>
            <a:fillRect/>
          </a:stretch>
        </p:blipFill>
        <p:spPr>
          <a:xfrm>
            <a:off x="5988600" y="3533422"/>
            <a:ext cx="3685978" cy="2965663"/>
          </a:xfrm>
          <a:prstGeom prst="rect">
            <a:avLst/>
          </a:prstGeom>
        </p:spPr>
      </p:pic>
      <p:sp>
        <p:nvSpPr>
          <p:cNvPr id="13" name="Slide Number Placeholder 12"/>
          <p:cNvSpPr>
            <a:spLocks noGrp="1"/>
          </p:cNvSpPr>
          <p:nvPr>
            <p:ph type="sldNum" sz="quarter" idx="12"/>
          </p:nvPr>
        </p:nvSpPr>
        <p:spPr/>
        <p:txBody>
          <a:bodyPr/>
          <a:lstStyle/>
          <a:p>
            <a:fld id="{D57F1E4F-1CFF-5643-939E-02111984F565}"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646111" y="452718"/>
            <a:ext cx="9404723" cy="762308"/>
          </a:xfrm>
        </p:spPr>
        <p:txBody>
          <a:bodyPr/>
          <a:lstStyle/>
          <a:p>
            <a:r>
              <a:rPr lang="en-US" dirty="0"/>
              <a:t>Experiences And Learning</a:t>
            </a:r>
          </a:p>
        </p:txBody>
      </p:sp>
      <p:sp>
        <p:nvSpPr>
          <p:cNvPr id="5" name="Rectangle 4"/>
          <p:cNvSpPr>
            <a:spLocks noGrp="1"/>
          </p:cNvSpPr>
          <p:nvPr>
            <p:ph idx="1"/>
          </p:nvPr>
        </p:nvSpPr>
        <p:spPr>
          <a:xfrm>
            <a:off x="1103312" y="1215026"/>
            <a:ext cx="8946541" cy="5033374"/>
          </a:xfrm>
        </p:spPr>
        <p:txBody>
          <a:bodyPr>
            <a:normAutofit lnSpcReduction="10000"/>
          </a:bodyPr>
          <a:lstStyle/>
          <a:p>
            <a:r>
              <a:rPr lang="en-US" sz="2800" dirty="0"/>
              <a:t>We were unable to implement Google Analytics in the ResearchFox website to track customer behavior.</a:t>
            </a:r>
          </a:p>
          <a:p>
            <a:r>
              <a:rPr lang="en-US" sz="2800" dirty="0"/>
              <a:t>We had a large conversion rate on some of the ad campaigns due to the conversion  attribution code being placed wrongly by the webmaster. We were unable to fix the issue till the end of the project.</a:t>
            </a:r>
          </a:p>
          <a:p>
            <a:r>
              <a:rPr lang="en-US" sz="2800" dirty="0"/>
              <a:t>Conversion rate was properly accurate mainly on the Products page as we had a clear page to reach to consider as a conversion.</a:t>
            </a:r>
          </a:p>
        </p:txBody>
      </p:sp>
      <p:sp>
        <p:nvSpPr>
          <p:cNvPr id="2" name="Slide Number Placeholder 1"/>
          <p:cNvSpPr>
            <a:spLocks noGrp="1"/>
          </p:cNvSpPr>
          <p:nvPr>
            <p:ph type="sldNum" sz="quarter" idx="12"/>
          </p:nvPr>
        </p:nvSpPr>
        <p:spPr/>
        <p:txBody>
          <a:bodyPr/>
          <a:lstStyle/>
          <a:p>
            <a:fld id="{D57F1E4F-1CFF-5643-939E-02111984F565}"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9841" y="2693599"/>
            <a:ext cx="7528143" cy="2291760"/>
          </a:xfrm>
        </p:spPr>
        <p:txBody>
          <a:bodyPr/>
          <a:lstStyle/>
          <a:p>
            <a:pPr algn="ctr"/>
            <a:r>
              <a:rPr lang="en-US" dirty="0"/>
              <a:t>Thanks!</a:t>
            </a:r>
            <a:br>
              <a:rPr lang="en-US" dirty="0"/>
            </a:br>
            <a:r>
              <a:rPr lang="en-US" dirty="0"/>
              <a:t>Questions?</a:t>
            </a:r>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2114842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137</TotalTime>
  <Words>477</Words>
  <Application>Microsoft Office PowerPoint</Application>
  <PresentationFormat>Widescreen</PresentationFormat>
  <Paragraphs>91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Times New Roman</vt:lpstr>
      <vt:lpstr>Wingdings 3</vt:lpstr>
      <vt:lpstr>Ion</vt:lpstr>
      <vt:lpstr>GOMC Campaign Presentation - ResearchFox</vt:lpstr>
      <vt:lpstr>ResearchFox</vt:lpstr>
      <vt:lpstr>Features of Pre-Campaign Report</vt:lpstr>
      <vt:lpstr>Learnings From Initial Execution</vt:lpstr>
      <vt:lpstr>Updates And Optimizations</vt:lpstr>
      <vt:lpstr>Performance Summary</vt:lpstr>
      <vt:lpstr>Experiences And Learning</vt:lpstr>
      <vt:lpstr>Thanks!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GOMC Campaign Presentation - ResearchFox</dc:title>
  <dc:creator>Uttam Bharadwaj</dc:creator>
  <cp:keywords/>
  <cp:lastModifiedBy>Uttam Bharadwaj</cp:lastModifiedBy>
  <cp:revision>12</cp:revision>
  <cp:lastPrinted>2012-08-15T21:38:02Z</cp:lastPrinted>
  <dcterms:created xsi:type="dcterms:W3CDTF">2017-04-22T21:20:31Z</dcterms:created>
  <dcterms:modified xsi:type="dcterms:W3CDTF">2017-04-22T23:37:52Z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