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0160000" cy="76200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97" autoAdjust="0"/>
    <p:restoredTop sz="90929"/>
  </p:normalViewPr>
  <p:slideViewPr>
    <p:cSldViewPr>
      <p:cViewPr varScale="1">
        <p:scale>
          <a:sx n="40" d="100"/>
          <a:sy n="40" d="100"/>
        </p:scale>
        <p:origin x="-114" y="-9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TW"/>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TW"/>
          </a:p>
        </p:txBody>
      </p:sp>
      <p:sp>
        <p:nvSpPr>
          <p:cNvPr id="3174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TW"/>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4FBEFB64-A249-4D82-BBC9-69FBA7F13557}"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BAA92E6B-CA05-49D4-BD35-3A02BCBF5971}" type="slidenum">
              <a:rPr lang="en-US" altLang="zh-TW"/>
              <a:pPr/>
              <a:t>2</a:t>
            </a:fld>
            <a:endParaRPr lang="en-US" altLang="zh-TW"/>
          </a:p>
        </p:txBody>
      </p:sp>
      <p:sp>
        <p:nvSpPr>
          <p:cNvPr id="32771" name="Rectangle 1"/>
          <p:cNvSpPr>
            <a:spLocks noChangeArrowheads="1" noTextEdit="1"/>
          </p:cNvSpPr>
          <p:nvPr>
            <p:ph type="sldImg"/>
          </p:nvPr>
        </p:nvSpPr>
        <p:spPr>
          <a:ln/>
        </p:spPr>
      </p:sp>
      <p:sp>
        <p:nvSpPr>
          <p:cNvPr id="32772" name="Rectangle 2"/>
          <p:cNvSpPr>
            <a:spLocks noGrp="1" noChangeArrowheads="1"/>
          </p:cNvSpPr>
          <p:nvPr>
            <p:ph type="body" idx="1"/>
          </p:nvPr>
        </p:nvSpPr>
        <p:spPr>
          <a:noFill/>
          <a:ln/>
        </p:spPr>
        <p:txBody>
          <a:bodyPr lIns="0" tIns="0" rIns="0" bIns="0"/>
          <a:lstStyle/>
          <a:p>
            <a:pPr lvl="1" indent="-342900" eaLnBrk="1" hangingPunct="1">
              <a:lnSpc>
                <a:spcPct val="95000"/>
              </a:lnSpc>
              <a:spcBef>
                <a:spcPct val="0"/>
              </a:spcBef>
              <a:buClr>
                <a:srgbClr val="000000"/>
              </a:buClr>
              <a:buFontTx/>
              <a:buAutoNum type="arabicPeriod"/>
            </a:pPr>
            <a:r>
              <a:rPr lang="zh-TW" altLang="en-US" sz="1600" smtClean="0">
                <a:solidFill>
                  <a:srgbClr val="000000"/>
                </a:solidFill>
                <a:latin typeface="Arial" charset="0"/>
              </a:rPr>
              <a:t>隨著現在網路的普及搜尋引擎已經相當普遍，然而多數為</a:t>
            </a:r>
            <a:r>
              <a:rPr lang="en-US" altLang="zh-TW" sz="1600" smtClean="0">
                <a:solidFill>
                  <a:srgbClr val="000000"/>
                </a:solidFill>
                <a:latin typeface="Arial" charset="0"/>
              </a:rPr>
              <a:t>text query</a:t>
            </a:r>
            <a:endParaRPr lang="en-US" altLang="zh-TW" smtClean="0"/>
          </a:p>
          <a:p>
            <a:pPr lvl="1" indent="-342900" eaLnBrk="1" hangingPunct="1">
              <a:lnSpc>
                <a:spcPct val="95000"/>
              </a:lnSpc>
              <a:spcBef>
                <a:spcPct val="0"/>
              </a:spcBef>
              <a:buClr>
                <a:srgbClr val="000000"/>
              </a:buClr>
              <a:buFontTx/>
              <a:buAutoNum type="arabicPeriod"/>
            </a:pPr>
            <a:r>
              <a:rPr lang="zh-TW" altLang="en-US" sz="1600" smtClean="0">
                <a:solidFill>
                  <a:srgbClr val="000000"/>
                </a:solidFill>
                <a:latin typeface="Arial" charset="0"/>
              </a:rPr>
              <a:t>這篇文章中所提出的是一種新的使用</a:t>
            </a:r>
            <a:r>
              <a:rPr lang="en-US" altLang="zh-TW" sz="1600" smtClean="0">
                <a:solidFill>
                  <a:srgbClr val="000000"/>
                </a:solidFill>
                <a:latin typeface="Arial" charset="0"/>
              </a:rPr>
              <a:t>shape-based query</a:t>
            </a:r>
            <a:r>
              <a:rPr lang="zh-TW" altLang="en-US" sz="1600" smtClean="0">
                <a:solidFill>
                  <a:srgbClr val="000000"/>
                </a:solidFill>
                <a:latin typeface="Arial" charset="0"/>
              </a:rPr>
              <a:t>的方式</a:t>
            </a:r>
            <a:endParaRPr lang="zh-TW" altLang="en-US" smtClean="0"/>
          </a:p>
          <a:p>
            <a:pPr lvl="1" indent="-342900" eaLnBrk="1" hangingPunct="1">
              <a:lnSpc>
                <a:spcPct val="95000"/>
              </a:lnSpc>
              <a:spcBef>
                <a:spcPct val="0"/>
              </a:spcBef>
              <a:buClr>
                <a:srgbClr val="000000"/>
              </a:buClr>
              <a:buFontTx/>
              <a:buAutoNum type="arabicPeriod"/>
            </a:pPr>
            <a:r>
              <a:rPr lang="en-US" altLang="zh-TW" sz="1600" smtClean="0">
                <a:solidFill>
                  <a:srgbClr val="000000"/>
                </a:solidFill>
                <a:latin typeface="Arial" charset="0"/>
              </a:rPr>
              <a:t>Novice can also use it easily</a:t>
            </a:r>
            <a:endParaRPr lang="en-US" altLang="zh-TW" smtClean="0"/>
          </a:p>
          <a:p>
            <a:pPr eaLnBrk="1" hangingPunct="1">
              <a:lnSpc>
                <a:spcPct val="95000"/>
              </a:lnSpc>
              <a:spcBef>
                <a:spcPct val="0"/>
              </a:spcBef>
              <a:buClr>
                <a:srgbClr val="000000"/>
              </a:buClr>
            </a:pPr>
            <a:endParaRPr lang="en-US" altLang="zh-TW" sz="1600" smtClean="0">
              <a:solidFill>
                <a:srgbClr val="000000"/>
              </a:solidFill>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9B0AAB8-612D-49A5-AA43-913765C981BD}" type="slidenum">
              <a:rPr lang="en-US" altLang="zh-TW"/>
              <a:pPr/>
              <a:t>3</a:t>
            </a:fld>
            <a:endParaRPr lang="en-US" altLang="zh-TW"/>
          </a:p>
        </p:txBody>
      </p:sp>
      <p:sp>
        <p:nvSpPr>
          <p:cNvPr id="33795" name="Rectangle 1"/>
          <p:cNvSpPr>
            <a:spLocks noChangeArrowheads="1" noTextEdit="1"/>
          </p:cNvSpPr>
          <p:nvPr>
            <p:ph type="sldImg"/>
          </p:nvPr>
        </p:nvSpPr>
        <p:spPr>
          <a:ln/>
        </p:spPr>
      </p:sp>
      <p:sp>
        <p:nvSpPr>
          <p:cNvPr id="33796" name="Rectangle 2"/>
          <p:cNvSpPr>
            <a:spLocks noGrp="1" noChangeArrowheads="1"/>
          </p:cNvSpPr>
          <p:nvPr>
            <p:ph type="body" idx="1"/>
          </p:nvPr>
        </p:nvSpPr>
        <p:spPr>
          <a:noFill/>
          <a:ln/>
        </p:spPr>
        <p:txBody>
          <a:bodyPr lIns="0" tIns="0" rIns="0" bIns="0"/>
          <a:lstStyle/>
          <a:p>
            <a:pPr lvl="1" indent="-342900" eaLnBrk="1" hangingPunct="1">
              <a:lnSpc>
                <a:spcPct val="95000"/>
              </a:lnSpc>
              <a:spcBef>
                <a:spcPct val="0"/>
              </a:spcBef>
              <a:buClr>
                <a:srgbClr val="000000"/>
              </a:buClr>
              <a:buFontTx/>
              <a:buAutoNum type="arabicPeriod"/>
            </a:pPr>
            <a:r>
              <a:rPr lang="en-US" altLang="zh-TW" sz="1600" smtClean="0">
                <a:solidFill>
                  <a:srgbClr val="000000"/>
                </a:solidFill>
                <a:latin typeface="Arial" charset="0"/>
              </a:rPr>
              <a:t>Crawling </a:t>
            </a:r>
            <a:r>
              <a:rPr lang="zh-TW" altLang="en-US" sz="1600" smtClean="0">
                <a:solidFill>
                  <a:srgbClr val="000000"/>
                </a:solidFill>
                <a:latin typeface="Arial" charset="0"/>
              </a:rPr>
              <a:t>在建構資料庫之前蒐集資料，使用</a:t>
            </a:r>
            <a:r>
              <a:rPr lang="en-US" altLang="zh-TW" sz="1600" smtClean="0">
                <a:solidFill>
                  <a:srgbClr val="000000"/>
                </a:solidFill>
                <a:latin typeface="Arial" charset="0"/>
              </a:rPr>
              <a:t>crawler</a:t>
            </a:r>
            <a:r>
              <a:rPr lang="zh-TW" altLang="en-US" sz="1600" smtClean="0">
                <a:solidFill>
                  <a:srgbClr val="000000"/>
                </a:solidFill>
                <a:latin typeface="Arial" charset="0"/>
              </a:rPr>
              <a:t>蒐集了</a:t>
            </a:r>
            <a:r>
              <a:rPr lang="en-US" altLang="zh-TW" sz="1600" smtClean="0">
                <a:solidFill>
                  <a:srgbClr val="000000"/>
                </a:solidFill>
                <a:latin typeface="Arial" charset="0"/>
              </a:rPr>
              <a:t>17834VRML(Virtual Reality Modeling Language) models</a:t>
            </a:r>
            <a:endParaRPr lang="en-US" altLang="zh-TW" smtClean="0"/>
          </a:p>
          <a:p>
            <a:pPr lvl="1" indent="-342900" eaLnBrk="1" hangingPunct="1">
              <a:lnSpc>
                <a:spcPct val="95000"/>
              </a:lnSpc>
              <a:spcBef>
                <a:spcPct val="0"/>
              </a:spcBef>
              <a:buClr>
                <a:srgbClr val="000000"/>
              </a:buClr>
              <a:buFontTx/>
              <a:buAutoNum type="arabicPeriod"/>
            </a:pPr>
            <a:r>
              <a:rPr lang="en-US" altLang="zh-TW" sz="1600" smtClean="0">
                <a:solidFill>
                  <a:srgbClr val="000000"/>
                </a:solidFill>
                <a:latin typeface="Arial" charset="0"/>
              </a:rPr>
              <a:t>Indexing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6BB6C09-ED67-4733-9EAA-12D2F91E5C47}" type="slidenum">
              <a:rPr lang="en-US" altLang="zh-TW"/>
              <a:pPr/>
              <a:t>5</a:t>
            </a:fld>
            <a:endParaRPr lang="en-US" altLang="zh-TW"/>
          </a:p>
        </p:txBody>
      </p:sp>
      <p:sp>
        <p:nvSpPr>
          <p:cNvPr id="34819" name="Rectangle 1"/>
          <p:cNvSpPr>
            <a:spLocks noChangeArrowheads="1" noTextEdit="1"/>
          </p:cNvSpPr>
          <p:nvPr>
            <p:ph type="sldImg"/>
          </p:nvPr>
        </p:nvSpPr>
        <p:spPr>
          <a:ln/>
        </p:spPr>
      </p:sp>
      <p:sp>
        <p:nvSpPr>
          <p:cNvPr id="34820" name="Rectangle 2"/>
          <p:cNvSpPr>
            <a:spLocks noGrp="1" noChangeArrowheads="1"/>
          </p:cNvSpPr>
          <p:nvPr>
            <p:ph type="body" idx="1"/>
          </p:nvPr>
        </p:nvSpPr>
        <p:spPr>
          <a:noFill/>
          <a:ln/>
        </p:spPr>
        <p:txBody>
          <a:bodyPr lIns="0" tIns="0" rIns="0" bIns="0"/>
          <a:lstStyle/>
          <a:p>
            <a:pPr lvl="1" indent="-342900" eaLnBrk="1" hangingPunct="1">
              <a:lnSpc>
                <a:spcPct val="95000"/>
              </a:lnSpc>
              <a:spcBef>
                <a:spcPct val="0"/>
              </a:spcBef>
              <a:buClr>
                <a:srgbClr val="000000"/>
              </a:buClr>
              <a:buFontTx/>
              <a:buAutoNum type="arabicPeriod"/>
            </a:pPr>
            <a:r>
              <a:rPr lang="zh-TW" altLang="en-US" sz="1600" smtClean="0">
                <a:solidFill>
                  <a:srgbClr val="000000"/>
                </a:solidFill>
                <a:latin typeface="Arial" charset="0"/>
              </a:rPr>
              <a:t>混合文字和形狀的比對有較好的結果</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83019C33-4F16-4384-8CDF-FFF4E60E5CE2}" type="slidenum">
              <a:rPr lang="en-US" altLang="zh-TW"/>
              <a:pPr/>
              <a:t>6</a:t>
            </a:fld>
            <a:endParaRPr lang="en-US" altLang="zh-TW"/>
          </a:p>
        </p:txBody>
      </p:sp>
      <p:sp>
        <p:nvSpPr>
          <p:cNvPr id="35843" name="Rectangle 1"/>
          <p:cNvSpPr>
            <a:spLocks noChangeArrowheads="1" noTextEdit="1"/>
          </p:cNvSpPr>
          <p:nvPr>
            <p:ph type="sldImg"/>
          </p:nvPr>
        </p:nvSpPr>
        <p:spPr>
          <a:ln/>
        </p:spPr>
      </p:sp>
      <p:sp>
        <p:nvSpPr>
          <p:cNvPr id="35844" name="Rectangle 2"/>
          <p:cNvSpPr>
            <a:spLocks noGrp="1" noChangeArrowheads="1"/>
          </p:cNvSpPr>
          <p:nvPr>
            <p:ph type="body" idx="1"/>
          </p:nvPr>
        </p:nvSpPr>
        <p:spPr>
          <a:noFill/>
          <a:ln/>
        </p:spPr>
        <p:txBody>
          <a:bodyPr lIns="0" tIns="0" rIns="0" bIns="0"/>
          <a:lstStyle/>
          <a:p>
            <a:pPr lvl="1" indent="-342900" eaLnBrk="1" hangingPunct="1">
              <a:lnSpc>
                <a:spcPct val="95000"/>
              </a:lnSpc>
              <a:spcBef>
                <a:spcPct val="0"/>
              </a:spcBef>
              <a:buClr>
                <a:srgbClr val="000000"/>
              </a:buClr>
              <a:buFontTx/>
              <a:buAutoNum type="arabicPeriod"/>
            </a:pPr>
            <a:r>
              <a:rPr lang="zh-TW" altLang="en-US" sz="1600" smtClean="0">
                <a:solidFill>
                  <a:srgbClr val="000000"/>
                </a:solidFill>
                <a:latin typeface="Arial" charset="0"/>
              </a:rPr>
              <a:t>系統會回應</a:t>
            </a:r>
            <a:r>
              <a:rPr lang="en-US" altLang="zh-TW" sz="1600" smtClean="0">
                <a:solidFill>
                  <a:srgbClr val="000000"/>
                </a:solidFill>
                <a:latin typeface="Arial" charset="0"/>
              </a:rPr>
              <a:t>16</a:t>
            </a:r>
            <a:r>
              <a:rPr lang="zh-TW" altLang="en-US" sz="1600" smtClean="0">
                <a:solidFill>
                  <a:srgbClr val="000000"/>
                </a:solidFill>
                <a:latin typeface="Arial" charset="0"/>
              </a:rPr>
              <a:t>個最佳的配對結果，在實際上測試的結果這個系統可以在</a:t>
            </a:r>
            <a:r>
              <a:rPr lang="en-US" altLang="zh-TW" sz="1600" smtClean="0">
                <a:solidFill>
                  <a:srgbClr val="000000"/>
                </a:solidFill>
                <a:latin typeface="Arial" charset="0"/>
              </a:rPr>
              <a:t>1/4</a:t>
            </a:r>
            <a:r>
              <a:rPr lang="zh-TW" altLang="en-US" sz="1600" smtClean="0">
                <a:solidFill>
                  <a:srgbClr val="000000"/>
                </a:solidFill>
                <a:latin typeface="Arial" charset="0"/>
              </a:rPr>
              <a:t>秒內回應所有的</a:t>
            </a:r>
            <a:r>
              <a:rPr lang="en-US" altLang="zh-TW" sz="1600" smtClean="0">
                <a:solidFill>
                  <a:srgbClr val="000000"/>
                </a:solidFill>
                <a:latin typeface="Arial" charset="0"/>
              </a:rPr>
              <a:t>query</a:t>
            </a:r>
            <a:r>
              <a:rPr lang="zh-TW" altLang="en-US" sz="1600" smtClean="0">
                <a:solidFill>
                  <a:srgbClr val="000000"/>
                </a:solidFill>
                <a:latin typeface="Arial" charset="0"/>
              </a:rPr>
              <a:t>，而理論上這個反應的時間應該會隨著系統存放的檔案數量成一個</a:t>
            </a:r>
            <a:r>
              <a:rPr lang="en-US" altLang="zh-TW" sz="1600" smtClean="0">
                <a:solidFill>
                  <a:srgbClr val="000000"/>
                </a:solidFill>
                <a:latin typeface="Arial" charset="0"/>
              </a:rPr>
              <a:t>sublinear (complexity degree lower than problem instance size)</a:t>
            </a:r>
            <a:r>
              <a:rPr lang="zh-TW" altLang="en-US" sz="1600" smtClean="0">
                <a:solidFill>
                  <a:srgbClr val="000000"/>
                </a:solidFill>
                <a:latin typeface="Arial" charset="0"/>
              </a:rPr>
              <a:t>的成長。</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FF8E0B5-1DA2-406F-A2C2-035611A1D6DC}" type="slidenum">
              <a:rPr lang="en-US" altLang="zh-TW"/>
              <a:pPr/>
              <a:t>12</a:t>
            </a:fld>
            <a:endParaRPr lang="en-US" altLang="zh-TW"/>
          </a:p>
        </p:txBody>
      </p:sp>
      <p:sp>
        <p:nvSpPr>
          <p:cNvPr id="36867" name="Rectangle 1"/>
          <p:cNvSpPr>
            <a:spLocks noChangeArrowheads="1" noTextEdit="1"/>
          </p:cNvSpPr>
          <p:nvPr>
            <p:ph type="sldImg"/>
          </p:nvPr>
        </p:nvSpPr>
        <p:spPr>
          <a:ln/>
        </p:spPr>
      </p:sp>
      <p:sp>
        <p:nvSpPr>
          <p:cNvPr id="36868"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altLang="zh-TW" sz="1600" smtClean="0">
                <a:solidFill>
                  <a:srgbClr val="000000"/>
                </a:solidFill>
                <a:latin typeface="Arial" charset="0"/>
              </a:rPr>
              <a:t>1. Rasteize </a:t>
            </a:r>
            <a:r>
              <a:rPr lang="zh-TW" altLang="en-US" sz="1600" smtClean="0">
                <a:solidFill>
                  <a:srgbClr val="000000"/>
                </a:solidFill>
                <a:latin typeface="Arial" charset="0"/>
              </a:rPr>
              <a:t>基本上是一種將向量圖形轉變為點陣圖形的方式。由於</a:t>
            </a:r>
            <a:r>
              <a:rPr lang="en-US" altLang="zh-TW" sz="1600" smtClean="0">
                <a:solidFill>
                  <a:srgbClr val="000000"/>
                </a:solidFill>
                <a:latin typeface="Arial" charset="0"/>
              </a:rPr>
              <a:t>3d</a:t>
            </a:r>
            <a:r>
              <a:rPr lang="zh-TW" altLang="en-US" sz="1600" smtClean="0">
                <a:solidFill>
                  <a:srgbClr val="000000"/>
                </a:solidFill>
                <a:latin typeface="Arial" charset="0"/>
              </a:rPr>
              <a:t>的模型大多使用向量模式儲存</a:t>
            </a:r>
            <a:r>
              <a:rPr lang="en-US" altLang="zh-TW" sz="1600" smtClean="0">
                <a:solidFill>
                  <a:srgbClr val="000000"/>
                </a:solidFill>
                <a:latin typeface="Arial" charset="0"/>
              </a:rPr>
              <a:t>(</a:t>
            </a:r>
            <a:r>
              <a:rPr lang="zh-TW" altLang="en-US" sz="1600" smtClean="0">
                <a:solidFill>
                  <a:srgbClr val="000000"/>
                </a:solidFill>
                <a:latin typeface="Arial" charset="0"/>
              </a:rPr>
              <a:t>否則檔案將相當龐大</a:t>
            </a:r>
            <a:r>
              <a:rPr lang="en-US" altLang="zh-TW" sz="1600" smtClean="0">
                <a:solidFill>
                  <a:srgbClr val="000000"/>
                </a:solidFill>
                <a:latin typeface="Arial" charset="0"/>
              </a:rPr>
              <a:t>)</a:t>
            </a:r>
            <a:r>
              <a:rPr lang="zh-TW" altLang="en-US" sz="1600" smtClean="0">
                <a:solidFill>
                  <a:srgbClr val="000000"/>
                </a:solidFill>
                <a:latin typeface="Arial" charset="0"/>
              </a:rPr>
              <a:t>。在此要先將其轉換為點陣圖形格式則是因為要利用球諧函數的特性來計算</a:t>
            </a:r>
            <a:r>
              <a:rPr lang="en-US" altLang="zh-TW" sz="1600" smtClean="0">
                <a:solidFill>
                  <a:srgbClr val="000000"/>
                </a:solidFill>
                <a:latin typeface="Arial" charset="0"/>
              </a:rPr>
              <a:t>descriptor</a:t>
            </a:r>
            <a:r>
              <a:rPr lang="zh-TW" altLang="en-US" sz="1600" smtClean="0">
                <a:solidFill>
                  <a:srgbClr val="000000"/>
                </a:solidFill>
                <a:latin typeface="Arial" charset="0"/>
              </a:rPr>
              <a:t>，因此把檔案變為點陣格式之後每個點就可以視同為球座標上的一個點，如此一來便可以帶入球諧函數進行運算。</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F00241C7-C189-4588-A0C7-6280D48296A8}" type="slidenum">
              <a:rPr lang="en-US" altLang="zh-TW"/>
              <a:pPr/>
              <a:t>23</a:t>
            </a:fld>
            <a:endParaRPr lang="en-US" altLang="zh-TW"/>
          </a:p>
        </p:txBody>
      </p:sp>
      <p:sp>
        <p:nvSpPr>
          <p:cNvPr id="37891" name="Rectangle 1"/>
          <p:cNvSpPr>
            <a:spLocks noChangeArrowheads="1" noTextEdit="1"/>
          </p:cNvSpPr>
          <p:nvPr>
            <p:ph type="sldImg"/>
          </p:nvPr>
        </p:nvSpPr>
        <p:spPr>
          <a:ln/>
        </p:spPr>
      </p:sp>
      <p:sp>
        <p:nvSpPr>
          <p:cNvPr id="37892"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zh-TW" altLang="en-US" sz="1600" smtClean="0">
                <a:solidFill>
                  <a:srgbClr val="000000"/>
                </a:solidFill>
                <a:latin typeface="Arial" charset="0"/>
              </a:rPr>
              <a:t>此圖為六面體的四個頂點，個邊界，頂點。拿每個用於查詢的</a:t>
            </a:r>
            <a:r>
              <a:rPr lang="en-US" altLang="zh-TW" sz="1600" smtClean="0">
                <a:solidFill>
                  <a:srgbClr val="000000"/>
                </a:solidFill>
                <a:latin typeface="Arial" charset="0"/>
              </a:rPr>
              <a:t>SKETCH</a:t>
            </a:r>
            <a:r>
              <a:rPr lang="zh-TW" altLang="en-US" sz="1600" smtClean="0">
                <a:solidFill>
                  <a:srgbClr val="000000"/>
                </a:solidFill>
                <a:latin typeface="Arial" charset="0"/>
              </a:rPr>
              <a:t>對每個</a:t>
            </a:r>
            <a:r>
              <a:rPr lang="en-US" altLang="zh-TW" sz="1600" smtClean="0">
                <a:solidFill>
                  <a:srgbClr val="000000"/>
                </a:solidFill>
                <a:latin typeface="Arial" charset="0"/>
              </a:rPr>
              <a:t>3D</a:t>
            </a:r>
            <a:r>
              <a:rPr lang="zh-TW" altLang="en-US" sz="1600" smtClean="0">
                <a:solidFill>
                  <a:srgbClr val="000000"/>
                </a:solidFill>
                <a:latin typeface="Arial" charset="0"/>
              </a:rPr>
              <a:t>模型進行比較，然後得到一個相似度的分數</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806F66C-72E7-436A-97A6-A3F13A9AA248}" type="slidenum">
              <a:rPr lang="en-US" altLang="zh-TW"/>
              <a:pPr/>
              <a:t>24</a:t>
            </a:fld>
            <a:endParaRPr lang="en-US" altLang="zh-TW"/>
          </a:p>
        </p:txBody>
      </p:sp>
      <p:sp>
        <p:nvSpPr>
          <p:cNvPr id="38915" name="Rectangle 1"/>
          <p:cNvSpPr>
            <a:spLocks noChangeArrowheads="1" noTextEdit="1"/>
          </p:cNvSpPr>
          <p:nvPr>
            <p:ph type="sldImg"/>
          </p:nvPr>
        </p:nvSpPr>
        <p:spPr>
          <a:ln/>
        </p:spPr>
      </p:sp>
      <p:sp>
        <p:nvSpPr>
          <p:cNvPr id="38916"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zh-TW" altLang="en-US" sz="1600" smtClean="0">
                <a:solidFill>
                  <a:srgbClr val="000000"/>
                </a:solidFill>
                <a:latin typeface="Arial" charset="0"/>
              </a:rPr>
              <a:t>此圖為六面體的四個頂點，個邊界，頂點。拿每個用於查詢的</a:t>
            </a:r>
            <a:r>
              <a:rPr lang="en-US" altLang="zh-TW" sz="1600" smtClean="0">
                <a:solidFill>
                  <a:srgbClr val="000000"/>
                </a:solidFill>
                <a:latin typeface="Arial" charset="0"/>
              </a:rPr>
              <a:t>SKETCH</a:t>
            </a:r>
            <a:r>
              <a:rPr lang="zh-TW" altLang="en-US" sz="1600" smtClean="0">
                <a:solidFill>
                  <a:srgbClr val="000000"/>
                </a:solidFill>
                <a:latin typeface="Arial" charset="0"/>
              </a:rPr>
              <a:t>對每個</a:t>
            </a:r>
            <a:r>
              <a:rPr lang="en-US" altLang="zh-TW" sz="1600" smtClean="0">
                <a:solidFill>
                  <a:srgbClr val="000000"/>
                </a:solidFill>
                <a:latin typeface="Arial" charset="0"/>
              </a:rPr>
              <a:t>3D</a:t>
            </a:r>
            <a:r>
              <a:rPr lang="zh-TW" altLang="en-US" sz="1600" smtClean="0">
                <a:solidFill>
                  <a:srgbClr val="000000"/>
                </a:solidFill>
                <a:latin typeface="Arial" charset="0"/>
              </a:rPr>
              <a:t>模型進行比較，然後得到一個相似度的分數</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3049198-95C5-4386-B86F-151882615CCC}" type="slidenum">
              <a:rPr lang="en-US" altLang="zh-TW"/>
              <a:pPr/>
              <a:t>27</a:t>
            </a:fld>
            <a:endParaRPr lang="en-US" altLang="zh-TW"/>
          </a:p>
        </p:txBody>
      </p:sp>
      <p:sp>
        <p:nvSpPr>
          <p:cNvPr id="39939" name="Rectangle 1"/>
          <p:cNvSpPr>
            <a:spLocks noChangeArrowheads="1" noTextEdit="1"/>
          </p:cNvSpPr>
          <p:nvPr>
            <p:ph type="sldImg"/>
          </p:nvPr>
        </p:nvSpPr>
        <p:spPr>
          <a:ln/>
        </p:spPr>
      </p:sp>
      <p:sp>
        <p:nvSpPr>
          <p:cNvPr id="39940"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altLang="zh-TW" sz="1600" b="1" smtClean="0">
                <a:solidFill>
                  <a:srgbClr val="000000"/>
                </a:solidFill>
                <a:latin typeface="Arial" charset="0"/>
              </a:rPr>
              <a:t>Random: this method ranks all models in random order. It provides a baseline for evaluation of the</a:t>
            </a:r>
            <a:endParaRPr lang="en-US" altLang="zh-TW" smtClean="0"/>
          </a:p>
          <a:p>
            <a:pPr eaLnBrk="1" hangingPunct="1">
              <a:lnSpc>
                <a:spcPct val="95000"/>
              </a:lnSpc>
              <a:spcBef>
                <a:spcPct val="0"/>
              </a:spcBef>
            </a:pPr>
            <a:r>
              <a:rPr lang="en-US" altLang="zh-TW" sz="1600" smtClean="0">
                <a:solidFill>
                  <a:srgbClr val="000000"/>
                </a:solidFill>
                <a:latin typeface="Arial" charset="0"/>
              </a:rPr>
              <a:t>other methods.</a:t>
            </a:r>
            <a:endParaRPr lang="en-US" altLang="zh-TW" smtClean="0"/>
          </a:p>
          <a:p>
            <a:pPr eaLnBrk="1" hangingPunct="1">
              <a:lnSpc>
                <a:spcPct val="95000"/>
              </a:lnSpc>
              <a:spcBef>
                <a:spcPct val="0"/>
              </a:spcBef>
            </a:pPr>
            <a:r>
              <a:rPr lang="en-US" altLang="zh-TW" sz="1600" smtClean="0">
                <a:solidFill>
                  <a:srgbClr val="000000"/>
                </a:solidFill>
                <a:latin typeface="Arial" charset="0"/>
              </a:rPr>
              <a:t>—</a:t>
            </a:r>
            <a:r>
              <a:rPr lang="en-US" altLang="zh-TW" sz="1600" b="1" smtClean="0">
                <a:solidFill>
                  <a:srgbClr val="000000"/>
                </a:solidFill>
                <a:latin typeface="Arial" charset="0"/>
              </a:rPr>
              <a:t>Moments: this method characterizes the moments of inertia for points (</a:t>
            </a:r>
            <a:r>
              <a:rPr lang="en-US" altLang="zh-TW" sz="1600" b="1" i="1" smtClean="0">
                <a:solidFill>
                  <a:srgbClr val="000000"/>
                </a:solidFill>
                <a:latin typeface="Arial" charset="0"/>
              </a:rPr>
              <a:t>x, y, z) on the surface S</a:t>
            </a:r>
            <a:endParaRPr lang="en-US" altLang="zh-TW" smtClean="0"/>
          </a:p>
          <a:p>
            <a:pPr eaLnBrk="1" hangingPunct="1">
              <a:lnSpc>
                <a:spcPct val="95000"/>
              </a:lnSpc>
              <a:spcBef>
                <a:spcPct val="0"/>
              </a:spcBef>
            </a:pPr>
            <a:r>
              <a:rPr lang="en-US" altLang="zh-TW" sz="1600" smtClean="0">
                <a:solidFill>
                  <a:srgbClr val="000000"/>
                </a:solidFill>
                <a:latin typeface="Arial" charset="0"/>
              </a:rPr>
              <a:t>of an object (</a:t>
            </a:r>
            <a:r>
              <a:rPr lang="en-US" altLang="zh-TW" sz="1600" i="1" smtClean="0">
                <a:solidFill>
                  <a:srgbClr val="000000"/>
                </a:solidFill>
                <a:latin typeface="Arial" charset="0"/>
              </a:rPr>
              <a:t>mpqr D</a:t>
            </a:r>
            <a:endParaRPr lang="en-US" altLang="zh-TW" smtClean="0"/>
          </a:p>
          <a:p>
            <a:pPr eaLnBrk="1" hangingPunct="1">
              <a:lnSpc>
                <a:spcPct val="95000"/>
              </a:lnSpc>
              <a:spcBef>
                <a:spcPct val="0"/>
              </a:spcBef>
            </a:pPr>
            <a:r>
              <a:rPr lang="en-US" altLang="zh-TW" sz="1600" smtClean="0">
                <a:solidFill>
                  <a:srgbClr val="000000"/>
                </a:solidFill>
                <a:latin typeface="Arial" charset="0"/>
              </a:rPr>
              <a:t>R</a:t>
            </a:r>
            <a:endParaRPr lang="en-US" altLang="zh-TW" smtClean="0"/>
          </a:p>
          <a:p>
            <a:pPr eaLnBrk="1" hangingPunct="1">
              <a:lnSpc>
                <a:spcPct val="95000"/>
              </a:lnSpc>
              <a:spcBef>
                <a:spcPct val="0"/>
              </a:spcBef>
            </a:pPr>
            <a:r>
              <a:rPr lang="en-US" altLang="zh-TW" sz="1600" i="1" smtClean="0">
                <a:solidFill>
                  <a:srgbClr val="000000"/>
                </a:solidFill>
                <a:latin typeface="Arial" charset="0"/>
              </a:rPr>
              <a:t>S x p yqzr dx dy dz). The first two moments (center of mass and principal axes)</a:t>
            </a:r>
            <a:endParaRPr lang="en-US" altLang="zh-TW" smtClean="0"/>
          </a:p>
          <a:p>
            <a:pPr eaLnBrk="1" hangingPunct="1">
              <a:lnSpc>
                <a:spcPct val="95000"/>
              </a:lnSpc>
              <a:spcBef>
                <a:spcPct val="0"/>
              </a:spcBef>
            </a:pPr>
            <a:r>
              <a:rPr lang="en-US" altLang="zh-TW" sz="1600" smtClean="0">
                <a:solidFill>
                  <a:srgbClr val="000000"/>
                </a:solidFill>
                <a:latin typeface="Arial" charset="0"/>
              </a:rPr>
              <a:t>were used to register the models in a common coordinate system, and then the moments up to a sixth</a:t>
            </a:r>
            <a:endParaRPr lang="en-US" altLang="zh-TW" smtClean="0"/>
          </a:p>
          <a:p>
            <a:pPr eaLnBrk="1" hangingPunct="1">
              <a:lnSpc>
                <a:spcPct val="95000"/>
              </a:lnSpc>
              <a:spcBef>
                <a:spcPct val="0"/>
              </a:spcBef>
            </a:pPr>
            <a:r>
              <a:rPr lang="en-US" altLang="zh-TW" sz="1600" smtClean="0">
                <a:solidFill>
                  <a:srgbClr val="000000"/>
                </a:solidFill>
                <a:latin typeface="Arial" charset="0"/>
              </a:rPr>
              <a:t>order were compared using a component-by-component </a:t>
            </a:r>
            <a:r>
              <a:rPr lang="en-US" altLang="zh-TW" sz="1600" i="1" smtClean="0">
                <a:solidFill>
                  <a:srgbClr val="000000"/>
                </a:solidFill>
                <a:latin typeface="Arial" charset="0"/>
              </a:rPr>
              <a:t>L2 difference (up to sixth-order moments were</a:t>
            </a:r>
            <a:endParaRPr lang="en-US" altLang="zh-TW" smtClean="0"/>
          </a:p>
          <a:p>
            <a:pPr eaLnBrk="1" hangingPunct="1">
              <a:lnSpc>
                <a:spcPct val="95000"/>
              </a:lnSpc>
              <a:spcBef>
                <a:spcPct val="0"/>
              </a:spcBef>
            </a:pPr>
            <a:r>
              <a:rPr lang="en-US" altLang="zh-TW" sz="1600" smtClean="0">
                <a:solidFill>
                  <a:srgbClr val="000000"/>
                </a:solidFill>
                <a:latin typeface="Arial" charset="0"/>
              </a:rPr>
              <a:t>chosen because they produce the best results for the test database). Our implementation follows the</a:t>
            </a:r>
            <a:endParaRPr lang="en-US" altLang="zh-TW" smtClean="0"/>
          </a:p>
          <a:p>
            <a:pPr eaLnBrk="1" hangingPunct="1">
              <a:lnSpc>
                <a:spcPct val="95000"/>
              </a:lnSpc>
              <a:spcBef>
                <a:spcPct val="0"/>
              </a:spcBef>
            </a:pPr>
            <a:r>
              <a:rPr lang="en-US" altLang="zh-TW" sz="1600" smtClean="0">
                <a:solidFill>
                  <a:srgbClr val="000000"/>
                </a:solidFill>
                <a:latin typeface="Arial" charset="0"/>
              </a:rPr>
              <a:t>description in Elad et al. [2001].</a:t>
            </a:r>
            <a:endParaRPr lang="en-US" altLang="zh-TW" smtClean="0"/>
          </a:p>
          <a:p>
            <a:pPr eaLnBrk="1" hangingPunct="1">
              <a:lnSpc>
                <a:spcPct val="95000"/>
              </a:lnSpc>
              <a:spcBef>
                <a:spcPct val="0"/>
              </a:spcBef>
            </a:pPr>
            <a:r>
              <a:rPr lang="en-US" altLang="zh-TW" sz="1600" smtClean="0">
                <a:solidFill>
                  <a:srgbClr val="000000"/>
                </a:solidFill>
                <a:latin typeface="Arial" charset="0"/>
              </a:rPr>
              <a:t>—</a:t>
            </a:r>
            <a:r>
              <a:rPr lang="en-US" altLang="zh-TW" sz="1600" b="1" smtClean="0">
                <a:solidFill>
                  <a:srgbClr val="000000"/>
                </a:solidFill>
                <a:latin typeface="Arial" charset="0"/>
              </a:rPr>
              <a:t>Extended Gaussian Images (EGI): this method characterizes a 3D model in terms of its distribution</a:t>
            </a:r>
            <a:endParaRPr lang="en-US" altLang="zh-TW" smtClean="0"/>
          </a:p>
          <a:p>
            <a:pPr eaLnBrk="1" hangingPunct="1">
              <a:lnSpc>
                <a:spcPct val="95000"/>
              </a:lnSpc>
              <a:spcBef>
                <a:spcPct val="0"/>
              </a:spcBef>
            </a:pPr>
            <a:r>
              <a:rPr lang="en-US" altLang="zh-TW" sz="1600" smtClean="0">
                <a:solidFill>
                  <a:srgbClr val="000000"/>
                </a:solidFill>
                <a:latin typeface="Arial" charset="0"/>
              </a:rPr>
              <a:t>of surface normal vectors [Horn 1984]. We aligned the EGI for each model based on its principal</a:t>
            </a:r>
            <a:endParaRPr lang="en-US" altLang="zh-TW" smtClean="0"/>
          </a:p>
          <a:p>
            <a:pPr eaLnBrk="1" hangingPunct="1">
              <a:lnSpc>
                <a:spcPct val="95000"/>
              </a:lnSpc>
              <a:spcBef>
                <a:spcPct val="0"/>
              </a:spcBef>
            </a:pPr>
            <a:r>
              <a:rPr lang="en-US" altLang="zh-TW" sz="1600" smtClean="0">
                <a:solidFill>
                  <a:srgbClr val="000000"/>
                </a:solidFill>
                <a:latin typeface="Arial" charset="0"/>
              </a:rPr>
              <a:t>axes, and we compared two aligned EGIs by computing their </a:t>
            </a:r>
            <a:r>
              <a:rPr lang="en-US" altLang="zh-TW" sz="1600" i="1" smtClean="0">
                <a:solidFill>
                  <a:srgbClr val="000000"/>
                </a:solidFill>
                <a:latin typeface="Arial" charset="0"/>
              </a:rPr>
              <a:t>L2 difference.</a:t>
            </a:r>
            <a:endParaRPr lang="en-US" altLang="zh-TW" smtClean="0"/>
          </a:p>
          <a:p>
            <a:pPr eaLnBrk="1" hangingPunct="1">
              <a:lnSpc>
                <a:spcPct val="95000"/>
              </a:lnSpc>
              <a:spcBef>
                <a:spcPct val="0"/>
              </a:spcBef>
            </a:pPr>
            <a:r>
              <a:rPr lang="en-US" altLang="zh-TW" sz="1600" smtClean="0">
                <a:solidFill>
                  <a:srgbClr val="000000"/>
                </a:solidFill>
                <a:latin typeface="Arial" charset="0"/>
              </a:rPr>
              <a:t>—</a:t>
            </a:r>
            <a:r>
              <a:rPr lang="en-US" altLang="zh-TW" sz="1600" b="1" smtClean="0">
                <a:solidFill>
                  <a:srgbClr val="000000"/>
                </a:solidFill>
                <a:latin typeface="Arial" charset="0"/>
              </a:rPr>
              <a:t>Shape Histograms: this method characterizes the area of intersection with a collection of concentric</a:t>
            </a:r>
            <a:endParaRPr lang="en-US" altLang="zh-TW" smtClean="0"/>
          </a:p>
          <a:p>
            <a:pPr eaLnBrk="1" hangingPunct="1">
              <a:lnSpc>
                <a:spcPct val="95000"/>
              </a:lnSpc>
              <a:spcBef>
                <a:spcPct val="0"/>
              </a:spcBef>
            </a:pPr>
            <a:r>
              <a:rPr lang="en-US" altLang="zh-TW" sz="1600" smtClean="0">
                <a:solidFill>
                  <a:srgbClr val="000000"/>
                </a:solidFill>
                <a:latin typeface="Arial" charset="0"/>
              </a:rPr>
              <a:t>spheres. The distribution of areas is normalized so that the overall volume is 1 and two distributions</a:t>
            </a:r>
            <a:endParaRPr lang="en-US" altLang="zh-TW" smtClean="0"/>
          </a:p>
          <a:p>
            <a:pPr eaLnBrk="1" hangingPunct="1">
              <a:lnSpc>
                <a:spcPct val="95000"/>
              </a:lnSpc>
              <a:spcBef>
                <a:spcPct val="0"/>
              </a:spcBef>
            </a:pPr>
            <a:r>
              <a:rPr lang="en-US" altLang="zh-TW" sz="1600" smtClean="0">
                <a:solidFill>
                  <a:srgbClr val="000000"/>
                </a:solidFill>
                <a:latin typeface="Arial" charset="0"/>
              </a:rPr>
              <a:t>are compared by computing their </a:t>
            </a:r>
            <a:r>
              <a:rPr lang="en-US" altLang="zh-TW" sz="1600" i="1" smtClean="0">
                <a:solidFill>
                  <a:srgbClr val="000000"/>
                </a:solidFill>
                <a:latin typeface="Arial" charset="0"/>
              </a:rPr>
              <a:t>L2 difference (as in Ankerst et al. [1999a]).</a:t>
            </a:r>
            <a:endParaRPr lang="en-US" altLang="zh-TW" smtClean="0"/>
          </a:p>
          <a:p>
            <a:pPr eaLnBrk="1" hangingPunct="1">
              <a:lnSpc>
                <a:spcPct val="95000"/>
              </a:lnSpc>
              <a:spcBef>
                <a:spcPct val="0"/>
              </a:spcBef>
            </a:pPr>
            <a:r>
              <a:rPr lang="en-US" altLang="zh-TW" sz="1600" smtClean="0">
                <a:solidFill>
                  <a:srgbClr val="000000"/>
                </a:solidFill>
                <a:latin typeface="Arial" charset="0"/>
              </a:rPr>
              <a:t>—</a:t>
            </a:r>
            <a:r>
              <a:rPr lang="en-US" altLang="zh-TW" sz="1600" b="1" smtClean="0">
                <a:solidFill>
                  <a:srgbClr val="000000"/>
                </a:solidFill>
                <a:latin typeface="Arial" charset="0"/>
              </a:rPr>
              <a:t>D2 Shape Distributions (D2): this method represents the shape of a 3D model by the distribution</a:t>
            </a:r>
            <a:endParaRPr lang="en-US" altLang="zh-TW" smtClean="0"/>
          </a:p>
          <a:p>
            <a:pPr eaLnBrk="1" hangingPunct="1">
              <a:lnSpc>
                <a:spcPct val="95000"/>
              </a:lnSpc>
              <a:spcBef>
                <a:spcPct val="0"/>
              </a:spcBef>
            </a:pPr>
            <a:r>
              <a:rPr lang="en-US" altLang="zh-TW" sz="1600" smtClean="0">
                <a:solidFill>
                  <a:srgbClr val="000000"/>
                </a:solidFill>
                <a:latin typeface="Arial" charset="0"/>
              </a:rPr>
              <a:t>of Euclidean distances between pairs of points on its surface. The distribution for every model is</a:t>
            </a:r>
            <a:endParaRPr lang="en-US" altLang="zh-TW" smtClean="0"/>
          </a:p>
          <a:p>
            <a:pPr eaLnBrk="1" hangingPunct="1">
              <a:lnSpc>
                <a:spcPct val="95000"/>
              </a:lnSpc>
              <a:spcBef>
                <a:spcPct val="0"/>
              </a:spcBef>
            </a:pPr>
            <a:r>
              <a:rPr lang="en-US" altLang="zh-TW" sz="1600" smtClean="0">
                <a:solidFill>
                  <a:srgbClr val="000000"/>
                </a:solidFill>
                <a:latin typeface="Arial" charset="0"/>
              </a:rPr>
              <a:t>normalized for scale by dividing by its mean, and two distributions are compared by computing their</a:t>
            </a:r>
            <a:endParaRPr lang="en-US" altLang="zh-TW" smtClean="0"/>
          </a:p>
          <a:p>
            <a:pPr eaLnBrk="1" hangingPunct="1">
              <a:lnSpc>
                <a:spcPct val="95000"/>
              </a:lnSpc>
              <a:spcBef>
                <a:spcPct val="0"/>
              </a:spcBef>
            </a:pPr>
            <a:r>
              <a:rPr lang="en-US" altLang="zh-TW" sz="1600" i="1" smtClean="0">
                <a:solidFill>
                  <a:srgbClr val="000000"/>
                </a:solidFill>
                <a:latin typeface="Arial" charset="0"/>
              </a:rPr>
              <a:t>L1 difference (as in Osada et al. [2001]).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E95742E3-D4FE-4182-AE7A-97DE883AF807}" type="slidenum">
              <a:rPr lang="en-US" altLang="zh-TW"/>
              <a:pPr/>
              <a:t>28</a:t>
            </a:fld>
            <a:endParaRPr lang="en-US" altLang="zh-TW"/>
          </a:p>
        </p:txBody>
      </p:sp>
      <p:sp>
        <p:nvSpPr>
          <p:cNvPr id="40963" name="Rectangle 1"/>
          <p:cNvSpPr>
            <a:spLocks noChangeArrowheads="1" noTextEdit="1"/>
          </p:cNvSpPr>
          <p:nvPr>
            <p:ph type="sldImg"/>
          </p:nvPr>
        </p:nvSpPr>
        <p:spPr>
          <a:ln/>
        </p:spPr>
      </p:sp>
      <p:sp>
        <p:nvSpPr>
          <p:cNvPr id="40964" name="Rectangle 2"/>
          <p:cNvSpPr>
            <a:spLocks noGrp="1" noChangeArrowheads="1"/>
          </p:cNvSpPr>
          <p:nvPr>
            <p:ph type="body" idx="1"/>
          </p:nvPr>
        </p:nvSpPr>
        <p:spPr>
          <a:noFill/>
          <a:ln/>
        </p:spPr>
        <p:txBody>
          <a:bodyPr lIns="0" tIns="0" rIns="0" bIns="0"/>
          <a:lstStyle/>
          <a:p>
            <a:pPr eaLnBrk="1" hangingPunct="1">
              <a:lnSpc>
                <a:spcPct val="95000"/>
              </a:lnSpc>
              <a:spcBef>
                <a:spcPct val="0"/>
              </a:spcBef>
            </a:pPr>
            <a:r>
              <a:rPr lang="en-US" altLang="zh-TW" sz="1600" b="1" smtClean="0">
                <a:solidFill>
                  <a:srgbClr val="000000"/>
                </a:solidFill>
                <a:latin typeface="Arial" charset="0"/>
              </a:rPr>
              <a:t>Random: this method ranks all models in random order. It provides a baseline for evaluation of the</a:t>
            </a:r>
            <a:endParaRPr lang="en-US" altLang="zh-TW" smtClean="0"/>
          </a:p>
          <a:p>
            <a:pPr eaLnBrk="1" hangingPunct="1">
              <a:lnSpc>
                <a:spcPct val="95000"/>
              </a:lnSpc>
              <a:spcBef>
                <a:spcPct val="0"/>
              </a:spcBef>
            </a:pPr>
            <a:r>
              <a:rPr lang="en-US" altLang="zh-TW" sz="1600" smtClean="0">
                <a:solidFill>
                  <a:srgbClr val="000000"/>
                </a:solidFill>
                <a:latin typeface="Arial" charset="0"/>
              </a:rPr>
              <a:t>other methods.</a:t>
            </a:r>
            <a:endParaRPr lang="en-US" altLang="zh-TW" smtClean="0"/>
          </a:p>
          <a:p>
            <a:pPr eaLnBrk="1" hangingPunct="1">
              <a:lnSpc>
                <a:spcPct val="95000"/>
              </a:lnSpc>
              <a:spcBef>
                <a:spcPct val="0"/>
              </a:spcBef>
            </a:pPr>
            <a:r>
              <a:rPr lang="en-US" altLang="zh-TW" sz="1600" smtClean="0">
                <a:solidFill>
                  <a:srgbClr val="000000"/>
                </a:solidFill>
                <a:latin typeface="Arial" charset="0"/>
              </a:rPr>
              <a:t>—</a:t>
            </a:r>
            <a:r>
              <a:rPr lang="en-US" altLang="zh-TW" sz="1600" b="1" smtClean="0">
                <a:solidFill>
                  <a:srgbClr val="000000"/>
                </a:solidFill>
                <a:latin typeface="Arial" charset="0"/>
              </a:rPr>
              <a:t>Moments: this method characterizes the moments of inertia for points (</a:t>
            </a:r>
            <a:r>
              <a:rPr lang="en-US" altLang="zh-TW" sz="1600" b="1" i="1" smtClean="0">
                <a:solidFill>
                  <a:srgbClr val="000000"/>
                </a:solidFill>
                <a:latin typeface="Arial" charset="0"/>
              </a:rPr>
              <a:t>x, y, z) on the surface S</a:t>
            </a:r>
            <a:endParaRPr lang="en-US" altLang="zh-TW" smtClean="0"/>
          </a:p>
          <a:p>
            <a:pPr eaLnBrk="1" hangingPunct="1">
              <a:lnSpc>
                <a:spcPct val="95000"/>
              </a:lnSpc>
              <a:spcBef>
                <a:spcPct val="0"/>
              </a:spcBef>
            </a:pPr>
            <a:r>
              <a:rPr lang="en-US" altLang="zh-TW" sz="1600" smtClean="0">
                <a:solidFill>
                  <a:srgbClr val="000000"/>
                </a:solidFill>
                <a:latin typeface="Arial" charset="0"/>
              </a:rPr>
              <a:t>of an object (</a:t>
            </a:r>
            <a:r>
              <a:rPr lang="en-US" altLang="zh-TW" sz="1600" i="1" smtClean="0">
                <a:solidFill>
                  <a:srgbClr val="000000"/>
                </a:solidFill>
                <a:latin typeface="Arial" charset="0"/>
              </a:rPr>
              <a:t>mpqr D</a:t>
            </a:r>
            <a:endParaRPr lang="en-US" altLang="zh-TW" smtClean="0"/>
          </a:p>
          <a:p>
            <a:pPr eaLnBrk="1" hangingPunct="1">
              <a:lnSpc>
                <a:spcPct val="95000"/>
              </a:lnSpc>
              <a:spcBef>
                <a:spcPct val="0"/>
              </a:spcBef>
            </a:pPr>
            <a:r>
              <a:rPr lang="en-US" altLang="zh-TW" sz="1600" smtClean="0">
                <a:solidFill>
                  <a:srgbClr val="000000"/>
                </a:solidFill>
                <a:latin typeface="Arial" charset="0"/>
              </a:rPr>
              <a:t>R</a:t>
            </a:r>
            <a:endParaRPr lang="en-US" altLang="zh-TW" smtClean="0"/>
          </a:p>
          <a:p>
            <a:pPr eaLnBrk="1" hangingPunct="1">
              <a:lnSpc>
                <a:spcPct val="95000"/>
              </a:lnSpc>
              <a:spcBef>
                <a:spcPct val="0"/>
              </a:spcBef>
            </a:pPr>
            <a:r>
              <a:rPr lang="en-US" altLang="zh-TW" sz="1600" i="1" smtClean="0">
                <a:solidFill>
                  <a:srgbClr val="000000"/>
                </a:solidFill>
                <a:latin typeface="Arial" charset="0"/>
              </a:rPr>
              <a:t>S x p yqzr dx dy dz). The first two moments (center of mass and principal axes)</a:t>
            </a:r>
            <a:endParaRPr lang="en-US" altLang="zh-TW" smtClean="0"/>
          </a:p>
          <a:p>
            <a:pPr eaLnBrk="1" hangingPunct="1">
              <a:lnSpc>
                <a:spcPct val="95000"/>
              </a:lnSpc>
              <a:spcBef>
                <a:spcPct val="0"/>
              </a:spcBef>
            </a:pPr>
            <a:r>
              <a:rPr lang="en-US" altLang="zh-TW" sz="1600" smtClean="0">
                <a:solidFill>
                  <a:srgbClr val="000000"/>
                </a:solidFill>
                <a:latin typeface="Arial" charset="0"/>
              </a:rPr>
              <a:t>were used to register the models in a common coordinate system, and then the moments up to a sixth</a:t>
            </a:r>
            <a:endParaRPr lang="en-US" altLang="zh-TW" smtClean="0"/>
          </a:p>
          <a:p>
            <a:pPr eaLnBrk="1" hangingPunct="1">
              <a:lnSpc>
                <a:spcPct val="95000"/>
              </a:lnSpc>
              <a:spcBef>
                <a:spcPct val="0"/>
              </a:spcBef>
            </a:pPr>
            <a:r>
              <a:rPr lang="en-US" altLang="zh-TW" sz="1600" smtClean="0">
                <a:solidFill>
                  <a:srgbClr val="000000"/>
                </a:solidFill>
                <a:latin typeface="Arial" charset="0"/>
              </a:rPr>
              <a:t>order were compared using a component-by-component </a:t>
            </a:r>
            <a:r>
              <a:rPr lang="en-US" altLang="zh-TW" sz="1600" i="1" smtClean="0">
                <a:solidFill>
                  <a:srgbClr val="000000"/>
                </a:solidFill>
                <a:latin typeface="Arial" charset="0"/>
              </a:rPr>
              <a:t>L2 difference (up to sixth-order moments were</a:t>
            </a:r>
            <a:endParaRPr lang="en-US" altLang="zh-TW" smtClean="0"/>
          </a:p>
          <a:p>
            <a:pPr eaLnBrk="1" hangingPunct="1">
              <a:lnSpc>
                <a:spcPct val="95000"/>
              </a:lnSpc>
              <a:spcBef>
                <a:spcPct val="0"/>
              </a:spcBef>
            </a:pPr>
            <a:r>
              <a:rPr lang="en-US" altLang="zh-TW" sz="1600" smtClean="0">
                <a:solidFill>
                  <a:srgbClr val="000000"/>
                </a:solidFill>
                <a:latin typeface="Arial" charset="0"/>
              </a:rPr>
              <a:t>chosen because they produce the best results for the test database). Our implementation follows the</a:t>
            </a:r>
            <a:endParaRPr lang="en-US" altLang="zh-TW" smtClean="0"/>
          </a:p>
          <a:p>
            <a:pPr eaLnBrk="1" hangingPunct="1">
              <a:lnSpc>
                <a:spcPct val="95000"/>
              </a:lnSpc>
              <a:spcBef>
                <a:spcPct val="0"/>
              </a:spcBef>
            </a:pPr>
            <a:r>
              <a:rPr lang="en-US" altLang="zh-TW" sz="1600" smtClean="0">
                <a:solidFill>
                  <a:srgbClr val="000000"/>
                </a:solidFill>
                <a:latin typeface="Arial" charset="0"/>
              </a:rPr>
              <a:t>description in Elad et al. [2001].</a:t>
            </a:r>
            <a:endParaRPr lang="en-US" altLang="zh-TW" smtClean="0"/>
          </a:p>
          <a:p>
            <a:pPr eaLnBrk="1" hangingPunct="1">
              <a:lnSpc>
                <a:spcPct val="95000"/>
              </a:lnSpc>
              <a:spcBef>
                <a:spcPct val="0"/>
              </a:spcBef>
            </a:pPr>
            <a:r>
              <a:rPr lang="en-US" altLang="zh-TW" sz="1600" smtClean="0">
                <a:solidFill>
                  <a:srgbClr val="000000"/>
                </a:solidFill>
                <a:latin typeface="Arial" charset="0"/>
              </a:rPr>
              <a:t>—</a:t>
            </a:r>
            <a:r>
              <a:rPr lang="en-US" altLang="zh-TW" sz="1600" b="1" smtClean="0">
                <a:solidFill>
                  <a:srgbClr val="000000"/>
                </a:solidFill>
                <a:latin typeface="Arial" charset="0"/>
              </a:rPr>
              <a:t>Extended Gaussian Images (EGI): this method characterizes a 3D model in terms of its distribution</a:t>
            </a:r>
            <a:endParaRPr lang="en-US" altLang="zh-TW" smtClean="0"/>
          </a:p>
          <a:p>
            <a:pPr eaLnBrk="1" hangingPunct="1">
              <a:lnSpc>
                <a:spcPct val="95000"/>
              </a:lnSpc>
              <a:spcBef>
                <a:spcPct val="0"/>
              </a:spcBef>
            </a:pPr>
            <a:r>
              <a:rPr lang="en-US" altLang="zh-TW" sz="1600" smtClean="0">
                <a:solidFill>
                  <a:srgbClr val="000000"/>
                </a:solidFill>
                <a:latin typeface="Arial" charset="0"/>
              </a:rPr>
              <a:t>of surface normal vectors [Horn 1984]. We aligned the EGI for each model based on its principal</a:t>
            </a:r>
            <a:endParaRPr lang="en-US" altLang="zh-TW" smtClean="0"/>
          </a:p>
          <a:p>
            <a:pPr eaLnBrk="1" hangingPunct="1">
              <a:lnSpc>
                <a:spcPct val="95000"/>
              </a:lnSpc>
              <a:spcBef>
                <a:spcPct val="0"/>
              </a:spcBef>
            </a:pPr>
            <a:r>
              <a:rPr lang="en-US" altLang="zh-TW" sz="1600" smtClean="0">
                <a:solidFill>
                  <a:srgbClr val="000000"/>
                </a:solidFill>
                <a:latin typeface="Arial" charset="0"/>
              </a:rPr>
              <a:t>axes, and we compared two aligned EGIs by computing their </a:t>
            </a:r>
            <a:r>
              <a:rPr lang="en-US" altLang="zh-TW" sz="1600" i="1" smtClean="0">
                <a:solidFill>
                  <a:srgbClr val="000000"/>
                </a:solidFill>
                <a:latin typeface="Arial" charset="0"/>
              </a:rPr>
              <a:t>L2 difference.</a:t>
            </a:r>
            <a:endParaRPr lang="en-US" altLang="zh-TW" smtClean="0"/>
          </a:p>
          <a:p>
            <a:pPr eaLnBrk="1" hangingPunct="1">
              <a:lnSpc>
                <a:spcPct val="95000"/>
              </a:lnSpc>
              <a:spcBef>
                <a:spcPct val="0"/>
              </a:spcBef>
            </a:pPr>
            <a:r>
              <a:rPr lang="en-US" altLang="zh-TW" sz="1600" smtClean="0">
                <a:solidFill>
                  <a:srgbClr val="000000"/>
                </a:solidFill>
                <a:latin typeface="Arial" charset="0"/>
              </a:rPr>
              <a:t>—</a:t>
            </a:r>
            <a:r>
              <a:rPr lang="en-US" altLang="zh-TW" sz="1600" b="1" smtClean="0">
                <a:solidFill>
                  <a:srgbClr val="000000"/>
                </a:solidFill>
                <a:latin typeface="Arial" charset="0"/>
              </a:rPr>
              <a:t>Shape Histograms: this method characterizes the area of intersection with a collection of concentric</a:t>
            </a:r>
            <a:endParaRPr lang="en-US" altLang="zh-TW" smtClean="0"/>
          </a:p>
          <a:p>
            <a:pPr eaLnBrk="1" hangingPunct="1">
              <a:lnSpc>
                <a:spcPct val="95000"/>
              </a:lnSpc>
              <a:spcBef>
                <a:spcPct val="0"/>
              </a:spcBef>
            </a:pPr>
            <a:r>
              <a:rPr lang="en-US" altLang="zh-TW" sz="1600" smtClean="0">
                <a:solidFill>
                  <a:srgbClr val="000000"/>
                </a:solidFill>
                <a:latin typeface="Arial" charset="0"/>
              </a:rPr>
              <a:t>spheres. The distribution of areas is normalized so that the overall volume is 1 and two distributions</a:t>
            </a:r>
            <a:endParaRPr lang="en-US" altLang="zh-TW" smtClean="0"/>
          </a:p>
          <a:p>
            <a:pPr eaLnBrk="1" hangingPunct="1">
              <a:lnSpc>
                <a:spcPct val="95000"/>
              </a:lnSpc>
              <a:spcBef>
                <a:spcPct val="0"/>
              </a:spcBef>
            </a:pPr>
            <a:r>
              <a:rPr lang="en-US" altLang="zh-TW" sz="1600" smtClean="0">
                <a:solidFill>
                  <a:srgbClr val="000000"/>
                </a:solidFill>
                <a:latin typeface="Arial" charset="0"/>
              </a:rPr>
              <a:t>are compared by computing their </a:t>
            </a:r>
            <a:r>
              <a:rPr lang="en-US" altLang="zh-TW" sz="1600" i="1" smtClean="0">
                <a:solidFill>
                  <a:srgbClr val="000000"/>
                </a:solidFill>
                <a:latin typeface="Arial" charset="0"/>
              </a:rPr>
              <a:t>L2 difference (as in Ankerst et al. [1999a]).</a:t>
            </a:r>
            <a:endParaRPr lang="en-US" altLang="zh-TW" smtClean="0"/>
          </a:p>
          <a:p>
            <a:pPr eaLnBrk="1" hangingPunct="1">
              <a:lnSpc>
                <a:spcPct val="95000"/>
              </a:lnSpc>
              <a:spcBef>
                <a:spcPct val="0"/>
              </a:spcBef>
            </a:pPr>
            <a:r>
              <a:rPr lang="en-US" altLang="zh-TW" sz="1600" smtClean="0">
                <a:solidFill>
                  <a:srgbClr val="000000"/>
                </a:solidFill>
                <a:latin typeface="Arial" charset="0"/>
              </a:rPr>
              <a:t>—</a:t>
            </a:r>
            <a:r>
              <a:rPr lang="en-US" altLang="zh-TW" sz="1600" b="1" smtClean="0">
                <a:solidFill>
                  <a:srgbClr val="000000"/>
                </a:solidFill>
                <a:latin typeface="Arial" charset="0"/>
              </a:rPr>
              <a:t>D2 Shape Distributions (D2): this method represents the shape of a 3D model by the distribution</a:t>
            </a:r>
            <a:endParaRPr lang="en-US" altLang="zh-TW" smtClean="0"/>
          </a:p>
          <a:p>
            <a:pPr eaLnBrk="1" hangingPunct="1">
              <a:lnSpc>
                <a:spcPct val="95000"/>
              </a:lnSpc>
              <a:spcBef>
                <a:spcPct val="0"/>
              </a:spcBef>
            </a:pPr>
            <a:r>
              <a:rPr lang="en-US" altLang="zh-TW" sz="1600" smtClean="0">
                <a:solidFill>
                  <a:srgbClr val="000000"/>
                </a:solidFill>
                <a:latin typeface="Arial" charset="0"/>
              </a:rPr>
              <a:t>of Euclidean distances between pairs of points on its surface. The distribution for every model is</a:t>
            </a:r>
            <a:endParaRPr lang="en-US" altLang="zh-TW" smtClean="0"/>
          </a:p>
          <a:p>
            <a:pPr eaLnBrk="1" hangingPunct="1">
              <a:lnSpc>
                <a:spcPct val="95000"/>
              </a:lnSpc>
              <a:spcBef>
                <a:spcPct val="0"/>
              </a:spcBef>
            </a:pPr>
            <a:r>
              <a:rPr lang="en-US" altLang="zh-TW" sz="1600" smtClean="0">
                <a:solidFill>
                  <a:srgbClr val="000000"/>
                </a:solidFill>
                <a:latin typeface="Arial" charset="0"/>
              </a:rPr>
              <a:t>normalized for scale by dividing by its mean, and two distributions are compared by computing their</a:t>
            </a:r>
            <a:endParaRPr lang="en-US" altLang="zh-TW" smtClean="0"/>
          </a:p>
          <a:p>
            <a:pPr eaLnBrk="1" hangingPunct="1">
              <a:lnSpc>
                <a:spcPct val="95000"/>
              </a:lnSpc>
              <a:spcBef>
                <a:spcPct val="0"/>
              </a:spcBef>
            </a:pPr>
            <a:r>
              <a:rPr lang="en-US" altLang="zh-TW" sz="1600" i="1" smtClean="0">
                <a:solidFill>
                  <a:srgbClr val="000000"/>
                </a:solidFill>
                <a:latin typeface="Arial" charset="0"/>
              </a:rPr>
              <a:t>L1 difference (as in Osada et al. [2001]).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62000" y="2366963"/>
            <a:ext cx="8636000" cy="1633537"/>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4318000"/>
            <a:ext cx="71120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4EA11BED-C638-4684-862E-DA152633EFFC}" type="slidenum">
              <a:rPr lang="en-US" altLang="zh-TW"/>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32751ED-F347-4AA3-889D-4B60490FDB8E}"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39000" y="676275"/>
            <a:ext cx="2159000" cy="609758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762000" y="676275"/>
            <a:ext cx="6324600" cy="609758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80E35D6-C5C7-42A5-B204-096163F636F5}"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FB2BACA-DD0B-4C18-BF67-EF3B4AA3B4F2}"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803275" y="4895850"/>
            <a:ext cx="8636000" cy="15144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03275" y="3228975"/>
            <a:ext cx="86360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409C2A1-1990-40CF-9281-B982F798E28C}"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7620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56200" y="2200275"/>
            <a:ext cx="4241800" cy="4573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2CDA77E-8C4D-458C-B4C9-05D177A24B92}"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08000" y="304800"/>
            <a:ext cx="9144000" cy="1270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08000" y="1704975"/>
            <a:ext cx="4489450"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508000" y="2416175"/>
            <a:ext cx="4489450"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160963" y="1704975"/>
            <a:ext cx="4491037"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5160963" y="2416175"/>
            <a:ext cx="4491037"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17808254-D597-4F02-BFD9-B6F03FB44393}"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B83AF775-0342-47EE-9FB4-AAA299AC7D32}"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3A81872A-174B-4F68-BC2E-4A1041272BF8}"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08000" y="303213"/>
            <a:ext cx="3343275" cy="1290637"/>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971925" y="303213"/>
            <a:ext cx="5680075"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508000" y="1593850"/>
            <a:ext cx="3343275"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6FCC2E06-C23E-4713-9449-9F59BB3BE705}"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90725" y="5334000"/>
            <a:ext cx="6096000" cy="6302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990725" y="681038"/>
            <a:ext cx="60960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990725" y="5964238"/>
            <a:ext cx="60960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C7EB677-8A07-4367-8066-DBF7AB56B5F6}"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62000" y="676275"/>
            <a:ext cx="8636000" cy="12715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2051" name="Rectangle 3"/>
          <p:cNvSpPr>
            <a:spLocks noGrp="1" noChangeArrowheads="1"/>
          </p:cNvSpPr>
          <p:nvPr>
            <p:ph type="body" idx="1"/>
          </p:nvPr>
        </p:nvSpPr>
        <p:spPr bwMode="auto">
          <a:xfrm>
            <a:off x="762000" y="2200275"/>
            <a:ext cx="8636000" cy="4573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762000" y="6942138"/>
            <a:ext cx="2117725"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新細明體" pitchFamily="18" charset="-120"/>
              </a:defRPr>
            </a:lvl1pPr>
          </a:lstStyle>
          <a:p>
            <a:pPr>
              <a:defRPr/>
            </a:pPr>
            <a:endParaRPr lang="en-US" altLang="zh-TW"/>
          </a:p>
        </p:txBody>
      </p:sp>
      <p:sp>
        <p:nvSpPr>
          <p:cNvPr id="1029" name="Rectangle 5"/>
          <p:cNvSpPr>
            <a:spLocks noGrp="1" noChangeArrowheads="1"/>
          </p:cNvSpPr>
          <p:nvPr>
            <p:ph type="ftr" sz="quarter" idx="3"/>
          </p:nvPr>
        </p:nvSpPr>
        <p:spPr bwMode="auto">
          <a:xfrm>
            <a:off x="3470275" y="6942138"/>
            <a:ext cx="3219450"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新細明體" pitchFamily="18"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7280275" y="6942138"/>
            <a:ext cx="2119313" cy="50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新細明體" pitchFamily="18" charset="-120"/>
              </a:defRPr>
            </a:lvl1pPr>
          </a:lstStyle>
          <a:p>
            <a:pPr>
              <a:defRPr/>
            </a:pPr>
            <a:fld id="{32B23196-699A-4515-A55F-93A3F868E023}"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2" cstate="print"/>
          <a:srcRect/>
          <a:stretch>
            <a:fillRect/>
          </a:stretch>
        </p:blipFill>
        <p:spPr bwMode="auto">
          <a:xfrm>
            <a:off x="28575" y="714375"/>
            <a:ext cx="10133013" cy="3486150"/>
          </a:xfrm>
          <a:prstGeom prst="rect">
            <a:avLst/>
          </a:prstGeom>
          <a:noFill/>
          <a:ln w="9525">
            <a:noFill/>
            <a:miter lim="800000"/>
            <a:headEnd/>
            <a:tailEnd/>
          </a:ln>
        </p:spPr>
      </p:pic>
      <p:sp>
        <p:nvSpPr>
          <p:cNvPr id="3075" name="Rectangle 1"/>
          <p:cNvSpPr>
            <a:spLocks noGrp="1" noChangeArrowheads="1"/>
          </p:cNvSpPr>
          <p:nvPr>
            <p:ph type="ctrTitle"/>
          </p:nvPr>
        </p:nvSpPr>
        <p:spPr>
          <a:xfrm>
            <a:off x="742950" y="1016000"/>
            <a:ext cx="8669338" cy="1419225"/>
          </a:xfrm>
        </p:spPr>
        <p:txBody>
          <a:bodyPr lIns="0" tIns="0" rIns="0" bIns="0" anchor="t"/>
          <a:lstStyle/>
          <a:p>
            <a:pPr eaLnBrk="1" hangingPunct="1">
              <a:lnSpc>
                <a:spcPct val="95000"/>
              </a:lnSpc>
            </a:pPr>
            <a:r>
              <a:rPr lang="en-US" altLang="zh-TW" sz="4800" smtClean="0">
                <a:solidFill>
                  <a:srgbClr val="000000"/>
                </a:solidFill>
                <a:latin typeface="Arial" charset="0"/>
                <a:ea typeface="新細明體" pitchFamily="18" charset="-120"/>
              </a:rPr>
              <a:t>A Search Engine for 3D Models</a:t>
            </a:r>
          </a:p>
        </p:txBody>
      </p:sp>
      <p:sp>
        <p:nvSpPr>
          <p:cNvPr id="3076" name="Rectangle 2"/>
          <p:cNvSpPr>
            <a:spLocks noGrp="1" noChangeArrowheads="1"/>
          </p:cNvSpPr>
          <p:nvPr>
            <p:ph type="subTitle" idx="1"/>
          </p:nvPr>
        </p:nvSpPr>
        <p:spPr>
          <a:xfrm>
            <a:off x="1657350" y="2946400"/>
            <a:ext cx="6834188" cy="3003550"/>
          </a:xfrm>
        </p:spPr>
        <p:txBody>
          <a:bodyPr lIns="0" tIns="0" rIns="0" bIns="0"/>
          <a:lstStyle/>
          <a:p>
            <a:pPr eaLnBrk="1" hangingPunct="1">
              <a:lnSpc>
                <a:spcPct val="95000"/>
              </a:lnSpc>
              <a:spcBef>
                <a:spcPct val="0"/>
              </a:spcBef>
            </a:pPr>
            <a:r>
              <a:rPr lang="en-US" altLang="zh-TW" sz="2400" smtClean="0">
                <a:solidFill>
                  <a:srgbClr val="000000"/>
                </a:solidFill>
                <a:latin typeface="Arial" charset="0"/>
                <a:ea typeface="新細明體" pitchFamily="18" charset="-120"/>
              </a:rPr>
              <a:t>THOMAS FUNKHOUSER, PATRICK MIN, MICHAEL KAZHDAN, JOYCE CHEN,</a:t>
            </a:r>
            <a:endParaRPr lang="en-US" altLang="zh-TW" smtClean="0">
              <a:ea typeface="新細明體" pitchFamily="18" charset="-120"/>
            </a:endParaRPr>
          </a:p>
          <a:p>
            <a:pPr eaLnBrk="1" hangingPunct="1">
              <a:lnSpc>
                <a:spcPct val="95000"/>
              </a:lnSpc>
              <a:spcBef>
                <a:spcPct val="0"/>
              </a:spcBef>
            </a:pPr>
            <a:r>
              <a:rPr lang="en-US" altLang="zh-TW" sz="2400" smtClean="0">
                <a:solidFill>
                  <a:srgbClr val="000000"/>
                </a:solidFill>
                <a:latin typeface="Arial" charset="0"/>
                <a:ea typeface="新細明體" pitchFamily="18" charset="-120"/>
              </a:rPr>
              <a:t>ALEX HALDERMAN, and DAVID DOBKIN</a:t>
            </a:r>
            <a:endParaRPr lang="en-US" altLang="zh-TW" smtClean="0">
              <a:ea typeface="新細明體" pitchFamily="18" charset="-120"/>
            </a:endParaRPr>
          </a:p>
          <a:p>
            <a:pPr eaLnBrk="1" hangingPunct="1">
              <a:lnSpc>
                <a:spcPct val="95000"/>
              </a:lnSpc>
              <a:spcBef>
                <a:spcPct val="0"/>
              </a:spcBef>
            </a:pPr>
            <a:endParaRPr lang="en-US" altLang="zh-TW" sz="2400" smtClean="0">
              <a:solidFill>
                <a:srgbClr val="000000"/>
              </a:solidFill>
              <a:latin typeface="Arial" charset="0"/>
              <a:ea typeface="新細明體" pitchFamily="18" charset="-120"/>
            </a:endParaRPr>
          </a:p>
          <a:p>
            <a:pPr eaLnBrk="1" hangingPunct="1">
              <a:lnSpc>
                <a:spcPct val="95000"/>
              </a:lnSpc>
              <a:spcBef>
                <a:spcPct val="0"/>
              </a:spcBef>
            </a:pPr>
            <a:r>
              <a:rPr lang="en-US" altLang="zh-TW" sz="2400" smtClean="0">
                <a:solidFill>
                  <a:srgbClr val="000000"/>
                </a:solidFill>
                <a:latin typeface="Arial" charset="0"/>
                <a:ea typeface="新細明體" pitchFamily="18" charset="-120"/>
              </a:rPr>
              <a:t>Princeton University</a:t>
            </a:r>
            <a:endParaRPr lang="en-US" altLang="zh-TW" smtClean="0">
              <a:ea typeface="新細明體" pitchFamily="18" charset="-120"/>
            </a:endParaRPr>
          </a:p>
          <a:p>
            <a:pPr eaLnBrk="1" hangingPunct="1">
              <a:lnSpc>
                <a:spcPct val="95000"/>
              </a:lnSpc>
              <a:spcBef>
                <a:spcPct val="0"/>
              </a:spcBef>
            </a:pPr>
            <a:r>
              <a:rPr lang="en-US" altLang="zh-TW" sz="2400" smtClean="0">
                <a:solidFill>
                  <a:srgbClr val="000000"/>
                </a:solidFill>
                <a:latin typeface="Arial" charset="0"/>
                <a:ea typeface="新細明體" pitchFamily="18" charset="-120"/>
              </a:rPr>
              <a:t>and</a:t>
            </a:r>
            <a:endParaRPr lang="en-US" altLang="zh-TW" smtClean="0">
              <a:ea typeface="新細明體" pitchFamily="18" charset="-120"/>
            </a:endParaRPr>
          </a:p>
          <a:p>
            <a:pPr eaLnBrk="1" hangingPunct="1">
              <a:lnSpc>
                <a:spcPct val="95000"/>
              </a:lnSpc>
              <a:spcBef>
                <a:spcPct val="0"/>
              </a:spcBef>
            </a:pPr>
            <a:r>
              <a:rPr lang="en-US" altLang="zh-TW" sz="2400" smtClean="0">
                <a:solidFill>
                  <a:srgbClr val="000000"/>
                </a:solidFill>
                <a:latin typeface="Arial" charset="0"/>
                <a:ea typeface="新細明體" pitchFamily="18" charset="-120"/>
              </a:rPr>
              <a:t>DAVID JACOBS</a:t>
            </a:r>
            <a:endParaRPr lang="en-US" altLang="zh-TW" smtClean="0">
              <a:ea typeface="新細明體" pitchFamily="18" charset="-120"/>
            </a:endParaRPr>
          </a:p>
          <a:p>
            <a:pPr eaLnBrk="1" hangingPunct="1">
              <a:lnSpc>
                <a:spcPct val="95000"/>
              </a:lnSpc>
              <a:spcBef>
                <a:spcPct val="0"/>
              </a:spcBef>
            </a:pPr>
            <a:r>
              <a:rPr lang="en-US" altLang="zh-TW" sz="2400" smtClean="0">
                <a:solidFill>
                  <a:srgbClr val="000000"/>
                </a:solidFill>
                <a:latin typeface="Arial" charset="0"/>
                <a:ea typeface="新細明體" pitchFamily="18" charset="-120"/>
              </a:rPr>
              <a:t>NEC Research Institute</a:t>
            </a:r>
            <a:endParaRPr lang="en-US" altLang="zh-TW" smtClean="0">
              <a:ea typeface="新細明體" pitchFamily="18" charset="-120"/>
            </a:endParaRPr>
          </a:p>
          <a:p>
            <a:pPr eaLnBrk="1" hangingPunct="1">
              <a:lnSpc>
                <a:spcPct val="95000"/>
              </a:lnSpc>
              <a:spcBef>
                <a:spcPct val="0"/>
              </a:spcBef>
            </a:pPr>
            <a:endParaRPr lang="en-US" altLang="zh-TW" sz="2400" smtClean="0">
              <a:solidFill>
                <a:srgbClr val="000000"/>
              </a:solidFill>
              <a:latin typeface="Arial" charset="0"/>
              <a:ea typeface="新細明體" pitchFamily="18" charset="-120"/>
            </a:endParaRPr>
          </a:p>
          <a:p>
            <a:pPr eaLnBrk="1" hangingPunct="1">
              <a:lnSpc>
                <a:spcPct val="95000"/>
              </a:lnSpc>
              <a:spcBef>
                <a:spcPct val="0"/>
              </a:spcBef>
            </a:pPr>
            <a:r>
              <a:rPr lang="en-US" altLang="zh-TW" sz="2400" smtClean="0">
                <a:solidFill>
                  <a:srgbClr val="000000"/>
                </a:solidFill>
                <a:latin typeface="Arial" charset="0"/>
                <a:ea typeface="新細明體" pitchFamily="18" charset="-120"/>
              </a:rPr>
              <a:t>ACM Transactions on Graphics, Vol. 22, No. 1, January 2003, Pages 83–105.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cstate="print"/>
          <a:srcRect/>
          <a:stretch>
            <a:fillRect/>
          </a:stretch>
        </p:blipFill>
        <p:spPr bwMode="auto">
          <a:xfrm>
            <a:off x="590550" y="4467225"/>
            <a:ext cx="9178925" cy="3086100"/>
          </a:xfrm>
          <a:prstGeom prst="rect">
            <a:avLst/>
          </a:prstGeom>
          <a:noFill/>
          <a:ln w="9525">
            <a:noFill/>
            <a:miter lim="800000"/>
            <a:headEnd/>
            <a:tailEnd/>
          </a:ln>
        </p:spPr>
      </p:pic>
      <p:sp>
        <p:nvSpPr>
          <p:cNvPr id="12291"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SHAPE QUERIES </a:t>
            </a:r>
          </a:p>
        </p:txBody>
      </p:sp>
      <p:sp>
        <p:nvSpPr>
          <p:cNvPr id="12292" name="Rectangle 2"/>
          <p:cNvSpPr>
            <a:spLocks noGrp="1" noChangeArrowheads="1"/>
          </p:cNvSpPr>
          <p:nvPr>
            <p:ph type="subTitle" idx="1"/>
          </p:nvPr>
        </p:nvSpPr>
        <p:spPr>
          <a:xfrm>
            <a:off x="133350" y="1219200"/>
            <a:ext cx="9891713" cy="5480050"/>
          </a:xfrm>
        </p:spPr>
        <p:txBody>
          <a:bodyPr lIns="0" tIns="0" rIns="0" bIns="0"/>
          <a:lstStyle/>
          <a:p>
            <a:pPr lvl="1" indent="-342900" algn="l" eaLnBrk="1" hangingPunct="1">
              <a:lnSpc>
                <a:spcPct val="95000"/>
              </a:lnSpc>
              <a:spcBef>
                <a:spcPct val="0"/>
              </a:spcBef>
              <a:buClr>
                <a:srgbClr val="000000"/>
              </a:buClr>
              <a:buFontTx/>
              <a:buChar char="•"/>
            </a:pPr>
            <a:r>
              <a:rPr lang="en-US" altLang="zh-TW" sz="2900" smtClean="0">
                <a:solidFill>
                  <a:srgbClr val="000000"/>
                </a:solidFill>
                <a:latin typeface="Arial" charset="0"/>
                <a:ea typeface="新細明體" pitchFamily="18" charset="-120"/>
              </a:rPr>
              <a:t>Spherical harmonics method</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900" smtClean="0">
                <a:solidFill>
                  <a:srgbClr val="000000"/>
                </a:solidFill>
                <a:latin typeface="Arial" charset="0"/>
                <a:ea typeface="新細明體" pitchFamily="18" charset="-120"/>
              </a:rPr>
              <a:t>The main idea is to decompose a 3D model into a collection of functions.</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900" smtClean="0">
                <a:solidFill>
                  <a:srgbClr val="000000"/>
                </a:solidFill>
                <a:latin typeface="Arial" charset="0"/>
                <a:ea typeface="新細明體" pitchFamily="18" charset="-120"/>
              </a:rPr>
              <a:t>Use spherical harmonics to discard orientation information (phase) for each one. </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900" smtClean="0">
                <a:solidFill>
                  <a:srgbClr val="000000"/>
                </a:solidFill>
                <a:latin typeface="Arial" charset="0"/>
                <a:ea typeface="新細明體" pitchFamily="18" charset="-120"/>
              </a:rPr>
              <a:t>This yields a shape descriptor that is both orientation invariant and descriptive.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p:cNvPicPr>
            <a:picLocks noChangeAspect="1" noChangeArrowheads="1"/>
          </p:cNvPicPr>
          <p:nvPr/>
        </p:nvPicPr>
        <p:blipFill>
          <a:blip r:embed="rId2" cstate="print"/>
          <a:srcRect/>
          <a:stretch>
            <a:fillRect/>
          </a:stretch>
        </p:blipFill>
        <p:spPr bwMode="auto">
          <a:xfrm>
            <a:off x="1638300" y="5114925"/>
            <a:ext cx="1860550" cy="2505075"/>
          </a:xfrm>
          <a:prstGeom prst="rect">
            <a:avLst/>
          </a:prstGeom>
          <a:noFill/>
          <a:ln w="9525">
            <a:noFill/>
            <a:miter lim="800000"/>
            <a:headEnd/>
            <a:tailEnd/>
          </a:ln>
        </p:spPr>
      </p:pic>
      <p:sp>
        <p:nvSpPr>
          <p:cNvPr id="13315" name="Rectangle 2"/>
          <p:cNvSpPr>
            <a:spLocks noGrp="1" noChangeArrowheads="1"/>
          </p:cNvSpPr>
          <p:nvPr>
            <p:ph type="subTitle" idx="1"/>
          </p:nvPr>
        </p:nvSpPr>
        <p:spPr>
          <a:xfrm>
            <a:off x="133350" y="1219200"/>
            <a:ext cx="9891713" cy="5480050"/>
          </a:xfrm>
        </p:spPr>
        <p:txBody>
          <a:bodyPr lIns="0" tIns="0" rIns="0" bIns="0"/>
          <a:lstStyle/>
          <a:p>
            <a:pPr lvl="1" indent="-342900" algn="l" eaLnBrk="1" hangingPunct="1">
              <a:lnSpc>
                <a:spcPct val="95000"/>
              </a:lnSpc>
              <a:spcBef>
                <a:spcPct val="0"/>
              </a:spcBef>
              <a:buClr>
                <a:srgbClr val="000000"/>
              </a:buClr>
              <a:buFontTx/>
              <a:buChar char="•"/>
            </a:pPr>
            <a:r>
              <a:rPr lang="en-US" altLang="zh-TW" sz="2900" smtClean="0">
                <a:solidFill>
                  <a:srgbClr val="000000"/>
                </a:solidFill>
                <a:latin typeface="Arial" charset="0"/>
                <a:ea typeface="新細明體" pitchFamily="18" charset="-120"/>
              </a:rPr>
              <a:t>Spherical harmonics method procedure</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900" smtClean="0">
                <a:solidFill>
                  <a:srgbClr val="000000"/>
                </a:solidFill>
                <a:latin typeface="Arial" charset="0"/>
                <a:ea typeface="新細明體" pitchFamily="18" charset="-120"/>
              </a:rPr>
              <a:t>First, we </a:t>
            </a:r>
            <a:r>
              <a:rPr lang="en-US" altLang="zh-TW" sz="2900" b="1" smtClean="0">
                <a:solidFill>
                  <a:srgbClr val="000000"/>
                </a:solidFill>
                <a:latin typeface="Arial" charset="0"/>
                <a:ea typeface="新細明體" pitchFamily="18" charset="-120"/>
              </a:rPr>
              <a:t>rasterize</a:t>
            </a:r>
            <a:r>
              <a:rPr lang="en-US" altLang="zh-TW" sz="2900" smtClean="0">
                <a:solidFill>
                  <a:srgbClr val="000000"/>
                </a:solidFill>
                <a:latin typeface="Arial" charset="0"/>
                <a:ea typeface="新細明體" pitchFamily="18" charset="-120"/>
              </a:rPr>
              <a:t> the polygonal surfaces into a 2R x2R x2R voxel grid, assigning a voxel a value of 1 if it is within one voxel width of a polygonal surface, and assigning it a value of 0 otherwise.1 We usually choose R to be ~32, which provides adequate granularity for discriminating shapes while filtering out high-frequency noise in the original data.</a:t>
            </a:r>
          </a:p>
        </p:txBody>
      </p:sp>
      <p:sp>
        <p:nvSpPr>
          <p:cNvPr id="13316"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000" b="1" smtClean="0">
                <a:solidFill>
                  <a:srgbClr val="000000"/>
                </a:solidFill>
                <a:latin typeface="Arial" charset="0"/>
                <a:ea typeface="新細明體" pitchFamily="18" charset="-120"/>
              </a:rPr>
              <a:t>Spherical harmonics method</a:t>
            </a:r>
          </a:p>
        </p:txBody>
      </p:sp>
      <p:pic>
        <p:nvPicPr>
          <p:cNvPr id="13317" name="Picture 5"/>
          <p:cNvPicPr>
            <a:picLocks noChangeAspect="1" noChangeArrowheads="1"/>
          </p:cNvPicPr>
          <p:nvPr/>
        </p:nvPicPr>
        <p:blipFill>
          <a:blip r:embed="rId3" cstate="print"/>
          <a:srcRect/>
          <a:stretch>
            <a:fillRect/>
          </a:stretch>
        </p:blipFill>
        <p:spPr bwMode="auto">
          <a:xfrm>
            <a:off x="2878138" y="4648200"/>
            <a:ext cx="3232150" cy="1524000"/>
          </a:xfrm>
          <a:prstGeom prst="rect">
            <a:avLst/>
          </a:prstGeom>
          <a:noFill/>
          <a:ln w="9525">
            <a:noFill/>
            <a:miter lim="800000"/>
            <a:headEnd/>
            <a:tailEnd/>
          </a:ln>
        </p:spPr>
      </p:pic>
      <p:sp>
        <p:nvSpPr>
          <p:cNvPr id="13318" name="Text Box 6"/>
          <p:cNvSpPr txBox="1">
            <a:spLocks noChangeArrowheads="1"/>
          </p:cNvSpPr>
          <p:nvPr/>
        </p:nvSpPr>
        <p:spPr bwMode="auto">
          <a:xfrm>
            <a:off x="3894138" y="5114925"/>
            <a:ext cx="3387725" cy="909638"/>
          </a:xfrm>
          <a:prstGeom prst="rect">
            <a:avLst/>
          </a:prstGeom>
          <a:noFill/>
          <a:ln w="9525">
            <a:noFill/>
            <a:miter lim="800000"/>
            <a:headEnd/>
            <a:tailEnd/>
          </a:ln>
        </p:spPr>
        <p:txBody>
          <a:bodyPr lIns="0" tIns="0" rIns="0" bIns="0">
            <a:spAutoFit/>
          </a:bodyPr>
          <a:lstStyle/>
          <a:p>
            <a:pPr>
              <a:lnSpc>
                <a:spcPct val="95000"/>
              </a:lnSpc>
            </a:pPr>
            <a:r>
              <a:rPr lang="en-US" altLang="zh-TW" sz="3000">
                <a:solidFill>
                  <a:srgbClr val="000000"/>
                </a:solidFill>
                <a:latin typeface="Arial" charset="0"/>
                <a:ea typeface="新細明體" pitchFamily="18" charset="-120"/>
              </a:rPr>
              <a:t>Rasterize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p:cNvPicPr>
            <a:picLocks noChangeAspect="1" noChangeArrowheads="1"/>
          </p:cNvPicPr>
          <p:nvPr/>
        </p:nvPicPr>
        <p:blipFill>
          <a:blip r:embed="rId3" cstate="print"/>
          <a:srcRect/>
          <a:stretch>
            <a:fillRect/>
          </a:stretch>
        </p:blipFill>
        <p:spPr bwMode="auto">
          <a:xfrm>
            <a:off x="495300" y="3752850"/>
            <a:ext cx="5586413" cy="3829050"/>
          </a:xfrm>
          <a:prstGeom prst="rect">
            <a:avLst/>
          </a:prstGeom>
          <a:noFill/>
          <a:ln w="9525">
            <a:noFill/>
            <a:miter lim="800000"/>
            <a:headEnd/>
            <a:tailEnd/>
          </a:ln>
        </p:spPr>
      </p:pic>
      <p:sp>
        <p:nvSpPr>
          <p:cNvPr id="14339"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000" b="1" smtClean="0">
                <a:solidFill>
                  <a:srgbClr val="000000"/>
                </a:solidFill>
                <a:latin typeface="Arial" charset="0"/>
                <a:ea typeface="新細明體" pitchFamily="18" charset="-120"/>
              </a:rPr>
              <a:t>Spherical harmonics method</a:t>
            </a:r>
          </a:p>
        </p:txBody>
      </p:sp>
      <p:sp>
        <p:nvSpPr>
          <p:cNvPr id="14340" name="Rectangle 2"/>
          <p:cNvSpPr>
            <a:spLocks noGrp="1" noChangeArrowheads="1"/>
          </p:cNvSpPr>
          <p:nvPr>
            <p:ph type="subTitle" idx="1"/>
          </p:nvPr>
        </p:nvSpPr>
        <p:spPr>
          <a:xfrm>
            <a:off x="133350" y="1219200"/>
            <a:ext cx="9891713" cy="5480050"/>
          </a:xfrm>
        </p:spPr>
        <p:txBody>
          <a:bodyPr lIns="0" tIns="0" rIns="0" bIns="0"/>
          <a:lstStyle/>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Rasterisation is the task of taking an image described in a vector graphics format (shapes) and converting it into a raster image (pixels or dots) for output on a video display or printer, or for storage in a bitmap file format. </a:t>
            </a:r>
            <a:endParaRPr lang="en-US" altLang="zh-TW" smtClean="0">
              <a:ea typeface="新細明體" pitchFamily="18" charset="-120"/>
            </a:endParaRPr>
          </a:p>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Vector formats use drawing commands to store graphics as geometric objects. (3D models often stored this way)</a:t>
            </a:r>
          </a:p>
        </p:txBody>
      </p:sp>
      <p:sp>
        <p:nvSpPr>
          <p:cNvPr id="14341" name="Text Box 5"/>
          <p:cNvSpPr txBox="1">
            <a:spLocks noChangeArrowheads="1"/>
          </p:cNvSpPr>
          <p:nvPr/>
        </p:nvSpPr>
        <p:spPr bwMode="auto">
          <a:xfrm>
            <a:off x="3790950" y="4064000"/>
            <a:ext cx="5416550" cy="395288"/>
          </a:xfrm>
          <a:prstGeom prst="rect">
            <a:avLst/>
          </a:prstGeom>
          <a:noFill/>
          <a:ln w="9525">
            <a:noFill/>
            <a:miter lim="800000"/>
            <a:headEnd/>
            <a:tailEnd/>
          </a:ln>
        </p:spPr>
        <p:txBody>
          <a:bodyPr lIns="0" tIns="0" rIns="0" bIns="0">
            <a:spAutoFit/>
          </a:bodyPr>
          <a:lstStyle/>
          <a:p>
            <a:pPr>
              <a:lnSpc>
                <a:spcPct val="95000"/>
              </a:lnSpc>
            </a:pPr>
            <a:r>
              <a:rPr lang="en-US" altLang="zh-TW" sz="2700">
                <a:solidFill>
                  <a:srgbClr val="000000"/>
                </a:solidFill>
                <a:latin typeface="Arial" charset="0"/>
                <a:ea typeface="新細明體" pitchFamily="18" charset="-120"/>
              </a:rPr>
              <a:t>A D3D model .x format file 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000" b="1" smtClean="0">
                <a:solidFill>
                  <a:srgbClr val="000000"/>
                </a:solidFill>
                <a:latin typeface="Arial" charset="0"/>
                <a:ea typeface="新細明體" pitchFamily="18" charset="-120"/>
              </a:rPr>
              <a:t>Spherical harmonics method</a:t>
            </a:r>
          </a:p>
        </p:txBody>
      </p:sp>
      <p:sp>
        <p:nvSpPr>
          <p:cNvPr id="15363" name="Rectangle 2"/>
          <p:cNvSpPr>
            <a:spLocks noGrp="1" noChangeArrowheads="1"/>
          </p:cNvSpPr>
          <p:nvPr>
            <p:ph type="subTitle" idx="1"/>
          </p:nvPr>
        </p:nvSpPr>
        <p:spPr>
          <a:xfrm>
            <a:off x="133350" y="1219200"/>
            <a:ext cx="9891713" cy="5480050"/>
          </a:xfrm>
        </p:spPr>
        <p:txBody>
          <a:bodyPr lIns="0" tIns="0" rIns="0" bIns="0"/>
          <a:lstStyle/>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After the rasterization procedure. We treat the voxel grid as a (binary) real-valued function defined on the set of points with length less than or equal to R and express the function in spherical coordinates:</a:t>
            </a:r>
          </a:p>
        </p:txBody>
      </p:sp>
      <p:pic>
        <p:nvPicPr>
          <p:cNvPr id="15364" name="Picture 4"/>
          <p:cNvPicPr>
            <a:picLocks noChangeAspect="1" noChangeArrowheads="1"/>
          </p:cNvPicPr>
          <p:nvPr/>
        </p:nvPicPr>
        <p:blipFill>
          <a:blip r:embed="rId2" cstate="print"/>
          <a:srcRect/>
          <a:stretch>
            <a:fillRect/>
          </a:stretch>
        </p:blipFill>
        <p:spPr bwMode="auto">
          <a:xfrm>
            <a:off x="390525" y="2847975"/>
            <a:ext cx="9598025" cy="42767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000" b="1" smtClean="0">
                <a:solidFill>
                  <a:srgbClr val="000000"/>
                </a:solidFill>
                <a:latin typeface="Arial" charset="0"/>
                <a:ea typeface="新細明體" pitchFamily="18" charset="-120"/>
              </a:rPr>
              <a:t>Spherical harmonics method</a:t>
            </a:r>
          </a:p>
        </p:txBody>
      </p:sp>
      <p:sp>
        <p:nvSpPr>
          <p:cNvPr id="1028" name="Rectangle 2"/>
          <p:cNvSpPr>
            <a:spLocks noGrp="1" noChangeArrowheads="1"/>
          </p:cNvSpPr>
          <p:nvPr>
            <p:ph type="subTitle" idx="1"/>
          </p:nvPr>
        </p:nvSpPr>
        <p:spPr>
          <a:xfrm>
            <a:off x="133350" y="1219200"/>
            <a:ext cx="9891713" cy="5480050"/>
          </a:xfrm>
        </p:spPr>
        <p:txBody>
          <a:bodyPr lIns="0" tIns="0" rIns="0" bIns="0"/>
          <a:lstStyle/>
          <a:p>
            <a:pPr lvl="1" indent="-342900" algn="l" eaLnBrk="1" hangingPunct="1">
              <a:lnSpc>
                <a:spcPct val="95000"/>
              </a:lnSpc>
              <a:spcBef>
                <a:spcPct val="0"/>
              </a:spcBef>
              <a:buClr>
                <a:srgbClr val="000000"/>
              </a:buClr>
              <a:buFontTx/>
              <a:buChar char="•"/>
            </a:pPr>
            <a:r>
              <a:rPr lang="en-US" altLang="zh-TW" sz="3200" smtClean="0">
                <a:solidFill>
                  <a:srgbClr val="000000"/>
                </a:solidFill>
                <a:latin typeface="Arial" charset="0"/>
                <a:ea typeface="新細明體" pitchFamily="18" charset="-120"/>
              </a:rPr>
              <a:t>Spherical harmonics</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In mathematics, the spherical harmonics are the angular portion of a set of solutions to Laplace's equation. </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Represented in a system of spherical coordinates, Laplace's spherical harmonics are a specific set of spherical harmonics       that forms an orthogonal system.</a:t>
            </a:r>
          </a:p>
        </p:txBody>
      </p:sp>
      <p:pic>
        <p:nvPicPr>
          <p:cNvPr id="1029" name="Picture 4"/>
          <p:cNvPicPr>
            <a:picLocks noChangeAspect="1" noChangeArrowheads="1"/>
          </p:cNvPicPr>
          <p:nvPr/>
        </p:nvPicPr>
        <p:blipFill>
          <a:blip r:embed="rId3" cstate="print"/>
          <a:srcRect/>
          <a:stretch>
            <a:fillRect/>
          </a:stretch>
        </p:blipFill>
        <p:spPr bwMode="auto">
          <a:xfrm>
            <a:off x="1409700" y="3752850"/>
            <a:ext cx="4957763" cy="771525"/>
          </a:xfrm>
          <a:prstGeom prst="rect">
            <a:avLst/>
          </a:prstGeom>
          <a:noFill/>
          <a:ln w="9525">
            <a:noFill/>
            <a:miter lim="800000"/>
            <a:headEnd/>
            <a:tailEnd/>
          </a:ln>
        </p:spPr>
      </p:pic>
      <p:pic>
        <p:nvPicPr>
          <p:cNvPr id="1030" name="Picture 5"/>
          <p:cNvPicPr>
            <a:picLocks noChangeAspect="1" noChangeArrowheads="1"/>
          </p:cNvPicPr>
          <p:nvPr/>
        </p:nvPicPr>
        <p:blipFill>
          <a:blip r:embed="rId4" cstate="print"/>
          <a:srcRect/>
          <a:stretch>
            <a:fillRect/>
          </a:stretch>
        </p:blipFill>
        <p:spPr bwMode="auto">
          <a:xfrm>
            <a:off x="4659313" y="4572000"/>
            <a:ext cx="4995862" cy="2962275"/>
          </a:xfrm>
          <a:prstGeom prst="rect">
            <a:avLst/>
          </a:prstGeom>
          <a:noFill/>
          <a:ln w="9525">
            <a:noFill/>
            <a:miter lim="800000"/>
            <a:headEnd/>
            <a:tailEnd/>
          </a:ln>
        </p:spPr>
      </p:pic>
      <p:pic>
        <p:nvPicPr>
          <p:cNvPr id="1031" name="Picture 6"/>
          <p:cNvPicPr>
            <a:picLocks noChangeAspect="1" noChangeArrowheads="1"/>
          </p:cNvPicPr>
          <p:nvPr/>
        </p:nvPicPr>
        <p:blipFill>
          <a:blip r:embed="rId5" cstate="print"/>
          <a:srcRect/>
          <a:stretch>
            <a:fillRect/>
          </a:stretch>
        </p:blipFill>
        <p:spPr bwMode="auto">
          <a:xfrm>
            <a:off x="1409700" y="4572000"/>
            <a:ext cx="2403475" cy="647700"/>
          </a:xfrm>
          <a:prstGeom prst="rect">
            <a:avLst/>
          </a:prstGeom>
          <a:noFill/>
          <a:ln w="9525">
            <a:noFill/>
            <a:miter lim="800000"/>
            <a:headEnd/>
            <a:tailEnd/>
          </a:ln>
        </p:spPr>
      </p:pic>
      <p:pic>
        <p:nvPicPr>
          <p:cNvPr id="1032" name="Picture 7"/>
          <p:cNvPicPr>
            <a:picLocks noChangeAspect="1" noChangeArrowheads="1"/>
          </p:cNvPicPr>
          <p:nvPr/>
        </p:nvPicPr>
        <p:blipFill>
          <a:blip r:embed="rId6" cstate="print"/>
          <a:srcRect/>
          <a:stretch>
            <a:fillRect/>
          </a:stretch>
        </p:blipFill>
        <p:spPr bwMode="auto">
          <a:xfrm>
            <a:off x="1409700" y="5276850"/>
            <a:ext cx="3127375" cy="657225"/>
          </a:xfrm>
          <a:prstGeom prst="rect">
            <a:avLst/>
          </a:prstGeom>
          <a:noFill/>
          <a:ln w="9525">
            <a:noFill/>
            <a:miter lim="800000"/>
            <a:headEnd/>
            <a:tailEnd/>
          </a:ln>
        </p:spPr>
      </p:pic>
      <p:pic>
        <p:nvPicPr>
          <p:cNvPr id="1033" name="Picture 8"/>
          <p:cNvPicPr>
            <a:picLocks noChangeAspect="1" noChangeArrowheads="1"/>
          </p:cNvPicPr>
          <p:nvPr/>
        </p:nvPicPr>
        <p:blipFill>
          <a:blip r:embed="rId7" cstate="print"/>
          <a:srcRect/>
          <a:stretch>
            <a:fillRect/>
          </a:stretch>
        </p:blipFill>
        <p:spPr bwMode="auto">
          <a:xfrm>
            <a:off x="1409700" y="5991225"/>
            <a:ext cx="2403475" cy="657225"/>
          </a:xfrm>
          <a:prstGeom prst="rect">
            <a:avLst/>
          </a:prstGeom>
          <a:noFill/>
          <a:ln w="9525">
            <a:noFill/>
            <a:miter lim="800000"/>
            <a:headEnd/>
            <a:tailEnd/>
          </a:ln>
        </p:spPr>
      </p:pic>
      <p:pic>
        <p:nvPicPr>
          <p:cNvPr id="1034" name="Picture 9"/>
          <p:cNvPicPr>
            <a:picLocks noChangeAspect="1" noChangeArrowheads="1"/>
          </p:cNvPicPr>
          <p:nvPr/>
        </p:nvPicPr>
        <p:blipFill>
          <a:blip r:embed="rId8" cstate="print"/>
          <a:srcRect/>
          <a:stretch>
            <a:fillRect/>
          </a:stretch>
        </p:blipFill>
        <p:spPr bwMode="auto">
          <a:xfrm>
            <a:off x="1409700" y="6705600"/>
            <a:ext cx="3308350" cy="647700"/>
          </a:xfrm>
          <a:prstGeom prst="rect">
            <a:avLst/>
          </a:prstGeom>
          <a:noFill/>
          <a:ln w="9525">
            <a:noFill/>
            <a:miter lim="800000"/>
            <a:headEnd/>
            <a:tailEnd/>
          </a:ln>
        </p:spPr>
      </p:pic>
      <p:graphicFrame>
        <p:nvGraphicFramePr>
          <p:cNvPr id="1026" name="Object 11"/>
          <p:cNvGraphicFramePr>
            <a:graphicFrameLocks noChangeAspect="1"/>
          </p:cNvGraphicFramePr>
          <p:nvPr/>
        </p:nvGraphicFramePr>
        <p:xfrm>
          <a:off x="4151313" y="3238500"/>
          <a:ext cx="500062" cy="558800"/>
        </p:xfrm>
        <a:graphic>
          <a:graphicData uri="http://schemas.openxmlformats.org/presentationml/2006/ole">
            <p:oleObj spid="_x0000_s1026" name="Equation" r:id="rId9" imgW="215640" imgH="241200" progId="Equation.DSMT4">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000" b="1" smtClean="0">
                <a:solidFill>
                  <a:srgbClr val="000000"/>
                </a:solidFill>
                <a:latin typeface="Arial" charset="0"/>
                <a:ea typeface="新細明體" pitchFamily="18" charset="-120"/>
              </a:rPr>
              <a:t>Spherical harmonics method</a:t>
            </a:r>
          </a:p>
        </p:txBody>
      </p:sp>
      <p:sp>
        <p:nvSpPr>
          <p:cNvPr id="16387" name="Rectangle 2"/>
          <p:cNvSpPr>
            <a:spLocks noGrp="1" noChangeArrowheads="1"/>
          </p:cNvSpPr>
          <p:nvPr>
            <p:ph type="subTitle" idx="1"/>
          </p:nvPr>
        </p:nvSpPr>
        <p:spPr>
          <a:xfrm>
            <a:off x="133350" y="1219200"/>
            <a:ext cx="9891713" cy="5480050"/>
          </a:xfrm>
        </p:spPr>
        <p:txBody>
          <a:bodyPr lIns="0" tIns="0" rIns="0" bIns="0"/>
          <a:lstStyle/>
          <a:p>
            <a:pPr lvl="1" indent="-342900" algn="l" eaLnBrk="1" hangingPunct="1">
              <a:lnSpc>
                <a:spcPct val="95000"/>
              </a:lnSpc>
              <a:spcBef>
                <a:spcPct val="0"/>
              </a:spcBef>
              <a:buClr>
                <a:srgbClr val="000000"/>
              </a:buClr>
              <a:buFontTx/>
              <a:buChar char="•"/>
            </a:pPr>
            <a:r>
              <a:rPr lang="en-US" altLang="zh-TW" sz="2900" smtClean="0">
                <a:solidFill>
                  <a:srgbClr val="000000"/>
                </a:solidFill>
                <a:latin typeface="Arial" charset="0"/>
                <a:ea typeface="新細明體" pitchFamily="18" charset="-120"/>
              </a:rPr>
              <a:t>Noting that the different irreducible representations are ﬁxed under rotation, and noting that rotations do not change the L</a:t>
            </a:r>
            <a:r>
              <a:rPr lang="en-US" altLang="zh-TW" sz="1800" smtClean="0">
                <a:solidFill>
                  <a:srgbClr val="000000"/>
                </a:solidFill>
                <a:latin typeface="Arial" charset="0"/>
                <a:ea typeface="新細明體" pitchFamily="18" charset="-120"/>
              </a:rPr>
              <a:t>2</a:t>
            </a:r>
            <a:r>
              <a:rPr lang="en-US" altLang="zh-TW" sz="2900" smtClean="0">
                <a:solidFill>
                  <a:srgbClr val="000000"/>
                </a:solidFill>
                <a:latin typeface="Arial" charset="0"/>
                <a:ea typeface="新細明體" pitchFamily="18" charset="-120"/>
              </a:rPr>
              <a:t> norm of functions, we observe that the value        does not change if we rotate the function f</a:t>
            </a:r>
            <a:r>
              <a:rPr lang="en-US" altLang="zh-TW" sz="2000" smtClean="0">
                <a:solidFill>
                  <a:srgbClr val="000000"/>
                </a:solidFill>
                <a:latin typeface="Arial" charset="0"/>
                <a:ea typeface="新細明體" pitchFamily="18" charset="-120"/>
              </a:rPr>
              <a:t>r</a:t>
            </a:r>
            <a:r>
              <a:rPr lang="en-US" altLang="zh-TW" sz="2900" smtClean="0">
                <a:solidFill>
                  <a:srgbClr val="000000"/>
                </a:solidFill>
                <a:latin typeface="Arial" charset="0"/>
                <a:ea typeface="新細明體" pitchFamily="18" charset="-120"/>
              </a:rPr>
              <a:t> . We deﬁne a rotation invariant signature for f</a:t>
            </a:r>
            <a:r>
              <a:rPr lang="en-US" altLang="zh-TW" sz="2000" smtClean="0">
                <a:solidFill>
                  <a:srgbClr val="000000"/>
                </a:solidFill>
                <a:latin typeface="Arial" charset="0"/>
                <a:ea typeface="新細明體" pitchFamily="18" charset="-120"/>
              </a:rPr>
              <a:t>r</a:t>
            </a:r>
            <a:r>
              <a:rPr lang="en-US" altLang="zh-TW" sz="2900" smtClean="0">
                <a:solidFill>
                  <a:srgbClr val="000000"/>
                </a:solidFill>
                <a:latin typeface="Arial" charset="0"/>
                <a:ea typeface="新細明體" pitchFamily="18" charset="-120"/>
              </a:rPr>
              <a:t> as the collection of scalars {      ,      , . . . }.</a:t>
            </a:r>
            <a:endParaRPr lang="en-US" altLang="zh-TW" smtClean="0">
              <a:ea typeface="新細明體" pitchFamily="18" charset="-120"/>
            </a:endParaRPr>
          </a:p>
          <a:p>
            <a:pPr lvl="1" indent="-342900" algn="l" eaLnBrk="1" hangingPunct="1">
              <a:lnSpc>
                <a:spcPct val="95000"/>
              </a:lnSpc>
              <a:spcBef>
                <a:spcPct val="0"/>
              </a:spcBef>
              <a:buClr>
                <a:srgbClr val="000000"/>
              </a:buClr>
              <a:buFontTx/>
              <a:buChar char="•"/>
            </a:pPr>
            <a:r>
              <a:rPr lang="en-US" altLang="zh-TW" sz="2900" smtClean="0">
                <a:solidFill>
                  <a:srgbClr val="000000"/>
                </a:solidFill>
                <a:latin typeface="Arial" charset="0"/>
                <a:ea typeface="新細明體" pitchFamily="18" charset="-120"/>
              </a:rPr>
              <a:t>Combining these different signatures over the different radii, we obtain a two-dimensional rotation invariant spherical harmonics descriptor for the 3D model, with the value at index (r</a:t>
            </a:r>
            <a:r>
              <a:rPr lang="en-US" altLang="zh-TW" sz="1800" smtClean="0">
                <a:solidFill>
                  <a:srgbClr val="000000"/>
                </a:solidFill>
                <a:latin typeface="Arial" charset="0"/>
                <a:ea typeface="新細明體" pitchFamily="18" charset="-120"/>
              </a:rPr>
              <a:t>0</a:t>
            </a:r>
            <a:r>
              <a:rPr lang="en-US" altLang="zh-TW" sz="2900" smtClean="0">
                <a:solidFill>
                  <a:srgbClr val="000000"/>
                </a:solidFill>
                <a:latin typeface="Arial" charset="0"/>
                <a:ea typeface="新細明體" pitchFamily="18" charset="-120"/>
              </a:rPr>
              <a:t> , m</a:t>
            </a:r>
            <a:r>
              <a:rPr lang="en-US" altLang="zh-TW" sz="1800" smtClean="0">
                <a:solidFill>
                  <a:srgbClr val="000000"/>
                </a:solidFill>
                <a:latin typeface="Arial" charset="0"/>
                <a:ea typeface="新細明體" pitchFamily="18" charset="-120"/>
              </a:rPr>
              <a:t>0</a:t>
            </a:r>
            <a:r>
              <a:rPr lang="en-US" altLang="zh-TW" sz="2900" smtClean="0">
                <a:solidFill>
                  <a:srgbClr val="000000"/>
                </a:solidFill>
                <a:latin typeface="Arial" charset="0"/>
                <a:ea typeface="新細明體" pitchFamily="18" charset="-120"/>
              </a:rPr>
              <a:t> ) corresponding to the length of the m</a:t>
            </a:r>
            <a:r>
              <a:rPr lang="en-US" altLang="zh-TW" sz="1600" smtClean="0">
                <a:solidFill>
                  <a:srgbClr val="000000"/>
                </a:solidFill>
                <a:latin typeface="Arial" charset="0"/>
                <a:ea typeface="新細明體" pitchFamily="18" charset="-120"/>
              </a:rPr>
              <a:t>0</a:t>
            </a:r>
            <a:r>
              <a:rPr lang="en-US" altLang="zh-TW" sz="2900" smtClean="0">
                <a:solidFill>
                  <a:srgbClr val="000000"/>
                </a:solidFill>
                <a:latin typeface="Arial" charset="0"/>
                <a:ea typeface="新細明體" pitchFamily="18" charset="-120"/>
              </a:rPr>
              <a:t>th frequency of the restriction of f to the sphere with radius r</a:t>
            </a:r>
            <a:r>
              <a:rPr lang="en-US" altLang="zh-TW" sz="1600" smtClean="0">
                <a:solidFill>
                  <a:srgbClr val="000000"/>
                </a:solidFill>
                <a:latin typeface="Arial" charset="0"/>
                <a:ea typeface="新細明體" pitchFamily="18" charset="-120"/>
              </a:rPr>
              <a:t>0</a:t>
            </a:r>
            <a:r>
              <a:rPr lang="en-US" altLang="zh-TW" sz="2900" smtClean="0">
                <a:solidFill>
                  <a:srgbClr val="000000"/>
                </a:solidFill>
                <a:latin typeface="Arial" charset="0"/>
                <a:ea typeface="新細明體" pitchFamily="18" charset="-120"/>
              </a:rPr>
              <a:t> . </a:t>
            </a:r>
          </a:p>
        </p:txBody>
      </p:sp>
      <p:pic>
        <p:nvPicPr>
          <p:cNvPr id="16388" name="Picture 4"/>
          <p:cNvPicPr>
            <a:picLocks noChangeAspect="1" noChangeArrowheads="1"/>
          </p:cNvPicPr>
          <p:nvPr/>
        </p:nvPicPr>
        <p:blipFill>
          <a:blip r:embed="rId2" cstate="print"/>
          <a:srcRect/>
          <a:stretch>
            <a:fillRect/>
          </a:stretch>
        </p:blipFill>
        <p:spPr bwMode="auto">
          <a:xfrm>
            <a:off x="1562100" y="2438400"/>
            <a:ext cx="620713" cy="533400"/>
          </a:xfrm>
          <a:prstGeom prst="rect">
            <a:avLst/>
          </a:prstGeom>
          <a:noFill/>
          <a:ln w="9525">
            <a:noFill/>
            <a:miter lim="800000"/>
            <a:headEnd/>
            <a:tailEnd/>
          </a:ln>
        </p:spPr>
      </p:pic>
      <p:pic>
        <p:nvPicPr>
          <p:cNvPr id="16389" name="Picture 5"/>
          <p:cNvPicPr>
            <a:picLocks noChangeAspect="1" noChangeArrowheads="1"/>
          </p:cNvPicPr>
          <p:nvPr/>
        </p:nvPicPr>
        <p:blipFill>
          <a:blip r:embed="rId3" cstate="print"/>
          <a:srcRect/>
          <a:stretch>
            <a:fillRect/>
          </a:stretch>
        </p:blipFill>
        <p:spPr bwMode="auto">
          <a:xfrm>
            <a:off x="4008438" y="3309938"/>
            <a:ext cx="574675" cy="533400"/>
          </a:xfrm>
          <a:prstGeom prst="rect">
            <a:avLst/>
          </a:prstGeom>
          <a:noFill/>
          <a:ln w="9525">
            <a:noFill/>
            <a:miter lim="800000"/>
            <a:headEnd/>
            <a:tailEnd/>
          </a:ln>
        </p:spPr>
      </p:pic>
      <p:pic>
        <p:nvPicPr>
          <p:cNvPr id="16390" name="Picture 6"/>
          <p:cNvPicPr>
            <a:picLocks noChangeAspect="1" noChangeArrowheads="1"/>
          </p:cNvPicPr>
          <p:nvPr/>
        </p:nvPicPr>
        <p:blipFill>
          <a:blip r:embed="rId4" cstate="print"/>
          <a:srcRect/>
          <a:stretch>
            <a:fillRect/>
          </a:stretch>
        </p:blipFill>
        <p:spPr bwMode="auto">
          <a:xfrm>
            <a:off x="4722813" y="3309938"/>
            <a:ext cx="534987" cy="533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000" b="1" smtClean="0">
                <a:solidFill>
                  <a:srgbClr val="000000"/>
                </a:solidFill>
                <a:latin typeface="Arial" charset="0"/>
                <a:ea typeface="新細明體" pitchFamily="18" charset="-120"/>
              </a:rPr>
              <a:t>Spherical harmonics method</a:t>
            </a:r>
          </a:p>
        </p:txBody>
      </p:sp>
      <p:sp>
        <p:nvSpPr>
          <p:cNvPr id="17411" name="Text Box 4"/>
          <p:cNvSpPr txBox="1">
            <a:spLocks noChangeArrowheads="1"/>
          </p:cNvSpPr>
          <p:nvPr/>
        </p:nvSpPr>
        <p:spPr bwMode="auto">
          <a:xfrm>
            <a:off x="179388" y="1095375"/>
            <a:ext cx="9659937" cy="4414838"/>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3200">
                <a:solidFill>
                  <a:srgbClr val="000000"/>
                </a:solidFill>
                <a:latin typeface="Arial" charset="0"/>
                <a:ea typeface="新細明體" pitchFamily="18" charset="-120"/>
              </a:rPr>
              <a:t>Comparison of descriptors</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sz="2700">
                <a:solidFill>
                  <a:srgbClr val="000000"/>
                </a:solidFill>
                <a:latin typeface="Arial" charset="0"/>
                <a:ea typeface="新細明體" pitchFamily="18" charset="-120"/>
              </a:rPr>
              <a:t>To compare two spherical harmonics descriptors, we simply compute the Euclidean distance between them. Retrieving the K best matches for a 3D query model is equivalent to solving the K nearest neighbors problem in a high-dimensional space. </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sz="2700">
                <a:solidFill>
                  <a:srgbClr val="000000"/>
                </a:solidFill>
                <a:latin typeface="Arial" charset="0"/>
                <a:ea typeface="新細明體" pitchFamily="18" charset="-120"/>
              </a:rPr>
              <a:t>In our implementation works we can build a search algorithm</a:t>
            </a:r>
            <a:r>
              <a:rPr lang="en-US" altLang="zh-TW" sz="2800">
                <a:solidFill>
                  <a:srgbClr val="000000"/>
                </a:solidFill>
                <a:latin typeface="Arial" charset="0"/>
                <a:ea typeface="新細明體" pitchFamily="18" charset="-120"/>
              </a:rPr>
              <a:t>[Indyk and Motwani 1998]</a:t>
            </a:r>
            <a:r>
              <a:rPr lang="en-US" altLang="zh-TW" sz="2700">
                <a:solidFill>
                  <a:srgbClr val="000000"/>
                </a:solidFill>
                <a:latin typeface="Arial" charset="0"/>
                <a:ea typeface="新細明體" pitchFamily="18" charset="-120"/>
              </a:rPr>
              <a:t> that works efficiently in practice by searching in multiple 1D spaces. In practice, a full comparison is required for a small subset of the database.</a:t>
            </a:r>
          </a:p>
        </p:txBody>
      </p:sp>
      <p:pic>
        <p:nvPicPr>
          <p:cNvPr id="17412" name="Picture 5"/>
          <p:cNvPicPr>
            <a:picLocks noChangeAspect="1" noChangeArrowheads="1"/>
          </p:cNvPicPr>
          <p:nvPr/>
        </p:nvPicPr>
        <p:blipFill>
          <a:blip r:embed="rId2" cstate="print"/>
          <a:srcRect/>
          <a:stretch>
            <a:fillRect/>
          </a:stretch>
        </p:blipFill>
        <p:spPr bwMode="auto">
          <a:xfrm>
            <a:off x="1857375" y="5514975"/>
            <a:ext cx="6235700" cy="18669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Sketch QUERIES</a:t>
            </a:r>
          </a:p>
        </p:txBody>
      </p:sp>
      <p:sp>
        <p:nvSpPr>
          <p:cNvPr id="18435" name="Text Box 4"/>
          <p:cNvSpPr txBox="1">
            <a:spLocks noChangeArrowheads="1"/>
          </p:cNvSpPr>
          <p:nvPr/>
        </p:nvSpPr>
        <p:spPr bwMode="auto">
          <a:xfrm>
            <a:off x="179388" y="1095375"/>
            <a:ext cx="9659937" cy="5087938"/>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700">
                <a:solidFill>
                  <a:srgbClr val="000000"/>
                </a:solidFill>
                <a:latin typeface="Arial" charset="0"/>
                <a:ea typeface="新細明體" pitchFamily="18" charset="-120"/>
              </a:rPr>
              <a:t>Of course, shape similarity queries are only possible when the user already has a representative 3Dmodel. In some cases, he will be able to find one by using a text search. However, in other cases, he will have to create it from scratch (at least to seed the search).</a:t>
            </a:r>
            <a:endParaRPr lang="en-US" altLang="zh-TW">
              <a:ea typeface="新細明體" pitchFamily="18" charset="-120"/>
            </a:endParaRPr>
          </a:p>
          <a:p>
            <a:pPr lvl="1" indent="-342900">
              <a:lnSpc>
                <a:spcPct val="95000"/>
              </a:lnSpc>
              <a:buClr>
                <a:srgbClr val="000000"/>
              </a:buClr>
              <a:buSzPct val="100000"/>
              <a:buFontTx/>
              <a:buChar char=" "/>
            </a:pPr>
            <a:endParaRPr lang="en-US" altLang="zh-TW">
              <a:solidFill>
                <a:srgbClr val="000000"/>
              </a:solidFill>
              <a:latin typeface="Arial" charset="0"/>
              <a:ea typeface="新細明體" pitchFamily="18" charset="-120"/>
            </a:endParaRPr>
          </a:p>
          <a:p>
            <a:pPr lvl="1" indent="-342900">
              <a:lnSpc>
                <a:spcPct val="95000"/>
              </a:lnSpc>
              <a:buClr>
                <a:srgbClr val="000000"/>
              </a:buClr>
              <a:buSzPct val="100000"/>
              <a:buFontTx/>
              <a:buChar char="•"/>
            </a:pPr>
            <a:r>
              <a:rPr lang="en-US" altLang="zh-TW" sz="2700">
                <a:solidFill>
                  <a:srgbClr val="000000"/>
                </a:solidFill>
                <a:latin typeface="Arial" charset="0"/>
                <a:ea typeface="新細明體" pitchFamily="18" charset="-120"/>
              </a:rPr>
              <a:t>Rather than providing a tool with which a trained user can create models with exquisite detail and/or smoothness properties, our goal is to allow novice users to specify coarse 3D shapes quickly. In particular, the interface should be easy to learn for first-time visitors to a Web site.</a:t>
            </a:r>
            <a:endParaRPr lang="en-US" altLang="zh-TW">
              <a:ea typeface="新細明體" pitchFamily="18" charset="-120"/>
            </a:endParaRPr>
          </a:p>
          <a:p>
            <a:pPr>
              <a:lnSpc>
                <a:spcPct val="95000"/>
              </a:lnSpc>
            </a:pPr>
            <a:endParaRPr lang="en-US" altLang="zh-TW" sz="2700">
              <a:solidFill>
                <a:srgbClr val="000000"/>
              </a:solidFill>
              <a:latin typeface="Arial" charset="0"/>
              <a:ea typeface="新細明體" pitchFamily="18" charset="-120"/>
            </a:endParaRPr>
          </a:p>
          <a:p>
            <a:pPr>
              <a:lnSpc>
                <a:spcPct val="95000"/>
              </a:lnSpc>
            </a:pPr>
            <a:endParaRPr lang="en-US" altLang="zh-TW" sz="2700">
              <a:solidFill>
                <a:srgbClr val="000000"/>
              </a:solidFill>
              <a:latin typeface="Arial" charset="0"/>
              <a:ea typeface="新細明體"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Sketch QUERIES</a:t>
            </a:r>
          </a:p>
        </p:txBody>
      </p:sp>
      <p:sp>
        <p:nvSpPr>
          <p:cNvPr id="19459" name="Text Box 4"/>
          <p:cNvSpPr txBox="1">
            <a:spLocks noChangeArrowheads="1"/>
          </p:cNvSpPr>
          <p:nvPr/>
        </p:nvSpPr>
        <p:spPr bwMode="auto">
          <a:xfrm>
            <a:off x="179388" y="1095375"/>
            <a:ext cx="9659937" cy="61436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The first approach is to specify shape queries with a simple 3D sketching tool.</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a:solidFill>
                  <a:srgbClr val="000000"/>
                </a:solidFill>
                <a:latin typeface="Arial" charset="0"/>
                <a:ea typeface="新細明體" pitchFamily="18" charset="-120"/>
              </a:rPr>
              <a:t>To investigate this approach, we have developed a query interface in which the user creates a simple 3D model. and then the system retrieves similar models using the matching algorithms described in the previous section.</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a:solidFill>
                  <a:srgbClr val="000000"/>
                </a:solidFill>
                <a:latin typeface="Arial" charset="0"/>
                <a:ea typeface="新細明體" pitchFamily="18" charset="-120"/>
              </a:rPr>
              <a:t>Unfortunately, our early experiences suggest that even its simple gesture interface is still too hard for novice and casual users to learn quickly. Thus we were motivated to look for alternate sketching paradigms.</a:t>
            </a:r>
            <a:endParaRPr lang="en-US" altLang="zh-TW">
              <a:ea typeface="新細明體" pitchFamily="18" charset="-120"/>
            </a:endParaRPr>
          </a:p>
          <a:p>
            <a:pPr marL="857250" lvl="2" indent="-285750">
              <a:lnSpc>
                <a:spcPct val="95000"/>
              </a:lnSpc>
              <a:buClr>
                <a:srgbClr val="000000"/>
              </a:buClr>
              <a:buSzPct val="100000"/>
              <a:buFontTx/>
              <a:buChar char=" "/>
            </a:pPr>
            <a:endParaRPr lang="en-US" altLang="zh-TW" sz="1900">
              <a:solidFill>
                <a:srgbClr val="000000"/>
              </a:solidFill>
              <a:latin typeface="Arial" charset="0"/>
              <a:ea typeface="新細明體" pitchFamily="18" charset="-120"/>
            </a:endParaRPr>
          </a:p>
          <a:p>
            <a:pPr lvl="1" indent="-342900">
              <a:lnSpc>
                <a:spcPct val="95000"/>
              </a:lnSpc>
              <a:buClr>
                <a:srgbClr val="000000"/>
              </a:buClr>
              <a:buSzPct val="100000"/>
              <a:buFontTx/>
              <a:buChar char=" "/>
            </a:pPr>
            <a:endParaRPr lang="en-US" altLang="zh-TW" sz="2300">
              <a:solidFill>
                <a:srgbClr val="000000"/>
              </a:solidFill>
              <a:latin typeface="Arial" charset="0"/>
              <a:ea typeface="新細明體" pitchFamily="18" charset="-120"/>
            </a:endParaRPr>
          </a:p>
        </p:txBody>
      </p:sp>
      <p:pic>
        <p:nvPicPr>
          <p:cNvPr id="19460" name="Picture 5"/>
          <p:cNvPicPr>
            <a:picLocks noChangeAspect="1" noChangeArrowheads="1"/>
          </p:cNvPicPr>
          <p:nvPr/>
        </p:nvPicPr>
        <p:blipFill>
          <a:blip r:embed="rId2" cstate="print"/>
          <a:srcRect/>
          <a:stretch>
            <a:fillRect/>
          </a:stretch>
        </p:blipFill>
        <p:spPr bwMode="auto">
          <a:xfrm>
            <a:off x="3349625" y="4953000"/>
            <a:ext cx="3444875" cy="24606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Sketch QUERIES</a:t>
            </a:r>
          </a:p>
        </p:txBody>
      </p:sp>
      <p:sp>
        <p:nvSpPr>
          <p:cNvPr id="20483" name="Text Box 4"/>
          <p:cNvSpPr txBox="1">
            <a:spLocks noChangeArrowheads="1"/>
          </p:cNvSpPr>
          <p:nvPr/>
        </p:nvSpPr>
        <p:spPr bwMode="auto">
          <a:xfrm>
            <a:off x="179388" y="1095375"/>
            <a:ext cx="9659937" cy="61436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The Second approach is to draw 2D shapes with a pixel paint program and then have the system match the resulting image(s) to 2D projections of 3D objects.</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a:solidFill>
                  <a:srgbClr val="000000"/>
                </a:solidFill>
                <a:latin typeface="Arial" charset="0"/>
                <a:ea typeface="新細明體" pitchFamily="18" charset="-120"/>
              </a:rPr>
              <a:t>The main </a:t>
            </a:r>
            <a:r>
              <a:rPr lang="en-US" altLang="zh-TW" b="1">
                <a:solidFill>
                  <a:srgbClr val="000000"/>
                </a:solidFill>
                <a:latin typeface="Arial" charset="0"/>
                <a:ea typeface="新細明體" pitchFamily="18" charset="-120"/>
              </a:rPr>
              <a:t>advantage</a:t>
            </a:r>
            <a:r>
              <a:rPr lang="en-US" altLang="zh-TW">
                <a:solidFill>
                  <a:srgbClr val="000000"/>
                </a:solidFill>
                <a:latin typeface="Arial" charset="0"/>
                <a:ea typeface="新細明體" pitchFamily="18" charset="-120"/>
              </a:rPr>
              <a:t> of this approach is that the interface is </a:t>
            </a:r>
            <a:r>
              <a:rPr lang="en-US" altLang="zh-TW" b="1">
                <a:solidFill>
                  <a:srgbClr val="000000"/>
                </a:solidFill>
                <a:latin typeface="Arial" charset="0"/>
                <a:ea typeface="新細明體" pitchFamily="18" charset="-120"/>
              </a:rPr>
              <a:t>easy</a:t>
            </a:r>
            <a:r>
              <a:rPr lang="en-US" altLang="zh-TW">
                <a:solidFill>
                  <a:srgbClr val="000000"/>
                </a:solidFill>
                <a:latin typeface="Arial" charset="0"/>
                <a:ea typeface="新細明體" pitchFamily="18" charset="-120"/>
              </a:rPr>
              <a:t> to learn. Of course, the main </a:t>
            </a:r>
            <a:r>
              <a:rPr lang="en-US" altLang="zh-TW" b="1">
                <a:solidFill>
                  <a:srgbClr val="000000"/>
                </a:solidFill>
                <a:latin typeface="Arial" charset="0"/>
                <a:ea typeface="新細明體" pitchFamily="18" charset="-120"/>
              </a:rPr>
              <a:t>disadvantage</a:t>
            </a:r>
            <a:r>
              <a:rPr lang="en-US" altLang="zh-TW">
                <a:solidFill>
                  <a:srgbClr val="000000"/>
                </a:solidFill>
                <a:latin typeface="Arial" charset="0"/>
                <a:ea typeface="新細明體" pitchFamily="18" charset="-120"/>
              </a:rPr>
              <a:t> is that 2D images generally have </a:t>
            </a:r>
            <a:r>
              <a:rPr lang="en-US" altLang="zh-TW" b="1">
                <a:solidFill>
                  <a:srgbClr val="000000"/>
                </a:solidFill>
                <a:latin typeface="Arial" charset="0"/>
                <a:ea typeface="新細明體" pitchFamily="18" charset="-120"/>
              </a:rPr>
              <a:t>less shape information</a:t>
            </a:r>
            <a:r>
              <a:rPr lang="en-US" altLang="zh-TW">
                <a:solidFill>
                  <a:srgbClr val="000000"/>
                </a:solidFill>
                <a:latin typeface="Arial" charset="0"/>
                <a:ea typeface="新細明體" pitchFamily="18" charset="-120"/>
              </a:rPr>
              <a:t> than 3D models. We compensate for this factor somewhat by </a:t>
            </a:r>
            <a:r>
              <a:rPr lang="en-US" altLang="zh-TW" b="1">
                <a:solidFill>
                  <a:srgbClr val="000000"/>
                </a:solidFill>
                <a:latin typeface="Arial" charset="0"/>
                <a:ea typeface="新細明體" pitchFamily="18" charset="-120"/>
              </a:rPr>
              <a:t>allowing</a:t>
            </a:r>
            <a:r>
              <a:rPr lang="en-US" altLang="zh-TW">
                <a:solidFill>
                  <a:srgbClr val="000000"/>
                </a:solidFill>
                <a:latin typeface="Arial" charset="0"/>
                <a:ea typeface="新細明體" pitchFamily="18" charset="-120"/>
              </a:rPr>
              <a:t> the user to draw </a:t>
            </a:r>
            <a:r>
              <a:rPr lang="en-US" altLang="zh-TW" b="1">
                <a:solidFill>
                  <a:srgbClr val="000000"/>
                </a:solidFill>
                <a:latin typeface="Arial" charset="0"/>
                <a:ea typeface="新細明體" pitchFamily="18" charset="-120"/>
              </a:rPr>
              <a:t>multiple</a:t>
            </a:r>
            <a:r>
              <a:rPr lang="en-US" altLang="zh-TW">
                <a:solidFill>
                  <a:srgbClr val="000000"/>
                </a:solidFill>
                <a:latin typeface="Arial" charset="0"/>
                <a:ea typeface="新細明體" pitchFamily="18" charset="-120"/>
              </a:rPr>
              <a:t> 2D projections of an object in order to better define its shape.</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a:solidFill>
                  <a:srgbClr val="000000"/>
                </a:solidFill>
                <a:latin typeface="Arial" charset="0"/>
                <a:ea typeface="新細明體" pitchFamily="18" charset="-120"/>
              </a:rPr>
              <a:t>The main challenge in implementing this approach is to develop algorithms that match 2D sketches to 3D objects. This problem is significantly different from classical ones in computer vision because the 2D input is hand-drawn rather than photographic and the interface is interactive.</a:t>
            </a:r>
            <a:endParaRPr lang="en-US" altLang="zh-TW">
              <a:ea typeface="新細明體" pitchFamily="18" charset="-120"/>
            </a:endParaRPr>
          </a:p>
          <a:p>
            <a:pPr marL="857250" lvl="2" indent="-285750">
              <a:lnSpc>
                <a:spcPct val="95000"/>
              </a:lnSpc>
              <a:buClr>
                <a:srgbClr val="000000"/>
              </a:buClr>
              <a:buSzPct val="100000"/>
              <a:buFontTx/>
              <a:buChar char=" "/>
            </a:pPr>
            <a:endParaRPr lang="en-US" altLang="zh-TW">
              <a:solidFill>
                <a:srgbClr val="000000"/>
              </a:solidFill>
              <a:latin typeface="Arial" charset="0"/>
              <a:ea typeface="新細明體" pitchFamily="18" charset="-120"/>
            </a:endParaRPr>
          </a:p>
          <a:p>
            <a:pPr marL="857250" lvl="2" indent="-285750">
              <a:lnSpc>
                <a:spcPct val="95000"/>
              </a:lnSpc>
              <a:buClr>
                <a:srgbClr val="000000"/>
              </a:buClr>
              <a:buSzPct val="100000"/>
              <a:buFontTx/>
              <a:buChar char=" "/>
            </a:pPr>
            <a:endParaRPr lang="en-US" altLang="zh-TW">
              <a:solidFill>
                <a:srgbClr val="000000"/>
              </a:solidFill>
              <a:latin typeface="Arial" charset="0"/>
              <a:ea typeface="新細明體" pitchFamily="18" charset="-120"/>
            </a:endParaRPr>
          </a:p>
          <a:p>
            <a:pPr>
              <a:lnSpc>
                <a:spcPct val="95000"/>
              </a:lnSpc>
            </a:pPr>
            <a:endParaRPr lang="en-US" altLang="zh-TW" sz="2700">
              <a:solidFill>
                <a:srgbClr val="000000"/>
              </a:solidFill>
              <a:latin typeface="Arial" charset="0"/>
              <a:ea typeface="新細明體" pitchFamily="18" charset="-120"/>
            </a:endParaRPr>
          </a:p>
          <a:p>
            <a:pPr lvl="1" indent="-342900">
              <a:lnSpc>
                <a:spcPct val="95000"/>
              </a:lnSpc>
              <a:buClr>
                <a:srgbClr val="000000"/>
              </a:buClr>
              <a:buSzPct val="100000"/>
              <a:buFontTx/>
              <a:buChar char=" "/>
            </a:pPr>
            <a:endParaRPr lang="en-US" altLang="zh-TW" sz="2300">
              <a:solidFill>
                <a:srgbClr val="000000"/>
              </a:solidFill>
              <a:latin typeface="Arial" charset="0"/>
              <a:ea typeface="新細明體"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1"/>
          </p:nvPr>
        </p:nvSpPr>
        <p:spPr>
          <a:xfrm>
            <a:off x="133350" y="1216025"/>
            <a:ext cx="9920288" cy="6094413"/>
          </a:xfrm>
        </p:spPr>
        <p:txBody>
          <a:bodyPr lIns="0" tIns="0" rIns="0" bIns="0"/>
          <a:lstStyle/>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Data retrieval and analysis have recently been a very active area of research, The most obvious examples are text search engines (e.g., Google, Yahoo, Bing), which have become part of our daily lives. </a:t>
            </a:r>
            <a:endParaRPr lang="en-US" altLang="zh-TW" smtClean="0">
              <a:ea typeface="新細明體" pitchFamily="18" charset="-120"/>
            </a:endParaRPr>
          </a:p>
          <a:p>
            <a:pPr lvl="1" indent="-342900" algn="l" eaLnBrk="1" hangingPunct="1">
              <a:lnSpc>
                <a:spcPct val="95000"/>
              </a:lnSpc>
              <a:spcBef>
                <a:spcPct val="0"/>
              </a:spcBef>
              <a:buClr>
                <a:srgbClr val="000000"/>
              </a:buClr>
              <a:buFontTx/>
              <a:buChar char=" "/>
            </a:pPr>
            <a:endParaRPr lang="en-US" altLang="zh-TW" sz="2700" smtClean="0">
              <a:solidFill>
                <a:srgbClr val="000000"/>
              </a:solidFill>
              <a:latin typeface="Arial" charset="0"/>
              <a:ea typeface="新細明體" pitchFamily="18" charset="-120"/>
            </a:endParaRPr>
          </a:p>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As the number of 3D models available on internet grows, there is an increasing need for a search engine to help people find them. Unfortunately, traditional text-based search techniques are not always effective for 3D data. </a:t>
            </a:r>
            <a:endParaRPr lang="en-US" altLang="zh-TW" smtClean="0">
              <a:ea typeface="新細明體" pitchFamily="18" charset="-120"/>
            </a:endParaRPr>
          </a:p>
          <a:p>
            <a:pPr lvl="1" indent="-342900" algn="l" eaLnBrk="1" hangingPunct="1">
              <a:lnSpc>
                <a:spcPct val="95000"/>
              </a:lnSpc>
              <a:spcBef>
                <a:spcPct val="0"/>
              </a:spcBef>
              <a:buClr>
                <a:srgbClr val="000000"/>
              </a:buClr>
              <a:buFontTx/>
              <a:buChar char=" "/>
            </a:pPr>
            <a:endParaRPr lang="en-US" altLang="zh-TW" sz="2700" smtClean="0">
              <a:solidFill>
                <a:srgbClr val="000000"/>
              </a:solidFill>
              <a:latin typeface="Arial" charset="0"/>
              <a:ea typeface="新細明體" pitchFamily="18" charset="-120"/>
            </a:endParaRPr>
          </a:p>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In this article, we investigate new shape-based search methods. The key challenges are: </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300" smtClean="0">
                <a:solidFill>
                  <a:srgbClr val="000000"/>
                </a:solidFill>
                <a:latin typeface="Arial" charset="0"/>
                <a:ea typeface="新細明體" pitchFamily="18" charset="-120"/>
              </a:rPr>
              <a:t>Query methods : Simple enough for novice users</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300" smtClean="0">
                <a:solidFill>
                  <a:srgbClr val="000000"/>
                </a:solidFill>
                <a:latin typeface="Arial" charset="0"/>
                <a:ea typeface="新細明體" pitchFamily="18" charset="-120"/>
              </a:rPr>
              <a:t>Matching algorithms : Robust enough to work for arbitrary polygonal models. </a:t>
            </a:r>
          </a:p>
        </p:txBody>
      </p:sp>
      <p:sp>
        <p:nvSpPr>
          <p:cNvPr id="4099"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Sketch QUERIES</a:t>
            </a:r>
          </a:p>
        </p:txBody>
      </p:sp>
      <p:sp>
        <p:nvSpPr>
          <p:cNvPr id="21507" name="Text Box 4"/>
          <p:cNvSpPr txBox="1">
            <a:spLocks noChangeArrowheads="1"/>
          </p:cNvSpPr>
          <p:nvPr/>
        </p:nvSpPr>
        <p:spPr bwMode="auto">
          <a:xfrm>
            <a:off x="179388" y="1095375"/>
            <a:ext cx="9659937" cy="61436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Thus, we must consider several new questions: </a:t>
            </a:r>
            <a:endParaRPr lang="en-US" altLang="zh-TW">
              <a:ea typeface="新細明體" pitchFamily="18" charset="-120"/>
            </a:endParaRPr>
          </a:p>
          <a:p>
            <a:pPr marL="1257300" lvl="3" indent="-228600">
              <a:lnSpc>
                <a:spcPct val="95000"/>
              </a:lnSpc>
              <a:buClr>
                <a:srgbClr val="000000"/>
              </a:buClr>
              <a:buSzPct val="100000"/>
              <a:buFont typeface="Wingdings" pitchFamily="2" charset="2"/>
              <a:buChar char="§"/>
            </a:pPr>
            <a:r>
              <a:rPr lang="en-US" altLang="zh-TW">
                <a:solidFill>
                  <a:srgbClr val="000000"/>
                </a:solidFill>
                <a:latin typeface="Arial" charset="0"/>
                <a:ea typeface="新細明體" pitchFamily="18" charset="-120"/>
              </a:rPr>
              <a:t>How do people draw shapes?</a:t>
            </a:r>
            <a:endParaRPr lang="en-US" altLang="zh-TW">
              <a:ea typeface="新細明體" pitchFamily="18" charset="-120"/>
            </a:endParaRPr>
          </a:p>
          <a:p>
            <a:pPr marL="1257300" lvl="3" indent="-228600">
              <a:lnSpc>
                <a:spcPct val="95000"/>
              </a:lnSpc>
              <a:buClr>
                <a:srgbClr val="000000"/>
              </a:buClr>
              <a:buSzPct val="100000"/>
              <a:buFont typeface="Wingdings" pitchFamily="2" charset="2"/>
              <a:buChar char="§"/>
            </a:pPr>
            <a:r>
              <a:rPr lang="en-US" altLang="zh-TW">
                <a:solidFill>
                  <a:srgbClr val="000000"/>
                </a:solidFill>
                <a:latin typeface="Arial" charset="0"/>
                <a:ea typeface="新細明體" pitchFamily="18" charset="-120"/>
              </a:rPr>
              <a:t>What viewpoints do they select? </a:t>
            </a:r>
            <a:endParaRPr lang="en-US" altLang="zh-TW">
              <a:ea typeface="新細明體" pitchFamily="18" charset="-120"/>
            </a:endParaRPr>
          </a:p>
          <a:p>
            <a:pPr marL="1257300" lvl="3" indent="-228600">
              <a:lnSpc>
                <a:spcPct val="95000"/>
              </a:lnSpc>
              <a:buClr>
                <a:srgbClr val="000000"/>
              </a:buClr>
              <a:buSzPct val="100000"/>
              <a:buFont typeface="Wingdings" pitchFamily="2" charset="2"/>
              <a:buChar char="§"/>
            </a:pPr>
            <a:r>
              <a:rPr lang="en-US" altLang="zh-TW">
                <a:solidFill>
                  <a:srgbClr val="000000"/>
                </a:solidFill>
                <a:latin typeface="Arial" charset="0"/>
                <a:ea typeface="新細明體" pitchFamily="18" charset="-120"/>
              </a:rPr>
              <a:t>How should the interface guide or constrain the user’s input? </a:t>
            </a:r>
            <a:endParaRPr lang="en-US" altLang="zh-TW">
              <a:ea typeface="新細明體" pitchFamily="18" charset="-120"/>
            </a:endParaRPr>
          </a:p>
          <a:p>
            <a:pPr marL="1257300" lvl="3" indent="-228600">
              <a:lnSpc>
                <a:spcPct val="95000"/>
              </a:lnSpc>
              <a:buClr>
                <a:srgbClr val="000000"/>
              </a:buClr>
              <a:buSzPct val="100000"/>
              <a:buFont typeface="Wingdings" pitchFamily="2" charset="2"/>
              <a:buChar char="§"/>
            </a:pPr>
            <a:r>
              <a:rPr lang="en-US" altLang="zh-TW">
                <a:solidFill>
                  <a:srgbClr val="000000"/>
                </a:solidFill>
                <a:latin typeface="Arial" charset="0"/>
                <a:ea typeface="新細明體" pitchFamily="18" charset="-120"/>
              </a:rPr>
              <a:t>What algorithms are robust enough to recognize human-drawn sketches? </a:t>
            </a:r>
            <a:endParaRPr lang="en-US" altLang="zh-TW">
              <a:ea typeface="新細明體" pitchFamily="18" charset="-120"/>
            </a:endParaRPr>
          </a:p>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We are interested in how untrained artists make quick sketches and how a computer can match them to 3D objects. </a:t>
            </a:r>
            <a:endParaRPr lang="en-US" altLang="zh-TW">
              <a:ea typeface="新細明體" pitchFamily="18" charset="-120"/>
            </a:endParaRPr>
          </a:p>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To investigate these questions, we first ran a pilot study in which 32 students from an introductory computer science class were instructed to “draw the shape of an &lt;object&gt;” for eight different objects.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Sketch QUERIES</a:t>
            </a:r>
          </a:p>
        </p:txBody>
      </p:sp>
      <p:pic>
        <p:nvPicPr>
          <p:cNvPr id="22531" name="Picture 4"/>
          <p:cNvPicPr>
            <a:picLocks noChangeAspect="1" noChangeArrowheads="1"/>
          </p:cNvPicPr>
          <p:nvPr/>
        </p:nvPicPr>
        <p:blipFill>
          <a:blip r:embed="rId2" cstate="print"/>
          <a:srcRect/>
          <a:stretch>
            <a:fillRect/>
          </a:stretch>
        </p:blipFill>
        <p:spPr bwMode="auto">
          <a:xfrm>
            <a:off x="266700" y="1733550"/>
            <a:ext cx="9540875" cy="42195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Sketch QUERIES</a:t>
            </a:r>
          </a:p>
        </p:txBody>
      </p:sp>
      <p:sp>
        <p:nvSpPr>
          <p:cNvPr id="23555" name="Text Box 4"/>
          <p:cNvSpPr txBox="1">
            <a:spLocks noChangeArrowheads="1"/>
          </p:cNvSpPr>
          <p:nvPr/>
        </p:nvSpPr>
        <p:spPr bwMode="auto">
          <a:xfrm>
            <a:off x="179388" y="1095375"/>
            <a:ext cx="9659937" cy="3567113"/>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What have we found ?</a:t>
            </a:r>
            <a:endParaRPr lang="en-US" altLang="zh-TW">
              <a:ea typeface="新細明體" pitchFamily="18" charset="-120"/>
            </a:endParaRPr>
          </a:p>
          <a:p>
            <a:pPr marL="1257300" lvl="3" indent="-228600">
              <a:lnSpc>
                <a:spcPct val="95000"/>
              </a:lnSpc>
              <a:buClr>
                <a:srgbClr val="000000"/>
              </a:buClr>
              <a:buSzPct val="100000"/>
              <a:buFont typeface="Wingdings" pitchFamily="2" charset="2"/>
              <a:buChar char="§"/>
            </a:pPr>
            <a:r>
              <a:rPr lang="en-US" altLang="zh-TW">
                <a:solidFill>
                  <a:srgbClr val="000000"/>
                </a:solidFill>
                <a:latin typeface="Arial" charset="0"/>
                <a:ea typeface="新細明體" pitchFamily="18" charset="-120"/>
              </a:rPr>
              <a:t>People tend to sketch objects with fragmented boundary contours and few other lines, they are not very geometrically accurate, and they use a remarkably consistent set of view directions.</a:t>
            </a:r>
            <a:endParaRPr lang="en-US" altLang="zh-TW">
              <a:ea typeface="新細明體" pitchFamily="18" charset="-120"/>
            </a:endParaRPr>
          </a:p>
          <a:p>
            <a:pPr marL="1257300" lvl="3" indent="-228600">
              <a:lnSpc>
                <a:spcPct val="95000"/>
              </a:lnSpc>
              <a:buClr>
                <a:srgbClr val="000000"/>
              </a:buClr>
              <a:buSzPct val="100000"/>
              <a:buFont typeface="Wingdings" pitchFamily="2" charset="2"/>
              <a:buChar char="§"/>
            </a:pPr>
            <a:r>
              <a:rPr lang="en-US" altLang="zh-TW">
                <a:solidFill>
                  <a:srgbClr val="000000"/>
                </a:solidFill>
                <a:latin typeface="Arial" charset="0"/>
                <a:ea typeface="新細明體" pitchFamily="18" charset="-120"/>
              </a:rPr>
              <a:t>The most frequently chosen views were not characteristic views, but instead ones that were simpler to draw (front, side, and top views). We enhance this effect even further by labeling three sketch windows “Side View,” “Front View ,” and “Top View” in our system.</a:t>
            </a:r>
          </a:p>
        </p:txBody>
      </p:sp>
      <p:pic>
        <p:nvPicPr>
          <p:cNvPr id="23556" name="Picture 5"/>
          <p:cNvPicPr>
            <a:picLocks noChangeAspect="1" noChangeArrowheads="1"/>
          </p:cNvPicPr>
          <p:nvPr/>
        </p:nvPicPr>
        <p:blipFill>
          <a:blip r:embed="rId2" cstate="print"/>
          <a:srcRect/>
          <a:stretch>
            <a:fillRect/>
          </a:stretch>
        </p:blipFill>
        <p:spPr bwMode="auto">
          <a:xfrm>
            <a:off x="3354388" y="4733925"/>
            <a:ext cx="3660775" cy="2819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Sketch QUERIES</a:t>
            </a:r>
          </a:p>
        </p:txBody>
      </p:sp>
      <p:sp>
        <p:nvSpPr>
          <p:cNvPr id="24579" name="Text Box 4"/>
          <p:cNvSpPr txBox="1">
            <a:spLocks noChangeArrowheads="1"/>
          </p:cNvSpPr>
          <p:nvPr/>
        </p:nvSpPr>
        <p:spPr bwMode="auto">
          <a:xfrm>
            <a:off x="179388" y="1095375"/>
            <a:ext cx="9659937" cy="61436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Methodology</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a:solidFill>
                  <a:srgbClr val="000000"/>
                </a:solidFill>
                <a:latin typeface="Arial" charset="0"/>
                <a:ea typeface="新細明體" pitchFamily="18" charset="-120"/>
              </a:rPr>
              <a:t>During a preprocessing phase, we render thumbnail images with the boundary contours of each 3D object as seen from 13 orthographic view directions.</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a:solidFill>
                  <a:srgbClr val="000000"/>
                </a:solidFill>
                <a:latin typeface="Arial" charset="0"/>
                <a:ea typeface="新細明體" pitchFamily="18" charset="-120"/>
              </a:rPr>
              <a:t>Then, for each query with m sketches, we compute the match score for any 3D object as the minimal sum of m (out of 13m) pair wise sketch-to-thumbnail dissimilarity scores, subject to the constraint that no thumbnail can be matched to more than one sketch.</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a:solidFill>
                  <a:srgbClr val="000000"/>
                </a:solidFill>
                <a:latin typeface="Arial" charset="0"/>
                <a:ea typeface="新細明體" pitchFamily="18" charset="-120"/>
              </a:rPr>
              <a:t>This sampling ensures that any sketched view is within 22.5ﹾ of a sampled view. Moreover, it also takes advantage of the fact that some 3D models will be aligned with Cartesian axes, in which case our sampled views perfectly match the views preferred by users.</a:t>
            </a:r>
            <a:endParaRPr lang="en-US" altLang="zh-TW">
              <a:ea typeface="新細明體" pitchFamily="18" charset="-120"/>
            </a:endParaRPr>
          </a:p>
          <a:p>
            <a:pPr marL="857250" lvl="2" indent="-285750">
              <a:lnSpc>
                <a:spcPct val="95000"/>
              </a:lnSpc>
              <a:buClr>
                <a:srgbClr val="000000"/>
              </a:buClr>
              <a:buSzPct val="100000"/>
              <a:buFontTx/>
              <a:buChar char=" "/>
            </a:pPr>
            <a:endParaRPr lang="en-US" altLang="zh-TW">
              <a:solidFill>
                <a:srgbClr val="000000"/>
              </a:solidFill>
              <a:latin typeface="Arial" charset="0"/>
              <a:ea typeface="新細明體" pitchFamily="18" charset="-120"/>
            </a:endParaRPr>
          </a:p>
          <a:p>
            <a:pPr>
              <a:lnSpc>
                <a:spcPct val="95000"/>
              </a:lnSpc>
              <a:buClr>
                <a:srgbClr val="000000"/>
              </a:buClr>
              <a:buSzPct val="100000"/>
            </a:pPr>
            <a:endParaRPr lang="en-US" altLang="zh-TW" sz="2800">
              <a:solidFill>
                <a:srgbClr val="000000"/>
              </a:solidFill>
              <a:latin typeface="Arial" charset="0"/>
              <a:ea typeface="新細明體"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Sketch QUERIES </a:t>
            </a:r>
          </a:p>
        </p:txBody>
      </p:sp>
      <p:sp>
        <p:nvSpPr>
          <p:cNvPr id="25603" name="Text Box 4"/>
          <p:cNvSpPr txBox="1">
            <a:spLocks noChangeArrowheads="1"/>
          </p:cNvSpPr>
          <p:nvPr/>
        </p:nvSpPr>
        <p:spPr bwMode="auto">
          <a:xfrm>
            <a:off x="179388" y="1095375"/>
            <a:ext cx="9659937" cy="61436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Methodology</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a:solidFill>
                  <a:srgbClr val="000000"/>
                </a:solidFill>
                <a:latin typeface="Arial" charset="0"/>
                <a:ea typeface="新細明體" pitchFamily="18" charset="-120"/>
              </a:rPr>
              <a:t>For cases where 3D models are arbitrarily oriented, the image matching method must be robust to reflections and rotations in the image plane. To address this issue, we use a 2D analogue of the spherical harmonics method described in the previous section.</a:t>
            </a:r>
            <a:endParaRPr lang="en-US" altLang="zh-TW">
              <a:ea typeface="新細明體" pitchFamily="18" charset="-120"/>
            </a:endParaRPr>
          </a:p>
          <a:p>
            <a:pPr marL="857250" lvl="2" indent="-285750">
              <a:lnSpc>
                <a:spcPct val="95000"/>
              </a:lnSpc>
              <a:buClr>
                <a:srgbClr val="000000"/>
              </a:buClr>
              <a:buSzPct val="100000"/>
              <a:buFontTx/>
              <a:buChar char=" "/>
            </a:pPr>
            <a:endParaRPr lang="en-US" altLang="zh-TW">
              <a:solidFill>
                <a:srgbClr val="000000"/>
              </a:solidFill>
              <a:latin typeface="Arial" charset="0"/>
              <a:ea typeface="新細明體" pitchFamily="18" charset="-120"/>
            </a:endParaRPr>
          </a:p>
          <a:p>
            <a:pPr>
              <a:lnSpc>
                <a:spcPct val="95000"/>
              </a:lnSpc>
              <a:buClr>
                <a:srgbClr val="000000"/>
              </a:buClr>
              <a:buSzPct val="100000"/>
            </a:pPr>
            <a:endParaRPr lang="en-US" altLang="zh-TW" sz="2800">
              <a:solidFill>
                <a:srgbClr val="000000"/>
              </a:solidFill>
              <a:latin typeface="Arial" charset="0"/>
              <a:ea typeface="新細明體" pitchFamily="18" charset="-120"/>
            </a:endParaRPr>
          </a:p>
        </p:txBody>
      </p:sp>
      <p:pic>
        <p:nvPicPr>
          <p:cNvPr id="25604" name="Picture 5"/>
          <p:cNvPicPr>
            <a:picLocks noChangeAspect="1" noChangeArrowheads="1"/>
          </p:cNvPicPr>
          <p:nvPr/>
        </p:nvPicPr>
        <p:blipFill>
          <a:blip r:embed="rId3" cstate="print"/>
          <a:srcRect/>
          <a:stretch>
            <a:fillRect/>
          </a:stretch>
        </p:blipFill>
        <p:spPr bwMode="auto">
          <a:xfrm>
            <a:off x="933450" y="3733800"/>
            <a:ext cx="8369300" cy="25717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TEXT QUERIES </a:t>
            </a:r>
          </a:p>
        </p:txBody>
      </p:sp>
      <p:sp>
        <p:nvSpPr>
          <p:cNvPr id="26627" name="Text Box 4"/>
          <p:cNvSpPr txBox="1">
            <a:spLocks noChangeArrowheads="1"/>
          </p:cNvSpPr>
          <p:nvPr/>
        </p:nvSpPr>
        <p:spPr bwMode="auto">
          <a:xfrm>
            <a:off x="179388" y="1095375"/>
            <a:ext cx="9659937" cy="61436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3200">
                <a:solidFill>
                  <a:srgbClr val="000000"/>
                </a:solidFill>
                <a:latin typeface="Arial" charset="0"/>
                <a:ea typeface="新細明體" pitchFamily="18" charset="-120"/>
              </a:rPr>
              <a:t>Our system also supports searching for 3D models by matching keywords in their textual descriptions. To support this feature, we construct a representative document for each 3D model. The text in that document includes the model filename, the anchor and nearby text parsed from its referring Web page, </a:t>
            </a:r>
            <a:r>
              <a:rPr lang="en-US" altLang="zh-TW" sz="2800">
                <a:solidFill>
                  <a:srgbClr val="000000"/>
                </a:solidFill>
                <a:latin typeface="Arial" charset="0"/>
                <a:ea typeface="新細明體" pitchFamily="18" charset="-120"/>
              </a:rPr>
              <a:t>and ASCII labels parsed from inside the model file. For instance, we include part names (e.g., “DEF” nodes in VRML), texture file names, and informational fields (e.g., the “WorldInfo” node in VRML)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Multimodal QUERIES </a:t>
            </a:r>
          </a:p>
        </p:txBody>
      </p:sp>
      <p:sp>
        <p:nvSpPr>
          <p:cNvPr id="27651" name="Text Box 4"/>
          <p:cNvSpPr txBox="1">
            <a:spLocks noChangeArrowheads="1"/>
          </p:cNvSpPr>
          <p:nvPr/>
        </p:nvSpPr>
        <p:spPr bwMode="auto">
          <a:xfrm>
            <a:off x="179388" y="1095375"/>
            <a:ext cx="9659937" cy="61436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Since text and shape queries can provide orthogonal notions of similarity corresponding to function and form, our search engine allows them to be combined. </a:t>
            </a:r>
            <a:endParaRPr lang="en-US" altLang="zh-TW">
              <a:ea typeface="新細明體" pitchFamily="18" charset="-120"/>
            </a:endParaRPr>
          </a:p>
          <a:p>
            <a:pPr lvl="1" indent="-342900">
              <a:lnSpc>
                <a:spcPct val="95000"/>
              </a:lnSpc>
              <a:buClr>
                <a:srgbClr val="000000"/>
              </a:buClr>
              <a:buSzPct val="100000"/>
              <a:buFontTx/>
              <a:buChar char="•"/>
            </a:pPr>
            <a:r>
              <a:rPr lang="en-US" altLang="zh-TW" sz="2800">
                <a:solidFill>
                  <a:srgbClr val="000000"/>
                </a:solidFill>
                <a:latin typeface="Arial" charset="0"/>
                <a:ea typeface="新細明體" pitchFamily="18" charset="-120"/>
              </a:rPr>
              <a:t>We support this feature in two ways: text keywords and 2D/3D sketches may be entered in a single multimodal query, and text and shape information entered in successive queries can be combined so that a user can refine search terms adaptively. </a:t>
            </a:r>
          </a:p>
        </p:txBody>
      </p:sp>
      <p:pic>
        <p:nvPicPr>
          <p:cNvPr id="27652" name="Picture 5"/>
          <p:cNvPicPr>
            <a:picLocks noChangeAspect="1" noChangeArrowheads="1"/>
          </p:cNvPicPr>
          <p:nvPr/>
        </p:nvPicPr>
        <p:blipFill>
          <a:blip r:embed="rId2" cstate="print"/>
          <a:srcRect/>
          <a:stretch>
            <a:fillRect/>
          </a:stretch>
        </p:blipFill>
        <p:spPr bwMode="auto">
          <a:xfrm>
            <a:off x="638175" y="4876800"/>
            <a:ext cx="8674100" cy="21240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3" cstate="print"/>
          <a:srcRect/>
          <a:stretch>
            <a:fillRect/>
          </a:stretch>
        </p:blipFill>
        <p:spPr bwMode="auto">
          <a:xfrm>
            <a:off x="1419225" y="666750"/>
            <a:ext cx="7264400" cy="3952875"/>
          </a:xfrm>
          <a:prstGeom prst="rect">
            <a:avLst/>
          </a:prstGeom>
          <a:noFill/>
          <a:ln w="9525">
            <a:noFill/>
            <a:miter lim="800000"/>
            <a:headEnd/>
            <a:tailEnd/>
          </a:ln>
        </p:spPr>
      </p:pic>
      <p:pic>
        <p:nvPicPr>
          <p:cNvPr id="28675" name="Picture 5"/>
          <p:cNvPicPr>
            <a:picLocks noChangeAspect="1" noChangeArrowheads="1"/>
          </p:cNvPicPr>
          <p:nvPr/>
        </p:nvPicPr>
        <p:blipFill>
          <a:blip r:embed="rId4" cstate="print"/>
          <a:srcRect/>
          <a:stretch>
            <a:fillRect/>
          </a:stretch>
        </p:blipFill>
        <p:spPr bwMode="auto">
          <a:xfrm>
            <a:off x="209550" y="4876800"/>
            <a:ext cx="4384675" cy="2562225"/>
          </a:xfrm>
          <a:prstGeom prst="rect">
            <a:avLst/>
          </a:prstGeom>
          <a:noFill/>
          <a:ln w="9525">
            <a:noFill/>
            <a:miter lim="800000"/>
            <a:headEnd/>
            <a:tailEnd/>
          </a:ln>
        </p:spPr>
      </p:pic>
      <p:sp>
        <p:nvSpPr>
          <p:cNvPr id="28676"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Results</a:t>
            </a:r>
          </a:p>
        </p:txBody>
      </p:sp>
      <p:pic>
        <p:nvPicPr>
          <p:cNvPr id="28677" name="Picture 6"/>
          <p:cNvPicPr>
            <a:picLocks noChangeAspect="1" noChangeArrowheads="1"/>
          </p:cNvPicPr>
          <p:nvPr/>
        </p:nvPicPr>
        <p:blipFill>
          <a:blip r:embed="rId5" cstate="print"/>
          <a:srcRect/>
          <a:stretch>
            <a:fillRect/>
          </a:stretch>
        </p:blipFill>
        <p:spPr bwMode="auto">
          <a:xfrm>
            <a:off x="4992688" y="4953000"/>
            <a:ext cx="4595812" cy="150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Results</a:t>
            </a:r>
          </a:p>
        </p:txBody>
      </p:sp>
      <p:pic>
        <p:nvPicPr>
          <p:cNvPr id="29699" name="Picture 4"/>
          <p:cNvPicPr>
            <a:picLocks noChangeAspect="1" noChangeArrowheads="1"/>
          </p:cNvPicPr>
          <p:nvPr/>
        </p:nvPicPr>
        <p:blipFill>
          <a:blip r:embed="rId3" cstate="print"/>
          <a:srcRect/>
          <a:stretch>
            <a:fillRect/>
          </a:stretch>
        </p:blipFill>
        <p:spPr bwMode="auto">
          <a:xfrm>
            <a:off x="1371600" y="666750"/>
            <a:ext cx="7273925" cy="6153150"/>
          </a:xfrm>
          <a:prstGeom prst="rect">
            <a:avLst/>
          </a:prstGeom>
          <a:noFill/>
          <a:ln w="9525">
            <a:noFill/>
            <a:miter lim="800000"/>
            <a:headEnd/>
            <a:tailEnd/>
          </a:ln>
        </p:spPr>
      </p:pic>
      <p:sp>
        <p:nvSpPr>
          <p:cNvPr id="29700" name="文字方塊 5"/>
          <p:cNvSpPr txBox="1">
            <a:spLocks noChangeArrowheads="1"/>
          </p:cNvSpPr>
          <p:nvPr/>
        </p:nvSpPr>
        <p:spPr bwMode="auto">
          <a:xfrm>
            <a:off x="793750" y="6786563"/>
            <a:ext cx="9144000" cy="738187"/>
          </a:xfrm>
          <a:prstGeom prst="rect">
            <a:avLst/>
          </a:prstGeom>
          <a:noFill/>
          <a:ln w="9525">
            <a:noFill/>
            <a:miter lim="800000"/>
            <a:headEnd/>
            <a:tailEnd/>
          </a:ln>
        </p:spPr>
        <p:txBody>
          <a:bodyPr>
            <a:spAutoFit/>
          </a:bodyPr>
          <a:lstStyle/>
          <a:p>
            <a:r>
              <a:rPr lang="en-US" altLang="zh-TW" sz="1400">
                <a:latin typeface="Arial Unicode MS" pitchFamily="34" charset="-120"/>
                <a:ea typeface="Arial Unicode MS" pitchFamily="34" charset="-120"/>
                <a:cs typeface="Arial Unicode MS" pitchFamily="34" charset="-120"/>
              </a:rPr>
              <a:t>For each target model in class C  and any number K of top matches, “Recall” represents the ratio of models in class C returned within the top K matches, and “Precision”  indicates the ratio of the top K matches that are members of class C.</a:t>
            </a:r>
            <a:endParaRPr lang="zh-TW" altLang="en-US" sz="1400">
              <a:latin typeface="Arial Unicode MS" pitchFamily="34" charset="-120"/>
              <a:ea typeface="Arial Unicode MS" pitchFamily="34" charset="-120"/>
              <a:cs typeface="Arial Unicode MS"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128713" y="3355975"/>
            <a:ext cx="8188325" cy="738188"/>
          </a:xfrm>
          <a:prstGeom prst="rect">
            <a:avLst/>
          </a:prstGeom>
          <a:noFill/>
          <a:ln w="9525">
            <a:noFill/>
            <a:miter lim="800000"/>
            <a:headEnd/>
            <a:tailEnd/>
          </a:ln>
        </p:spPr>
        <p:txBody>
          <a:bodyPr lIns="0" tIns="0" rIns="0" bIns="0">
            <a:spAutoFit/>
          </a:bodyPr>
          <a:lstStyle/>
          <a:p>
            <a:pPr>
              <a:lnSpc>
                <a:spcPct val="95000"/>
              </a:lnSpc>
            </a:pPr>
            <a:r>
              <a:rPr lang="en-US" altLang="zh-TW" sz="4800">
                <a:solidFill>
                  <a:srgbClr val="000000"/>
                </a:solidFill>
                <a:latin typeface="Arial" charset="0"/>
                <a:ea typeface="新細明體" pitchFamily="18" charset="-120"/>
              </a:rPr>
              <a:t>Thank you for your attention!!</a:t>
            </a:r>
          </a:p>
        </p:txBody>
      </p:sp>
      <p:sp>
        <p:nvSpPr>
          <p:cNvPr id="30723" name="Text Box 5"/>
          <p:cNvSpPr txBox="1">
            <a:spLocks noChangeArrowheads="1"/>
          </p:cNvSpPr>
          <p:nvPr/>
        </p:nvSpPr>
        <p:spPr bwMode="auto">
          <a:xfrm>
            <a:off x="5984875" y="4141788"/>
            <a:ext cx="3260725" cy="369887"/>
          </a:xfrm>
          <a:prstGeom prst="rect">
            <a:avLst/>
          </a:prstGeom>
          <a:noFill/>
          <a:ln w="9525">
            <a:noFill/>
            <a:miter lim="800000"/>
            <a:headEnd/>
            <a:tailEnd/>
          </a:ln>
        </p:spPr>
        <p:txBody>
          <a:bodyPr lIns="0" tIns="0" rIns="0" bIns="0">
            <a:spAutoFit/>
          </a:bodyPr>
          <a:lstStyle/>
          <a:p>
            <a:pPr>
              <a:lnSpc>
                <a:spcPct val="95000"/>
              </a:lnSpc>
            </a:pPr>
            <a:r>
              <a:rPr lang="en-US" altLang="zh-TW">
                <a:solidFill>
                  <a:srgbClr val="000000"/>
                </a:solidFill>
                <a:latin typeface="Arial" charset="0"/>
                <a:ea typeface="新細明體" pitchFamily="18" charset="-120"/>
              </a:rPr>
              <a:t>Have a nice weekend!</a:t>
            </a:r>
          </a:p>
        </p:txBody>
      </p:sp>
      <p:pic>
        <p:nvPicPr>
          <p:cNvPr id="30724" name="Picture 6"/>
          <p:cNvPicPr>
            <a:picLocks noChangeAspect="1" noChangeArrowheads="1"/>
          </p:cNvPicPr>
          <p:nvPr/>
        </p:nvPicPr>
        <p:blipFill>
          <a:blip r:embed="rId2" cstate="print"/>
          <a:srcRect/>
          <a:stretch>
            <a:fillRect/>
          </a:stretch>
        </p:blipFill>
        <p:spPr bwMode="auto">
          <a:xfrm>
            <a:off x="638175" y="4086225"/>
            <a:ext cx="9026525" cy="19050"/>
          </a:xfrm>
          <a:prstGeom prst="rect">
            <a:avLst/>
          </a:prstGeom>
          <a:noFill/>
          <a:ln w="9525">
            <a:noFill/>
            <a:miter lim="800000"/>
            <a:headEnd/>
            <a:tailEnd/>
          </a:ln>
        </p:spPr>
      </p:pic>
      <p:sp>
        <p:nvSpPr>
          <p:cNvPr id="30725" name="Text Box 7"/>
          <p:cNvSpPr txBox="1">
            <a:spLocks noChangeArrowheads="1"/>
          </p:cNvSpPr>
          <p:nvPr/>
        </p:nvSpPr>
        <p:spPr bwMode="auto">
          <a:xfrm>
            <a:off x="4810125" y="3927475"/>
            <a:ext cx="434975" cy="369888"/>
          </a:xfrm>
          <a:prstGeom prst="rect">
            <a:avLst/>
          </a:prstGeom>
          <a:noFill/>
          <a:ln w="9525">
            <a:noFill/>
            <a:miter lim="800000"/>
            <a:headEnd/>
            <a:tailEnd/>
          </a:ln>
        </p:spPr>
        <p:txBody>
          <a:bodyPr lIns="0" tIns="0" rIns="0" bIns="0">
            <a:spAutoFit/>
          </a:bodyPr>
          <a:lstStyle/>
          <a:p>
            <a:pPr>
              <a:lnSpc>
                <a:spcPct val="95000"/>
              </a:lnSpc>
            </a:pPr>
            <a:r>
              <a:rPr lang="en-US" altLang="zh-TW">
                <a:solidFill>
                  <a:srgbClr val="000000"/>
                </a:solidFill>
                <a:latin typeface="Arial" charset="0"/>
                <a:ea typeface="新細明體" pitchFamily="18" charset="-120"/>
              </a:rPr>
              <a:t>&amp;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SYSTEM OVERVIEW</a:t>
            </a:r>
          </a:p>
        </p:txBody>
      </p:sp>
      <p:pic>
        <p:nvPicPr>
          <p:cNvPr id="5123" name="Picture 4"/>
          <p:cNvPicPr>
            <a:picLocks noChangeAspect="1" noChangeArrowheads="1"/>
          </p:cNvPicPr>
          <p:nvPr/>
        </p:nvPicPr>
        <p:blipFill>
          <a:blip r:embed="rId3" cstate="print"/>
          <a:srcRect/>
          <a:stretch>
            <a:fillRect/>
          </a:stretch>
        </p:blipFill>
        <p:spPr bwMode="auto">
          <a:xfrm>
            <a:off x="952500" y="1162050"/>
            <a:ext cx="8274050" cy="4086225"/>
          </a:xfrm>
          <a:prstGeom prst="rect">
            <a:avLst/>
          </a:prstGeom>
          <a:noFill/>
          <a:ln w="9525">
            <a:noFill/>
            <a:miter lim="800000"/>
            <a:headEnd/>
            <a:tailEnd/>
          </a:ln>
        </p:spPr>
      </p:pic>
      <p:pic>
        <p:nvPicPr>
          <p:cNvPr id="5124" name="Picture 5"/>
          <p:cNvPicPr>
            <a:picLocks noChangeAspect="1" noChangeArrowheads="1"/>
          </p:cNvPicPr>
          <p:nvPr/>
        </p:nvPicPr>
        <p:blipFill>
          <a:blip r:embed="rId4" cstate="print"/>
          <a:srcRect/>
          <a:stretch>
            <a:fillRect/>
          </a:stretch>
        </p:blipFill>
        <p:spPr bwMode="auto">
          <a:xfrm>
            <a:off x="685800" y="5181600"/>
            <a:ext cx="8931275" cy="2238375"/>
          </a:xfrm>
          <a:prstGeom prst="rect">
            <a:avLst/>
          </a:prstGeom>
          <a:noFill/>
          <a:ln w="9525">
            <a:noFill/>
            <a:miter lim="800000"/>
            <a:headEnd/>
            <a:tailEnd/>
          </a:ln>
        </p:spPr>
      </p:pic>
      <p:sp>
        <p:nvSpPr>
          <p:cNvPr id="5125" name="Text Box 6"/>
          <p:cNvSpPr txBox="1">
            <a:spLocks noChangeArrowheads="1"/>
          </p:cNvSpPr>
          <p:nvPr/>
        </p:nvSpPr>
        <p:spPr bwMode="auto">
          <a:xfrm>
            <a:off x="787400" y="5289550"/>
            <a:ext cx="8728075" cy="20161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700">
                <a:solidFill>
                  <a:srgbClr val="000000"/>
                </a:solidFill>
                <a:latin typeface="Arial" charset="0"/>
                <a:ea typeface="新細明體" pitchFamily="18" charset="-120"/>
              </a:rPr>
              <a:t>Crawling </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sz="2300">
                <a:solidFill>
                  <a:srgbClr val="000000"/>
                </a:solidFill>
                <a:latin typeface="Arial" charset="0"/>
                <a:ea typeface="新細明體" pitchFamily="18" charset="-120"/>
              </a:rPr>
              <a:t>We build a database of 3D models by crawling the Web. 3D data still represent a very small percentage of the Web, and high-quality models represent an equally small percentage of all 3D data. Using a crawler, we have downloaded 17,834 VRML models from the Web.</a:t>
            </a:r>
          </a:p>
        </p:txBody>
      </p:sp>
      <p:pic>
        <p:nvPicPr>
          <p:cNvPr id="5126" name="Picture 7"/>
          <p:cNvPicPr>
            <a:picLocks noChangeAspect="1" noChangeArrowheads="1"/>
          </p:cNvPicPr>
          <p:nvPr/>
        </p:nvPicPr>
        <p:blipFill>
          <a:blip r:embed="rId5" cstate="print"/>
          <a:srcRect/>
          <a:stretch>
            <a:fillRect/>
          </a:stretch>
        </p:blipFill>
        <p:spPr bwMode="auto">
          <a:xfrm>
            <a:off x="1028700" y="1257300"/>
            <a:ext cx="4814888" cy="14573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SYSTEM OVERVIEW</a:t>
            </a:r>
          </a:p>
        </p:txBody>
      </p:sp>
      <p:pic>
        <p:nvPicPr>
          <p:cNvPr id="6147" name="Picture 4"/>
          <p:cNvPicPr>
            <a:picLocks noChangeAspect="1" noChangeArrowheads="1"/>
          </p:cNvPicPr>
          <p:nvPr/>
        </p:nvPicPr>
        <p:blipFill>
          <a:blip r:embed="rId2" cstate="print"/>
          <a:srcRect/>
          <a:stretch>
            <a:fillRect/>
          </a:stretch>
        </p:blipFill>
        <p:spPr bwMode="auto">
          <a:xfrm>
            <a:off x="952500" y="1162050"/>
            <a:ext cx="8274050" cy="4086225"/>
          </a:xfrm>
          <a:prstGeom prst="rect">
            <a:avLst/>
          </a:prstGeom>
          <a:noFill/>
          <a:ln w="9525">
            <a:noFill/>
            <a:miter lim="800000"/>
            <a:headEnd/>
            <a:tailEnd/>
          </a:ln>
        </p:spPr>
      </p:pic>
      <p:pic>
        <p:nvPicPr>
          <p:cNvPr id="6148" name="Picture 5"/>
          <p:cNvPicPr>
            <a:picLocks noChangeAspect="1" noChangeArrowheads="1"/>
          </p:cNvPicPr>
          <p:nvPr/>
        </p:nvPicPr>
        <p:blipFill>
          <a:blip r:embed="rId3" cstate="print"/>
          <a:srcRect/>
          <a:stretch>
            <a:fillRect/>
          </a:stretch>
        </p:blipFill>
        <p:spPr bwMode="auto">
          <a:xfrm>
            <a:off x="685800" y="5181600"/>
            <a:ext cx="8931275" cy="2238375"/>
          </a:xfrm>
          <a:prstGeom prst="rect">
            <a:avLst/>
          </a:prstGeom>
          <a:noFill/>
          <a:ln w="9525">
            <a:noFill/>
            <a:miter lim="800000"/>
            <a:headEnd/>
            <a:tailEnd/>
          </a:ln>
        </p:spPr>
      </p:pic>
      <p:sp>
        <p:nvSpPr>
          <p:cNvPr id="6149" name="Text Box 6"/>
          <p:cNvSpPr txBox="1">
            <a:spLocks noChangeArrowheads="1"/>
          </p:cNvSpPr>
          <p:nvPr/>
        </p:nvSpPr>
        <p:spPr bwMode="auto">
          <a:xfrm>
            <a:off x="787400" y="5289550"/>
            <a:ext cx="8728075" cy="20161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700">
                <a:solidFill>
                  <a:srgbClr val="000000"/>
                </a:solidFill>
                <a:latin typeface="Arial" charset="0"/>
                <a:ea typeface="新細明體" pitchFamily="18" charset="-120"/>
              </a:rPr>
              <a:t>Indexing </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sz="2300">
                <a:solidFill>
                  <a:srgbClr val="000000"/>
                </a:solidFill>
                <a:latin typeface="Arial" charset="0"/>
                <a:ea typeface="新細明體" pitchFamily="18" charset="-120"/>
              </a:rPr>
              <a:t>We compute indices to retrieve 3D models efficiently based on text and shape queries. In particular, we have developed a new 3D shape descriptor based on spherical harmonics that is descriptive, concise, efficient to compute, robust to model degeneracies, and invariant to rotations.</a:t>
            </a:r>
          </a:p>
        </p:txBody>
      </p:sp>
      <p:pic>
        <p:nvPicPr>
          <p:cNvPr id="6150" name="Picture 7"/>
          <p:cNvPicPr>
            <a:picLocks noChangeAspect="1" noChangeArrowheads="1"/>
          </p:cNvPicPr>
          <p:nvPr/>
        </p:nvPicPr>
        <p:blipFill>
          <a:blip r:embed="rId4" cstate="print"/>
          <a:srcRect/>
          <a:stretch>
            <a:fillRect/>
          </a:stretch>
        </p:blipFill>
        <p:spPr bwMode="auto">
          <a:xfrm>
            <a:off x="4887913" y="1257300"/>
            <a:ext cx="3881437" cy="231457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SYSTEM OVERVIEW</a:t>
            </a:r>
          </a:p>
        </p:txBody>
      </p:sp>
      <p:pic>
        <p:nvPicPr>
          <p:cNvPr id="7171" name="Picture 4"/>
          <p:cNvPicPr>
            <a:picLocks noChangeAspect="1" noChangeArrowheads="1"/>
          </p:cNvPicPr>
          <p:nvPr/>
        </p:nvPicPr>
        <p:blipFill>
          <a:blip r:embed="rId3" cstate="print"/>
          <a:srcRect/>
          <a:stretch>
            <a:fillRect/>
          </a:stretch>
        </p:blipFill>
        <p:spPr bwMode="auto">
          <a:xfrm>
            <a:off x="952500" y="1162050"/>
            <a:ext cx="8274050" cy="4086225"/>
          </a:xfrm>
          <a:prstGeom prst="rect">
            <a:avLst/>
          </a:prstGeom>
          <a:noFill/>
          <a:ln w="9525">
            <a:noFill/>
            <a:miter lim="800000"/>
            <a:headEnd/>
            <a:tailEnd/>
          </a:ln>
        </p:spPr>
      </p:pic>
      <p:pic>
        <p:nvPicPr>
          <p:cNvPr id="7172" name="Picture 5"/>
          <p:cNvPicPr>
            <a:picLocks noChangeAspect="1" noChangeArrowheads="1"/>
          </p:cNvPicPr>
          <p:nvPr/>
        </p:nvPicPr>
        <p:blipFill>
          <a:blip r:embed="rId4" cstate="print"/>
          <a:srcRect/>
          <a:stretch>
            <a:fillRect/>
          </a:stretch>
        </p:blipFill>
        <p:spPr bwMode="auto">
          <a:xfrm>
            <a:off x="685800" y="5181600"/>
            <a:ext cx="8931275" cy="2238375"/>
          </a:xfrm>
          <a:prstGeom prst="rect">
            <a:avLst/>
          </a:prstGeom>
          <a:noFill/>
          <a:ln w="9525">
            <a:noFill/>
            <a:miter lim="800000"/>
            <a:headEnd/>
            <a:tailEnd/>
          </a:ln>
        </p:spPr>
      </p:pic>
      <p:sp>
        <p:nvSpPr>
          <p:cNvPr id="7173" name="Text Box 6"/>
          <p:cNvSpPr txBox="1">
            <a:spLocks noChangeArrowheads="1"/>
          </p:cNvSpPr>
          <p:nvPr/>
        </p:nvSpPr>
        <p:spPr bwMode="auto">
          <a:xfrm>
            <a:off x="787400" y="5289550"/>
            <a:ext cx="8728075" cy="20161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700">
                <a:solidFill>
                  <a:srgbClr val="000000"/>
                </a:solidFill>
                <a:latin typeface="Arial" charset="0"/>
                <a:ea typeface="新細明體" pitchFamily="18" charset="-120"/>
              </a:rPr>
              <a:t>Querying </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sz="2300">
                <a:solidFill>
                  <a:srgbClr val="000000"/>
                </a:solidFill>
                <a:latin typeface="Arial" charset="0"/>
                <a:ea typeface="新細明體" pitchFamily="18" charset="-120"/>
              </a:rPr>
              <a:t>The system supports query methods based on text keywords, 2D sketching, 3D sketching, model matching, and iterative reﬁnement. We ﬁnd that methods based on both text and shape combine to produce better results than either one alone.</a:t>
            </a:r>
          </a:p>
        </p:txBody>
      </p:sp>
      <p:pic>
        <p:nvPicPr>
          <p:cNvPr id="7174" name="Picture 7"/>
          <p:cNvPicPr>
            <a:picLocks noChangeAspect="1" noChangeArrowheads="1"/>
          </p:cNvPicPr>
          <p:nvPr/>
        </p:nvPicPr>
        <p:blipFill>
          <a:blip r:embed="rId5" cstate="print"/>
          <a:srcRect/>
          <a:stretch>
            <a:fillRect/>
          </a:stretch>
        </p:blipFill>
        <p:spPr bwMode="auto">
          <a:xfrm>
            <a:off x="962025" y="3476625"/>
            <a:ext cx="3879850" cy="13811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SYSTEM OVERVIEW</a:t>
            </a:r>
          </a:p>
        </p:txBody>
      </p:sp>
      <p:pic>
        <p:nvPicPr>
          <p:cNvPr id="8195" name="Picture 4"/>
          <p:cNvPicPr>
            <a:picLocks noChangeAspect="1" noChangeArrowheads="1"/>
          </p:cNvPicPr>
          <p:nvPr/>
        </p:nvPicPr>
        <p:blipFill>
          <a:blip r:embed="rId3" cstate="print"/>
          <a:srcRect/>
          <a:stretch>
            <a:fillRect/>
          </a:stretch>
        </p:blipFill>
        <p:spPr bwMode="auto">
          <a:xfrm>
            <a:off x="952500" y="1162050"/>
            <a:ext cx="8274050" cy="4086225"/>
          </a:xfrm>
          <a:prstGeom prst="rect">
            <a:avLst/>
          </a:prstGeom>
          <a:noFill/>
          <a:ln w="9525">
            <a:noFill/>
            <a:miter lim="800000"/>
            <a:headEnd/>
            <a:tailEnd/>
          </a:ln>
        </p:spPr>
      </p:pic>
      <p:pic>
        <p:nvPicPr>
          <p:cNvPr id="8196" name="Picture 5"/>
          <p:cNvPicPr>
            <a:picLocks noChangeAspect="1" noChangeArrowheads="1"/>
          </p:cNvPicPr>
          <p:nvPr/>
        </p:nvPicPr>
        <p:blipFill>
          <a:blip r:embed="rId4" cstate="print"/>
          <a:srcRect/>
          <a:stretch>
            <a:fillRect/>
          </a:stretch>
        </p:blipFill>
        <p:spPr bwMode="auto">
          <a:xfrm>
            <a:off x="685800" y="5181600"/>
            <a:ext cx="8931275" cy="2238375"/>
          </a:xfrm>
          <a:prstGeom prst="rect">
            <a:avLst/>
          </a:prstGeom>
          <a:noFill/>
          <a:ln w="9525">
            <a:noFill/>
            <a:miter lim="800000"/>
            <a:headEnd/>
            <a:tailEnd/>
          </a:ln>
        </p:spPr>
      </p:pic>
      <p:sp>
        <p:nvSpPr>
          <p:cNvPr id="8197" name="Text Box 6"/>
          <p:cNvSpPr txBox="1">
            <a:spLocks noChangeArrowheads="1"/>
          </p:cNvSpPr>
          <p:nvPr/>
        </p:nvSpPr>
        <p:spPr bwMode="auto">
          <a:xfrm>
            <a:off x="787400" y="5289550"/>
            <a:ext cx="8728075" cy="2016125"/>
          </a:xfrm>
          <a:prstGeom prst="rect">
            <a:avLst/>
          </a:prstGeom>
          <a:noFill/>
          <a:ln w="9525">
            <a:noFill/>
            <a:miter lim="800000"/>
            <a:headEnd/>
            <a:tailEnd/>
          </a:ln>
        </p:spPr>
        <p:txBody>
          <a:bodyPr lIns="0" tIns="0" rIns="0" bIns="0">
            <a:spAutoFit/>
          </a:bodyPr>
          <a:lstStyle/>
          <a:p>
            <a:pPr lvl="1" indent="-342900">
              <a:lnSpc>
                <a:spcPct val="95000"/>
              </a:lnSpc>
              <a:buClr>
                <a:srgbClr val="000000"/>
              </a:buClr>
              <a:buSzPct val="100000"/>
              <a:buFontTx/>
              <a:buChar char="•"/>
            </a:pPr>
            <a:r>
              <a:rPr lang="en-US" altLang="zh-TW" sz="2700">
                <a:solidFill>
                  <a:srgbClr val="000000"/>
                </a:solidFill>
                <a:latin typeface="Arial" charset="0"/>
                <a:ea typeface="新細明體" pitchFamily="18" charset="-120"/>
              </a:rPr>
              <a:t>Matching</a:t>
            </a:r>
            <a:endParaRPr lang="en-US" altLang="zh-TW">
              <a:ea typeface="新細明體" pitchFamily="18" charset="-120"/>
            </a:endParaRPr>
          </a:p>
          <a:p>
            <a:pPr marL="857250" lvl="2" indent="-285750">
              <a:lnSpc>
                <a:spcPct val="95000"/>
              </a:lnSpc>
              <a:buClr>
                <a:srgbClr val="000000"/>
              </a:buClr>
              <a:buSzPct val="80000"/>
              <a:buFont typeface="Courier New" pitchFamily="49" charset="0"/>
              <a:buChar char="o"/>
            </a:pPr>
            <a:r>
              <a:rPr lang="en-US" altLang="zh-TW" sz="2300">
                <a:solidFill>
                  <a:srgbClr val="000000"/>
                </a:solidFill>
                <a:latin typeface="Arial" charset="0"/>
                <a:ea typeface="新細明體" pitchFamily="18" charset="-120"/>
              </a:rPr>
              <a:t>For each user query, our Web server uses its index to return the sixteen 3D models that best match the query. Our method answers 3D shape queries in less than a quarter of a second for our repository; and, in practice, it scales </a:t>
            </a:r>
            <a:r>
              <a:rPr lang="en-US" altLang="zh-TW" sz="2300" b="1">
                <a:solidFill>
                  <a:srgbClr val="000000"/>
                </a:solidFill>
                <a:latin typeface="Arial" charset="0"/>
                <a:ea typeface="新細明體" pitchFamily="18" charset="-120"/>
              </a:rPr>
              <a:t>sublinearly </a:t>
            </a:r>
            <a:r>
              <a:rPr lang="en-US" altLang="zh-TW" sz="2300">
                <a:solidFill>
                  <a:srgbClr val="000000"/>
                </a:solidFill>
                <a:latin typeface="Arial" charset="0"/>
                <a:ea typeface="新細明體" pitchFamily="18" charset="-120"/>
              </a:rPr>
              <a:t>with the number of indexed models.</a:t>
            </a:r>
          </a:p>
        </p:txBody>
      </p:sp>
      <p:pic>
        <p:nvPicPr>
          <p:cNvPr id="8198" name="Picture 7"/>
          <p:cNvPicPr>
            <a:picLocks noChangeAspect="1" noChangeArrowheads="1"/>
          </p:cNvPicPr>
          <p:nvPr/>
        </p:nvPicPr>
        <p:blipFill>
          <a:blip r:embed="rId5" cstate="print"/>
          <a:srcRect/>
          <a:stretch>
            <a:fillRect/>
          </a:stretch>
        </p:blipFill>
        <p:spPr bwMode="auto">
          <a:xfrm>
            <a:off x="4745038" y="3476625"/>
            <a:ext cx="4167187" cy="13811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subTitle" idx="1"/>
          </p:nvPr>
        </p:nvSpPr>
        <p:spPr>
          <a:xfrm>
            <a:off x="133350" y="1216025"/>
            <a:ext cx="9920288" cy="6094413"/>
          </a:xfrm>
        </p:spPr>
        <p:txBody>
          <a:bodyPr lIns="0" tIns="0" rIns="0" bIns="0"/>
          <a:lstStyle/>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The main research issue at the heart of this system is how to provide shape-based query interfaces and matching methods that enable easy and efficient retrieval of 3D models from a large repository. </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300" smtClean="0">
                <a:solidFill>
                  <a:srgbClr val="000000"/>
                </a:solidFill>
                <a:latin typeface="Arial" charset="0"/>
                <a:ea typeface="新細明體" pitchFamily="18" charset="-120"/>
              </a:rPr>
              <a:t>SHAPE QUERIES</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300" smtClean="0">
                <a:solidFill>
                  <a:srgbClr val="000000"/>
                </a:solidFill>
                <a:latin typeface="Arial" charset="0"/>
                <a:ea typeface="新細明體" pitchFamily="18" charset="-120"/>
              </a:rPr>
              <a:t>SKETCH QUERIES</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300" smtClean="0">
                <a:solidFill>
                  <a:srgbClr val="000000"/>
                </a:solidFill>
                <a:latin typeface="Arial" charset="0"/>
                <a:ea typeface="新細明體" pitchFamily="18" charset="-120"/>
              </a:rPr>
              <a:t>TEXT QUERIES</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300" smtClean="0">
                <a:solidFill>
                  <a:srgbClr val="000000"/>
                </a:solidFill>
                <a:latin typeface="Arial" charset="0"/>
                <a:ea typeface="新細明體" pitchFamily="18" charset="-120"/>
              </a:rPr>
              <a:t>MULTIMODAL QUERIES</a:t>
            </a:r>
            <a:endParaRPr lang="en-US" altLang="zh-TW" smtClean="0">
              <a:ea typeface="新細明體" pitchFamily="18" charset="-120"/>
            </a:endParaRPr>
          </a:p>
          <a:p>
            <a:pPr marL="857250" lvl="2" indent="-285750" algn="l" eaLnBrk="1" hangingPunct="1">
              <a:lnSpc>
                <a:spcPct val="95000"/>
              </a:lnSpc>
              <a:spcBef>
                <a:spcPct val="0"/>
              </a:spcBef>
              <a:buClr>
                <a:srgbClr val="000000"/>
              </a:buClr>
              <a:buFontTx/>
              <a:buChar char=" "/>
            </a:pPr>
            <a:endParaRPr lang="en-US" altLang="zh-TW" sz="2300" smtClean="0">
              <a:solidFill>
                <a:srgbClr val="000000"/>
              </a:solidFill>
              <a:latin typeface="Arial" charset="0"/>
              <a:ea typeface="新細明體" pitchFamily="18" charset="-120"/>
            </a:endParaRPr>
          </a:p>
          <a:p>
            <a:pPr lvl="1" indent="-342900" algn="l" eaLnBrk="1" hangingPunct="1">
              <a:lnSpc>
                <a:spcPct val="95000"/>
              </a:lnSpc>
              <a:spcBef>
                <a:spcPct val="0"/>
              </a:spcBef>
              <a:buClr>
                <a:srgbClr val="000000"/>
              </a:buClr>
              <a:buFontTx/>
              <a:buChar char=" "/>
            </a:pPr>
            <a:endParaRPr lang="en-US" altLang="zh-TW" sz="2700" smtClean="0">
              <a:solidFill>
                <a:srgbClr val="000000"/>
              </a:solidFill>
              <a:latin typeface="Arial" charset="0"/>
              <a:ea typeface="新細明體" pitchFamily="18" charset="-120"/>
            </a:endParaRPr>
          </a:p>
          <a:p>
            <a:pPr lvl="1" indent="-342900" algn="l" eaLnBrk="1" hangingPunct="1">
              <a:lnSpc>
                <a:spcPct val="95000"/>
              </a:lnSpc>
              <a:spcBef>
                <a:spcPct val="0"/>
              </a:spcBef>
              <a:buClr>
                <a:srgbClr val="000000"/>
              </a:buClr>
              <a:buFontTx/>
              <a:buChar char=" "/>
            </a:pPr>
            <a:endParaRPr lang="en-US" altLang="zh-TW" sz="2300" smtClean="0">
              <a:solidFill>
                <a:srgbClr val="000000"/>
              </a:solidFill>
              <a:latin typeface="Arial" charset="0"/>
              <a:ea typeface="新細明體" pitchFamily="18" charset="-120"/>
            </a:endParaRPr>
          </a:p>
        </p:txBody>
      </p:sp>
      <p:sp>
        <p:nvSpPr>
          <p:cNvPr id="9219"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SYSTEM OVERVIEW</a:t>
            </a:r>
          </a:p>
        </p:txBody>
      </p:sp>
      <p:pic>
        <p:nvPicPr>
          <p:cNvPr id="9220" name="Picture 4"/>
          <p:cNvPicPr>
            <a:picLocks noChangeAspect="1" noChangeArrowheads="1"/>
          </p:cNvPicPr>
          <p:nvPr/>
        </p:nvPicPr>
        <p:blipFill>
          <a:blip r:embed="rId2" cstate="print"/>
          <a:srcRect/>
          <a:stretch>
            <a:fillRect/>
          </a:stretch>
        </p:blipFill>
        <p:spPr bwMode="auto">
          <a:xfrm>
            <a:off x="1819275" y="4095750"/>
            <a:ext cx="6626225" cy="33909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2" cstate="print"/>
          <a:srcRect/>
          <a:stretch>
            <a:fillRect/>
          </a:stretch>
        </p:blipFill>
        <p:spPr bwMode="auto">
          <a:xfrm>
            <a:off x="85725" y="4572000"/>
            <a:ext cx="2813050" cy="3048000"/>
          </a:xfrm>
          <a:prstGeom prst="rect">
            <a:avLst/>
          </a:prstGeom>
          <a:noFill/>
          <a:ln w="9525">
            <a:noFill/>
            <a:miter lim="800000"/>
            <a:headEnd/>
            <a:tailEnd/>
          </a:ln>
        </p:spPr>
      </p:pic>
      <p:pic>
        <p:nvPicPr>
          <p:cNvPr id="10243" name="Picture 5"/>
          <p:cNvPicPr>
            <a:picLocks noChangeAspect="1" noChangeArrowheads="1"/>
          </p:cNvPicPr>
          <p:nvPr/>
        </p:nvPicPr>
        <p:blipFill>
          <a:blip r:embed="rId3" cstate="print"/>
          <a:srcRect/>
          <a:stretch>
            <a:fillRect/>
          </a:stretch>
        </p:blipFill>
        <p:spPr bwMode="auto">
          <a:xfrm>
            <a:off x="3030538" y="5076825"/>
            <a:ext cx="4518025" cy="1905000"/>
          </a:xfrm>
          <a:prstGeom prst="rect">
            <a:avLst/>
          </a:prstGeom>
          <a:noFill/>
          <a:ln w="9525">
            <a:noFill/>
            <a:miter lim="800000"/>
            <a:headEnd/>
            <a:tailEnd/>
          </a:ln>
        </p:spPr>
      </p:pic>
      <p:sp>
        <p:nvSpPr>
          <p:cNvPr id="10244" name="Text Box 6"/>
          <p:cNvSpPr txBox="1">
            <a:spLocks noChangeArrowheads="1"/>
          </p:cNvSpPr>
          <p:nvPr/>
        </p:nvSpPr>
        <p:spPr bwMode="auto">
          <a:xfrm>
            <a:off x="3181350" y="5588000"/>
            <a:ext cx="5416550" cy="1905000"/>
          </a:xfrm>
          <a:prstGeom prst="rect">
            <a:avLst/>
          </a:prstGeom>
          <a:noFill/>
          <a:ln w="9525">
            <a:noFill/>
            <a:miter lim="800000"/>
            <a:headEnd/>
            <a:tailEnd/>
          </a:ln>
        </p:spPr>
        <p:txBody>
          <a:bodyPr lIns="0" tIns="0" rIns="0" bIns="0">
            <a:spAutoFit/>
          </a:bodyPr>
          <a:lstStyle/>
          <a:p>
            <a:pPr>
              <a:lnSpc>
                <a:spcPct val="95000"/>
              </a:lnSpc>
            </a:pPr>
            <a:r>
              <a:rPr lang="en-US" altLang="zh-TW" sz="2900">
                <a:solidFill>
                  <a:srgbClr val="000000"/>
                </a:solidFill>
                <a:latin typeface="Arial" charset="0"/>
                <a:ea typeface="新細明體" pitchFamily="18" charset="-120"/>
              </a:rPr>
              <a:t>What are the problems?</a:t>
            </a:r>
          </a:p>
        </p:txBody>
      </p:sp>
      <p:sp>
        <p:nvSpPr>
          <p:cNvPr id="10245"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SHAPE QUERIES </a:t>
            </a:r>
          </a:p>
        </p:txBody>
      </p:sp>
      <p:sp>
        <p:nvSpPr>
          <p:cNvPr id="10246" name="Rectangle 2"/>
          <p:cNvSpPr>
            <a:spLocks noGrp="1" noChangeArrowheads="1"/>
          </p:cNvSpPr>
          <p:nvPr>
            <p:ph type="subTitle" idx="1"/>
          </p:nvPr>
        </p:nvSpPr>
        <p:spPr>
          <a:xfrm>
            <a:off x="133350" y="1219200"/>
            <a:ext cx="9891713" cy="5480050"/>
          </a:xfrm>
        </p:spPr>
        <p:txBody>
          <a:bodyPr lIns="0" tIns="0" rIns="0" bIns="0"/>
          <a:lstStyle/>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The most straightforward shape-based query interface is to provide the search engine with an existing 3D model and ask it to retrieve similar ones. </a:t>
            </a:r>
            <a:endParaRPr lang="en-US" altLang="zh-TW" smtClean="0">
              <a:ea typeface="新細明體" pitchFamily="18" charset="-120"/>
            </a:endParaRPr>
          </a:p>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Our search engine supports this strategy in the following ways.</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By filename.</a:t>
            </a:r>
            <a:endParaRPr lang="en-US" altLang="zh-TW" smtClean="0">
              <a:ea typeface="新細明體" pitchFamily="18" charset="-120"/>
            </a:endParaRPr>
          </a:p>
          <a:p>
            <a:pPr marL="1257300" lvl="3" indent="-228600" algn="l" eaLnBrk="1" hangingPunct="1">
              <a:lnSpc>
                <a:spcPct val="95000"/>
              </a:lnSpc>
              <a:spcBef>
                <a:spcPct val="0"/>
              </a:spcBef>
              <a:buClr>
                <a:srgbClr val="000000"/>
              </a:buClr>
              <a:buFont typeface="Wingdings" pitchFamily="2" charset="2"/>
              <a:buChar char="§"/>
            </a:pPr>
            <a:r>
              <a:rPr lang="en-US" altLang="zh-TW" sz="2700" smtClean="0">
                <a:solidFill>
                  <a:srgbClr val="000000"/>
                </a:solidFill>
                <a:latin typeface="Arial" charset="0"/>
                <a:ea typeface="新細明體" pitchFamily="18" charset="-120"/>
              </a:rPr>
              <a:t>simple, but not always good. </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3D shape-based similarity queries. </a:t>
            </a:r>
            <a:endParaRPr lang="en-US" altLang="zh-TW" smtClean="0">
              <a:ea typeface="新細明體" pitchFamily="18" charset="-120"/>
            </a:endParaRPr>
          </a:p>
          <a:p>
            <a:pPr marL="1257300" lvl="3" indent="-228600" algn="l" eaLnBrk="1" hangingPunct="1">
              <a:lnSpc>
                <a:spcPct val="95000"/>
              </a:lnSpc>
              <a:spcBef>
                <a:spcPct val="0"/>
              </a:spcBef>
              <a:buClr>
                <a:srgbClr val="000000"/>
              </a:buClr>
              <a:buFont typeface="Wingdings" pitchFamily="2" charset="2"/>
              <a:buChar char="§"/>
            </a:pPr>
            <a:r>
              <a:rPr lang="en-US" altLang="zh-TW" sz="2700" smtClean="0">
                <a:solidFill>
                  <a:srgbClr val="000000"/>
                </a:solidFill>
                <a:latin typeface="Arial" charset="0"/>
                <a:ea typeface="新細明體" pitchFamily="18" charset="-120"/>
              </a:rPr>
              <a:t>conceptually simple, but technically troublesome.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2" cstate="print"/>
          <a:srcRect/>
          <a:stretch>
            <a:fillRect/>
          </a:stretch>
        </p:blipFill>
        <p:spPr bwMode="auto">
          <a:xfrm>
            <a:off x="695325" y="6191250"/>
            <a:ext cx="5424488" cy="1019175"/>
          </a:xfrm>
          <a:prstGeom prst="rect">
            <a:avLst/>
          </a:prstGeom>
          <a:noFill/>
          <a:ln w="9525">
            <a:noFill/>
            <a:miter lim="800000"/>
            <a:headEnd/>
            <a:tailEnd/>
          </a:ln>
        </p:spPr>
      </p:pic>
      <p:sp>
        <p:nvSpPr>
          <p:cNvPr id="11267" name="Rectangle 2"/>
          <p:cNvSpPr>
            <a:spLocks noGrp="1" noChangeArrowheads="1"/>
          </p:cNvSpPr>
          <p:nvPr>
            <p:ph type="subTitle" idx="1"/>
          </p:nvPr>
        </p:nvSpPr>
        <p:spPr>
          <a:xfrm>
            <a:off x="133350" y="1216025"/>
            <a:ext cx="9920288" cy="4797425"/>
          </a:xfrm>
        </p:spPr>
        <p:txBody>
          <a:bodyPr lIns="0" tIns="0" rIns="0" bIns="0"/>
          <a:lstStyle/>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The main challenge in supporting these 3D shape-based similarity queries is to find a computational representation of shape (shape descriptor) for which an index can be built and geometric matching can be performed efficiently. </a:t>
            </a:r>
            <a:endParaRPr lang="en-US" altLang="zh-TW" smtClean="0">
              <a:ea typeface="新細明體" pitchFamily="18" charset="-120"/>
            </a:endParaRPr>
          </a:p>
          <a:p>
            <a:pPr lvl="1" indent="-342900" algn="l" eaLnBrk="1" hangingPunct="1">
              <a:lnSpc>
                <a:spcPct val="95000"/>
              </a:lnSpc>
              <a:spcBef>
                <a:spcPct val="0"/>
              </a:spcBef>
              <a:buClr>
                <a:srgbClr val="000000"/>
              </a:buClr>
              <a:buFontTx/>
              <a:buChar char="•"/>
            </a:pPr>
            <a:r>
              <a:rPr lang="en-US" altLang="zh-TW" sz="2700" smtClean="0">
                <a:solidFill>
                  <a:srgbClr val="000000"/>
                </a:solidFill>
                <a:latin typeface="Arial" charset="0"/>
                <a:ea typeface="新細明體" pitchFamily="18" charset="-120"/>
              </a:rPr>
              <a:t>A shape descriptor should be</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Have good discriminating  power</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Quick to compute</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Concise to store</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Easy to index</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Invariant under similarity transformations</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Insensitive to noise and small extra features</a:t>
            </a:r>
            <a:endParaRPr lang="en-US" altLang="zh-TW" smtClean="0">
              <a:ea typeface="新細明體" pitchFamily="18" charset="-120"/>
            </a:endParaRPr>
          </a:p>
          <a:p>
            <a:pPr marL="857250" lvl="2" indent="-285750" algn="l" eaLnBrk="1" hangingPunct="1">
              <a:lnSpc>
                <a:spcPct val="95000"/>
              </a:lnSpc>
              <a:spcBef>
                <a:spcPct val="0"/>
              </a:spcBef>
              <a:buClr>
                <a:srgbClr val="000000"/>
              </a:buClr>
              <a:buSzPct val="80000"/>
              <a:buFont typeface="Courier New" pitchFamily="49" charset="0"/>
              <a:buChar char="o"/>
            </a:pPr>
            <a:r>
              <a:rPr lang="en-US" altLang="zh-TW" sz="2700" smtClean="0">
                <a:solidFill>
                  <a:srgbClr val="000000"/>
                </a:solidFill>
                <a:latin typeface="Arial" charset="0"/>
                <a:ea typeface="新細明體" pitchFamily="18" charset="-120"/>
              </a:rPr>
              <a:t>Robust</a:t>
            </a:r>
          </a:p>
        </p:txBody>
      </p:sp>
      <p:sp>
        <p:nvSpPr>
          <p:cNvPr id="11268" name="Text Box 5"/>
          <p:cNvSpPr txBox="1">
            <a:spLocks noChangeArrowheads="1"/>
          </p:cNvSpPr>
          <p:nvPr/>
        </p:nvSpPr>
        <p:spPr bwMode="auto">
          <a:xfrm>
            <a:off x="641350" y="6299200"/>
            <a:ext cx="5588000" cy="1066800"/>
          </a:xfrm>
          <a:prstGeom prst="rect">
            <a:avLst/>
          </a:prstGeom>
          <a:noFill/>
          <a:ln w="9525">
            <a:noFill/>
            <a:miter lim="800000"/>
            <a:headEnd/>
            <a:tailEnd/>
          </a:ln>
        </p:spPr>
        <p:txBody>
          <a:bodyPr lIns="0" tIns="0" rIns="0" bIns="0">
            <a:spAutoFit/>
          </a:bodyPr>
          <a:lstStyle/>
          <a:p>
            <a:pPr>
              <a:lnSpc>
                <a:spcPct val="95000"/>
              </a:lnSpc>
            </a:pPr>
            <a:r>
              <a:rPr lang="en-US" altLang="zh-TW" sz="2700">
                <a:solidFill>
                  <a:srgbClr val="000000"/>
                </a:solidFill>
                <a:latin typeface="Arial" charset="0"/>
                <a:ea typeface="新細明體" pitchFamily="18" charset="-120"/>
              </a:rPr>
              <a:t>Somehow, we can hardly find a descriptor has all these properties.</a:t>
            </a:r>
          </a:p>
        </p:txBody>
      </p:sp>
      <p:sp>
        <p:nvSpPr>
          <p:cNvPr id="11269" name="Rectangle 1"/>
          <p:cNvSpPr>
            <a:spLocks noGrp="1" noChangeArrowheads="1"/>
          </p:cNvSpPr>
          <p:nvPr>
            <p:ph type="ctrTitle"/>
          </p:nvPr>
        </p:nvSpPr>
        <p:spPr>
          <a:xfrm>
            <a:off x="133350" y="304800"/>
            <a:ext cx="9894888" cy="914400"/>
          </a:xfrm>
        </p:spPr>
        <p:txBody>
          <a:bodyPr lIns="0" tIns="0" rIns="0" bIns="0" anchor="t"/>
          <a:lstStyle/>
          <a:p>
            <a:pPr algn="l" eaLnBrk="1" hangingPunct="1">
              <a:lnSpc>
                <a:spcPct val="95000"/>
              </a:lnSpc>
            </a:pPr>
            <a:r>
              <a:rPr lang="en-US" altLang="zh-TW" sz="4300" smtClean="0">
                <a:solidFill>
                  <a:srgbClr val="000000"/>
                </a:solidFill>
                <a:latin typeface="Arial" charset="0"/>
                <a:ea typeface="新細明體" pitchFamily="18" charset="-120"/>
              </a:rPr>
              <a:t>SHAPE QUERIES </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TotalTime>
  <Words>2703</Words>
  <Application>Microsoft Office PowerPoint</Application>
  <PresentationFormat>自訂</PresentationFormat>
  <Paragraphs>187</Paragraphs>
  <Slides>29</Slides>
  <Notes>9</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29</vt:i4>
      </vt:variant>
    </vt:vector>
  </HeadingPairs>
  <TitlesOfParts>
    <vt:vector size="37" baseType="lpstr">
      <vt:lpstr>Times New Roman</vt:lpstr>
      <vt:lpstr>Arial</vt:lpstr>
      <vt:lpstr>新細明體</vt:lpstr>
      <vt:lpstr>Courier New</vt:lpstr>
      <vt:lpstr>Wingdings</vt:lpstr>
      <vt:lpstr>Arial Unicode MS</vt:lpstr>
      <vt:lpstr>Default Design</vt:lpstr>
      <vt:lpstr>MathType 5.0 Equation</vt:lpstr>
      <vt:lpstr>A Search Engine for 3D Models</vt:lpstr>
      <vt:lpstr>Introduction</vt:lpstr>
      <vt:lpstr>SYSTEM OVERVIEW</vt:lpstr>
      <vt:lpstr>SYSTEM OVERVIEW</vt:lpstr>
      <vt:lpstr>SYSTEM OVERVIEW</vt:lpstr>
      <vt:lpstr>SYSTEM OVERVIEW</vt:lpstr>
      <vt:lpstr>SYSTEM OVERVIEW</vt:lpstr>
      <vt:lpstr>SHAPE QUERIES </vt:lpstr>
      <vt:lpstr>SHAPE QUERIES </vt:lpstr>
      <vt:lpstr>SHAPE QUERIES </vt:lpstr>
      <vt:lpstr>Spherical harmonics method</vt:lpstr>
      <vt:lpstr>Spherical harmonics method</vt:lpstr>
      <vt:lpstr>Spherical harmonics method</vt:lpstr>
      <vt:lpstr>Spherical harmonics method</vt:lpstr>
      <vt:lpstr>Spherical harmonics method</vt:lpstr>
      <vt:lpstr>Spherical harmonics method</vt:lpstr>
      <vt:lpstr>Sketch QUERIES</vt:lpstr>
      <vt:lpstr>Sketch QUERIES</vt:lpstr>
      <vt:lpstr>Sketch QUERIES</vt:lpstr>
      <vt:lpstr>Sketch QUERIES</vt:lpstr>
      <vt:lpstr>Sketch QUERIES</vt:lpstr>
      <vt:lpstr>Sketch QUERIES</vt:lpstr>
      <vt:lpstr>Sketch QUERIES</vt:lpstr>
      <vt:lpstr>Sketch QUERIES </vt:lpstr>
      <vt:lpstr>TEXT QUERIES </vt:lpstr>
      <vt:lpstr>Multimodal QUERIES </vt:lpstr>
      <vt:lpstr>Results</vt:lpstr>
      <vt:lpstr>Results</vt:lpstr>
      <vt:lpstr>投影片 29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dc:creator>
  <cp:lastModifiedBy>dragonball</cp:lastModifiedBy>
  <cp:revision>7</cp:revision>
  <dcterms:created xsi:type="dcterms:W3CDTF">2004-05-06T09:28:21Z</dcterms:created>
  <dcterms:modified xsi:type="dcterms:W3CDTF">2010-11-04T08:15:43Z</dcterms:modified>
</cp:coreProperties>
</file>