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72" r:id="rId3"/>
    <p:sldId id="262" r:id="rId4"/>
    <p:sldId id="263" r:id="rId5"/>
    <p:sldId id="257" r:id="rId6"/>
    <p:sldId id="258" r:id="rId7"/>
    <p:sldId id="259" r:id="rId8"/>
    <p:sldId id="260" r:id="rId9"/>
    <p:sldId id="264" r:id="rId10"/>
    <p:sldId id="265" r:id="rId11"/>
    <p:sldId id="266" r:id="rId12"/>
    <p:sldId id="267" r:id="rId13"/>
    <p:sldId id="268" r:id="rId14"/>
    <p:sldId id="269" r:id="rId15"/>
    <p:sldId id="270" r:id="rId16"/>
    <p:sldId id="271" r:id="rId17"/>
    <p:sldId id="284" r:id="rId18"/>
  </p:sldIdLst>
  <p:sldSz cx="12192000" cy="6858000"/>
  <p:notesSz cx="6858000" cy="9144000"/>
  <p:custShowLst>
    <p:custShow name="Custom Show 1" id="0">
      <p:sldLst>
        <p:sld r:id="rId2"/>
        <p:sld r:id="rId3"/>
        <p:sld r:id="rId4"/>
        <p:sld r:id="rId5"/>
        <p:sld r:id="rId6"/>
        <p:sld r:id="rId7"/>
        <p:sld r:id="rId8"/>
        <p:sld r:id="rId9"/>
        <p:sld r:id="rId10"/>
        <p:sld r:id="rId11"/>
        <p:sld r:id="rId12"/>
        <p:sld r:id="rId13"/>
        <p:sld r:id="rId14"/>
        <p:sld r:id="rId15"/>
        <p:sld r:id="rId16"/>
        <p:sld r:id="rId17"/>
        <p:sld r:id="rId18"/>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2304F11-8DF8-42DF-9202-04AE12412059}" type="datetimeFigureOut">
              <a:rPr lang="en-IN" smtClean="0"/>
              <a:t>14-06-2023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C14660F-EF91-4433-80AE-122CD6AE1E8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380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304F11-8DF8-42DF-9202-04AE12412059}"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14660F-EF91-4433-80AE-122CD6AE1E80}" type="slidenum">
              <a:rPr lang="en-IN" smtClean="0"/>
              <a:t>‹#›</a:t>
            </a:fld>
            <a:endParaRPr lang="en-IN"/>
          </a:p>
        </p:txBody>
      </p:sp>
    </p:spTree>
    <p:extLst>
      <p:ext uri="{BB962C8B-B14F-4D97-AF65-F5344CB8AC3E}">
        <p14:creationId xmlns:p14="http://schemas.microsoft.com/office/powerpoint/2010/main" val="3071978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304F11-8DF8-42DF-9202-04AE12412059}"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660F-EF91-4433-80AE-122CD6AE1E8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44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304F11-8DF8-42DF-9202-04AE12412059}"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660F-EF91-4433-80AE-122CD6AE1E8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8425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304F11-8DF8-42DF-9202-04AE12412059}"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660F-EF91-4433-80AE-122CD6AE1E80}" type="slidenum">
              <a:rPr lang="en-IN" smtClean="0"/>
              <a:t>‹#›</a:t>
            </a:fld>
            <a:endParaRPr lang="en-IN"/>
          </a:p>
        </p:txBody>
      </p:sp>
    </p:spTree>
    <p:extLst>
      <p:ext uri="{BB962C8B-B14F-4D97-AF65-F5344CB8AC3E}">
        <p14:creationId xmlns:p14="http://schemas.microsoft.com/office/powerpoint/2010/main" val="25055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304F11-8DF8-42DF-9202-04AE12412059}"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660F-EF91-4433-80AE-122CD6AE1E8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7026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304F11-8DF8-42DF-9202-04AE12412059}"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660F-EF91-4433-80AE-122CD6AE1E8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9163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04F11-8DF8-42DF-9202-04AE12412059}"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660F-EF91-4433-80AE-122CD6AE1E8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354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04F11-8DF8-42DF-9202-04AE12412059}"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660F-EF91-4433-80AE-122CD6AE1E8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1182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335631" lvl="0" indent="-223754" rtl="0">
              <a:lnSpc>
                <a:spcPct val="100000"/>
              </a:lnSpc>
              <a:spcBef>
                <a:spcPts val="0"/>
              </a:spcBef>
              <a:spcAft>
                <a:spcPts val="0"/>
              </a:spcAft>
              <a:buClr>
                <a:srgbClr val="434343"/>
              </a:buClr>
              <a:buSzPts val="1200"/>
              <a:buAutoNum type="arabicPeriod"/>
              <a:defRPr sz="918">
                <a:solidFill>
                  <a:srgbClr val="434343"/>
                </a:solidFill>
              </a:defRPr>
            </a:lvl1pPr>
            <a:lvl2pPr marL="671261" lvl="1" indent="-223754" rtl="0">
              <a:lnSpc>
                <a:spcPct val="115000"/>
              </a:lnSpc>
              <a:spcBef>
                <a:spcPts val="1175"/>
              </a:spcBef>
              <a:spcAft>
                <a:spcPts val="0"/>
              </a:spcAft>
              <a:buClr>
                <a:srgbClr val="434343"/>
              </a:buClr>
              <a:buSzPts val="1200"/>
              <a:buFont typeface="Roboto Condensed Light"/>
              <a:buAutoNum type="alphaLcPeriod"/>
              <a:defRPr>
                <a:solidFill>
                  <a:srgbClr val="434343"/>
                </a:solidFill>
              </a:defRPr>
            </a:lvl2pPr>
            <a:lvl3pPr marL="1006892" lvl="2" indent="-223754" rtl="0">
              <a:lnSpc>
                <a:spcPct val="115000"/>
              </a:lnSpc>
              <a:spcBef>
                <a:spcPts val="1175"/>
              </a:spcBef>
              <a:spcAft>
                <a:spcPts val="0"/>
              </a:spcAft>
              <a:buClr>
                <a:srgbClr val="434343"/>
              </a:buClr>
              <a:buSzPts val="1200"/>
              <a:buFont typeface="Roboto Condensed Light"/>
              <a:buAutoNum type="romanLcPeriod"/>
              <a:defRPr>
                <a:solidFill>
                  <a:srgbClr val="434343"/>
                </a:solidFill>
              </a:defRPr>
            </a:lvl3pPr>
            <a:lvl4pPr marL="1342522" lvl="3" indent="-223754" rtl="0">
              <a:lnSpc>
                <a:spcPct val="115000"/>
              </a:lnSpc>
              <a:spcBef>
                <a:spcPts val="1175"/>
              </a:spcBef>
              <a:spcAft>
                <a:spcPts val="0"/>
              </a:spcAft>
              <a:buClr>
                <a:srgbClr val="434343"/>
              </a:buClr>
              <a:buSzPts val="1200"/>
              <a:buFont typeface="Roboto Condensed Light"/>
              <a:buAutoNum type="arabicPeriod"/>
              <a:defRPr>
                <a:solidFill>
                  <a:srgbClr val="434343"/>
                </a:solidFill>
              </a:defRPr>
            </a:lvl4pPr>
            <a:lvl5pPr marL="1678153" lvl="4" indent="-223754" rtl="0">
              <a:lnSpc>
                <a:spcPct val="115000"/>
              </a:lnSpc>
              <a:spcBef>
                <a:spcPts val="1175"/>
              </a:spcBef>
              <a:spcAft>
                <a:spcPts val="0"/>
              </a:spcAft>
              <a:buClr>
                <a:srgbClr val="434343"/>
              </a:buClr>
              <a:buSzPts val="1200"/>
              <a:buFont typeface="Roboto Condensed Light"/>
              <a:buAutoNum type="alphaLcPeriod"/>
              <a:defRPr>
                <a:solidFill>
                  <a:srgbClr val="434343"/>
                </a:solidFill>
              </a:defRPr>
            </a:lvl5pPr>
            <a:lvl6pPr marL="2013783" lvl="5" indent="-223754" rtl="0">
              <a:lnSpc>
                <a:spcPct val="115000"/>
              </a:lnSpc>
              <a:spcBef>
                <a:spcPts val="1175"/>
              </a:spcBef>
              <a:spcAft>
                <a:spcPts val="0"/>
              </a:spcAft>
              <a:buClr>
                <a:srgbClr val="434343"/>
              </a:buClr>
              <a:buSzPts val="1200"/>
              <a:buFont typeface="Roboto Condensed Light"/>
              <a:buAutoNum type="romanLcPeriod"/>
              <a:defRPr>
                <a:solidFill>
                  <a:srgbClr val="434343"/>
                </a:solidFill>
              </a:defRPr>
            </a:lvl6pPr>
            <a:lvl7pPr marL="2349414" lvl="6" indent="-223754" rtl="0">
              <a:lnSpc>
                <a:spcPct val="115000"/>
              </a:lnSpc>
              <a:spcBef>
                <a:spcPts val="1175"/>
              </a:spcBef>
              <a:spcAft>
                <a:spcPts val="0"/>
              </a:spcAft>
              <a:buClr>
                <a:srgbClr val="434343"/>
              </a:buClr>
              <a:buSzPts val="1200"/>
              <a:buFont typeface="Roboto Condensed Light"/>
              <a:buAutoNum type="arabicPeriod"/>
              <a:defRPr>
                <a:solidFill>
                  <a:srgbClr val="434343"/>
                </a:solidFill>
              </a:defRPr>
            </a:lvl7pPr>
            <a:lvl8pPr marL="2685044" lvl="7" indent="-223754" rtl="0">
              <a:lnSpc>
                <a:spcPct val="115000"/>
              </a:lnSpc>
              <a:spcBef>
                <a:spcPts val="1175"/>
              </a:spcBef>
              <a:spcAft>
                <a:spcPts val="0"/>
              </a:spcAft>
              <a:buClr>
                <a:srgbClr val="434343"/>
              </a:buClr>
              <a:buSzPts val="1200"/>
              <a:buFont typeface="Roboto Condensed Light"/>
              <a:buAutoNum type="alphaLcPeriod"/>
              <a:defRPr>
                <a:solidFill>
                  <a:srgbClr val="434343"/>
                </a:solidFill>
              </a:defRPr>
            </a:lvl8pPr>
            <a:lvl9pPr marL="3020675" lvl="8" indent="-223754" rtl="0">
              <a:lnSpc>
                <a:spcPct val="115000"/>
              </a:lnSpc>
              <a:spcBef>
                <a:spcPts val="1175"/>
              </a:spcBef>
              <a:spcAft>
                <a:spcPts val="117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4"/>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569">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89580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04F11-8DF8-42DF-9202-04AE12412059}"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660F-EF91-4433-80AE-122CD6AE1E80}" type="slidenum">
              <a:rPr lang="en-IN" smtClean="0"/>
              <a:t>‹#›</a:t>
            </a:fld>
            <a:endParaRPr lang="en-IN"/>
          </a:p>
        </p:txBody>
      </p:sp>
    </p:spTree>
    <p:extLst>
      <p:ext uri="{BB962C8B-B14F-4D97-AF65-F5344CB8AC3E}">
        <p14:creationId xmlns:p14="http://schemas.microsoft.com/office/powerpoint/2010/main" val="156406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304F11-8DF8-42DF-9202-04AE12412059}"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4660F-EF91-4433-80AE-122CD6AE1E8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7577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304F11-8DF8-42DF-9202-04AE12412059}"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14660F-EF91-4433-80AE-122CD6AE1E80}" type="slidenum">
              <a:rPr lang="en-IN" smtClean="0"/>
              <a:t>‹#›</a:t>
            </a:fld>
            <a:endParaRPr lang="en-IN"/>
          </a:p>
        </p:txBody>
      </p:sp>
    </p:spTree>
    <p:extLst>
      <p:ext uri="{BB962C8B-B14F-4D97-AF65-F5344CB8AC3E}">
        <p14:creationId xmlns:p14="http://schemas.microsoft.com/office/powerpoint/2010/main" val="141764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304F11-8DF8-42DF-9202-04AE12412059}" type="datetimeFigureOut">
              <a:rPr lang="en-IN" smtClean="0"/>
              <a:t>14-06-2023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14660F-EF91-4433-80AE-122CD6AE1E8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304F11-8DF8-42DF-9202-04AE12412059}" type="datetimeFigureOut">
              <a:rPr lang="en-IN" smtClean="0"/>
              <a:t>14-06-2023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14660F-EF91-4433-80AE-122CD6AE1E8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89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04F11-8DF8-42DF-9202-04AE12412059}" type="datetimeFigureOut">
              <a:rPr lang="en-IN" smtClean="0"/>
              <a:t>14-06-2023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14660F-EF91-4433-80AE-122CD6AE1E80}" type="slidenum">
              <a:rPr lang="en-IN" smtClean="0"/>
              <a:t>‹#›</a:t>
            </a:fld>
            <a:endParaRPr lang="en-IN"/>
          </a:p>
        </p:txBody>
      </p:sp>
    </p:spTree>
    <p:extLst>
      <p:ext uri="{BB962C8B-B14F-4D97-AF65-F5344CB8AC3E}">
        <p14:creationId xmlns:p14="http://schemas.microsoft.com/office/powerpoint/2010/main" val="2248161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304F11-8DF8-42DF-9202-04AE12412059}"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14660F-EF91-4433-80AE-122CD6AE1E8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295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304F11-8DF8-42DF-9202-04AE12412059}"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14660F-EF91-4433-80AE-122CD6AE1E80}" type="slidenum">
              <a:rPr lang="en-IN" smtClean="0"/>
              <a:t>‹#›</a:t>
            </a:fld>
            <a:endParaRPr lang="en-IN"/>
          </a:p>
        </p:txBody>
      </p:sp>
    </p:spTree>
    <p:extLst>
      <p:ext uri="{BB962C8B-B14F-4D97-AF65-F5344CB8AC3E}">
        <p14:creationId xmlns:p14="http://schemas.microsoft.com/office/powerpoint/2010/main" val="178460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304F11-8DF8-42DF-9202-04AE12412059}" type="datetimeFigureOut">
              <a:rPr lang="en-IN" smtClean="0"/>
              <a:t>14-06-2023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14660F-EF91-4433-80AE-122CD6AE1E80}" type="slidenum">
              <a:rPr lang="en-IN" smtClean="0"/>
              <a:t>‹#›</a:t>
            </a:fld>
            <a:endParaRPr lang="en-IN"/>
          </a:p>
        </p:txBody>
      </p:sp>
    </p:spTree>
    <p:extLst>
      <p:ext uri="{BB962C8B-B14F-4D97-AF65-F5344CB8AC3E}">
        <p14:creationId xmlns:p14="http://schemas.microsoft.com/office/powerpoint/2010/main" val="179388968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4"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bhishakejutur/projects/tree/qrcode_scanner/Image%20Processing%20Projects/Face%20Dete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bhishakejutur/projects/tree/qrcode_scanner/Image%20Processing%20Projects/Face%20Detection" TargetMode="External"/><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Face counting system using haar cascade</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92500"/>
          </a:bodyPr>
          <a:lstStyle/>
          <a:p>
            <a:r>
              <a:rPr lang="en-US" b="1" dirty="0">
                <a:effectLst>
                  <a:outerShdw blurRad="38100" dist="38100" dir="2700000" algn="tl">
                    <a:srgbClr val="000000">
                      <a:alpha val="43137"/>
                    </a:srgbClr>
                  </a:outerShdw>
                </a:effectLst>
              </a:rPr>
              <a:t>By Using OpenCV Package in Python</a:t>
            </a:r>
          </a:p>
          <a:p>
            <a:r>
              <a:rPr lang="en-US" b="1" dirty="0">
                <a:effectLst>
                  <a:outerShdw blurRad="38100" dist="38100" dir="2700000" algn="tl">
                    <a:srgbClr val="000000">
                      <a:alpha val="43137"/>
                    </a:srgbClr>
                  </a:outerShdw>
                </a:effectLst>
                <a:hlinkClick r:id="rId2"/>
              </a:rPr>
              <a:t>https://github.com/abhishakejutur/projects/tree/qrcode_scanner/Image%20Processing%20Projects/Face%20Detection</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4298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Libraries:</a:t>
            </a:r>
            <a:endParaRPr lang="en-IN" b="1" dirty="0"/>
          </a:p>
        </p:txBody>
      </p:sp>
      <p:sp>
        <p:nvSpPr>
          <p:cNvPr id="3" name="Content Placeholder 2"/>
          <p:cNvSpPr>
            <a:spLocks noGrp="1"/>
          </p:cNvSpPr>
          <p:nvPr>
            <p:ph idx="1"/>
          </p:nvPr>
        </p:nvSpPr>
        <p:spPr/>
        <p:txBody>
          <a:bodyPr/>
          <a:lstStyle/>
          <a:p>
            <a:r>
              <a:rPr lang="en-US" dirty="0"/>
              <a:t>Opencv</a:t>
            </a:r>
          </a:p>
          <a:p>
            <a:r>
              <a:rPr lang="en-US" dirty="0"/>
              <a:t>Numpy</a:t>
            </a:r>
          </a:p>
          <a:p>
            <a:r>
              <a:rPr lang="en-US" dirty="0"/>
              <a:t>Import cv2</a:t>
            </a:r>
          </a:p>
          <a:p>
            <a:r>
              <a:rPr lang="en-US" dirty="0"/>
              <a:t>Import </a:t>
            </a:r>
            <a:r>
              <a:rPr lang="en-US" dirty="0" err="1"/>
              <a:t>numpy</a:t>
            </a:r>
            <a:r>
              <a:rPr lang="en-US" dirty="0"/>
              <a:t> as np</a:t>
            </a:r>
            <a:endParaRPr lang="en-IN" dirty="0"/>
          </a:p>
        </p:txBody>
      </p:sp>
    </p:spTree>
    <p:extLst>
      <p:ext uri="{BB962C8B-B14F-4D97-AF65-F5344CB8AC3E}">
        <p14:creationId xmlns:p14="http://schemas.microsoft.com/office/powerpoint/2010/main" val="148905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 creation for cascade classifier</a:t>
            </a:r>
            <a:endParaRPr lang="en-IN" b="1" dirty="0"/>
          </a:p>
        </p:txBody>
      </p:sp>
      <p:sp>
        <p:nvSpPr>
          <p:cNvPr id="3" name="Content Placeholder 2"/>
          <p:cNvSpPr>
            <a:spLocks noGrp="1"/>
          </p:cNvSpPr>
          <p:nvPr>
            <p:ph idx="1"/>
          </p:nvPr>
        </p:nvSpPr>
        <p:spPr/>
        <p:txBody>
          <a:bodyPr/>
          <a:lstStyle/>
          <a:p>
            <a:endParaRPr lang="en-US" dirty="0"/>
          </a:p>
          <a:p>
            <a:r>
              <a:rPr lang="en-US" dirty="0"/>
              <a:t>We are going to use the </a:t>
            </a:r>
            <a:r>
              <a:rPr lang="en-IN" b="1" dirty="0"/>
              <a:t>haarcascade_frontalface_default.xml.</a:t>
            </a:r>
          </a:p>
          <a:p>
            <a:r>
              <a:rPr lang="en-US" dirty="0"/>
              <a:t>This file can be found at location </a:t>
            </a:r>
          </a:p>
          <a:p>
            <a:pPr marL="0" indent="0">
              <a:buNone/>
            </a:pPr>
            <a:r>
              <a:rPr lang="en-US" sz="2000" b="1" dirty="0"/>
              <a:t>	</a:t>
            </a:r>
            <a:r>
              <a:rPr lang="en-IN" sz="2000" b="1" dirty="0"/>
              <a:t>C:\Users\aj\AppData\Local\Programs\Python\Python310\Lib\site-packages\cv2\data</a:t>
            </a:r>
          </a:p>
          <a:p>
            <a:pPr marL="0" indent="0">
              <a:buNone/>
            </a:pPr>
            <a:endParaRPr lang="en-IN" dirty="0"/>
          </a:p>
        </p:txBody>
      </p:sp>
    </p:spTree>
    <p:extLst>
      <p:ext uri="{BB962C8B-B14F-4D97-AF65-F5344CB8AC3E}">
        <p14:creationId xmlns:p14="http://schemas.microsoft.com/office/powerpoint/2010/main" val="28775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input</a:t>
            </a:r>
            <a:endParaRPr lang="en-IN" b="1" dirty="0"/>
          </a:p>
        </p:txBody>
      </p:sp>
      <p:sp>
        <p:nvSpPr>
          <p:cNvPr id="3" name="Content Placeholder 2"/>
          <p:cNvSpPr>
            <a:spLocks noGrp="1"/>
          </p:cNvSpPr>
          <p:nvPr>
            <p:ph idx="1"/>
          </p:nvPr>
        </p:nvSpPr>
        <p:spPr/>
        <p:txBody>
          <a:bodyPr/>
          <a:lstStyle/>
          <a:p>
            <a:r>
              <a:rPr lang="en-US" dirty="0"/>
              <a:t>Load the input image with the “imread” function of the cv2 module. </a:t>
            </a:r>
          </a:p>
          <a:p>
            <a:r>
              <a:rPr lang="en-US" dirty="0"/>
              <a:t>This function will receive as input the path to the image. </a:t>
            </a:r>
            <a:endParaRPr lang="en-IN" dirty="0"/>
          </a:p>
          <a:p>
            <a:r>
              <a:rPr lang="en-US" dirty="0"/>
              <a:t>We will pass as the input the image In which we want to </a:t>
            </a:r>
            <a:r>
              <a:rPr lang="en-US" dirty="0" err="1"/>
              <a:t>to</a:t>
            </a:r>
            <a:r>
              <a:rPr lang="en-US" dirty="0"/>
              <a:t> face detection.</a:t>
            </a:r>
          </a:p>
          <a:p>
            <a:r>
              <a:rPr lang="en-US" dirty="0"/>
              <a:t>Code:</a:t>
            </a:r>
          </a:p>
          <a:p>
            <a:pPr lvl="1"/>
            <a:r>
              <a:rPr lang="en-US" dirty="0"/>
              <a:t>image = cv2.imread('face2.jpg')</a:t>
            </a:r>
          </a:p>
        </p:txBody>
      </p:sp>
    </p:spTree>
    <p:extLst>
      <p:ext uri="{BB962C8B-B14F-4D97-AF65-F5344CB8AC3E}">
        <p14:creationId xmlns:p14="http://schemas.microsoft.com/office/powerpoint/2010/main" val="188857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conversion</a:t>
            </a:r>
            <a:r>
              <a:rPr lang="en-US" dirty="0"/>
              <a:t>:</a:t>
            </a:r>
            <a:endParaRPr lang="en-IN" dirty="0"/>
          </a:p>
        </p:txBody>
      </p:sp>
      <p:sp>
        <p:nvSpPr>
          <p:cNvPr id="3" name="Content Placeholder 2"/>
          <p:cNvSpPr>
            <a:spLocks noGrp="1"/>
          </p:cNvSpPr>
          <p:nvPr>
            <p:ph idx="1"/>
          </p:nvPr>
        </p:nvSpPr>
        <p:spPr/>
        <p:txBody>
          <a:bodyPr>
            <a:normAutofit lnSpcReduction="10000"/>
          </a:bodyPr>
          <a:lstStyle/>
          <a:p>
            <a:r>
              <a:rPr lang="en-US" dirty="0"/>
              <a:t>We will also convert image into grayscale, by use the </a:t>
            </a:r>
            <a:r>
              <a:rPr lang="en-US" b="1" dirty="0" err="1"/>
              <a:t>cvtColor</a:t>
            </a:r>
            <a:r>
              <a:rPr lang="en-US" b="1" dirty="0"/>
              <a:t> </a:t>
            </a:r>
            <a:r>
              <a:rPr lang="en-US" dirty="0"/>
              <a:t>function.</a:t>
            </a:r>
          </a:p>
          <a:p>
            <a:r>
              <a:rPr lang="en-US" dirty="0"/>
              <a:t>This will receive as input the original image and second input code for the color space conversion.</a:t>
            </a:r>
          </a:p>
          <a:p>
            <a:r>
              <a:rPr lang="en-US" dirty="0"/>
              <a:t>To covert from the RGB to GRAY by using COLOR_BGR2GRAY</a:t>
            </a:r>
          </a:p>
          <a:p>
            <a:endParaRPr lang="en-US" dirty="0"/>
          </a:p>
          <a:p>
            <a:pPr marL="0" indent="0">
              <a:buNone/>
            </a:pPr>
            <a:r>
              <a:rPr lang="en-US" dirty="0"/>
              <a:t>Code: </a:t>
            </a:r>
          </a:p>
          <a:p>
            <a:pPr marL="0" indent="0">
              <a:buNone/>
            </a:pPr>
            <a:r>
              <a:rPr lang="en-IN" dirty="0"/>
              <a:t>grayImage = cv2.cvtColor(image, cv2.COLOR_BGR2GRAY)</a:t>
            </a:r>
          </a:p>
        </p:txBody>
      </p:sp>
    </p:spTree>
    <p:extLst>
      <p:ext uri="{BB962C8B-B14F-4D97-AF65-F5344CB8AC3E}">
        <p14:creationId xmlns:p14="http://schemas.microsoft.com/office/powerpoint/2010/main" val="73388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p:cTn id="4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gray:</a:t>
            </a:r>
            <a:endParaRPr lang="en-IN" b="1" dirty="0"/>
          </a:p>
        </p:txBody>
      </p:sp>
      <p:sp>
        <p:nvSpPr>
          <p:cNvPr id="3" name="Content Placeholder 2"/>
          <p:cNvSpPr>
            <a:spLocks noGrp="1"/>
          </p:cNvSpPr>
          <p:nvPr>
            <p:ph idx="1"/>
          </p:nvPr>
        </p:nvSpPr>
        <p:spPr/>
        <p:txBody>
          <a:bodyPr>
            <a:normAutofit lnSpcReduction="10000"/>
          </a:bodyPr>
          <a:lstStyle/>
          <a:p>
            <a:r>
              <a:rPr lang="en-US" dirty="0"/>
              <a:t>Many image processing algorithms use gray scale images for input rather than color spaces.</a:t>
            </a:r>
          </a:p>
          <a:p>
            <a:r>
              <a:rPr lang="en-US" dirty="0"/>
              <a:t>Important reason it separates the luminance plane from the chrominance plane </a:t>
            </a:r>
          </a:p>
          <a:p>
            <a:r>
              <a:rPr lang="en-US" dirty="0"/>
              <a:t>Gray have one channel, The inherent complexity of grayscale images is lower than that of color images as you can obtain features relating to brightness, contrast, edges, shape, contours, textures, and perspective without color.</a:t>
            </a:r>
          </a:p>
          <a:p>
            <a:r>
              <a:rPr lang="en-US" dirty="0"/>
              <a:t>Gray scale is also much faster </a:t>
            </a:r>
          </a:p>
          <a:p>
            <a:pPr marL="0" indent="0">
              <a:buNone/>
            </a:pPr>
            <a:endParaRPr lang="en-IN" dirty="0"/>
          </a:p>
        </p:txBody>
      </p:sp>
    </p:spTree>
    <p:extLst>
      <p:ext uri="{BB962C8B-B14F-4D97-AF65-F5344CB8AC3E}">
        <p14:creationId xmlns:p14="http://schemas.microsoft.com/office/powerpoint/2010/main" val="355773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5872"/>
            <a:ext cx="10515600" cy="1114051"/>
          </a:xfrm>
        </p:spPr>
        <p:txBody>
          <a:bodyPr/>
          <a:lstStyle/>
          <a:p>
            <a:r>
              <a:rPr lang="en-US" b="1" dirty="0"/>
              <a:t>Face detection process</a:t>
            </a:r>
            <a:r>
              <a:rPr lang="en-US" dirty="0"/>
              <a:t>:</a:t>
            </a:r>
            <a:endParaRPr lang="en-IN" dirty="0"/>
          </a:p>
        </p:txBody>
      </p:sp>
      <p:sp>
        <p:nvSpPr>
          <p:cNvPr id="3" name="Content Placeholder 2"/>
          <p:cNvSpPr>
            <a:spLocks noGrp="1"/>
          </p:cNvSpPr>
          <p:nvPr>
            <p:ph idx="1"/>
          </p:nvPr>
        </p:nvSpPr>
        <p:spPr>
          <a:xfrm>
            <a:off x="838200" y="1679510"/>
            <a:ext cx="10515600" cy="4506783"/>
          </a:xfrm>
        </p:spPr>
        <p:txBody>
          <a:bodyPr>
            <a:normAutofit lnSpcReduction="10000"/>
          </a:bodyPr>
          <a:lstStyle/>
          <a:p>
            <a:endParaRPr lang="en-US" dirty="0"/>
          </a:p>
          <a:p>
            <a:endParaRPr lang="en-US" dirty="0"/>
          </a:p>
          <a:p>
            <a:r>
              <a:rPr lang="en-US" dirty="0"/>
              <a:t>We will call </a:t>
            </a:r>
            <a:r>
              <a:rPr lang="en-US" b="1" dirty="0"/>
              <a:t>detectMultiScale</a:t>
            </a:r>
            <a:r>
              <a:rPr lang="en-US" dirty="0"/>
              <a:t> method on our face_cascade object,as input we will pass our converted gray image.</a:t>
            </a:r>
          </a:p>
          <a:p>
            <a:r>
              <a:rPr lang="en-US" dirty="0"/>
              <a:t>Here we just pass as the input image</a:t>
            </a:r>
            <a:r>
              <a:rPr lang="en-IN" dirty="0"/>
              <a:t>.</a:t>
            </a:r>
          </a:p>
          <a:p>
            <a:r>
              <a:rPr lang="en-US" dirty="0"/>
              <a:t>This will return detects objects as a rectangle[1], so we can easily mark them in the output image.</a:t>
            </a:r>
          </a:p>
          <a:p>
            <a:r>
              <a:rPr lang="en-US" dirty="0"/>
              <a:t>Code: </a:t>
            </a:r>
          </a:p>
          <a:p>
            <a:pPr marL="0" indent="0">
              <a:buNone/>
            </a:pPr>
            <a:r>
              <a:rPr lang="en-US" dirty="0"/>
              <a:t>	faces = face_cascade.detectMultiScale(grayImage)</a:t>
            </a:r>
          </a:p>
          <a:p>
            <a:pPr marL="0" indent="0">
              <a:buNone/>
            </a:pPr>
            <a:r>
              <a:rPr lang="en-US" dirty="0"/>
              <a:t>	print (type(faces))</a:t>
            </a:r>
          </a:p>
          <a:p>
            <a:endParaRPr lang="en-US" dirty="0"/>
          </a:p>
        </p:txBody>
      </p:sp>
    </p:spTree>
    <p:extLst>
      <p:ext uri="{BB962C8B-B14F-4D97-AF65-F5344CB8AC3E}">
        <p14:creationId xmlns:p14="http://schemas.microsoft.com/office/powerpoint/2010/main" val="6177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p:cTn id="40"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p:cTn id="4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Face count:</a:t>
            </a:r>
            <a:endParaRPr lang="en-IN" b="1" dirty="0"/>
          </a:p>
        </p:txBody>
      </p:sp>
      <p:sp>
        <p:nvSpPr>
          <p:cNvPr id="3" name="Content Placeholder 2"/>
          <p:cNvSpPr>
            <a:spLocks noGrp="1"/>
          </p:cNvSpPr>
          <p:nvPr>
            <p:ph idx="1"/>
          </p:nvPr>
        </p:nvSpPr>
        <p:spPr>
          <a:xfrm>
            <a:off x="838200" y="1815152"/>
            <a:ext cx="10515600" cy="4361811"/>
          </a:xfrm>
        </p:spPr>
        <p:txBody>
          <a:bodyPr/>
          <a:lstStyle/>
          <a:p>
            <a:endParaRPr lang="en-US" dirty="0"/>
          </a:p>
          <a:p>
            <a:endParaRPr lang="en-US" dirty="0"/>
          </a:p>
          <a:p>
            <a:r>
              <a:rPr lang="en-US" dirty="0"/>
              <a:t>We can also know about our output by calling the shape method on our array, which will return its dimensions.</a:t>
            </a:r>
          </a:p>
          <a:p>
            <a:r>
              <a:rPr lang="en-US" dirty="0"/>
              <a:t>We will get a matrix of N rows and columns,  being N the number of faces detected and 4 the dimensions of the rectangle of each face.</a:t>
            </a:r>
          </a:p>
          <a:p>
            <a:endParaRPr lang="en-IN" dirty="0"/>
          </a:p>
        </p:txBody>
      </p:sp>
    </p:spTree>
    <p:extLst>
      <p:ext uri="{BB962C8B-B14F-4D97-AF65-F5344CB8AC3E}">
        <p14:creationId xmlns:p14="http://schemas.microsoft.com/office/powerpoint/2010/main" val="360392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47297" y="1508422"/>
            <a:ext cx="4907701" cy="1920578"/>
          </a:xfrm>
        </p:spPr>
        <p:txBody>
          <a:bodyPr/>
          <a:lstStyle/>
          <a:p>
            <a:r>
              <a:rPr lang="en-US" sz="7047" dirty="0">
                <a:solidFill>
                  <a:schemeClr val="accent2">
                    <a:lumMod val="50000"/>
                  </a:schemeClr>
                </a:solidFill>
              </a:rPr>
              <a:t>Thank you..</a:t>
            </a:r>
          </a:p>
        </p:txBody>
      </p:sp>
      <p:sp>
        <p:nvSpPr>
          <p:cNvPr id="326" name="Title 2"/>
          <p:cNvSpPr txBox="1">
            <a:spLocks/>
          </p:cNvSpPr>
          <p:nvPr/>
        </p:nvSpPr>
        <p:spPr>
          <a:xfrm>
            <a:off x="5204009" y="3253080"/>
            <a:ext cx="6032342" cy="80098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569" dirty="0"/>
              <a:t>Call / whatsapp : +91 7337404176</a:t>
            </a:r>
          </a:p>
          <a:p>
            <a:r>
              <a:rPr lang="en-US" sz="2569" dirty="0">
                <a:latin typeface="Microsoft Uighur" panose="02000000000000000000" pitchFamily="2" charset="-78"/>
                <a:cs typeface="Microsoft Uighur" panose="02000000000000000000" pitchFamily="2" charset="-78"/>
              </a:rPr>
              <a:t>(if any enquiries)</a:t>
            </a:r>
          </a:p>
        </p:txBody>
      </p:sp>
      <p:pic>
        <p:nvPicPr>
          <p:cNvPr id="324" name="Picture 323"/>
          <p:cNvPicPr>
            <a:picLocks noChangeAspect="1"/>
          </p:cNvPicPr>
          <p:nvPr/>
        </p:nvPicPr>
        <p:blipFill rotWithShape="1">
          <a:blip r:embed="rId2" cstate="print">
            <a:extLst>
              <a:ext uri="{28A0092B-C50C-407E-A947-70E740481C1C}">
                <a14:useLocalDpi xmlns:a14="http://schemas.microsoft.com/office/drawing/2010/main" val="0"/>
              </a:ext>
            </a:extLst>
          </a:blip>
          <a:srcRect l="30046" t="5544" r="25423"/>
          <a:stretch/>
        </p:blipFill>
        <p:spPr>
          <a:xfrm flipH="1">
            <a:off x="1359176" y="1144088"/>
            <a:ext cx="3288121" cy="3650089"/>
          </a:xfrm>
          <a:prstGeom prst="rect">
            <a:avLst/>
          </a:prstGeom>
        </p:spPr>
      </p:pic>
      <p:sp>
        <p:nvSpPr>
          <p:cNvPr id="4" name="TextBox 3">
            <a:extLst>
              <a:ext uri="{FF2B5EF4-FFF2-40B4-BE49-F238E27FC236}">
                <a16:creationId xmlns:a16="http://schemas.microsoft.com/office/drawing/2014/main" id="{4936EBDC-5360-226E-5B64-582E1D131592}"/>
              </a:ext>
            </a:extLst>
          </p:cNvPr>
          <p:cNvSpPr txBox="1"/>
          <p:nvPr/>
        </p:nvSpPr>
        <p:spPr>
          <a:xfrm flipH="1">
            <a:off x="1147665" y="5173658"/>
            <a:ext cx="10293959" cy="923330"/>
          </a:xfrm>
          <a:prstGeom prst="rect">
            <a:avLst/>
          </a:prstGeom>
          <a:noFill/>
        </p:spPr>
        <p:txBody>
          <a:bodyPr wrap="square" rtlCol="0">
            <a:spAutoFit/>
          </a:bodyPr>
          <a:lstStyle/>
          <a:p>
            <a:r>
              <a:rPr lang="en-IN" b="1" dirty="0"/>
              <a:t>Project with Source code Uploaded in </a:t>
            </a:r>
            <a:r>
              <a:rPr lang="en-IN" b="1" dirty="0" err="1"/>
              <a:t>github</a:t>
            </a:r>
            <a:r>
              <a:rPr lang="en-IN" b="1" dirty="0"/>
              <a:t> : </a:t>
            </a:r>
            <a:r>
              <a:rPr lang="en-IN" i="1" dirty="0"/>
              <a:t>(let’s do follow my </a:t>
            </a:r>
            <a:r>
              <a:rPr lang="en-IN" i="1" dirty="0" err="1"/>
              <a:t>github</a:t>
            </a:r>
            <a:r>
              <a:rPr lang="en-IN" i="1" dirty="0"/>
              <a:t> account)</a:t>
            </a:r>
          </a:p>
          <a:p>
            <a:r>
              <a:rPr lang="en-IN" b="1" i="1" dirty="0">
                <a:hlinkClick r:id="rId3"/>
              </a:rPr>
              <a:t>https://github.com/abhishakejutur/projects/tree/qrcode_scanner/Image%20Processing%20Projects/Face%20Detection</a:t>
            </a:r>
            <a:endParaRPr lang="en-IN" b="1" i="1" dirty="0"/>
          </a:p>
        </p:txBody>
      </p:sp>
    </p:spTree>
    <p:extLst>
      <p:ext uri="{BB962C8B-B14F-4D97-AF65-F5344CB8AC3E}">
        <p14:creationId xmlns:p14="http://schemas.microsoft.com/office/powerpoint/2010/main" val="278919203"/>
      </p:ext>
    </p:extLst>
  </p:cSld>
  <p:clrMapOvr>
    <a:masterClrMapping/>
  </p:clrMapOvr>
  <mc:AlternateContent xmlns:mc="http://schemas.openxmlformats.org/markup-compatibility/2006" xmlns:p14="http://schemas.microsoft.com/office/powerpoint/2010/main">
    <mc:Choice Requires="p14">
      <p:transition spd="slow" p14:dur="2000" advTm="1805"/>
    </mc:Choice>
    <mc:Fallback xmlns="">
      <p:transition spd="slow" advTm="1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randombar(horizontal)">
                                      <p:cBhvr>
                                        <p:cTn id="7" dur="500"/>
                                        <p:tgtEl>
                                          <p:spTgt spid="32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26"/>
                                        </p:tgtEl>
                                        <p:attrNameLst>
                                          <p:attrName>style.visibility</p:attrName>
                                        </p:attrNameLst>
                                      </p:cBhvr>
                                      <p:to>
                                        <p:strVal val="visible"/>
                                      </p:to>
                                    </p:set>
                                    <p:animEffect transition="in" filter="fade">
                                      <p:cBhvr>
                                        <p:cTn id="20" dur="1000"/>
                                        <p:tgtEl>
                                          <p:spTgt spid="326"/>
                                        </p:tgtEl>
                                      </p:cBhvr>
                                    </p:animEffect>
                                    <p:anim calcmode="lin" valueType="num">
                                      <p:cBhvr>
                                        <p:cTn id="21" dur="1000" fill="hold"/>
                                        <p:tgtEl>
                                          <p:spTgt spid="326"/>
                                        </p:tgtEl>
                                        <p:attrNameLst>
                                          <p:attrName>ppt_x</p:attrName>
                                        </p:attrNameLst>
                                      </p:cBhvr>
                                      <p:tavLst>
                                        <p:tav tm="0">
                                          <p:val>
                                            <p:strVal val="#ppt_x"/>
                                          </p:val>
                                        </p:tav>
                                        <p:tav tm="100000">
                                          <p:val>
                                            <p:strVal val="#ppt_x"/>
                                          </p:val>
                                        </p:tav>
                                      </p:tavLst>
                                    </p:anim>
                                    <p:anim calcmode="lin" valueType="num">
                                      <p:cBhvr>
                                        <p:cTn id="22" dur="1000" fill="hold"/>
                                        <p:tgtEl>
                                          <p:spTgt spid="32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6"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307" b="1255"/>
          <a:stretch/>
        </p:blipFill>
        <p:spPr>
          <a:xfrm>
            <a:off x="1524000" y="1352664"/>
            <a:ext cx="9144000" cy="432995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92075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endParaRPr lang="en-IN" b="1" dirty="0"/>
          </a:p>
        </p:txBody>
      </p:sp>
      <p:sp>
        <p:nvSpPr>
          <p:cNvPr id="3" name="Content Placeholder 2"/>
          <p:cNvSpPr>
            <a:spLocks noGrp="1"/>
          </p:cNvSpPr>
          <p:nvPr>
            <p:ph idx="1"/>
          </p:nvPr>
        </p:nvSpPr>
        <p:spPr/>
        <p:txBody>
          <a:bodyPr/>
          <a:lstStyle/>
          <a:p>
            <a:r>
              <a:rPr lang="en-US" dirty="0"/>
              <a:t>The objective of this task to demonstrate how to detect the face and count face in the image of Opencv </a:t>
            </a:r>
          </a:p>
          <a:p>
            <a:r>
              <a:rPr lang="en-US" dirty="0"/>
              <a:t>Here we will use the haar Feature- based  cascade classifier for the face detection.</a:t>
            </a:r>
          </a:p>
          <a:p>
            <a:pPr marL="0" indent="0">
              <a:buNone/>
            </a:pPr>
            <a:endParaRPr lang="en-IN" dirty="0"/>
          </a:p>
        </p:txBody>
      </p:sp>
    </p:spTree>
    <p:extLst>
      <p:ext uri="{BB962C8B-B14F-4D97-AF65-F5344CB8AC3E}">
        <p14:creationId xmlns:p14="http://schemas.microsoft.com/office/powerpoint/2010/main" val="147032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Face detection</a:t>
            </a:r>
            <a:r>
              <a:rPr lang="en-US" dirty="0"/>
              <a:t>:</a:t>
            </a:r>
            <a:endParaRPr lang="en-IN" dirty="0"/>
          </a:p>
        </p:txBody>
      </p:sp>
      <p:sp>
        <p:nvSpPr>
          <p:cNvPr id="3" name="Content Placeholder 2"/>
          <p:cNvSpPr>
            <a:spLocks noGrp="1"/>
          </p:cNvSpPr>
          <p:nvPr>
            <p:ph idx="1"/>
          </p:nvPr>
        </p:nvSpPr>
        <p:spPr/>
        <p:txBody>
          <a:bodyPr/>
          <a:lstStyle/>
          <a:p>
            <a:r>
              <a:rPr lang="en-US" dirty="0"/>
              <a:t>Face detection is the one of the technology in computer vision.</a:t>
            </a:r>
          </a:p>
          <a:p>
            <a:r>
              <a:rPr lang="en-US" dirty="0"/>
              <a:t>In face recognition/detection we locate and visualize the human face in any digital image.</a:t>
            </a:r>
          </a:p>
          <a:p>
            <a:r>
              <a:rPr lang="en-US" dirty="0"/>
              <a:t>It is a subdomain of object detection, object like as animals, cars , humans etc.</a:t>
            </a:r>
          </a:p>
          <a:p>
            <a:r>
              <a:rPr lang="en-US" dirty="0"/>
              <a:t>Face detection technology has importance in many fields like marketing and security.</a:t>
            </a:r>
            <a:endParaRPr lang="en-IN" dirty="0"/>
          </a:p>
        </p:txBody>
      </p:sp>
    </p:spTree>
    <p:extLst>
      <p:ext uri="{BB962C8B-B14F-4D97-AF65-F5344CB8AC3E}">
        <p14:creationId xmlns:p14="http://schemas.microsoft.com/office/powerpoint/2010/main" val="240818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lnSpcReduction="10000"/>
          </a:bodyPr>
          <a:lstStyle/>
          <a:p>
            <a:r>
              <a:rPr lang="en-US" dirty="0"/>
              <a:t>We will implementing a face detector and counting using Haar Cascade in opencv python.</a:t>
            </a:r>
          </a:p>
          <a:p>
            <a:r>
              <a:rPr lang="en-US" dirty="0"/>
              <a:t>Identifying a given object in an image is know as object detection. This task can be achieved using several techniques.</a:t>
            </a:r>
          </a:p>
          <a:p>
            <a:r>
              <a:rPr lang="en-US" dirty="0"/>
              <a:t>Here we will us haar cascase with pretrained XML files. Its the simplest method to perform object detection.</a:t>
            </a:r>
          </a:p>
          <a:p>
            <a:r>
              <a:rPr lang="en-US" dirty="0"/>
              <a:t>Haar cascades have been used for object detection on low-edge devices, and it was one of the most popular object detection algorithms in OpenCV.</a:t>
            </a:r>
          </a:p>
        </p:txBody>
      </p:sp>
    </p:spTree>
    <p:extLst>
      <p:ext uri="{BB962C8B-B14F-4D97-AF65-F5344CB8AC3E}">
        <p14:creationId xmlns:p14="http://schemas.microsoft.com/office/powerpoint/2010/main" val="300663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Haar Cascade</a:t>
            </a:r>
            <a:endParaRPr lang="en-IN" dirty="0"/>
          </a:p>
        </p:txBody>
      </p:sp>
      <p:sp>
        <p:nvSpPr>
          <p:cNvPr id="3" name="Content Placeholder 2"/>
          <p:cNvSpPr>
            <a:spLocks noGrp="1"/>
          </p:cNvSpPr>
          <p:nvPr>
            <p:ph idx="1"/>
          </p:nvPr>
        </p:nvSpPr>
        <p:spPr/>
        <p:txBody>
          <a:bodyPr/>
          <a:lstStyle/>
          <a:p>
            <a:r>
              <a:rPr lang="en-US" dirty="0"/>
              <a:t>Haar cascade is feature-based object detection algorithm to detect the object from the images.</a:t>
            </a:r>
          </a:p>
          <a:p>
            <a:r>
              <a:rPr lang="en-US" dirty="0"/>
              <a:t>A cascade is trained on lots of positive and negative images for detection.</a:t>
            </a:r>
          </a:p>
          <a:p>
            <a:r>
              <a:rPr lang="en-US" dirty="0"/>
              <a:t>Haar cascade identify only matching and shape and size.</a:t>
            </a:r>
          </a:p>
          <a:p>
            <a:r>
              <a:rPr lang="en-US" dirty="0"/>
              <a:t>The algorithm does not require extensive computation and can run in real-time. We can train our own cascade function for custom objects like animals, cars, bikes, etc.</a:t>
            </a:r>
            <a:endParaRPr lang="en-IN" dirty="0"/>
          </a:p>
        </p:txBody>
      </p:sp>
    </p:spTree>
    <p:extLst>
      <p:ext uri="{BB962C8B-B14F-4D97-AF65-F5344CB8AC3E}">
        <p14:creationId xmlns:p14="http://schemas.microsoft.com/office/powerpoint/2010/main" val="189108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endParaRPr lang="en-IN" dirty="0"/>
          </a:p>
        </p:txBody>
      </p:sp>
      <p:sp>
        <p:nvSpPr>
          <p:cNvPr id="3" name="Content Placeholder 2"/>
          <p:cNvSpPr>
            <a:spLocks noGrp="1"/>
          </p:cNvSpPr>
          <p:nvPr>
            <p:ph idx="1"/>
          </p:nvPr>
        </p:nvSpPr>
        <p:spPr/>
        <p:txBody>
          <a:bodyPr/>
          <a:lstStyle/>
          <a:p>
            <a:r>
              <a:rPr lang="en-US" dirty="0"/>
              <a:t>Haar cascade uses the cascade function and cascading window. It tries to calculate features for every window and classify positive and negative.</a:t>
            </a:r>
          </a:p>
          <a:p>
            <a:r>
              <a:rPr lang="en-US" dirty="0"/>
              <a:t> If the window could be a part of an object, then positive, else, negative. </a:t>
            </a:r>
          </a:p>
          <a:p>
            <a:r>
              <a:rPr lang="en-US" dirty="0"/>
              <a:t>Haar cascade can be understood as a binary classifier. It assigns positive to those cascade windows that can be a part of our object . and negative to those windows that can’t be a part of our object.</a:t>
            </a:r>
            <a:endParaRPr lang="en-IN" dirty="0"/>
          </a:p>
        </p:txBody>
      </p:sp>
    </p:spTree>
    <p:extLst>
      <p:ext uri="{BB962C8B-B14F-4D97-AF65-F5344CB8AC3E}">
        <p14:creationId xmlns:p14="http://schemas.microsoft.com/office/powerpoint/2010/main" val="217950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Pretrained haar cascade </a:t>
            </a:r>
            <a:endParaRPr lang="en-IN" dirty="0"/>
          </a:p>
        </p:txBody>
      </p:sp>
      <p:sp>
        <p:nvSpPr>
          <p:cNvPr id="3" name="Content Placeholder 2"/>
          <p:cNvSpPr>
            <a:spLocks noGrp="1"/>
          </p:cNvSpPr>
          <p:nvPr>
            <p:ph idx="1"/>
          </p:nvPr>
        </p:nvSpPr>
        <p:spPr/>
        <p:txBody>
          <a:bodyPr/>
          <a:lstStyle/>
          <a:p>
            <a:r>
              <a:rPr lang="en-US" dirty="0"/>
              <a:t>There are lots of pretrained haar cascade files that make implementation super easy.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950" y="3178970"/>
            <a:ext cx="6439473" cy="2696898"/>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075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a:t>
            </a:r>
            <a:endParaRPr lang="en-IN" b="1" dirty="0"/>
          </a:p>
        </p:txBody>
      </p:sp>
      <p:sp>
        <p:nvSpPr>
          <p:cNvPr id="3" name="Content Placeholder 2"/>
          <p:cNvSpPr>
            <a:spLocks noGrp="1"/>
          </p:cNvSpPr>
          <p:nvPr>
            <p:ph idx="1"/>
          </p:nvPr>
        </p:nvSpPr>
        <p:spPr/>
        <p:txBody>
          <a:bodyPr/>
          <a:lstStyle/>
          <a:p>
            <a:r>
              <a:rPr lang="en-US" dirty="0"/>
              <a:t>Importing libraries</a:t>
            </a:r>
          </a:p>
          <a:p>
            <a:r>
              <a:rPr lang="en-US" dirty="0"/>
              <a:t>Object creation</a:t>
            </a:r>
          </a:p>
          <a:p>
            <a:r>
              <a:rPr lang="en-US" dirty="0"/>
              <a:t>Load the image – input</a:t>
            </a:r>
          </a:p>
          <a:p>
            <a:r>
              <a:rPr lang="en-US" dirty="0"/>
              <a:t>Color conversion to gray</a:t>
            </a:r>
          </a:p>
          <a:p>
            <a:r>
              <a:rPr lang="en-US" dirty="0"/>
              <a:t>Face detection</a:t>
            </a:r>
          </a:p>
          <a:p>
            <a:r>
              <a:rPr lang="en-US" dirty="0"/>
              <a:t>Face counting process</a:t>
            </a:r>
            <a:endParaRPr lang="en-IN" dirty="0"/>
          </a:p>
        </p:txBody>
      </p:sp>
    </p:spTree>
    <p:extLst>
      <p:ext uri="{BB962C8B-B14F-4D97-AF65-F5344CB8AC3E}">
        <p14:creationId xmlns:p14="http://schemas.microsoft.com/office/powerpoint/2010/main" val="317134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409</TotalTime>
  <Words>863</Words>
  <Application>Microsoft Office PowerPoint</Application>
  <PresentationFormat>Widescreen</PresentationFormat>
  <Paragraphs>81</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Bebas Neue</vt:lpstr>
      <vt:lpstr>Garamond</vt:lpstr>
      <vt:lpstr>Microsoft Uighur</vt:lpstr>
      <vt:lpstr>Roboto Condensed Light</vt:lpstr>
      <vt:lpstr>Times New Roman</vt:lpstr>
      <vt:lpstr>Organic</vt:lpstr>
      <vt:lpstr>Face counting system using haar cascade </vt:lpstr>
      <vt:lpstr>PowerPoint Presentation</vt:lpstr>
      <vt:lpstr>Objective:</vt:lpstr>
      <vt:lpstr>Face detection:</vt:lpstr>
      <vt:lpstr>Introduction:</vt:lpstr>
      <vt:lpstr>Haar Cascade</vt:lpstr>
      <vt:lpstr>How does it work.</vt:lpstr>
      <vt:lpstr>Pretrained haar cascade </vt:lpstr>
      <vt:lpstr>Steps</vt:lpstr>
      <vt:lpstr>Libraries:</vt:lpstr>
      <vt:lpstr>Object creation for cascade classifier</vt:lpstr>
      <vt:lpstr>input</vt:lpstr>
      <vt:lpstr>Color conversion:</vt:lpstr>
      <vt:lpstr>Why gray:</vt:lpstr>
      <vt:lpstr>Face detection process:</vt:lpstr>
      <vt:lpstr>Face count:</vt:lpstr>
      <vt:lpstr>Thank you..</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counting system using haar cascade</dc:title>
  <dc:creator>lenovo</dc:creator>
  <cp:lastModifiedBy>Abhishake Jutur</cp:lastModifiedBy>
  <cp:revision>17</cp:revision>
  <dcterms:created xsi:type="dcterms:W3CDTF">2022-11-05T08:04:05Z</dcterms:created>
  <dcterms:modified xsi:type="dcterms:W3CDTF">2023-06-14T10:52:38Z</dcterms:modified>
</cp:coreProperties>
</file>