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00"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805CD-11DA-4DA6-879B-650C750E5C1C}" type="datetimeFigureOut">
              <a:rPr lang="en-IN" smtClean="0"/>
              <a:t>03-06-2020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6366C-B7D8-4F10-8DE1-7E4AB5F83E2F}" type="slidenum">
              <a:rPr lang="en-IN" smtClean="0"/>
              <a:t>‹#›</a:t>
            </a:fld>
            <a:endParaRPr lang="en-IN"/>
          </a:p>
        </p:txBody>
      </p:sp>
    </p:spTree>
    <p:extLst>
      <p:ext uri="{BB962C8B-B14F-4D97-AF65-F5344CB8AC3E}">
        <p14:creationId xmlns:p14="http://schemas.microsoft.com/office/powerpoint/2010/main" val="40083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A6366C-B7D8-4F10-8DE1-7E4AB5F83E2F}" type="slidenum">
              <a:rPr lang="en-IN" smtClean="0"/>
              <a:t>3</a:t>
            </a:fld>
            <a:endParaRPr lang="en-IN"/>
          </a:p>
        </p:txBody>
      </p:sp>
    </p:spTree>
    <p:extLst>
      <p:ext uri="{BB962C8B-B14F-4D97-AF65-F5344CB8AC3E}">
        <p14:creationId xmlns:p14="http://schemas.microsoft.com/office/powerpoint/2010/main" val="35549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2DC25EE-239B-4C5F-AAD1-255A7D5F1EE2}"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21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19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45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430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691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070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776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80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707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52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AC24A9-CCB6-4F8D-B8DB-C2F3692CFA5A}" type="datetimeFigureOut">
              <a:rPr lang="en-US" smtClean="0"/>
              <a:t>6/3/2020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21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AC24A9-CCB6-4F8D-B8DB-C2F3692CFA5A}" type="datetimeFigureOut">
              <a:rPr lang="en-US" smtClean="0"/>
              <a:t>6/3/2020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DC25EE-239B-4C5F-AAD1-255A7D5F1E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9816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596AB706-61FB-4A5D-BCC8-7F5B7EB18BD1}"/>
              </a:ext>
            </a:extLst>
          </p:cNvPr>
          <p:cNvPicPr>
            <a:picLocks noChangeAspect="1"/>
          </p:cNvPicPr>
          <p:nvPr/>
        </p:nvPicPr>
        <p:blipFill rotWithShape="1">
          <a:blip r:embed="rId2"/>
          <a:srcRect l="9093" t="5482" b="3609"/>
          <a:stretch/>
        </p:blipFill>
        <p:spPr>
          <a:xfrm>
            <a:off x="73042" y="10"/>
            <a:ext cx="12191695" cy="6857990"/>
          </a:xfrm>
          <a:prstGeom prst="rect">
            <a:avLst/>
          </a:prstGeom>
        </p:spPr>
      </p:pic>
      <p:sp>
        <p:nvSpPr>
          <p:cNvPr id="22" name="Rectangle 21">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95CE0-D20E-4509-B6EE-7AB2F3D6515B}"/>
              </a:ext>
            </a:extLst>
          </p:cNvPr>
          <p:cNvSpPr>
            <a:spLocks noGrp="1"/>
          </p:cNvSpPr>
          <p:nvPr>
            <p:ph type="ctrTitle"/>
          </p:nvPr>
        </p:nvSpPr>
        <p:spPr>
          <a:xfrm>
            <a:off x="4065511" y="3236470"/>
            <a:ext cx="6832500" cy="1252601"/>
          </a:xfrm>
        </p:spPr>
        <p:txBody>
          <a:bodyPr>
            <a:normAutofit fontScale="90000"/>
          </a:bodyPr>
          <a:lstStyle/>
          <a:p>
            <a:r>
              <a:rPr lang="en-US" sz="4400" dirty="0">
                <a:solidFill>
                  <a:srgbClr val="FFFFFE"/>
                </a:solidFill>
              </a:rPr>
              <a:t>Employee attrition prediction</a:t>
            </a:r>
            <a:endParaRPr lang="en-IN" sz="4400" dirty="0">
              <a:solidFill>
                <a:srgbClr val="FFFFFE"/>
              </a:solidFill>
            </a:endParaRPr>
          </a:p>
        </p:txBody>
      </p:sp>
      <p:sp>
        <p:nvSpPr>
          <p:cNvPr id="3" name="Subtitle 2">
            <a:extLst>
              <a:ext uri="{FF2B5EF4-FFF2-40B4-BE49-F238E27FC236}">
                <a16:creationId xmlns:a16="http://schemas.microsoft.com/office/drawing/2014/main" id="{3F48999E-D0E8-4764-905E-B900EF189494}"/>
              </a:ext>
            </a:extLst>
          </p:cNvPr>
          <p:cNvSpPr>
            <a:spLocks noGrp="1"/>
          </p:cNvSpPr>
          <p:nvPr>
            <p:ph type="subTitle" idx="1"/>
          </p:nvPr>
        </p:nvSpPr>
        <p:spPr>
          <a:xfrm>
            <a:off x="4065511" y="5018810"/>
            <a:ext cx="6832499" cy="1444333"/>
          </a:xfrm>
        </p:spPr>
        <p:txBody>
          <a:bodyPr>
            <a:normAutofit fontScale="85000" lnSpcReduction="20000"/>
          </a:bodyPr>
          <a:lstStyle/>
          <a:p>
            <a:r>
              <a:rPr lang="en-US" sz="1600" dirty="0" err="1">
                <a:solidFill>
                  <a:srgbClr val="0070C0"/>
                </a:solidFill>
              </a:rPr>
              <a:t>k.Sai</a:t>
            </a:r>
            <a:r>
              <a:rPr lang="en-US" sz="1600" dirty="0">
                <a:solidFill>
                  <a:srgbClr val="0070C0"/>
                </a:solidFill>
              </a:rPr>
              <a:t> Akshita</a:t>
            </a:r>
          </a:p>
          <a:p>
            <a:r>
              <a:rPr lang="en-US" sz="1600" dirty="0">
                <a:solidFill>
                  <a:srgbClr val="0070C0"/>
                </a:solidFill>
              </a:rPr>
              <a:t>Hema </a:t>
            </a:r>
            <a:r>
              <a:rPr lang="en-US" sz="1600" dirty="0" err="1">
                <a:solidFill>
                  <a:srgbClr val="0070C0"/>
                </a:solidFill>
              </a:rPr>
              <a:t>druthi</a:t>
            </a:r>
            <a:r>
              <a:rPr lang="en-US" sz="1600" dirty="0">
                <a:solidFill>
                  <a:srgbClr val="0070C0"/>
                </a:solidFill>
              </a:rPr>
              <a:t>. n</a:t>
            </a:r>
          </a:p>
          <a:p>
            <a:r>
              <a:rPr lang="en-US" sz="1600" dirty="0" err="1">
                <a:solidFill>
                  <a:srgbClr val="0070C0"/>
                </a:solidFill>
              </a:rPr>
              <a:t>Jnanika</a:t>
            </a:r>
            <a:r>
              <a:rPr lang="en-US" sz="1600" dirty="0">
                <a:solidFill>
                  <a:srgbClr val="0070C0"/>
                </a:solidFill>
              </a:rPr>
              <a:t> t</a:t>
            </a:r>
          </a:p>
          <a:p>
            <a:r>
              <a:rPr lang="en-US" sz="1600" dirty="0">
                <a:solidFill>
                  <a:srgbClr val="0070C0"/>
                </a:solidFill>
              </a:rPr>
              <a:t>Lakshmi Priya. r</a:t>
            </a:r>
          </a:p>
          <a:p>
            <a:endParaRPr lang="en-IN" sz="1600" dirty="0">
              <a:solidFill>
                <a:srgbClr val="FFFFFE"/>
              </a:solidFill>
            </a:endParaRPr>
          </a:p>
        </p:txBody>
      </p:sp>
      <p:cxnSp>
        <p:nvCxnSpPr>
          <p:cNvPr id="24" name="Straight Connector 23">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F98B7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850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1702-A7C1-4B97-9BA9-B4024E88F12B}"/>
              </a:ext>
            </a:extLst>
          </p:cNvPr>
          <p:cNvSpPr>
            <a:spLocks noGrp="1"/>
          </p:cNvSpPr>
          <p:nvPr>
            <p:ph type="title"/>
          </p:nvPr>
        </p:nvSpPr>
        <p:spPr>
          <a:xfrm>
            <a:off x="1451579" y="213065"/>
            <a:ext cx="9603275" cy="790112"/>
          </a:xfrm>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560A328A-480E-46CD-A3D9-391A0E87851E}"/>
              </a:ext>
            </a:extLst>
          </p:cNvPr>
          <p:cNvSpPr>
            <a:spLocks noGrp="1"/>
          </p:cNvSpPr>
          <p:nvPr>
            <p:ph idx="1"/>
          </p:nvPr>
        </p:nvSpPr>
        <p:spPr>
          <a:xfrm>
            <a:off x="1451579" y="1873187"/>
            <a:ext cx="9603275" cy="4119239"/>
          </a:xfrm>
        </p:spPr>
        <p:txBody>
          <a:bodyPr>
            <a:normAutofit fontScale="85000" lnSpcReduction="10000"/>
          </a:bodyPr>
          <a:lstStyle/>
          <a:p>
            <a:pPr>
              <a:buFont typeface="Wingdings" panose="05000000000000000000" pitchFamily="2" charset="2"/>
              <a:buChar char="§"/>
            </a:pPr>
            <a:r>
              <a:rPr lang="en-US" dirty="0"/>
              <a:t>Attrition can be defined as the number of employees leaving the organization which includes both voluntary and involuntary separation. Losing an employees and talents results in huge loss to the organization because there is a huge loss in cost such as the recruitment cost, training cost and other cost that are incurred in making an employee more skillful. Churn rate means the person who leaves the Company or the organization in a given period of time due to the Attrition, which includes the employees being fired due to unethical behavior or practices in the organization. The high Churn rate in the organization will affect the Cost interns of Placement and Training of the new Employee. </a:t>
            </a:r>
          </a:p>
          <a:p>
            <a:pPr>
              <a:buFont typeface="Wingdings" panose="05000000000000000000" pitchFamily="2" charset="2"/>
              <a:buChar char="§"/>
            </a:pPr>
            <a:r>
              <a:rPr lang="en-US" dirty="0"/>
              <a:t>For an example- If an employee in an ongoing project leaves the project in the middle. Here some other employee has to be replaced to fill that gap. The new employee has to be trained and they should understand the idea and context of the project. This would affect the other team member’s attitude to a significant extent. </a:t>
            </a:r>
          </a:p>
          <a:p>
            <a:pPr>
              <a:buFont typeface="Wingdings" panose="05000000000000000000" pitchFamily="2" charset="2"/>
              <a:buChar char="§"/>
            </a:pPr>
            <a:r>
              <a:rPr lang="en-US" dirty="0"/>
              <a:t>The current paper explains about employee attrition challenges and suggestions in retaining the employees.  </a:t>
            </a:r>
          </a:p>
          <a:p>
            <a:endParaRPr lang="en-IN" dirty="0"/>
          </a:p>
        </p:txBody>
      </p:sp>
    </p:spTree>
    <p:extLst>
      <p:ext uri="{BB962C8B-B14F-4D97-AF65-F5344CB8AC3E}">
        <p14:creationId xmlns:p14="http://schemas.microsoft.com/office/powerpoint/2010/main" val="247926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CC31-0BE0-441E-8972-FC424175CFA6}"/>
              </a:ext>
            </a:extLst>
          </p:cNvPr>
          <p:cNvSpPr>
            <a:spLocks noGrp="1"/>
          </p:cNvSpPr>
          <p:nvPr>
            <p:ph type="title"/>
          </p:nvPr>
        </p:nvSpPr>
        <p:spPr>
          <a:xfrm>
            <a:off x="1451579" y="488373"/>
            <a:ext cx="9603275" cy="924791"/>
          </a:xfrm>
        </p:spPr>
        <p:txBody>
          <a:bodyPr/>
          <a:lstStyle/>
          <a:p>
            <a:r>
              <a:rPr lang="en-US" altLang="en-US" b="1" cap="none" dirty="0">
                <a:solidFill>
                  <a:srgbClr val="000000"/>
                </a:solidFill>
                <a:latin typeface="Roboto"/>
                <a:cs typeface="Arial" panose="020B0604020202020204" pitchFamily="34" charset="0"/>
              </a:rPr>
              <a:t>ATTRITION SCENARIO IN INDIA</a:t>
            </a:r>
            <a:endParaRPr lang="en-IN" dirty="0"/>
          </a:p>
        </p:txBody>
      </p:sp>
      <p:sp>
        <p:nvSpPr>
          <p:cNvPr id="3" name="Content Placeholder 2">
            <a:extLst>
              <a:ext uri="{FF2B5EF4-FFF2-40B4-BE49-F238E27FC236}">
                <a16:creationId xmlns:a16="http://schemas.microsoft.com/office/drawing/2014/main" id="{DBA87B0D-7593-4CAA-9DDE-A6BC988C3DB2}"/>
              </a:ext>
            </a:extLst>
          </p:cNvPr>
          <p:cNvSpPr>
            <a:spLocks noGrp="1"/>
          </p:cNvSpPr>
          <p:nvPr>
            <p:ph idx="1"/>
          </p:nvPr>
        </p:nvSpPr>
        <p:spPr>
          <a:xfrm>
            <a:off x="0" y="1922318"/>
            <a:ext cx="12192000" cy="5251274"/>
          </a:xfrm>
        </p:spPr>
        <p:txBody>
          <a:bodyPr/>
          <a:lstStyle/>
          <a:p>
            <a:pPr eaLnBrk="0" fontAlgn="base" hangingPunct="0">
              <a:lnSpc>
                <a:spcPct val="100000"/>
              </a:lnSpc>
              <a:spcBef>
                <a:spcPct val="0"/>
              </a:spcBef>
              <a:spcAft>
                <a:spcPct val="0"/>
              </a:spcAft>
              <a:buClrTx/>
              <a:buSzTx/>
              <a:buFont typeface="Wingdings" panose="05000000000000000000" pitchFamily="2" charset="2"/>
              <a:buChar char="§"/>
            </a:pPr>
            <a:r>
              <a:rPr lang="en-US" altLang="en-US" dirty="0">
                <a:solidFill>
                  <a:srgbClr val="000000"/>
                </a:solidFill>
                <a:latin typeface="Roboto"/>
                <a:cs typeface="Arial" panose="020B0604020202020204" pitchFamily="34" charset="0"/>
              </a:rPr>
              <a:t>In India, almost all the sectors are facing major attrition problems. But the cause for attrition and its significant effects are distinct to each sectors. The attrition rate is depicted in the below diagram. The attrition rates are very high for IT enabled services and there are significantly high attrition rate in sectors such as Pharmaceutical, Retail etc. Now various strategies are been followed by various organization to minimize the attrition rate. It is also said that women tend to stay in jobs for a longer period of time than men. </a:t>
            </a:r>
            <a:endParaRPr lang="en-US" altLang="en-US" sz="1100" dirty="0"/>
          </a:p>
          <a:p>
            <a:pPr eaLnBrk="0" fontAlgn="base" hangingPunct="0">
              <a:lnSpc>
                <a:spcPct val="100000"/>
              </a:lnSpc>
              <a:spcBef>
                <a:spcPct val="0"/>
              </a:spcBef>
              <a:spcAft>
                <a:spcPct val="0"/>
              </a:spcAft>
              <a:buClrTx/>
              <a:buSzTx/>
              <a:buFont typeface="Wingdings" panose="05000000000000000000" pitchFamily="2" charset="2"/>
              <a:buChar char="§"/>
            </a:pPr>
            <a:r>
              <a:rPr lang="en-US" altLang="en-US" sz="1200" dirty="0">
                <a:solidFill>
                  <a:srgbClr val="000000"/>
                </a:solidFill>
                <a:latin typeface="Arial" panose="020B0604020202020204" pitchFamily="34" charset="0"/>
                <a:cs typeface="Arial" panose="020B0604020202020204" pitchFamily="34" charset="0"/>
              </a:rPr>
              <a:t> </a:t>
            </a:r>
            <a:r>
              <a:rPr lang="en-US" altLang="en-US" dirty="0">
                <a:solidFill>
                  <a:srgbClr val="000000"/>
                </a:solidFill>
                <a:latin typeface="Roboto"/>
                <a:cs typeface="Arial" panose="020B0604020202020204" pitchFamily="34" charset="0"/>
              </a:rPr>
              <a:t>From the source of survey conducted by HR Consultancy Firm Aon Hewitt, The attrition rate for various sectors in India is calculated and graph is shown below. </a:t>
            </a:r>
            <a:endParaRPr lang="en-US" altLang="en-US" sz="1100" dirty="0"/>
          </a:p>
          <a:p>
            <a:pPr marL="0" lvl="0" indent="0" eaLnBrk="0" fontAlgn="base" hangingPunct="0">
              <a:lnSpc>
                <a:spcPct val="100000"/>
              </a:lnSpc>
              <a:spcBef>
                <a:spcPct val="0"/>
              </a:spcBef>
              <a:spcAft>
                <a:spcPct val="0"/>
              </a:spcAft>
              <a:buClrTx/>
              <a:buSzTx/>
              <a:buNone/>
            </a:pPr>
            <a:r>
              <a:rPr lang="en-US" altLang="en-US" sz="1200" dirty="0">
                <a:solidFill>
                  <a:srgbClr val="000000"/>
                </a:solidFill>
                <a:latin typeface="Arial" panose="020B0604020202020204" pitchFamily="34" charset="0"/>
                <a:cs typeface="Arial" panose="020B0604020202020204" pitchFamily="34" charset="0"/>
              </a:rPr>
              <a:t> </a:t>
            </a:r>
            <a:endParaRPr lang="en-US" altLang="en-US" sz="1100" dirty="0"/>
          </a:p>
          <a:p>
            <a:endParaRPr lang="en-IN" dirty="0"/>
          </a:p>
        </p:txBody>
      </p:sp>
      <p:pic>
        <p:nvPicPr>
          <p:cNvPr id="1026" name="Picture 2">
            <a:extLst>
              <a:ext uri="{FF2B5EF4-FFF2-40B4-BE49-F238E27FC236}">
                <a16:creationId xmlns:a16="http://schemas.microsoft.com/office/drawing/2014/main" id="{9C495EB8-2A32-4DD6-A280-47F8F949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42" y="4106542"/>
            <a:ext cx="35814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85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5AEB-9D53-4E44-9A7C-33713B2DF720}"/>
              </a:ext>
            </a:extLst>
          </p:cNvPr>
          <p:cNvSpPr>
            <a:spLocks noGrp="1"/>
          </p:cNvSpPr>
          <p:nvPr>
            <p:ph type="title"/>
          </p:nvPr>
        </p:nvSpPr>
        <p:spPr/>
        <p:txBody>
          <a:bodyPr/>
          <a:lstStyle/>
          <a:p>
            <a:r>
              <a:rPr lang="en-US" b="1" dirty="0"/>
              <a:t>FACTORS CAUSING ATTRITION</a:t>
            </a:r>
            <a:endParaRPr lang="en-IN" dirty="0"/>
          </a:p>
        </p:txBody>
      </p:sp>
      <p:sp>
        <p:nvSpPr>
          <p:cNvPr id="3" name="Content Placeholder 2">
            <a:extLst>
              <a:ext uri="{FF2B5EF4-FFF2-40B4-BE49-F238E27FC236}">
                <a16:creationId xmlns:a16="http://schemas.microsoft.com/office/drawing/2014/main" id="{F98A0BB2-08C5-48C0-B0B6-ADDBCEE004E7}"/>
              </a:ext>
            </a:extLst>
          </p:cNvPr>
          <p:cNvSpPr>
            <a:spLocks noGrp="1"/>
          </p:cNvSpPr>
          <p:nvPr>
            <p:ph idx="1"/>
          </p:nvPr>
        </p:nvSpPr>
        <p:spPr/>
        <p:txBody>
          <a:bodyPr>
            <a:normAutofit fontScale="92500" lnSpcReduction="10000"/>
          </a:bodyPr>
          <a:lstStyle/>
          <a:p>
            <a:r>
              <a:rPr lang="en-US" dirty="0"/>
              <a:t> </a:t>
            </a:r>
            <a:r>
              <a:rPr lang="en-US" b="1" dirty="0"/>
              <a:t> Monetary Considerations:</a:t>
            </a:r>
            <a:r>
              <a:rPr lang="en-US" dirty="0"/>
              <a:t> The expectations of employees are increasing day by day. One of the main reasons is high demand of employees in the organizations. Many people who leave the organization because they have been offered a high salary. In the current competitive scenario, it is easy for employees to find positions that leverage their experience and pay better.</a:t>
            </a:r>
          </a:p>
          <a:p>
            <a:r>
              <a:rPr lang="en-US" b="1" dirty="0"/>
              <a:t>Lack of Career Mobility and Challenges:</a:t>
            </a:r>
            <a:r>
              <a:rPr lang="en-US" dirty="0"/>
              <a:t> Given the choice between money and a challenging job, many employees may still prefer the latter as it allows them an opportunity to broad base their domain expertise and also provides an opportunity to work with cutting-edge technology. If the organizations do not deliver on these expectations, employee exodus cannot be contained.  </a:t>
            </a:r>
            <a:endParaRPr lang="en-IN" dirty="0"/>
          </a:p>
        </p:txBody>
      </p:sp>
    </p:spTree>
    <p:extLst>
      <p:ext uri="{BB962C8B-B14F-4D97-AF65-F5344CB8AC3E}">
        <p14:creationId xmlns:p14="http://schemas.microsoft.com/office/powerpoint/2010/main" val="424797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7747-EE68-4116-84F4-68A3ABDE90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74792A-598A-439A-A4F6-83FD0039F988}"/>
              </a:ext>
            </a:extLst>
          </p:cNvPr>
          <p:cNvSpPr>
            <a:spLocks noGrp="1"/>
          </p:cNvSpPr>
          <p:nvPr>
            <p:ph idx="1"/>
          </p:nvPr>
        </p:nvSpPr>
        <p:spPr/>
        <p:txBody>
          <a:bodyPr>
            <a:normAutofit fontScale="92500" lnSpcReduction="20000"/>
          </a:bodyPr>
          <a:lstStyle/>
          <a:p>
            <a:r>
              <a:rPr lang="en-US" b="1" dirty="0"/>
              <a:t>Working Environment:</a:t>
            </a:r>
            <a:r>
              <a:rPr lang="en-US" dirty="0"/>
              <a:t> An employee may leave an organization if the fairness of the system does not inspire his/her confidence. Attrition due to the work environment is typically due to a lack of trust in the fairness of the system, issues around safety and care of employees, effectiveness of the channels to address employee grievances, accessibility of the senior management team and other related environmental issues. </a:t>
            </a:r>
          </a:p>
          <a:p>
            <a:r>
              <a:rPr lang="en-US" dirty="0"/>
              <a:t> </a:t>
            </a:r>
          </a:p>
          <a:p>
            <a:r>
              <a:rPr lang="en-US" b="1" dirty="0"/>
              <a:t>High Levels of Stress and Lack of Work-Life Balance</a:t>
            </a:r>
            <a:r>
              <a:rPr lang="en-US" dirty="0"/>
              <a:t>: Companies in the zeal to squeeze out every little ounce of productivity from the employees and further increase profitability. Sooner or later this makes employees stressed out and they rethink about their priorities and join an organization that promises a relaxed pace work and a breathing space.</a:t>
            </a:r>
            <a:endParaRPr lang="en-IN" dirty="0"/>
          </a:p>
        </p:txBody>
      </p:sp>
    </p:spTree>
    <p:extLst>
      <p:ext uri="{BB962C8B-B14F-4D97-AF65-F5344CB8AC3E}">
        <p14:creationId xmlns:p14="http://schemas.microsoft.com/office/powerpoint/2010/main" val="341884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07A9-4321-47E3-B894-9CB4E75E43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337049-D3D4-4538-B17B-05D928940EE2}"/>
              </a:ext>
            </a:extLst>
          </p:cNvPr>
          <p:cNvSpPr>
            <a:spLocks noGrp="1"/>
          </p:cNvSpPr>
          <p:nvPr>
            <p:ph idx="1"/>
          </p:nvPr>
        </p:nvSpPr>
        <p:spPr/>
        <p:txBody>
          <a:bodyPr>
            <a:normAutofit fontScale="92500" lnSpcReduction="20000"/>
          </a:bodyPr>
          <a:lstStyle/>
          <a:p>
            <a:r>
              <a:rPr lang="en-US" b="1" dirty="0"/>
              <a:t>Inadequate training and development opportunities:</a:t>
            </a:r>
            <a:r>
              <a:rPr lang="en-US" dirty="0"/>
              <a:t> Though not one of the top reasons for attrition increases, the lack of ample opportunities to learn new skills or undergo training or further education is occasionally cited as a reason for leaving. </a:t>
            </a:r>
          </a:p>
          <a:p>
            <a:r>
              <a:rPr lang="en-US" dirty="0"/>
              <a:t> </a:t>
            </a:r>
          </a:p>
          <a:p>
            <a:r>
              <a:rPr lang="en-US" b="1" dirty="0"/>
              <a:t>Lack of Employee-job Fit:</a:t>
            </a:r>
            <a:r>
              <a:rPr lang="en-US" dirty="0"/>
              <a:t> Employee’s innate talent &amp; aptitude are given a short shrift. There is a widespread notion that the employee’s natural flair is not as important as new skills and knowledge acquired on the job: that with the learning attitude and training employees can do wonders in any job, but it is not true and it creates immense frustration in employees, as employees demonstrate a good deal of commitment, job satisfaction, self-motivation and productivity when they are assigned a job that is in tune with their natural talents. </a:t>
            </a:r>
            <a:endParaRPr lang="en-IN" dirty="0"/>
          </a:p>
        </p:txBody>
      </p:sp>
    </p:spTree>
    <p:extLst>
      <p:ext uri="{BB962C8B-B14F-4D97-AF65-F5344CB8AC3E}">
        <p14:creationId xmlns:p14="http://schemas.microsoft.com/office/powerpoint/2010/main" val="313424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9D38-E1B7-4F8F-B76D-353D5017DC39}"/>
              </a:ext>
            </a:extLst>
          </p:cNvPr>
          <p:cNvSpPr>
            <a:spLocks noGrp="1"/>
          </p:cNvSpPr>
          <p:nvPr>
            <p:ph type="title"/>
          </p:nvPr>
        </p:nvSpPr>
        <p:spPr/>
        <p:txBody>
          <a:bodyPr/>
          <a:lstStyle/>
          <a:p>
            <a:r>
              <a:rPr lang="en-US" dirty="0"/>
              <a:t> </a:t>
            </a:r>
            <a:r>
              <a:rPr lang="en-US" b="1" dirty="0"/>
              <a:t>CONCLUSION</a:t>
            </a:r>
            <a:endParaRPr lang="en-IN" dirty="0"/>
          </a:p>
        </p:txBody>
      </p:sp>
      <p:sp>
        <p:nvSpPr>
          <p:cNvPr id="3" name="Content Placeholder 2">
            <a:extLst>
              <a:ext uri="{FF2B5EF4-FFF2-40B4-BE49-F238E27FC236}">
                <a16:creationId xmlns:a16="http://schemas.microsoft.com/office/drawing/2014/main" id="{F5E5583E-73B6-4F13-90FC-E68885CDFBBD}"/>
              </a:ext>
            </a:extLst>
          </p:cNvPr>
          <p:cNvSpPr>
            <a:spLocks noGrp="1"/>
          </p:cNvSpPr>
          <p:nvPr>
            <p:ph idx="1"/>
          </p:nvPr>
        </p:nvSpPr>
        <p:spPr/>
        <p:txBody>
          <a:bodyPr>
            <a:normAutofit/>
          </a:bodyPr>
          <a:lstStyle/>
          <a:p>
            <a:r>
              <a:rPr lang="en-US" dirty="0"/>
              <a:t>  The main objective of the organization is to earn profit and to earn profit the employer should concentrate in retaining talents and concentrate in making them stick to the organization for the long run. Employees are the assets of the organization.  Thus, Organizations should create an environment that fosters ample growth opportunities, appreciation for the work accomplished and a friendly cooperative atmosphere that makes an employee feel connected in every respect to the organization. Retention plans are an inexpensive way of enhancing workplace productivity and engaging employees emotionally. Proficient employees keep the quality up and business operations run smoothly along with the cost saving in the longer run.</a:t>
            </a:r>
          </a:p>
          <a:p>
            <a:endParaRPr lang="en-IN" dirty="0"/>
          </a:p>
        </p:txBody>
      </p:sp>
    </p:spTree>
    <p:extLst>
      <p:ext uri="{BB962C8B-B14F-4D97-AF65-F5344CB8AC3E}">
        <p14:creationId xmlns:p14="http://schemas.microsoft.com/office/powerpoint/2010/main" val="24435488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876</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Roboto</vt:lpstr>
      <vt:lpstr>Wingdings</vt:lpstr>
      <vt:lpstr>Gallery</vt:lpstr>
      <vt:lpstr>Employee attrition prediction</vt:lpstr>
      <vt:lpstr>INTRODUCTION:</vt:lpstr>
      <vt:lpstr>ATTRITION SCENARIO IN INDIA</vt:lpstr>
      <vt:lpstr>FACTORS CAUSING ATTRITION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Sai Akshita</dc:creator>
  <cp:lastModifiedBy>K Sai Akshita</cp:lastModifiedBy>
  <cp:revision>8</cp:revision>
  <dcterms:created xsi:type="dcterms:W3CDTF">2020-06-03T06:59:13Z</dcterms:created>
  <dcterms:modified xsi:type="dcterms:W3CDTF">2020-06-03T10:06:53Z</dcterms:modified>
</cp:coreProperties>
</file>