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jhnLT34i6VJ8kYIPD7JRivsaeJ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78dc28a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78dc28a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8dc28a4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78dc28a4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8dc28a4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8dc28a4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78dc28a4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78dc28a4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78dc28a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78dc28a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78dc28a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78dc28a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78dc28a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78dc28a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8dc28a4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8dc28a4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7"/>
          <p:cNvPicPr preferRelativeResize="0"/>
          <p:nvPr/>
        </p:nvPicPr>
        <p:blipFill>
          <a:blip r:embed="rId1">
            <a:alphaModFix/>
          </a:blip>
          <a:stretch>
            <a:fillRect/>
          </a:stretch>
        </p:blipFill>
        <p:spPr>
          <a:xfrm>
            <a:off x="311700" y="106125"/>
            <a:ext cx="601498" cy="6014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webopedia.com/definitions/document/" TargetMode="External"/><Relationship Id="rId4" Type="http://schemas.openxmlformats.org/officeDocument/2006/relationships/hyperlink" Target="https://www.webopedia.com/definitions/command/" TargetMode="External"/><Relationship Id="rId5" Type="http://schemas.openxmlformats.org/officeDocument/2006/relationships/hyperlink" Target="https://www.webopedia.com/definitions/cloud-services/"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https://www.webopedia.com/definitions/name/" TargetMode="External"/><Relationship Id="rId10" Type="http://schemas.openxmlformats.org/officeDocument/2006/relationships/hyperlink" Target="https://www.webopedia.com/definitions/formula/" TargetMode="External"/><Relationship Id="rId12" Type="http://schemas.openxmlformats.org/officeDocument/2006/relationships/hyperlink" Target="https://www.webopedia.com/definitions/label/"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webopedia.com/definitions/table/" TargetMode="External"/><Relationship Id="rId4" Type="http://schemas.openxmlformats.org/officeDocument/2006/relationships/hyperlink" Target="https://www.webopedia.com/definitions/column/" TargetMode="External"/><Relationship Id="rId9" Type="http://schemas.openxmlformats.org/officeDocument/2006/relationships/hyperlink" Target="https://www.webopedia.com/definitions/data/" TargetMode="External"/><Relationship Id="rId5" Type="http://schemas.openxmlformats.org/officeDocument/2006/relationships/hyperlink" Target="https://www.webopedia.com/definitions/computer/" TargetMode="External"/><Relationship Id="rId6" Type="http://schemas.openxmlformats.org/officeDocument/2006/relationships/hyperlink" Target="https://www.webopedia.com/definitions/program/" TargetMode="External"/><Relationship Id="rId7" Type="http://schemas.openxmlformats.org/officeDocument/2006/relationships/hyperlink" Target="https://www.webopedia.com/definitions/application-software/" TargetMode="External"/><Relationship Id="rId8" Type="http://schemas.openxmlformats.org/officeDocument/2006/relationships/hyperlink" Target="https://www.webopedia.com/definitions/ce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1002600" y="232050"/>
            <a:ext cx="7138800" cy="169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SOFTWARE</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programs running on the machine.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All computers begin life as a group of connected hardware items. Without software,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hardware items would be useless.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The following figure shows the hierarchy of software and hardware</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
          <p:cNvPicPr preferRelativeResize="0"/>
          <p:nvPr/>
        </p:nvPicPr>
        <p:blipFill rotWithShape="1">
          <a:blip r:embed="rId3">
            <a:alphaModFix/>
          </a:blip>
          <a:srcRect b="0" l="0" r="0" t="0"/>
          <a:stretch/>
        </p:blipFill>
        <p:spPr>
          <a:xfrm>
            <a:off x="1805850" y="1925250"/>
            <a:ext cx="5532300" cy="2766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278dc28a47_0_25"/>
          <p:cNvSpPr txBox="1"/>
          <p:nvPr/>
        </p:nvSpPr>
        <p:spPr>
          <a:xfrm>
            <a:off x="877700" y="777550"/>
            <a:ext cx="74625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Apps</a:t>
            </a:r>
            <a:endParaRPr sz="2800">
              <a:solidFill>
                <a:srgbClr val="000000"/>
              </a:solidFill>
            </a:endParaRPr>
          </a:p>
        </p:txBody>
      </p:sp>
      <p:sp>
        <p:nvSpPr>
          <p:cNvPr id="105" name="Google Shape;105;g1278dc28a47_0_25"/>
          <p:cNvSpPr txBox="1"/>
          <p:nvPr/>
        </p:nvSpPr>
        <p:spPr>
          <a:xfrm>
            <a:off x="877700" y="1350250"/>
            <a:ext cx="7576800" cy="3263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1200"/>
              </a:spcBef>
              <a:spcAft>
                <a:spcPts val="0"/>
              </a:spcAft>
              <a:buClr>
                <a:srgbClr val="2D2D2D"/>
              </a:buClr>
              <a:buSzPts val="1400"/>
              <a:buFont typeface="Arial"/>
              <a:buChar char="●"/>
            </a:pPr>
            <a:r>
              <a:rPr lang="en">
                <a:solidFill>
                  <a:srgbClr val="2D2D2D"/>
                </a:solidFill>
              </a:rPr>
              <a:t>S</a:t>
            </a:r>
            <a:r>
              <a:rPr b="0" i="0" lang="en" sz="1400" u="none" cap="none" strike="noStrike">
                <a:solidFill>
                  <a:srgbClr val="2D2D2D"/>
                </a:solidFill>
                <a:latin typeface="Arial"/>
                <a:ea typeface="Arial"/>
                <a:cs typeface="Arial"/>
                <a:sym typeface="Arial"/>
              </a:rPr>
              <a:t>hort for "application," </a:t>
            </a:r>
            <a:endParaRPr b="0" i="0" sz="1400" u="none" cap="none" strike="noStrike">
              <a:solidFill>
                <a:srgbClr val="2D2D2D"/>
              </a:solidFill>
              <a:latin typeface="Arial"/>
              <a:ea typeface="Arial"/>
              <a:cs typeface="Arial"/>
              <a:sym typeface="Arial"/>
            </a:endParaRPr>
          </a:p>
          <a:p>
            <a:pPr indent="-317500" lvl="0" marL="457200" marR="0" rtl="0" algn="l">
              <a:lnSpc>
                <a:spcPct val="150000"/>
              </a:lnSpc>
              <a:spcBef>
                <a:spcPts val="0"/>
              </a:spcBef>
              <a:spcAft>
                <a:spcPts val="0"/>
              </a:spcAft>
              <a:buClr>
                <a:srgbClr val="2D2D2D"/>
              </a:buClr>
              <a:buSzPts val="1400"/>
              <a:buFont typeface="Arial"/>
              <a:buChar char="●"/>
            </a:pPr>
            <a:r>
              <a:rPr lang="en">
                <a:solidFill>
                  <a:srgbClr val="2D2D2D"/>
                </a:solidFill>
              </a:rPr>
              <a:t>T</a:t>
            </a:r>
            <a:r>
              <a:rPr b="0" i="0" lang="en" sz="1400" u="none" cap="none" strike="noStrike">
                <a:solidFill>
                  <a:srgbClr val="2D2D2D"/>
                </a:solidFill>
                <a:latin typeface="Arial"/>
                <a:ea typeface="Arial"/>
                <a:cs typeface="Arial"/>
                <a:sym typeface="Arial"/>
              </a:rPr>
              <a:t>ype of software that can be installed and run on a computer, tablet, smartphone or other electronic devices. </a:t>
            </a:r>
            <a:endParaRPr b="0" i="0" sz="1400" u="none" cap="none" strike="noStrike">
              <a:solidFill>
                <a:srgbClr val="2D2D2D"/>
              </a:solidFill>
              <a:latin typeface="Arial"/>
              <a:ea typeface="Arial"/>
              <a:cs typeface="Arial"/>
              <a:sym typeface="Arial"/>
            </a:endParaRPr>
          </a:p>
          <a:p>
            <a:pPr indent="-317500" lvl="0" marL="457200" marR="0" rtl="0" algn="l">
              <a:lnSpc>
                <a:spcPct val="150000"/>
              </a:lnSpc>
              <a:spcBef>
                <a:spcPts val="0"/>
              </a:spcBef>
              <a:spcAft>
                <a:spcPts val="0"/>
              </a:spcAft>
              <a:buClr>
                <a:srgbClr val="2D2D2D"/>
              </a:buClr>
              <a:buSzPts val="1400"/>
              <a:buFont typeface="Arial"/>
              <a:buChar char="●"/>
            </a:pPr>
            <a:r>
              <a:rPr b="0" i="0" lang="en" sz="1400" u="none" cap="none" strike="noStrike">
                <a:solidFill>
                  <a:srgbClr val="2D2D2D"/>
                </a:solidFill>
                <a:latin typeface="Arial"/>
                <a:ea typeface="Arial"/>
                <a:cs typeface="Arial"/>
                <a:sym typeface="Arial"/>
              </a:rPr>
              <a:t>An app most frequently refers to a mobile application or a piece of software that is installed and used on a computer. </a:t>
            </a:r>
            <a:endParaRPr b="0" i="0" sz="1400" u="none" cap="none" strike="noStrike">
              <a:solidFill>
                <a:srgbClr val="2D2D2D"/>
              </a:solidFill>
              <a:latin typeface="Arial"/>
              <a:ea typeface="Arial"/>
              <a:cs typeface="Arial"/>
              <a:sym typeface="Arial"/>
            </a:endParaRPr>
          </a:p>
          <a:p>
            <a:pPr indent="-317500" lvl="0" marL="457200" marR="0" rtl="0" algn="l">
              <a:lnSpc>
                <a:spcPct val="150000"/>
              </a:lnSpc>
              <a:spcBef>
                <a:spcPts val="0"/>
              </a:spcBef>
              <a:spcAft>
                <a:spcPts val="0"/>
              </a:spcAft>
              <a:buClr>
                <a:srgbClr val="2D2D2D"/>
              </a:buClr>
              <a:buSzPts val="1400"/>
              <a:buFont typeface="Arial"/>
              <a:buChar char="●"/>
            </a:pPr>
            <a:r>
              <a:rPr b="0" i="0" lang="en" sz="1400" u="none" cap="none" strike="noStrike">
                <a:solidFill>
                  <a:srgbClr val="2D2D2D"/>
                </a:solidFill>
                <a:latin typeface="Arial"/>
                <a:ea typeface="Arial"/>
                <a:cs typeface="Arial"/>
                <a:sym typeface="Arial"/>
              </a:rPr>
              <a:t>Most apps have a specific and narrow function.</a:t>
            </a:r>
            <a:endParaRPr b="0" i="0" sz="1400" u="none" cap="none" strike="noStrike">
              <a:solidFill>
                <a:srgbClr val="2D2D2D"/>
              </a:solidFill>
              <a:latin typeface="Arial"/>
              <a:ea typeface="Arial"/>
              <a:cs typeface="Arial"/>
              <a:sym typeface="Arial"/>
            </a:endParaRPr>
          </a:p>
          <a:p>
            <a:pPr indent="0" lvl="0" marL="0" marR="0" rtl="0" algn="l">
              <a:lnSpc>
                <a:spcPct val="150000"/>
              </a:lnSpc>
              <a:spcBef>
                <a:spcPts val="3000"/>
              </a:spcBef>
              <a:spcAft>
                <a:spcPts val="0"/>
              </a:spcAft>
              <a:buClr>
                <a:srgbClr val="000000"/>
              </a:buClr>
              <a:buSzPts val="1100"/>
              <a:buFont typeface="Arial"/>
              <a:buNone/>
            </a:pPr>
            <a:r>
              <a:rPr b="1" i="0" lang="en" sz="1400" u="none" cap="none" strike="noStrike">
                <a:solidFill>
                  <a:srgbClr val="2D2D2D"/>
                </a:solidFill>
                <a:latin typeface="Arial"/>
                <a:ea typeface="Arial"/>
                <a:cs typeface="Arial"/>
                <a:sym typeface="Arial"/>
              </a:rPr>
              <a:t>Examples - Swiggy, WhatsApp, Gpay,  Khan Academy Kids, Game Apps etc</a:t>
            </a:r>
            <a:endParaRPr b="1" i="0" sz="1400" u="none" cap="none" strike="noStrike">
              <a:solidFill>
                <a:srgbClr val="2D2D2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42424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424242"/>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278dc28a47_0_32"/>
          <p:cNvSpPr txBox="1"/>
          <p:nvPr/>
        </p:nvSpPr>
        <p:spPr>
          <a:xfrm>
            <a:off x="905600" y="806550"/>
            <a:ext cx="7428600" cy="3673500"/>
          </a:xfrm>
          <a:prstGeom prst="rect">
            <a:avLst/>
          </a:prstGeom>
          <a:noFill/>
          <a:ln>
            <a:noFill/>
          </a:ln>
        </p:spPr>
        <p:txBody>
          <a:bodyPr anchorCtr="0" anchor="t" bIns="91425" lIns="91425" spcFirstLastPara="1" rIns="91425" wrap="square" tIns="91425">
            <a:spAutoFit/>
          </a:bodyPr>
          <a:lstStyle/>
          <a:p>
            <a:pPr indent="0" lvl="0" marL="0" marR="0" rtl="0" algn="l">
              <a:lnSpc>
                <a:spcPct val="125000"/>
              </a:lnSpc>
              <a:spcBef>
                <a:spcPts val="1800"/>
              </a:spcBef>
              <a:spcAft>
                <a:spcPts val="0"/>
              </a:spcAft>
              <a:buClr>
                <a:srgbClr val="000000"/>
              </a:buClr>
              <a:buSzPts val="1400"/>
              <a:buFont typeface="Arial"/>
              <a:buNone/>
            </a:pPr>
            <a:r>
              <a:rPr b="1" i="0" lang="en" sz="1400" u="none" cap="none" strike="noStrike">
                <a:solidFill>
                  <a:srgbClr val="2D2D2D"/>
                </a:solidFill>
                <a:latin typeface="Arial"/>
                <a:ea typeface="Arial"/>
                <a:cs typeface="Arial"/>
                <a:sym typeface="Arial"/>
              </a:rPr>
              <a:t>Types of apps</a:t>
            </a:r>
            <a:endParaRPr b="0" i="0" sz="1400" u="none" cap="none" strike="noStrike">
              <a:solidFill>
                <a:srgbClr val="2D2D2D"/>
              </a:solidFill>
              <a:latin typeface="Arial"/>
              <a:ea typeface="Arial"/>
              <a:cs typeface="Arial"/>
              <a:sym typeface="Arial"/>
            </a:endParaRPr>
          </a:p>
          <a:p>
            <a:pPr indent="0" lvl="0" marL="0" marR="0" rtl="0" algn="l">
              <a:lnSpc>
                <a:spcPct val="125000"/>
              </a:lnSpc>
              <a:spcBef>
                <a:spcPts val="1400"/>
              </a:spcBef>
              <a:spcAft>
                <a:spcPts val="0"/>
              </a:spcAft>
              <a:buClr>
                <a:srgbClr val="000000"/>
              </a:buClr>
              <a:buSzPts val="1400"/>
              <a:buFont typeface="Arial"/>
              <a:buNone/>
            </a:pPr>
            <a:r>
              <a:rPr b="1" i="0" lang="en" sz="1400" u="none" cap="none" strike="noStrike">
                <a:solidFill>
                  <a:srgbClr val="2D2D2D"/>
                </a:solidFill>
                <a:latin typeface="Arial"/>
                <a:ea typeface="Arial"/>
                <a:cs typeface="Arial"/>
                <a:sym typeface="Arial"/>
              </a:rPr>
              <a:t>Web-based app</a:t>
            </a:r>
            <a:endParaRPr b="1" i="0" sz="1400" u="none" cap="none" strike="noStrike">
              <a:solidFill>
                <a:srgbClr val="2D2D2D"/>
              </a:solidFill>
              <a:latin typeface="Arial"/>
              <a:ea typeface="Arial"/>
              <a:cs typeface="Arial"/>
              <a:sym typeface="Arial"/>
            </a:endParaRPr>
          </a:p>
          <a:p>
            <a:pPr indent="-317500" lvl="0" marL="457200" marR="0" rtl="0" algn="l">
              <a:lnSpc>
                <a:spcPct val="150000"/>
              </a:lnSpc>
              <a:spcBef>
                <a:spcPts val="1200"/>
              </a:spcBef>
              <a:spcAft>
                <a:spcPts val="0"/>
              </a:spcAft>
              <a:buClr>
                <a:srgbClr val="2D2D2D"/>
              </a:buClr>
              <a:buSzPts val="1400"/>
              <a:buFont typeface="Arial"/>
              <a:buChar char="●"/>
            </a:pPr>
            <a:r>
              <a:rPr lang="en">
                <a:solidFill>
                  <a:srgbClr val="2D2D2D"/>
                </a:solidFill>
              </a:rPr>
              <a:t>A</a:t>
            </a:r>
            <a:r>
              <a:rPr b="0" i="0" lang="en" sz="1400" u="none" cap="none" strike="noStrike">
                <a:solidFill>
                  <a:srgbClr val="2D2D2D"/>
                </a:solidFill>
                <a:latin typeface="Arial"/>
                <a:ea typeface="Arial"/>
                <a:cs typeface="Arial"/>
                <a:sym typeface="Arial"/>
              </a:rPr>
              <a:t>n application that requires internet access for complete use. </a:t>
            </a:r>
            <a:endParaRPr b="0" i="0" sz="1400" u="none" cap="none" strike="noStrike">
              <a:solidFill>
                <a:srgbClr val="2D2D2D"/>
              </a:solidFill>
              <a:latin typeface="Arial"/>
              <a:ea typeface="Arial"/>
              <a:cs typeface="Arial"/>
              <a:sym typeface="Arial"/>
            </a:endParaRPr>
          </a:p>
          <a:p>
            <a:pPr indent="-317500" lvl="0" marL="457200" marR="0" rtl="0" algn="l">
              <a:lnSpc>
                <a:spcPct val="150000"/>
              </a:lnSpc>
              <a:spcBef>
                <a:spcPts val="0"/>
              </a:spcBef>
              <a:spcAft>
                <a:spcPts val="0"/>
              </a:spcAft>
              <a:buClr>
                <a:srgbClr val="2D2D2D"/>
              </a:buClr>
              <a:buSzPts val="1400"/>
              <a:buFont typeface="Arial"/>
              <a:buChar char="●"/>
            </a:pPr>
            <a:r>
              <a:rPr lang="en">
                <a:solidFill>
                  <a:srgbClr val="2D2D2D"/>
                </a:solidFill>
              </a:rPr>
              <a:t>C</a:t>
            </a:r>
            <a:r>
              <a:rPr b="0" i="0" lang="en" sz="1400" u="none" cap="none" strike="noStrike">
                <a:solidFill>
                  <a:srgbClr val="2D2D2D"/>
                </a:solidFill>
                <a:latin typeface="Arial"/>
                <a:ea typeface="Arial"/>
                <a:cs typeface="Arial"/>
                <a:sym typeface="Arial"/>
              </a:rPr>
              <a:t>oded in JavaScript, HTML5 or CSS. </a:t>
            </a:r>
            <a:endParaRPr b="0" i="0" sz="1400" u="none" cap="none" strike="noStrike">
              <a:solidFill>
                <a:srgbClr val="2D2D2D"/>
              </a:solidFill>
              <a:latin typeface="Arial"/>
              <a:ea typeface="Arial"/>
              <a:cs typeface="Arial"/>
              <a:sym typeface="Arial"/>
            </a:endParaRPr>
          </a:p>
          <a:p>
            <a:pPr indent="-317500" lvl="0" marL="457200" marR="0" rtl="0" algn="l">
              <a:lnSpc>
                <a:spcPct val="150000"/>
              </a:lnSpc>
              <a:spcBef>
                <a:spcPts val="0"/>
              </a:spcBef>
              <a:spcAft>
                <a:spcPts val="0"/>
              </a:spcAft>
              <a:buClr>
                <a:srgbClr val="2D2D2D"/>
              </a:buClr>
              <a:buSzPts val="1400"/>
              <a:buFont typeface="Arial"/>
              <a:buChar char="●"/>
            </a:pPr>
            <a:r>
              <a:rPr lang="en">
                <a:solidFill>
                  <a:srgbClr val="2D2D2D"/>
                </a:solidFill>
              </a:rPr>
              <a:t>R</a:t>
            </a:r>
            <a:r>
              <a:rPr b="0" i="0" lang="en" sz="1400" u="none" cap="none" strike="noStrike">
                <a:solidFill>
                  <a:srgbClr val="2D2D2D"/>
                </a:solidFill>
                <a:latin typeface="Arial"/>
                <a:ea typeface="Arial"/>
                <a:cs typeface="Arial"/>
                <a:sym typeface="Arial"/>
              </a:rPr>
              <a:t>equires a much smaller amount of memory space in a user's device because the databases are stored on the Internet server. </a:t>
            </a:r>
            <a:endParaRPr b="0" i="0" sz="1400" u="none" cap="none" strike="noStrike">
              <a:solidFill>
                <a:srgbClr val="2D2D2D"/>
              </a:solidFill>
              <a:latin typeface="Arial"/>
              <a:ea typeface="Arial"/>
              <a:cs typeface="Arial"/>
              <a:sym typeface="Arial"/>
            </a:endParaRPr>
          </a:p>
          <a:p>
            <a:pPr indent="0" lvl="0" marL="457200" marR="0" rtl="0" algn="l">
              <a:lnSpc>
                <a:spcPct val="150000"/>
              </a:lnSpc>
              <a:spcBef>
                <a:spcPts val="1200"/>
              </a:spcBef>
              <a:spcAft>
                <a:spcPts val="0"/>
              </a:spcAft>
              <a:buNone/>
            </a:pPr>
            <a:r>
              <a:rPr b="1" i="0" lang="en" sz="1400" u="none" cap="none" strike="noStrike">
                <a:solidFill>
                  <a:srgbClr val="2D2D2D"/>
                </a:solidFill>
                <a:latin typeface="Arial"/>
                <a:ea typeface="Arial"/>
                <a:cs typeface="Arial"/>
                <a:sym typeface="Arial"/>
              </a:rPr>
              <a:t>Examples of web-based apps include Netflix, Google Docs and Dropbox.</a:t>
            </a:r>
            <a:endParaRPr b="1" i="0" sz="1400" u="none" cap="none" strike="noStrike">
              <a:solidFill>
                <a:srgbClr val="2D2D2D"/>
              </a:solidFill>
              <a:latin typeface="Arial"/>
              <a:ea typeface="Arial"/>
              <a:cs typeface="Arial"/>
              <a:sym typeface="Arial"/>
            </a:endParaRPr>
          </a:p>
          <a:p>
            <a:pPr indent="0" lvl="0" marL="0" marR="0" rtl="0" algn="l">
              <a:lnSpc>
                <a:spcPct val="150000"/>
              </a:lnSpc>
              <a:spcBef>
                <a:spcPts val="1200"/>
              </a:spcBef>
              <a:spcAft>
                <a:spcPts val="0"/>
              </a:spcAft>
              <a:buClr>
                <a:srgbClr val="000000"/>
              </a:buClr>
              <a:buSzPts val="1400"/>
              <a:buFont typeface="Arial"/>
              <a:buNone/>
            </a:pPr>
            <a:r>
              <a:t/>
            </a:r>
            <a:endParaRPr b="0" i="0" sz="1400" u="none" cap="none" strike="noStrike">
              <a:solidFill>
                <a:srgbClr val="2D2D2D"/>
              </a:solidFill>
              <a:latin typeface="Arial"/>
              <a:ea typeface="Arial"/>
              <a:cs typeface="Arial"/>
              <a:sym typeface="Arial"/>
            </a:endParaRPr>
          </a:p>
          <a:p>
            <a:pPr indent="0" lvl="0" marL="0" marR="0" rtl="0" algn="l">
              <a:lnSpc>
                <a:spcPct val="150000"/>
              </a:lnSpc>
              <a:spcBef>
                <a:spcPts val="1200"/>
              </a:spcBef>
              <a:spcAft>
                <a:spcPts val="0"/>
              </a:spcAft>
              <a:buClr>
                <a:srgbClr val="000000"/>
              </a:buClr>
              <a:buSzPts val="1400"/>
              <a:buFont typeface="Arial"/>
              <a:buNone/>
            </a:pPr>
            <a:r>
              <a:t/>
            </a:r>
            <a:endParaRPr b="0" i="0" sz="1400" u="none" cap="none" strike="noStrike">
              <a:solidFill>
                <a:srgbClr val="2D2D2D"/>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278dc28a47_0_38"/>
          <p:cNvSpPr txBox="1"/>
          <p:nvPr/>
        </p:nvSpPr>
        <p:spPr>
          <a:xfrm>
            <a:off x="535775" y="1139075"/>
            <a:ext cx="8548500" cy="3055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400"/>
              </a:spcBef>
              <a:spcAft>
                <a:spcPts val="0"/>
              </a:spcAft>
              <a:buNone/>
            </a:pPr>
            <a:r>
              <a:rPr b="1" lang="en">
                <a:solidFill>
                  <a:srgbClr val="2D2D2D"/>
                </a:solidFill>
              </a:rPr>
              <a:t>Native app</a:t>
            </a:r>
            <a:endParaRPr b="1">
              <a:solidFill>
                <a:srgbClr val="2D2D2D"/>
              </a:solidFill>
            </a:endParaRPr>
          </a:p>
          <a:p>
            <a:pPr indent="-317500" lvl="0" marL="457200" rtl="0" algn="l">
              <a:lnSpc>
                <a:spcPct val="150000"/>
              </a:lnSpc>
              <a:spcBef>
                <a:spcPts val="1200"/>
              </a:spcBef>
              <a:spcAft>
                <a:spcPts val="0"/>
              </a:spcAft>
              <a:buClr>
                <a:srgbClr val="2D2D2D"/>
              </a:buClr>
              <a:buSzPts val="1400"/>
              <a:buChar char="●"/>
            </a:pPr>
            <a:r>
              <a:rPr lang="en">
                <a:solidFill>
                  <a:srgbClr val="2D2D2D"/>
                </a:solidFill>
              </a:rPr>
              <a:t>Apps that are created for a certain mobile platform are known as native applications. </a:t>
            </a:r>
            <a:endParaRPr>
              <a:solidFill>
                <a:srgbClr val="2D2D2D"/>
              </a:solidFill>
            </a:endParaRPr>
          </a:p>
          <a:p>
            <a:pPr indent="0" lvl="0" marL="457200" rtl="0" algn="l">
              <a:lnSpc>
                <a:spcPct val="150000"/>
              </a:lnSpc>
              <a:spcBef>
                <a:spcPts val="1200"/>
              </a:spcBef>
              <a:spcAft>
                <a:spcPts val="0"/>
              </a:spcAft>
              <a:buNone/>
            </a:pPr>
            <a:r>
              <a:rPr lang="en">
                <a:solidFill>
                  <a:srgbClr val="2D2D2D"/>
                </a:solidFill>
              </a:rPr>
              <a:t>For example, an app that is made for an Apple iPhone will only be usable on Apple devices and would not work on other types of mobile phones, such as Android. </a:t>
            </a:r>
            <a:endParaRPr>
              <a:solidFill>
                <a:srgbClr val="2D2D2D"/>
              </a:solidFill>
            </a:endParaRPr>
          </a:p>
          <a:p>
            <a:pPr indent="-317500" lvl="0" marL="457200" rtl="0" algn="l">
              <a:lnSpc>
                <a:spcPct val="150000"/>
              </a:lnSpc>
              <a:spcBef>
                <a:spcPts val="1200"/>
              </a:spcBef>
              <a:spcAft>
                <a:spcPts val="0"/>
              </a:spcAft>
              <a:buClr>
                <a:srgbClr val="2D2D2D"/>
              </a:buClr>
              <a:buSzPts val="1400"/>
              <a:buChar char="●"/>
            </a:pPr>
            <a:r>
              <a:rPr lang="en">
                <a:solidFill>
                  <a:srgbClr val="2D2D2D"/>
                </a:solidFill>
              </a:rPr>
              <a:t>Primarily used to provide the highest performance on a particular mobile operating system.</a:t>
            </a:r>
            <a:r>
              <a:rPr b="1" lang="en">
                <a:solidFill>
                  <a:srgbClr val="2D2D2D"/>
                </a:solidFill>
              </a:rPr>
              <a:t> </a:t>
            </a:r>
            <a:endParaRPr b="1">
              <a:solidFill>
                <a:srgbClr val="2D2D2D"/>
              </a:solidFill>
            </a:endParaRPr>
          </a:p>
          <a:p>
            <a:pPr indent="0" lvl="0" marL="0" rtl="0" algn="l">
              <a:lnSpc>
                <a:spcPct val="150000"/>
              </a:lnSpc>
              <a:spcBef>
                <a:spcPts val="1200"/>
              </a:spcBef>
              <a:spcAft>
                <a:spcPts val="0"/>
              </a:spcAft>
              <a:buNone/>
            </a:pPr>
            <a:r>
              <a:rPr b="1" lang="en">
                <a:solidFill>
                  <a:srgbClr val="2D2D2D"/>
                </a:solidFill>
              </a:rPr>
              <a:t>An example of a native app is the calculator application on the iPhone.</a:t>
            </a:r>
            <a:endParaRPr b="1">
              <a:solidFill>
                <a:srgbClr val="2D2D2D"/>
              </a:solidFill>
            </a:endParaRPr>
          </a:p>
          <a:p>
            <a:pPr indent="0" lvl="0" marL="0" rtl="0" algn="l">
              <a:lnSpc>
                <a:spcPct val="150000"/>
              </a:lnSpc>
              <a:spcBef>
                <a:spcPts val="1200"/>
              </a:spcBef>
              <a:spcAft>
                <a:spcPts val="0"/>
              </a:spcAft>
              <a:buNone/>
            </a:pPr>
            <a:r>
              <a:t/>
            </a:r>
            <a:endParaRPr b="1">
              <a:solidFill>
                <a:srgbClr val="2D2D2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278dc28a47_0_44"/>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5000"/>
              </a:lnSpc>
              <a:spcBef>
                <a:spcPts val="1400"/>
              </a:spcBef>
              <a:spcAft>
                <a:spcPts val="0"/>
              </a:spcAft>
              <a:buNone/>
            </a:pPr>
            <a:r>
              <a:rPr b="1" lang="en">
                <a:solidFill>
                  <a:srgbClr val="2D2D2D"/>
                </a:solidFill>
              </a:rPr>
              <a:t>Hybrid app</a:t>
            </a:r>
            <a:endParaRPr b="1">
              <a:solidFill>
                <a:srgbClr val="2D2D2D"/>
              </a:solidFill>
            </a:endParaRPr>
          </a:p>
          <a:p>
            <a:pPr indent="-317500" lvl="0" marL="457200" rtl="0" algn="l">
              <a:lnSpc>
                <a:spcPct val="150000"/>
              </a:lnSpc>
              <a:spcBef>
                <a:spcPts val="1200"/>
              </a:spcBef>
              <a:spcAft>
                <a:spcPts val="0"/>
              </a:spcAft>
              <a:buClr>
                <a:srgbClr val="2D2D2D"/>
              </a:buClr>
              <a:buSzPts val="1400"/>
              <a:buChar char="●"/>
            </a:pPr>
            <a:r>
              <a:rPr lang="en">
                <a:solidFill>
                  <a:srgbClr val="2D2D2D"/>
                </a:solidFill>
              </a:rPr>
              <a:t>An app that is made to support both native and web-based technologies </a:t>
            </a:r>
            <a:endParaRPr>
              <a:solidFill>
                <a:srgbClr val="2D2D2D"/>
              </a:solidFill>
            </a:endParaRPr>
          </a:p>
          <a:p>
            <a:pPr indent="-317500" lvl="0" marL="457200" rtl="0" algn="l">
              <a:lnSpc>
                <a:spcPct val="150000"/>
              </a:lnSpc>
              <a:spcBef>
                <a:spcPts val="0"/>
              </a:spcBef>
              <a:spcAft>
                <a:spcPts val="0"/>
              </a:spcAft>
              <a:buClr>
                <a:srgbClr val="2D2D2D"/>
              </a:buClr>
              <a:buSzPts val="1400"/>
              <a:buChar char="●"/>
            </a:pPr>
            <a:r>
              <a:rPr lang="en">
                <a:solidFill>
                  <a:srgbClr val="2D2D2D"/>
                </a:solidFill>
              </a:rPr>
              <a:t>A combination of both web-based and native applications. </a:t>
            </a:r>
            <a:endParaRPr>
              <a:solidFill>
                <a:srgbClr val="2D2D2D"/>
              </a:solidFill>
            </a:endParaRPr>
          </a:p>
          <a:p>
            <a:pPr indent="-317500" lvl="0" marL="457200" rtl="0" algn="l">
              <a:lnSpc>
                <a:spcPct val="150000"/>
              </a:lnSpc>
              <a:spcBef>
                <a:spcPts val="0"/>
              </a:spcBef>
              <a:spcAft>
                <a:spcPts val="0"/>
              </a:spcAft>
              <a:buClr>
                <a:srgbClr val="2D2D2D"/>
              </a:buClr>
              <a:buSzPts val="1400"/>
              <a:buChar char="●"/>
            </a:pPr>
            <a:r>
              <a:rPr lang="en">
                <a:solidFill>
                  <a:srgbClr val="2D2D2D"/>
                </a:solidFill>
              </a:rPr>
              <a:t>These apps are easier and quicker to create and only use a single code base that can be integrated across various platforms. </a:t>
            </a:r>
            <a:endParaRPr>
              <a:solidFill>
                <a:srgbClr val="2D2D2D"/>
              </a:solidFill>
            </a:endParaRPr>
          </a:p>
          <a:p>
            <a:pPr indent="-317500" lvl="0" marL="457200" rtl="0" algn="l">
              <a:lnSpc>
                <a:spcPct val="150000"/>
              </a:lnSpc>
              <a:spcBef>
                <a:spcPts val="0"/>
              </a:spcBef>
              <a:spcAft>
                <a:spcPts val="0"/>
              </a:spcAft>
              <a:buClr>
                <a:srgbClr val="2D2D2D"/>
              </a:buClr>
              <a:buSzPts val="1400"/>
              <a:buChar char="●"/>
            </a:pPr>
            <a:r>
              <a:rPr lang="en">
                <a:solidFill>
                  <a:srgbClr val="2D2D2D"/>
                </a:solidFill>
              </a:rPr>
              <a:t>Hybrid apps often have a lower performance rate than native or web-based apps.</a:t>
            </a:r>
            <a:endParaRPr sz="18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891850" y="735075"/>
            <a:ext cx="74001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2 TYPES </a:t>
            </a:r>
            <a:endParaRPr/>
          </a:p>
        </p:txBody>
      </p:sp>
      <p:sp>
        <p:nvSpPr>
          <p:cNvPr id="62" name="Google Shape;62;p2"/>
          <p:cNvSpPr txBox="1"/>
          <p:nvPr>
            <p:ph idx="1" type="body"/>
          </p:nvPr>
        </p:nvSpPr>
        <p:spPr>
          <a:xfrm>
            <a:off x="891850" y="1442525"/>
            <a:ext cx="74001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b="1" lang="en"/>
              <a:t>APPLICATION SOFTWARE</a:t>
            </a:r>
            <a:endParaRPr b="1"/>
          </a:p>
          <a:p>
            <a:pPr indent="0" lvl="0" marL="0" rtl="0" algn="l">
              <a:lnSpc>
                <a:spcPct val="115000"/>
              </a:lnSpc>
              <a:spcBef>
                <a:spcPts val="1200"/>
              </a:spcBef>
              <a:spcAft>
                <a:spcPts val="0"/>
              </a:spcAft>
              <a:buSzPct val="108108"/>
              <a:buNone/>
            </a:pPr>
            <a:r>
              <a:rPr lang="en"/>
              <a:t>Are for user benefit eg. word processors, internet browsers games etc</a:t>
            </a:r>
            <a:endParaRPr/>
          </a:p>
          <a:p>
            <a:pPr indent="0" lvl="0" marL="0" rtl="0" algn="l">
              <a:lnSpc>
                <a:spcPct val="115000"/>
              </a:lnSpc>
              <a:spcBef>
                <a:spcPts val="1200"/>
              </a:spcBef>
              <a:spcAft>
                <a:spcPts val="0"/>
              </a:spcAft>
              <a:buClr>
                <a:schemeClr val="dk1"/>
              </a:buClr>
              <a:buSzPct val="61110"/>
              <a:buFont typeface="Arial"/>
              <a:buNone/>
            </a:pPr>
            <a:r>
              <a:rPr b="1" lang="en"/>
              <a:t>SYSTEM SOFTWARE</a:t>
            </a:r>
            <a:endParaRPr b="1"/>
          </a:p>
          <a:p>
            <a:pPr indent="0" lvl="0" marL="0" rtl="0" algn="l">
              <a:lnSpc>
                <a:spcPct val="115000"/>
              </a:lnSpc>
              <a:spcBef>
                <a:spcPts val="1200"/>
              </a:spcBef>
              <a:spcAft>
                <a:spcPts val="0"/>
              </a:spcAft>
              <a:buSzPct val="108108"/>
              <a:buNone/>
            </a:pPr>
            <a:r>
              <a:rPr lang="en"/>
              <a:t>Are for operating and maintaining the hardware and to enable the application software to use the hardware efficiently.</a:t>
            </a:r>
            <a:endParaRPr/>
          </a:p>
          <a:p>
            <a:pPr indent="0" lvl="0" marL="0" rtl="0" algn="l">
              <a:lnSpc>
                <a:spcPct val="115000"/>
              </a:lnSpc>
              <a:spcBef>
                <a:spcPts val="1200"/>
              </a:spcBef>
              <a:spcAft>
                <a:spcPts val="0"/>
              </a:spcAft>
              <a:buClr>
                <a:schemeClr val="dk1"/>
              </a:buClr>
              <a:buSzPct val="61110"/>
              <a:buFont typeface="Arial"/>
              <a:buNone/>
            </a:pPr>
            <a:r>
              <a:rPr lang="en"/>
              <a:t>eg. Operating System , utilities such as Backups, System scans etc, device drivers etc</a:t>
            </a:r>
            <a:endParaRPr/>
          </a:p>
          <a:p>
            <a:pPr indent="0" lvl="0" marL="0" rtl="0" algn="l">
              <a:lnSpc>
                <a:spcPct val="115000"/>
              </a:lnSpc>
              <a:spcBef>
                <a:spcPts val="1200"/>
              </a:spcBef>
              <a:spcAft>
                <a:spcPts val="0"/>
              </a:spcAft>
              <a:buSzPct val="108108"/>
              <a:buNone/>
            </a:pPr>
            <a:r>
              <a:t/>
            </a:r>
            <a:endParaRPr b="1"/>
          </a:p>
          <a:p>
            <a:pPr indent="0" lvl="0" marL="0" rtl="0" algn="l">
              <a:lnSpc>
                <a:spcPct val="115000"/>
              </a:lnSpc>
              <a:spcBef>
                <a:spcPts val="1200"/>
              </a:spcBef>
              <a:spcAft>
                <a:spcPts val="1200"/>
              </a:spcAft>
              <a:buSzPct val="108108"/>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3"/>
          <p:cNvPicPr preferRelativeResize="0"/>
          <p:nvPr/>
        </p:nvPicPr>
        <p:blipFill rotWithShape="1">
          <a:blip r:embed="rId3">
            <a:alphaModFix/>
          </a:blip>
          <a:srcRect b="0" l="0" r="0" t="0"/>
          <a:stretch/>
        </p:blipFill>
        <p:spPr>
          <a:xfrm>
            <a:off x="1219100" y="1264175"/>
            <a:ext cx="6705800" cy="2615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941375" y="685575"/>
            <a:ext cx="7407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Features of system software</a:t>
            </a:r>
            <a:endParaRPr/>
          </a:p>
        </p:txBody>
      </p:sp>
      <p:sp>
        <p:nvSpPr>
          <p:cNvPr id="73" name="Google Shape;73;p4"/>
          <p:cNvSpPr txBox="1"/>
          <p:nvPr>
            <p:ph idx="1" type="body"/>
          </p:nvPr>
        </p:nvSpPr>
        <p:spPr>
          <a:xfrm>
            <a:off x="941375" y="1393025"/>
            <a:ext cx="74070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 set of programs to control and manage the operation of computer hardware</a:t>
            </a:r>
            <a:endParaRPr/>
          </a:p>
          <a:p>
            <a:pPr indent="0" lvl="0" marL="0" rtl="0" algn="l">
              <a:lnSpc>
                <a:spcPct val="115000"/>
              </a:lnSpc>
              <a:spcBef>
                <a:spcPts val="1200"/>
              </a:spcBef>
              <a:spcAft>
                <a:spcPts val="0"/>
              </a:spcAft>
              <a:buClr>
                <a:schemeClr val="dk1"/>
              </a:buClr>
              <a:buSzPts val="1100"/>
              <a:buFont typeface="Arial"/>
              <a:buNone/>
            </a:pPr>
            <a:r>
              <a:rPr lang="en"/>
              <a:t>» provides a platform on which other software can run</a:t>
            </a:r>
            <a:endParaRPr/>
          </a:p>
          <a:p>
            <a:pPr indent="0" lvl="0" marL="0" rtl="0" algn="l">
              <a:lnSpc>
                <a:spcPct val="115000"/>
              </a:lnSpc>
              <a:spcBef>
                <a:spcPts val="1200"/>
              </a:spcBef>
              <a:spcAft>
                <a:spcPts val="0"/>
              </a:spcAft>
              <a:buClr>
                <a:schemeClr val="dk1"/>
              </a:buClr>
              <a:buSzPts val="1100"/>
              <a:buFont typeface="Arial"/>
              <a:buNone/>
            </a:pPr>
            <a:r>
              <a:rPr lang="en"/>
              <a:t>» required to allow hardware and software to run without problems</a:t>
            </a:r>
            <a:endParaRPr/>
          </a:p>
          <a:p>
            <a:pPr indent="0" lvl="0" marL="0" rtl="0" algn="l">
              <a:lnSpc>
                <a:spcPct val="115000"/>
              </a:lnSpc>
              <a:spcBef>
                <a:spcPts val="1200"/>
              </a:spcBef>
              <a:spcAft>
                <a:spcPts val="0"/>
              </a:spcAft>
              <a:buClr>
                <a:schemeClr val="dk1"/>
              </a:buClr>
              <a:buSzPts val="1100"/>
              <a:buFont typeface="Arial"/>
              <a:buNone/>
            </a:pPr>
            <a:r>
              <a:rPr lang="en"/>
              <a:t>» provides a human computer interface (HCI)</a:t>
            </a:r>
            <a:endParaRPr/>
          </a:p>
          <a:p>
            <a:pPr indent="0" lvl="0" marL="0" rtl="0" algn="l">
              <a:lnSpc>
                <a:spcPct val="115000"/>
              </a:lnSpc>
              <a:spcBef>
                <a:spcPts val="1200"/>
              </a:spcBef>
              <a:spcAft>
                <a:spcPts val="0"/>
              </a:spcAft>
              <a:buClr>
                <a:schemeClr val="dk1"/>
              </a:buClr>
              <a:buSzPts val="1100"/>
              <a:buFont typeface="Arial"/>
              <a:buNone/>
            </a:pPr>
            <a:r>
              <a:rPr lang="en"/>
              <a:t>» controls the allocation and usage of hardware resources.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898925" y="636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Features of application software</a:t>
            </a:r>
            <a:endParaRPr/>
          </a:p>
        </p:txBody>
      </p:sp>
      <p:sp>
        <p:nvSpPr>
          <p:cNvPr id="79" name="Google Shape;79;p5"/>
          <p:cNvSpPr txBox="1"/>
          <p:nvPr>
            <p:ph idx="1" type="body"/>
          </p:nvPr>
        </p:nvSpPr>
        <p:spPr>
          <a:xfrm>
            <a:off x="1026275" y="1364725"/>
            <a:ext cx="74850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 used to perform various applications (apps) on a computer</a:t>
            </a:r>
            <a:endParaRPr/>
          </a:p>
          <a:p>
            <a:pPr indent="0" lvl="0" marL="0" rtl="0" algn="l">
              <a:lnSpc>
                <a:spcPct val="115000"/>
              </a:lnSpc>
              <a:spcBef>
                <a:spcPts val="1200"/>
              </a:spcBef>
              <a:spcAft>
                <a:spcPts val="0"/>
              </a:spcAft>
              <a:buClr>
                <a:schemeClr val="dk1"/>
              </a:buClr>
              <a:buSzPts val="1100"/>
              <a:buFont typeface="Arial"/>
              <a:buNone/>
            </a:pPr>
            <a:r>
              <a:rPr lang="en"/>
              <a:t>» allows a user to perform specific tasks using the computer’s resources</a:t>
            </a:r>
            <a:endParaRPr/>
          </a:p>
          <a:p>
            <a:pPr indent="0" lvl="0" marL="0" rtl="0" algn="l">
              <a:lnSpc>
                <a:spcPct val="115000"/>
              </a:lnSpc>
              <a:spcBef>
                <a:spcPts val="1200"/>
              </a:spcBef>
              <a:spcAft>
                <a:spcPts val="0"/>
              </a:spcAft>
              <a:buClr>
                <a:schemeClr val="dk1"/>
              </a:buClr>
              <a:buSzPts val="1100"/>
              <a:buFont typeface="Arial"/>
              <a:buNone/>
            </a:pPr>
            <a:r>
              <a:rPr lang="en"/>
              <a:t>» may be a single program (for example, NotePad) or a suite of programs (for example, Microsoft Office)</a:t>
            </a:r>
            <a:endParaRPr/>
          </a:p>
          <a:p>
            <a:pPr indent="0" lvl="0" marL="0" rtl="0" algn="l">
              <a:lnSpc>
                <a:spcPct val="115000"/>
              </a:lnSpc>
              <a:spcBef>
                <a:spcPts val="1200"/>
              </a:spcBef>
              <a:spcAft>
                <a:spcPts val="0"/>
              </a:spcAft>
              <a:buClr>
                <a:schemeClr val="dk1"/>
              </a:buClr>
              <a:buSzPts val="1100"/>
              <a:buFont typeface="Arial"/>
              <a:buNone/>
            </a:pPr>
            <a:r>
              <a:rPr lang="en"/>
              <a:t>» user can execute the software as and when they require.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278dc28a47_0_0"/>
          <p:cNvSpPr txBox="1"/>
          <p:nvPr/>
        </p:nvSpPr>
        <p:spPr>
          <a:xfrm>
            <a:off x="347025" y="754125"/>
            <a:ext cx="8651100" cy="340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400" u="none" cap="none" strike="noStrike">
                <a:solidFill>
                  <a:srgbClr val="444444"/>
                </a:solidFill>
                <a:highlight>
                  <a:srgbClr val="FFFFFF"/>
                </a:highlight>
                <a:latin typeface="Arial"/>
                <a:ea typeface="Arial"/>
                <a:cs typeface="Arial"/>
                <a:sym typeface="Arial"/>
              </a:rPr>
              <a:t>A word processor</a:t>
            </a:r>
            <a:r>
              <a:rPr b="0" i="0" lang="en" sz="1400" u="none" cap="none" strike="noStrike">
                <a:solidFill>
                  <a:srgbClr val="444444"/>
                </a:solidFill>
                <a:highlight>
                  <a:srgbClr val="FFFFFF"/>
                </a:highlight>
                <a:latin typeface="Arial"/>
                <a:ea typeface="Arial"/>
                <a:cs typeface="Arial"/>
                <a:sym typeface="Arial"/>
              </a:rPr>
              <a:t> is software or a device that allows users to create, edit, and print</a:t>
            </a:r>
            <a:r>
              <a:rPr b="0" i="0" lang="en" sz="1400" u="none" cap="none" strike="noStrike">
                <a:solidFill>
                  <a:srgbClr val="EC4B43"/>
                </a:solidFill>
                <a:highlight>
                  <a:srgbClr val="FFFFFF"/>
                </a:highlight>
                <a:uFill>
                  <a:noFill/>
                </a:uFill>
                <a:latin typeface="Arial"/>
                <a:ea typeface="Arial"/>
                <a:cs typeface="Arial"/>
                <a:sym typeface="Arial"/>
                <a:hlinkClick r:id="rId3">
                  <a:extLst>
                    <a:ext uri="{A12FA001-AC4F-418D-AE19-62706E023703}">
                      <ahyp:hlinkClr val="tx"/>
                    </a:ext>
                  </a:extLst>
                </a:hlinkClick>
              </a:rPr>
              <a:t> documents</a:t>
            </a:r>
            <a:r>
              <a:rPr b="0" i="0" lang="en" sz="1400" u="none" cap="none" strike="noStrike">
                <a:solidFill>
                  <a:srgbClr val="444444"/>
                </a:solidFill>
                <a:highlight>
                  <a:srgbClr val="FFFFFF"/>
                </a:highlight>
                <a:latin typeface="Arial"/>
                <a:ea typeface="Arial"/>
                <a:cs typeface="Arial"/>
                <a:sym typeface="Arial"/>
              </a:rPr>
              <a:t>. It enables you to write text, store it electronically, display it on a screen, modify it by entering</a:t>
            </a:r>
            <a:r>
              <a:rPr b="0" i="0" lang="en" sz="1400" u="none" cap="none" strike="noStrike">
                <a:solidFill>
                  <a:srgbClr val="EC4B43"/>
                </a:solidFill>
                <a:highlight>
                  <a:srgbClr val="FFFFFF"/>
                </a:highlight>
                <a:uFill>
                  <a:noFill/>
                </a:uFill>
                <a:latin typeface="Arial"/>
                <a:ea typeface="Arial"/>
                <a:cs typeface="Arial"/>
                <a:sym typeface="Arial"/>
                <a:hlinkClick r:id="rId4">
                  <a:extLst>
                    <a:ext uri="{A12FA001-AC4F-418D-AE19-62706E023703}">
                      <ahyp:hlinkClr val="tx"/>
                    </a:ext>
                  </a:extLst>
                </a:hlinkClick>
              </a:rPr>
              <a:t> commands</a:t>
            </a:r>
            <a:r>
              <a:rPr b="0" i="0" lang="en" sz="1400" u="none" cap="none" strike="noStrike">
                <a:solidFill>
                  <a:srgbClr val="444444"/>
                </a:solidFill>
                <a:highlight>
                  <a:srgbClr val="FFFFFF"/>
                </a:highlight>
                <a:latin typeface="Arial"/>
                <a:ea typeface="Arial"/>
                <a:cs typeface="Arial"/>
                <a:sym typeface="Arial"/>
              </a:rPr>
              <a:t> and characters from the keyboard, and print it.</a:t>
            </a:r>
            <a:endParaRPr b="0" i="0" sz="1400" u="none" cap="none" strike="noStrike">
              <a:solidFill>
                <a:srgbClr val="444444"/>
              </a:solidFill>
              <a:highlight>
                <a:srgbClr val="FFFFFF"/>
              </a:highlight>
              <a:latin typeface="Arial"/>
              <a:ea typeface="Arial"/>
              <a:cs typeface="Arial"/>
              <a:sym typeface="Arial"/>
            </a:endParaRPr>
          </a:p>
          <a:p>
            <a:pPr indent="0" lvl="0" marL="0" marR="0" rtl="0" algn="l">
              <a:lnSpc>
                <a:spcPct val="115000"/>
              </a:lnSpc>
              <a:spcBef>
                <a:spcPts val="2000"/>
              </a:spcBef>
              <a:spcAft>
                <a:spcPts val="0"/>
              </a:spcAft>
              <a:buClr>
                <a:srgbClr val="000000"/>
              </a:buClr>
              <a:buSzPts val="1400"/>
              <a:buFont typeface="Arial"/>
              <a:buNone/>
            </a:pPr>
            <a:r>
              <a:rPr b="0" i="0" lang="en" sz="1400" u="none" cap="none" strike="noStrike">
                <a:solidFill>
                  <a:srgbClr val="444444"/>
                </a:solidFill>
                <a:highlight>
                  <a:srgbClr val="FFFFFF"/>
                </a:highlight>
                <a:latin typeface="Arial"/>
                <a:ea typeface="Arial"/>
                <a:cs typeface="Arial"/>
                <a:sym typeface="Arial"/>
              </a:rPr>
              <a:t>Of all computer applications, word processing is the most common. Today, most word processors are delivered either as a</a:t>
            </a:r>
            <a:r>
              <a:rPr b="0" i="0" lang="en" sz="1400" u="none" cap="none" strike="noStrike">
                <a:solidFill>
                  <a:srgbClr val="EC4B43"/>
                </a:solidFill>
                <a:highlight>
                  <a:srgbClr val="FFFFFF"/>
                </a:highlight>
                <a:uFill>
                  <a:noFill/>
                </a:uFill>
                <a:latin typeface="Arial"/>
                <a:ea typeface="Arial"/>
                <a:cs typeface="Arial"/>
                <a:sym typeface="Arial"/>
                <a:hlinkClick r:id="rId5">
                  <a:extLst>
                    <a:ext uri="{A12FA001-AC4F-418D-AE19-62706E023703}">
                      <ahyp:hlinkClr val="tx"/>
                    </a:ext>
                  </a:extLst>
                </a:hlinkClick>
              </a:rPr>
              <a:t> cloud service</a:t>
            </a:r>
            <a:r>
              <a:rPr b="0" i="0" lang="en" sz="1400" u="none" cap="none" strike="noStrike">
                <a:solidFill>
                  <a:srgbClr val="444444"/>
                </a:solidFill>
                <a:highlight>
                  <a:srgbClr val="FFFFFF"/>
                </a:highlight>
                <a:latin typeface="Arial"/>
                <a:ea typeface="Arial"/>
                <a:cs typeface="Arial"/>
                <a:sym typeface="Arial"/>
              </a:rPr>
              <a:t> or as software that users can install on a PC or mobile device.</a:t>
            </a:r>
            <a:endParaRPr b="0" i="0" sz="1400" u="none" cap="none" strike="noStrike">
              <a:solidFill>
                <a:srgbClr val="444444"/>
              </a:solidFill>
              <a:highlight>
                <a:srgbClr val="FFFFFF"/>
              </a:highlight>
              <a:latin typeface="Arial"/>
              <a:ea typeface="Arial"/>
              <a:cs typeface="Arial"/>
              <a:sym typeface="Arial"/>
            </a:endParaRPr>
          </a:p>
          <a:p>
            <a:pPr indent="0" lvl="0" marL="0" marR="0" rtl="0" algn="l">
              <a:lnSpc>
                <a:spcPct val="115000"/>
              </a:lnSpc>
              <a:spcBef>
                <a:spcPts val="2000"/>
              </a:spcBef>
              <a:spcAft>
                <a:spcPts val="0"/>
              </a:spcAft>
              <a:buClr>
                <a:srgbClr val="000000"/>
              </a:buClr>
              <a:buSzPts val="1400"/>
              <a:buFont typeface="Arial"/>
              <a:buNone/>
            </a:pPr>
            <a:r>
              <a:rPr b="0" i="0" lang="en" sz="1400" u="none" cap="none" strike="noStrike">
                <a:solidFill>
                  <a:srgbClr val="444444"/>
                </a:solidFill>
                <a:highlight>
                  <a:srgbClr val="FFFFFF"/>
                </a:highlight>
                <a:latin typeface="Arial"/>
                <a:ea typeface="Arial"/>
                <a:cs typeface="Arial"/>
                <a:sym typeface="Arial"/>
              </a:rPr>
              <a:t>Some of the features they provide are formatting, copy , paste, spell checkers, thesaurus, importing photos, translation etc.</a:t>
            </a:r>
            <a:endParaRPr b="0" i="0" sz="1400" u="none" cap="none" strike="noStrike">
              <a:solidFill>
                <a:srgbClr val="444444"/>
              </a:solidFill>
              <a:highlight>
                <a:srgbClr val="FFFFFF"/>
              </a:highlight>
              <a:latin typeface="Arial"/>
              <a:ea typeface="Arial"/>
              <a:cs typeface="Arial"/>
              <a:sym typeface="Arial"/>
            </a:endParaRPr>
          </a:p>
          <a:p>
            <a:pPr indent="0" lvl="0" marL="0" marR="0" rtl="0" algn="l">
              <a:lnSpc>
                <a:spcPct val="115000"/>
              </a:lnSpc>
              <a:spcBef>
                <a:spcPts val="2000"/>
              </a:spcBef>
              <a:spcAft>
                <a:spcPts val="0"/>
              </a:spcAft>
              <a:buClr>
                <a:srgbClr val="000000"/>
              </a:buClr>
              <a:buSzPts val="1100"/>
              <a:buFont typeface="Arial"/>
              <a:buNone/>
            </a:pPr>
            <a:r>
              <a:rPr b="1" i="0" lang="en" sz="1400" u="none" cap="none" strike="noStrike">
                <a:solidFill>
                  <a:srgbClr val="444444"/>
                </a:solidFill>
                <a:highlight>
                  <a:srgbClr val="FFFFFF"/>
                </a:highlight>
                <a:latin typeface="Arial"/>
                <a:ea typeface="Arial"/>
                <a:cs typeface="Arial"/>
                <a:sym typeface="Arial"/>
              </a:rPr>
              <a:t>Examples - Microsoft word, Google Docs, LibreOffice Writer</a:t>
            </a:r>
            <a:endParaRPr b="1" i="0" sz="1400" u="none" cap="none" strike="noStrike">
              <a:solidFill>
                <a:srgbClr val="444444"/>
              </a:solidFill>
              <a:highlight>
                <a:srgbClr val="FFFFFF"/>
              </a:highlight>
              <a:latin typeface="Arial"/>
              <a:ea typeface="Arial"/>
              <a:cs typeface="Arial"/>
              <a:sym typeface="Arial"/>
            </a:endParaRPr>
          </a:p>
          <a:p>
            <a:pPr indent="0" lvl="0" marL="0" marR="0" rtl="0" algn="l">
              <a:lnSpc>
                <a:spcPct val="100000"/>
              </a:lnSpc>
              <a:spcBef>
                <a:spcPts val="20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278dc28a47_0_6"/>
          <p:cNvSpPr txBox="1"/>
          <p:nvPr/>
        </p:nvSpPr>
        <p:spPr>
          <a:xfrm>
            <a:off x="354100" y="881475"/>
            <a:ext cx="8651100" cy="3152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444444"/>
                </a:solidFill>
                <a:highlight>
                  <a:srgbClr val="FFFFFF"/>
                </a:highlight>
                <a:latin typeface="Arial"/>
                <a:ea typeface="Arial"/>
                <a:cs typeface="Arial"/>
                <a:sym typeface="Arial"/>
              </a:rPr>
              <a:t>A Spreadsheet</a:t>
            </a:r>
            <a:r>
              <a:rPr b="0" i="0" lang="en" sz="1400" u="none" cap="none" strike="noStrike">
                <a:solidFill>
                  <a:srgbClr val="444444"/>
                </a:solidFill>
                <a:highlight>
                  <a:srgbClr val="FFFFFF"/>
                </a:highlight>
                <a:latin typeface="Arial"/>
                <a:ea typeface="Arial"/>
                <a:cs typeface="Arial"/>
                <a:sym typeface="Arial"/>
              </a:rPr>
              <a:t> is a </a:t>
            </a:r>
            <a:r>
              <a:rPr b="0" i="0" lang="en" sz="1400" u="none" cap="none" strike="noStrike">
                <a:solidFill>
                  <a:srgbClr val="EC4B43"/>
                </a:solidFill>
                <a:highlight>
                  <a:srgbClr val="FFFFFF"/>
                </a:highlight>
                <a:uFill>
                  <a:noFill/>
                </a:uFill>
                <a:latin typeface="Arial"/>
                <a:ea typeface="Arial"/>
                <a:cs typeface="Arial"/>
                <a:sym typeface="Arial"/>
                <a:hlinkClick r:id="rId3">
                  <a:extLst>
                    <a:ext uri="{A12FA001-AC4F-418D-AE19-62706E023703}">
                      <ahyp:hlinkClr val="tx"/>
                    </a:ext>
                  </a:extLst>
                </a:hlinkClick>
              </a:rPr>
              <a:t>table</a:t>
            </a:r>
            <a:r>
              <a:rPr b="0" i="0" lang="en" sz="1400" u="none" cap="none" strike="noStrike">
                <a:solidFill>
                  <a:srgbClr val="444444"/>
                </a:solidFill>
                <a:highlight>
                  <a:srgbClr val="FFFFFF"/>
                </a:highlight>
                <a:latin typeface="Arial"/>
                <a:ea typeface="Arial"/>
                <a:cs typeface="Arial"/>
                <a:sym typeface="Arial"/>
              </a:rPr>
              <a:t> of values arranged in rows and </a:t>
            </a:r>
            <a:r>
              <a:rPr b="0" i="0" lang="en" sz="1400" u="none" cap="none" strike="noStrike">
                <a:solidFill>
                  <a:srgbClr val="EC4B43"/>
                </a:solidFill>
                <a:highlight>
                  <a:srgbClr val="FFFFFF"/>
                </a:highlight>
                <a:uFill>
                  <a:noFill/>
                </a:uFill>
                <a:latin typeface="Arial"/>
                <a:ea typeface="Arial"/>
                <a:cs typeface="Arial"/>
                <a:sym typeface="Arial"/>
                <a:hlinkClick r:id="rId4">
                  <a:extLst>
                    <a:ext uri="{A12FA001-AC4F-418D-AE19-62706E023703}">
                      <ahyp:hlinkClr val="tx"/>
                    </a:ext>
                  </a:extLst>
                </a:hlinkClick>
              </a:rPr>
              <a:t>columns</a:t>
            </a:r>
            <a:r>
              <a:rPr b="0" i="0" lang="en" sz="1400" u="none" cap="none" strike="noStrike">
                <a:solidFill>
                  <a:srgbClr val="444444"/>
                </a:solidFill>
                <a:highlight>
                  <a:srgbClr val="FFFFFF"/>
                </a:highlight>
                <a:latin typeface="Arial"/>
                <a:ea typeface="Arial"/>
                <a:cs typeface="Arial"/>
                <a:sym typeface="Arial"/>
              </a:rPr>
              <a:t>. Each value can have a predefined relationship to the other values. If you change one value, therefore, you may need to change other values as well.</a:t>
            </a:r>
            <a:endParaRPr b="0" i="0" sz="1400" u="none" cap="none" strike="noStrike">
              <a:solidFill>
                <a:srgbClr val="444444"/>
              </a:solidFill>
              <a:highlight>
                <a:srgbClr val="FFFFFF"/>
              </a:highlight>
              <a:latin typeface="Arial"/>
              <a:ea typeface="Arial"/>
              <a:cs typeface="Arial"/>
              <a:sym typeface="Arial"/>
            </a:endParaRPr>
          </a:p>
          <a:p>
            <a:pPr indent="0" lvl="0" marL="0" marR="0" rtl="0" algn="l">
              <a:lnSpc>
                <a:spcPct val="115000"/>
              </a:lnSpc>
              <a:spcBef>
                <a:spcPts val="2000"/>
              </a:spcBef>
              <a:spcAft>
                <a:spcPts val="0"/>
              </a:spcAft>
              <a:buClr>
                <a:srgbClr val="000000"/>
              </a:buClr>
              <a:buSzPts val="1400"/>
              <a:buFont typeface="Arial"/>
              <a:buNone/>
            </a:pPr>
            <a:r>
              <a:rPr b="0" i="1" lang="en" sz="1400" u="none" cap="none" strike="noStrike">
                <a:solidFill>
                  <a:srgbClr val="444444"/>
                </a:solidFill>
                <a:highlight>
                  <a:srgbClr val="FFFFFF"/>
                </a:highlight>
                <a:latin typeface="Arial"/>
                <a:ea typeface="Arial"/>
                <a:cs typeface="Arial"/>
                <a:sym typeface="Arial"/>
              </a:rPr>
              <a:t>Spreadsheet applications</a:t>
            </a:r>
            <a:r>
              <a:rPr b="0" i="0" lang="en" sz="1400" u="none" cap="none" strike="noStrike">
                <a:solidFill>
                  <a:srgbClr val="444444"/>
                </a:solidFill>
                <a:highlight>
                  <a:srgbClr val="FFFFFF"/>
                </a:highlight>
                <a:latin typeface="Arial"/>
                <a:ea typeface="Arial"/>
                <a:cs typeface="Arial"/>
                <a:sym typeface="Arial"/>
              </a:rPr>
              <a:t> (sometimes referred to simply as </a:t>
            </a:r>
            <a:r>
              <a:rPr b="0" i="1" lang="en" sz="1400" u="none" cap="none" strike="noStrike">
                <a:solidFill>
                  <a:srgbClr val="444444"/>
                </a:solidFill>
                <a:highlight>
                  <a:srgbClr val="FFFFFF"/>
                </a:highlight>
                <a:latin typeface="Arial"/>
                <a:ea typeface="Arial"/>
                <a:cs typeface="Arial"/>
                <a:sym typeface="Arial"/>
              </a:rPr>
              <a:t>spreadsheets</a:t>
            </a:r>
            <a:r>
              <a:rPr b="0" i="0" lang="en" sz="1400" u="none" cap="none" strike="noStrike">
                <a:solidFill>
                  <a:srgbClr val="444444"/>
                </a:solidFill>
                <a:highlight>
                  <a:srgbClr val="FFFFFF"/>
                </a:highlight>
                <a:latin typeface="Arial"/>
                <a:ea typeface="Arial"/>
                <a:cs typeface="Arial"/>
                <a:sym typeface="Arial"/>
              </a:rPr>
              <a:t>) are </a:t>
            </a:r>
            <a:r>
              <a:rPr b="0" i="0" lang="en" sz="1400" u="none" cap="none" strike="noStrike">
                <a:solidFill>
                  <a:srgbClr val="EC4B43"/>
                </a:solidFill>
                <a:highlight>
                  <a:srgbClr val="FFFFFF"/>
                </a:highlight>
                <a:uFill>
                  <a:noFill/>
                </a:uFill>
                <a:latin typeface="Arial"/>
                <a:ea typeface="Arial"/>
                <a:cs typeface="Arial"/>
                <a:sym typeface="Arial"/>
                <a:hlinkClick r:id="rId5">
                  <a:extLst>
                    <a:ext uri="{A12FA001-AC4F-418D-AE19-62706E023703}">
                      <ahyp:hlinkClr val="tx"/>
                    </a:ext>
                  </a:extLst>
                </a:hlinkClick>
              </a:rPr>
              <a:t>computer</a:t>
            </a:r>
            <a:r>
              <a:rPr b="0" i="0" lang="en" sz="1400" u="none" cap="none" strike="noStrike">
                <a:solidFill>
                  <a:srgbClr val="444444"/>
                </a:solidFill>
                <a:highlight>
                  <a:srgbClr val="FFFFFF"/>
                </a:highlight>
                <a:latin typeface="Arial"/>
                <a:ea typeface="Arial"/>
                <a:cs typeface="Arial"/>
                <a:sym typeface="Arial"/>
              </a:rPr>
              <a:t> </a:t>
            </a:r>
            <a:r>
              <a:rPr b="0" i="0" lang="en" sz="1400" u="none" cap="none" strike="noStrike">
                <a:solidFill>
                  <a:srgbClr val="EC4B43"/>
                </a:solidFill>
                <a:highlight>
                  <a:srgbClr val="FFFFFF"/>
                </a:highlight>
                <a:uFill>
                  <a:noFill/>
                </a:uFill>
                <a:latin typeface="Arial"/>
                <a:ea typeface="Arial"/>
                <a:cs typeface="Arial"/>
                <a:sym typeface="Arial"/>
                <a:hlinkClick r:id="rId6">
                  <a:extLst>
                    <a:ext uri="{A12FA001-AC4F-418D-AE19-62706E023703}">
                      <ahyp:hlinkClr val="tx"/>
                    </a:ext>
                  </a:extLst>
                </a:hlinkClick>
              </a:rPr>
              <a:t>programs</a:t>
            </a:r>
            <a:r>
              <a:rPr b="0" i="0" lang="en" sz="1400" u="none" cap="none" strike="noStrike">
                <a:solidFill>
                  <a:srgbClr val="444444"/>
                </a:solidFill>
                <a:highlight>
                  <a:srgbClr val="FFFFFF"/>
                </a:highlight>
                <a:latin typeface="Arial"/>
                <a:ea typeface="Arial"/>
                <a:cs typeface="Arial"/>
                <a:sym typeface="Arial"/>
              </a:rPr>
              <a:t> that let you create and manipulate spreadsheets electronically. In a spreadsheet </a:t>
            </a:r>
            <a:r>
              <a:rPr b="0" i="0" lang="en" sz="1400" u="none" cap="none" strike="noStrike">
                <a:solidFill>
                  <a:srgbClr val="EC4B43"/>
                </a:solidFill>
                <a:highlight>
                  <a:srgbClr val="FFFFFF"/>
                </a:highlight>
                <a:uFill>
                  <a:noFill/>
                </a:uFill>
                <a:latin typeface="Arial"/>
                <a:ea typeface="Arial"/>
                <a:cs typeface="Arial"/>
                <a:sym typeface="Arial"/>
                <a:hlinkClick r:id="rId7">
                  <a:extLst>
                    <a:ext uri="{A12FA001-AC4F-418D-AE19-62706E023703}">
                      <ahyp:hlinkClr val="tx"/>
                    </a:ext>
                  </a:extLst>
                </a:hlinkClick>
              </a:rPr>
              <a:t>application</a:t>
            </a:r>
            <a:r>
              <a:rPr b="0" i="0" lang="en" sz="1400" u="none" cap="none" strike="noStrike">
                <a:solidFill>
                  <a:srgbClr val="444444"/>
                </a:solidFill>
                <a:highlight>
                  <a:srgbClr val="FFFFFF"/>
                </a:highlight>
                <a:latin typeface="Arial"/>
                <a:ea typeface="Arial"/>
                <a:cs typeface="Arial"/>
                <a:sym typeface="Arial"/>
              </a:rPr>
              <a:t>, each value sits in a </a:t>
            </a:r>
            <a:r>
              <a:rPr b="0" i="0" lang="en" sz="1400" u="none" cap="none" strike="noStrike">
                <a:solidFill>
                  <a:srgbClr val="EC4B43"/>
                </a:solidFill>
                <a:highlight>
                  <a:srgbClr val="FFFFFF"/>
                </a:highlight>
                <a:uFill>
                  <a:noFill/>
                </a:uFill>
                <a:latin typeface="Arial"/>
                <a:ea typeface="Arial"/>
                <a:cs typeface="Arial"/>
                <a:sym typeface="Arial"/>
                <a:hlinkClick r:id="rId8">
                  <a:extLst>
                    <a:ext uri="{A12FA001-AC4F-418D-AE19-62706E023703}">
                      <ahyp:hlinkClr val="tx"/>
                    </a:ext>
                  </a:extLst>
                </a:hlinkClick>
              </a:rPr>
              <a:t>cell</a:t>
            </a:r>
            <a:r>
              <a:rPr b="0" i="0" lang="en" sz="1400" u="none" cap="none" strike="noStrike">
                <a:solidFill>
                  <a:srgbClr val="444444"/>
                </a:solidFill>
                <a:highlight>
                  <a:srgbClr val="FFFFFF"/>
                </a:highlight>
                <a:latin typeface="Arial"/>
                <a:ea typeface="Arial"/>
                <a:cs typeface="Arial"/>
                <a:sym typeface="Arial"/>
              </a:rPr>
              <a:t>. You can define what type of </a:t>
            </a:r>
            <a:r>
              <a:rPr b="0" i="0" lang="en" sz="1400" u="none" cap="none" strike="noStrike">
                <a:solidFill>
                  <a:srgbClr val="EC4B43"/>
                </a:solidFill>
                <a:highlight>
                  <a:srgbClr val="FFFFFF"/>
                </a:highlight>
                <a:uFill>
                  <a:noFill/>
                </a:uFill>
                <a:latin typeface="Arial"/>
                <a:ea typeface="Arial"/>
                <a:cs typeface="Arial"/>
                <a:sym typeface="Arial"/>
                <a:hlinkClick r:id="rId9">
                  <a:extLst>
                    <a:ext uri="{A12FA001-AC4F-418D-AE19-62706E023703}">
                      <ahyp:hlinkClr val="tx"/>
                    </a:ext>
                  </a:extLst>
                </a:hlinkClick>
              </a:rPr>
              <a:t>data</a:t>
            </a:r>
            <a:r>
              <a:rPr b="0" i="0" lang="en" sz="1400" u="none" cap="none" strike="noStrike">
                <a:solidFill>
                  <a:srgbClr val="444444"/>
                </a:solidFill>
                <a:highlight>
                  <a:srgbClr val="FFFFFF"/>
                </a:highlight>
                <a:latin typeface="Arial"/>
                <a:ea typeface="Arial"/>
                <a:cs typeface="Arial"/>
                <a:sym typeface="Arial"/>
              </a:rPr>
              <a:t> is in each cell and how different cells depend on one another. The relationships between cells are called </a:t>
            </a:r>
            <a:r>
              <a:rPr b="0" i="1" lang="en" sz="1400" u="none" cap="none" strike="noStrike">
                <a:solidFill>
                  <a:srgbClr val="EC4B43"/>
                </a:solidFill>
                <a:highlight>
                  <a:srgbClr val="FFFFFF"/>
                </a:highlight>
                <a:uFill>
                  <a:noFill/>
                </a:uFill>
                <a:latin typeface="Arial"/>
                <a:ea typeface="Arial"/>
                <a:cs typeface="Arial"/>
                <a:sym typeface="Arial"/>
                <a:hlinkClick r:id="rId10">
                  <a:extLst>
                    <a:ext uri="{A12FA001-AC4F-418D-AE19-62706E023703}">
                      <ahyp:hlinkClr val="tx"/>
                    </a:ext>
                  </a:extLst>
                </a:hlinkClick>
              </a:rPr>
              <a:t>formulas</a:t>
            </a:r>
            <a:r>
              <a:rPr b="0" i="0" lang="en" sz="1400" u="none" cap="none" strike="noStrike">
                <a:solidFill>
                  <a:srgbClr val="444444"/>
                </a:solidFill>
                <a:highlight>
                  <a:srgbClr val="FFFFFF"/>
                </a:highlight>
                <a:latin typeface="Arial"/>
                <a:ea typeface="Arial"/>
                <a:cs typeface="Arial"/>
                <a:sym typeface="Arial"/>
              </a:rPr>
              <a:t>, and the </a:t>
            </a:r>
            <a:r>
              <a:rPr b="0" i="0" lang="en" sz="1400" u="none" cap="none" strike="noStrike">
                <a:solidFill>
                  <a:srgbClr val="EC4B43"/>
                </a:solidFill>
                <a:highlight>
                  <a:srgbClr val="FFFFFF"/>
                </a:highlight>
                <a:uFill>
                  <a:noFill/>
                </a:uFill>
                <a:latin typeface="Arial"/>
                <a:ea typeface="Arial"/>
                <a:cs typeface="Arial"/>
                <a:sym typeface="Arial"/>
                <a:hlinkClick r:id="rId11">
                  <a:extLst>
                    <a:ext uri="{A12FA001-AC4F-418D-AE19-62706E023703}">
                      <ahyp:hlinkClr val="tx"/>
                    </a:ext>
                  </a:extLst>
                </a:hlinkClick>
              </a:rPr>
              <a:t>names</a:t>
            </a:r>
            <a:r>
              <a:rPr b="0" i="0" lang="en" sz="1400" u="none" cap="none" strike="noStrike">
                <a:solidFill>
                  <a:srgbClr val="444444"/>
                </a:solidFill>
                <a:highlight>
                  <a:srgbClr val="FFFFFF"/>
                </a:highlight>
                <a:latin typeface="Arial"/>
                <a:ea typeface="Arial"/>
                <a:cs typeface="Arial"/>
                <a:sym typeface="Arial"/>
              </a:rPr>
              <a:t> of the cells are called </a:t>
            </a:r>
            <a:r>
              <a:rPr b="0" i="1" lang="en" sz="1400" u="none" cap="none" strike="noStrike">
                <a:solidFill>
                  <a:srgbClr val="EC4B43"/>
                </a:solidFill>
                <a:highlight>
                  <a:srgbClr val="FFFFFF"/>
                </a:highlight>
                <a:uFill>
                  <a:noFill/>
                </a:uFill>
                <a:latin typeface="Arial"/>
                <a:ea typeface="Arial"/>
                <a:cs typeface="Arial"/>
                <a:sym typeface="Arial"/>
                <a:hlinkClick r:id="rId12">
                  <a:extLst>
                    <a:ext uri="{A12FA001-AC4F-418D-AE19-62706E023703}">
                      <ahyp:hlinkClr val="tx"/>
                    </a:ext>
                  </a:extLst>
                </a:hlinkClick>
              </a:rPr>
              <a:t>labels</a:t>
            </a:r>
            <a:endParaRPr b="0" i="0" sz="1400" u="none" cap="none" strike="noStrike">
              <a:solidFill>
                <a:srgbClr val="444444"/>
              </a:solidFill>
              <a:highlight>
                <a:srgbClr val="FFFFFF"/>
              </a:highlight>
              <a:latin typeface="Arial"/>
              <a:ea typeface="Arial"/>
              <a:cs typeface="Arial"/>
              <a:sym typeface="Arial"/>
            </a:endParaRPr>
          </a:p>
          <a:p>
            <a:pPr indent="0" lvl="0" marL="0" marR="0" rtl="0" algn="l">
              <a:lnSpc>
                <a:spcPct val="115000"/>
              </a:lnSpc>
              <a:spcBef>
                <a:spcPts val="2000"/>
              </a:spcBef>
              <a:spcAft>
                <a:spcPts val="0"/>
              </a:spcAft>
              <a:buClr>
                <a:srgbClr val="000000"/>
              </a:buClr>
              <a:buSzPts val="1400"/>
              <a:buFont typeface="Arial"/>
              <a:buNone/>
            </a:pPr>
            <a:r>
              <a:rPr b="1" i="0" lang="en" sz="1400" u="none" cap="none" strike="noStrike">
                <a:solidFill>
                  <a:srgbClr val="444444"/>
                </a:solidFill>
                <a:highlight>
                  <a:srgbClr val="FFFFFF"/>
                </a:highlight>
                <a:latin typeface="Arial"/>
                <a:ea typeface="Arial"/>
                <a:cs typeface="Arial"/>
                <a:sym typeface="Arial"/>
              </a:rPr>
              <a:t>Examples - Microsoft Excel, Google Sheets, LibreOffice Calc etc</a:t>
            </a:r>
            <a:endParaRPr b="1" i="0" sz="1400" u="none" cap="none" strike="noStrike">
              <a:solidFill>
                <a:srgbClr val="444444"/>
              </a:solidFill>
              <a:highlight>
                <a:srgbClr val="FFFFFF"/>
              </a:highlight>
              <a:latin typeface="Arial"/>
              <a:ea typeface="Arial"/>
              <a:cs typeface="Arial"/>
              <a:sym typeface="Arial"/>
            </a:endParaRPr>
          </a:p>
          <a:p>
            <a:pPr indent="0" lvl="0" marL="0" marR="0" rtl="0" algn="l">
              <a:lnSpc>
                <a:spcPct val="100000"/>
              </a:lnSpc>
              <a:spcBef>
                <a:spcPts val="20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278dc28a47_0_13"/>
          <p:cNvSpPr txBox="1"/>
          <p:nvPr/>
        </p:nvSpPr>
        <p:spPr>
          <a:xfrm>
            <a:off x="347025" y="1129100"/>
            <a:ext cx="8651100" cy="3014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424242"/>
                </a:solidFill>
                <a:highlight>
                  <a:srgbClr val="FFFFFF"/>
                </a:highlight>
                <a:latin typeface="Arial"/>
                <a:ea typeface="Arial"/>
                <a:cs typeface="Arial"/>
                <a:sym typeface="Arial"/>
              </a:rPr>
              <a:t>Database software</a:t>
            </a:r>
            <a:r>
              <a:rPr b="0" i="0" lang="en" sz="1400" u="none" cap="none" strike="noStrike">
                <a:solidFill>
                  <a:srgbClr val="424242"/>
                </a:solidFill>
                <a:highlight>
                  <a:srgbClr val="FFFFFF"/>
                </a:highlight>
                <a:latin typeface="Arial"/>
                <a:ea typeface="Arial"/>
                <a:cs typeface="Arial"/>
                <a:sym typeface="Arial"/>
              </a:rPr>
              <a:t> </a:t>
            </a:r>
            <a:endParaRPr>
              <a:solidFill>
                <a:srgbClr val="424242"/>
              </a:solidFill>
              <a:highlight>
                <a:srgbClr val="FFFFFF"/>
              </a:highlight>
            </a:endParaRPr>
          </a:p>
          <a:p>
            <a:pPr indent="-317500" lvl="0" marL="457200" marR="0" rtl="0" algn="l">
              <a:lnSpc>
                <a:spcPct val="115000"/>
              </a:lnSpc>
              <a:spcBef>
                <a:spcPts val="0"/>
              </a:spcBef>
              <a:spcAft>
                <a:spcPts val="0"/>
              </a:spcAft>
              <a:buClr>
                <a:srgbClr val="424242"/>
              </a:buClr>
              <a:buSzPts val="1400"/>
              <a:buFont typeface="Arial"/>
              <a:buChar char="●"/>
            </a:pPr>
            <a:r>
              <a:rPr lang="en">
                <a:solidFill>
                  <a:srgbClr val="424242"/>
                </a:solidFill>
                <a:highlight>
                  <a:srgbClr val="FFFFFF"/>
                </a:highlight>
              </a:rPr>
              <a:t>U</a:t>
            </a:r>
            <a:r>
              <a:rPr b="0" i="0" lang="en" sz="1400" u="none" cap="none" strike="noStrike">
                <a:solidFill>
                  <a:srgbClr val="424242"/>
                </a:solidFill>
                <a:highlight>
                  <a:srgbClr val="FFFFFF"/>
                </a:highlight>
                <a:latin typeface="Arial"/>
                <a:ea typeface="Arial"/>
                <a:cs typeface="Arial"/>
                <a:sym typeface="Arial"/>
              </a:rPr>
              <a:t>sed to store and manage data/databases, typically in a structured format.</a:t>
            </a:r>
            <a:endParaRPr b="0" i="0" sz="1400" u="none" cap="none" strike="noStrike">
              <a:solidFill>
                <a:srgbClr val="424242"/>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rgbClr val="424242"/>
              </a:buClr>
              <a:buSzPts val="1400"/>
              <a:buFont typeface="Arial"/>
              <a:buChar char="●"/>
            </a:pPr>
            <a:r>
              <a:rPr lang="en">
                <a:solidFill>
                  <a:srgbClr val="424242"/>
                </a:solidFill>
                <a:highlight>
                  <a:srgbClr val="FFFFFF"/>
                </a:highlight>
              </a:rPr>
              <a:t>P</a:t>
            </a:r>
            <a:r>
              <a:rPr b="0" i="0" lang="en" sz="1400" u="none" cap="none" strike="noStrike">
                <a:solidFill>
                  <a:srgbClr val="424242"/>
                </a:solidFill>
                <a:highlight>
                  <a:srgbClr val="FFFFFF"/>
                </a:highlight>
                <a:latin typeface="Arial"/>
                <a:ea typeface="Arial"/>
                <a:cs typeface="Arial"/>
                <a:sym typeface="Arial"/>
              </a:rPr>
              <a:t>rovides a graphical interface that allows users to create, edit and manage data fields and records in a tabular or organized form. </a:t>
            </a:r>
            <a:endParaRPr b="0" i="0" sz="1400" u="none" cap="none" strike="noStrike">
              <a:solidFill>
                <a:srgbClr val="424242"/>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rgbClr val="424242"/>
              </a:buClr>
              <a:buSzPts val="1400"/>
              <a:buFont typeface="Arial"/>
              <a:buChar char="●"/>
            </a:pPr>
            <a:r>
              <a:rPr b="0" i="0" lang="en" sz="1400" u="none" cap="none" strike="noStrike">
                <a:solidFill>
                  <a:srgbClr val="424242"/>
                </a:solidFill>
                <a:highlight>
                  <a:srgbClr val="FFFFFF"/>
                </a:highlight>
                <a:latin typeface="Arial"/>
                <a:ea typeface="Arial"/>
                <a:cs typeface="Arial"/>
                <a:sym typeface="Arial"/>
              </a:rPr>
              <a:t>The data/database stored using this software can be retrieved in a raw or report based format</a:t>
            </a:r>
            <a:endParaRPr b="0" i="0" sz="1400" u="none" cap="none" strike="noStrike">
              <a:solidFill>
                <a:srgbClr val="444444"/>
              </a:solidFill>
              <a:highlight>
                <a:srgbClr val="FFFFFF"/>
              </a:highlight>
              <a:latin typeface="Arial"/>
              <a:ea typeface="Arial"/>
              <a:cs typeface="Arial"/>
              <a:sym typeface="Arial"/>
            </a:endParaRPr>
          </a:p>
          <a:p>
            <a:pPr indent="0" lvl="0" marL="0" marR="0" rtl="0" algn="l">
              <a:lnSpc>
                <a:spcPct val="100000"/>
              </a:lnSpc>
              <a:spcBef>
                <a:spcPts val="2000"/>
              </a:spcBef>
              <a:spcAft>
                <a:spcPts val="0"/>
              </a:spcAft>
              <a:buClr>
                <a:srgbClr val="000000"/>
              </a:buClr>
              <a:buSzPts val="1400"/>
              <a:buFont typeface="Arial"/>
              <a:buNone/>
            </a:pPr>
            <a:r>
              <a:rPr b="0" i="0" lang="en" sz="1400" u="none" cap="none" strike="noStrike">
                <a:solidFill>
                  <a:srgbClr val="333333"/>
                </a:solidFill>
                <a:highlight>
                  <a:srgbClr val="FFFFFF"/>
                </a:highlight>
                <a:latin typeface="Arial"/>
                <a:ea typeface="Arial"/>
                <a:cs typeface="Arial"/>
                <a:sym typeface="Arial"/>
              </a:rPr>
              <a:t>A database management system (DBMS) extracts information from the database in response to queries. </a:t>
            </a:r>
            <a:endParaRPr b="0" i="0" sz="14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2000"/>
              </a:spcBef>
              <a:spcAft>
                <a:spcPts val="0"/>
              </a:spcAft>
              <a:buClr>
                <a:srgbClr val="000000"/>
              </a:buClr>
              <a:buSzPts val="1400"/>
              <a:buFont typeface="Arial"/>
              <a:buNone/>
            </a:pPr>
            <a:r>
              <a:rPr b="0" i="0" lang="en" sz="1400" u="none" cap="none" strike="noStrike">
                <a:solidFill>
                  <a:srgbClr val="333333"/>
                </a:solidFill>
                <a:highlight>
                  <a:srgbClr val="FFFFFF"/>
                </a:highlight>
                <a:latin typeface="Arial"/>
                <a:ea typeface="Arial"/>
                <a:cs typeface="Arial"/>
                <a:sym typeface="Arial"/>
              </a:rPr>
              <a:t>A DBMS further provides other features in order to maintain the data to enable fast updations as well as retrievals to users </a:t>
            </a:r>
            <a:endParaRPr b="0" i="0" sz="14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33333"/>
                </a:solidFill>
                <a:highlight>
                  <a:srgbClr val="FFFFFF"/>
                </a:highlight>
                <a:latin typeface="Arial"/>
                <a:ea typeface="Arial"/>
                <a:cs typeface="Arial"/>
                <a:sym typeface="Arial"/>
              </a:rPr>
              <a:t>Examples of DBMS - Oracle, MySQL Server, PostgreSQL</a:t>
            </a:r>
            <a:endParaRPr b="1" i="0" sz="14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278dc28a47_0_19"/>
          <p:cNvSpPr txBox="1"/>
          <p:nvPr/>
        </p:nvSpPr>
        <p:spPr>
          <a:xfrm>
            <a:off x="347025" y="1044200"/>
            <a:ext cx="8651100" cy="316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424242"/>
                </a:solidFill>
                <a:highlight>
                  <a:srgbClr val="FFFFFF"/>
                </a:highlight>
                <a:latin typeface="Arial"/>
                <a:ea typeface="Arial"/>
                <a:cs typeface="Arial"/>
                <a:sym typeface="Arial"/>
              </a:rPr>
              <a:t>Photo Editing Software </a:t>
            </a:r>
            <a:r>
              <a:rPr b="0" i="0" lang="en" sz="1400" u="none" cap="none" strike="noStrike">
                <a:solidFill>
                  <a:srgbClr val="555555"/>
                </a:solidFill>
                <a:highlight>
                  <a:srgbClr val="FFFFFF"/>
                </a:highlight>
                <a:latin typeface="Arial"/>
                <a:ea typeface="Arial"/>
                <a:cs typeface="Arial"/>
                <a:sym typeface="Arial"/>
              </a:rPr>
              <a:t>is used to alter images digitally, often to enhance their quality.</a:t>
            </a:r>
            <a:endParaRPr b="0" i="0" sz="1400" u="none" cap="none" strike="noStrike">
              <a:solidFill>
                <a:srgbClr val="555555"/>
              </a:solidFill>
              <a:highlight>
                <a:srgbClr val="FFFFFF"/>
              </a:highlight>
              <a:latin typeface="Arial"/>
              <a:ea typeface="Arial"/>
              <a:cs typeface="Arial"/>
              <a:sym typeface="Arial"/>
            </a:endParaRPr>
          </a:p>
          <a:p>
            <a:pPr indent="0" lvl="0" marL="0" marR="0" rtl="0" algn="l">
              <a:lnSpc>
                <a:spcPct val="115000"/>
              </a:lnSpc>
              <a:spcBef>
                <a:spcPts val="2000"/>
              </a:spcBef>
              <a:spcAft>
                <a:spcPts val="0"/>
              </a:spcAft>
              <a:buClr>
                <a:srgbClr val="000000"/>
              </a:buClr>
              <a:buSzPts val="1400"/>
              <a:buFont typeface="Arial"/>
              <a:buNone/>
            </a:pPr>
            <a:r>
              <a:rPr b="0" i="0" lang="en" sz="1400" u="none" cap="none" strike="noStrike">
                <a:solidFill>
                  <a:srgbClr val="555555"/>
                </a:solidFill>
                <a:highlight>
                  <a:srgbClr val="FFFFFF"/>
                </a:highlight>
                <a:latin typeface="Arial"/>
                <a:ea typeface="Arial"/>
                <a:cs typeface="Arial"/>
                <a:sym typeface="Arial"/>
              </a:rPr>
              <a:t>They have the ability to take scanned images of old film photography, convert them to digital images, and digitally restore them by removing blemishes and enhancing the contrast. </a:t>
            </a:r>
            <a:endParaRPr b="0" i="0" sz="1400" u="none" cap="none" strike="noStrike">
              <a:solidFill>
                <a:srgbClr val="555555"/>
              </a:solidFill>
              <a:highlight>
                <a:srgbClr val="FFFFFF"/>
              </a:highlight>
              <a:latin typeface="Arial"/>
              <a:ea typeface="Arial"/>
              <a:cs typeface="Arial"/>
              <a:sym typeface="Arial"/>
            </a:endParaRPr>
          </a:p>
          <a:p>
            <a:pPr indent="0" lvl="0" marL="0" marR="0" rtl="0" algn="l">
              <a:lnSpc>
                <a:spcPct val="115000"/>
              </a:lnSpc>
              <a:spcBef>
                <a:spcPts val="2000"/>
              </a:spcBef>
              <a:spcAft>
                <a:spcPts val="0"/>
              </a:spcAft>
              <a:buClr>
                <a:srgbClr val="000000"/>
              </a:buClr>
              <a:buSzPts val="1400"/>
              <a:buFont typeface="Arial"/>
              <a:buNone/>
            </a:pPr>
            <a:r>
              <a:rPr b="0" i="0" lang="en" sz="1400" u="none" cap="none" strike="noStrike">
                <a:solidFill>
                  <a:srgbClr val="555555"/>
                </a:solidFill>
                <a:highlight>
                  <a:srgbClr val="FFFFFF"/>
                </a:highlight>
                <a:latin typeface="Arial"/>
                <a:ea typeface="Arial"/>
                <a:cs typeface="Arial"/>
                <a:sym typeface="Arial"/>
              </a:rPr>
              <a:t>There are a number of other modifications available as well.</a:t>
            </a:r>
            <a:endParaRPr b="0" i="0" sz="1400" u="none" cap="none" strike="noStrike">
              <a:solidFill>
                <a:srgbClr val="555555"/>
              </a:solidFill>
              <a:highlight>
                <a:srgbClr val="FFFFFF"/>
              </a:highlight>
              <a:latin typeface="Arial"/>
              <a:ea typeface="Arial"/>
              <a:cs typeface="Arial"/>
              <a:sym typeface="Arial"/>
            </a:endParaRPr>
          </a:p>
          <a:p>
            <a:pPr indent="0" lvl="0" marL="0" marR="0" rtl="0" algn="l">
              <a:lnSpc>
                <a:spcPct val="115000"/>
              </a:lnSpc>
              <a:spcBef>
                <a:spcPts val="2000"/>
              </a:spcBef>
              <a:spcAft>
                <a:spcPts val="0"/>
              </a:spcAft>
              <a:buClr>
                <a:srgbClr val="000000"/>
              </a:buClr>
              <a:buSzPts val="1400"/>
              <a:buFont typeface="Arial"/>
              <a:buNone/>
            </a:pPr>
            <a:r>
              <a:rPr b="0" i="0" lang="en" sz="1400" u="none" cap="none" strike="noStrike">
                <a:solidFill>
                  <a:srgbClr val="444444"/>
                </a:solidFill>
                <a:highlight>
                  <a:srgbClr val="FFFFFF"/>
                </a:highlight>
                <a:latin typeface="Arial"/>
                <a:ea typeface="Arial"/>
                <a:cs typeface="Arial"/>
                <a:sym typeface="Arial"/>
              </a:rPr>
              <a:t>More advanced programs enable users to also perform operations such as background removal, healing, cloning, selective adjustments, and layering. These advanced programs often feature additional artistic functionalities like brush and pencil strokes, textures, and 3D design.</a:t>
            </a:r>
            <a:endParaRPr b="0" i="0" sz="14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2000"/>
              </a:spcBef>
              <a:spcAft>
                <a:spcPts val="0"/>
              </a:spcAft>
              <a:buClr>
                <a:srgbClr val="000000"/>
              </a:buClr>
              <a:buSzPts val="1400"/>
              <a:buFont typeface="Arial"/>
              <a:buNone/>
            </a:pPr>
            <a:r>
              <a:rPr b="1" i="0" lang="en" sz="1400" u="none" cap="none" strike="noStrike">
                <a:solidFill>
                  <a:srgbClr val="333333"/>
                </a:solidFill>
                <a:highlight>
                  <a:srgbClr val="FFFFFF"/>
                </a:highlight>
                <a:latin typeface="Arial"/>
                <a:ea typeface="Arial"/>
                <a:cs typeface="Arial"/>
                <a:sym typeface="Arial"/>
              </a:rPr>
              <a:t>Examples - Adobe Photoshop, Adobe Lightroom, GIMP etc</a:t>
            </a:r>
            <a:endParaRPr b="1" i="0" sz="14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