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4" roundtripDataSignature="AMtx7mgKH/BHWAa+fYH3AlFUUzUIudfs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78a80b4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78a80b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78a80b46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78a80b46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8a80b46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78a80b46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8"/>
          <p:cNvPicPr preferRelativeResize="0"/>
          <p:nvPr/>
        </p:nvPicPr>
        <p:blipFill>
          <a:blip r:embed="rId1">
            <a:alphaModFix/>
          </a:blip>
          <a:stretch>
            <a:fillRect/>
          </a:stretch>
        </p:blipFill>
        <p:spPr>
          <a:xfrm>
            <a:off x="8169475" y="192875"/>
            <a:ext cx="601498" cy="6014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kids.kiddle.co/Virus" TargetMode="External"/><Relationship Id="rId4" Type="http://schemas.openxmlformats.org/officeDocument/2006/relationships/hyperlink" Target="https://kids.kiddle.co/Organism" TargetMode="External"/><Relationship Id="rId5" Type="http://schemas.openxmlformats.org/officeDocument/2006/relationships/hyperlink" Target="https://kids.kiddle.co/Security" TargetMode="External"/><Relationship Id="rId6" Type="http://schemas.openxmlformats.org/officeDocument/2006/relationships/hyperlink" Target="https://kids.kiddle.co/Malware" TargetMode="External"/><Relationship Id="rId7" Type="http://schemas.openxmlformats.org/officeDocument/2006/relationships/hyperlink" Target="https://kids.kiddle.co/Trojan_horse_(computing)" TargetMode="External"/><Relationship Id="rId8" Type="http://schemas.openxmlformats.org/officeDocument/2006/relationships/hyperlink" Target="https://kids.kiddle.co/Computer_wor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kids.kiddle.co/Computer_virus" TargetMode="External"/></Relationships>
</file>

<file path=ppt/slides/_rels/slide4.xml.rels><?xml version="1.0" encoding="UTF-8" standalone="yes"?><Relationships xmlns="http://schemas.openxmlformats.org/package/2006/relationships"><Relationship Id="rId10" Type="http://schemas.openxmlformats.org/officeDocument/2006/relationships/hyperlink" Target="https://kids.kiddle.co/Cryptography"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kids.kiddle.co/Information" TargetMode="External"/><Relationship Id="rId4" Type="http://schemas.openxmlformats.org/officeDocument/2006/relationships/hyperlink" Target="https://kids.kiddle.co/Knowledge" TargetMode="External"/><Relationship Id="rId9" Type="http://schemas.openxmlformats.org/officeDocument/2006/relationships/hyperlink" Target="https://kids.kiddle.co/Plaintext" TargetMode="External"/><Relationship Id="rId5" Type="http://schemas.openxmlformats.org/officeDocument/2006/relationships/hyperlink" Target="https://kids.kiddle.co/Password" TargetMode="External"/><Relationship Id="rId6" Type="http://schemas.openxmlformats.org/officeDocument/2006/relationships/hyperlink" Target="https://kids.kiddle.co/Code" TargetMode="External"/><Relationship Id="rId7" Type="http://schemas.openxmlformats.org/officeDocument/2006/relationships/hyperlink" Target="https://kids.kiddle.co/Cypher" TargetMode="External"/><Relationship Id="rId8" Type="http://schemas.openxmlformats.org/officeDocument/2006/relationships/hyperlink" Target="https://kids.kiddle.co/Cipherte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kids.kiddle.co/Computer_printer" TargetMode="External"/><Relationship Id="rId4" Type="http://schemas.openxmlformats.org/officeDocument/2006/relationships/hyperlink" Target="https://kids.kiddle.co/Video_card" TargetMode="External"/><Relationship Id="rId5" Type="http://schemas.openxmlformats.org/officeDocument/2006/relationships/hyperlink" Target="https://kids.kiddle.co/Modem" TargetMode="External"/><Relationship Id="rId6" Type="http://schemas.openxmlformats.org/officeDocument/2006/relationships/hyperlink" Target="https://kids.kiddle.co/Network_card" TargetMode="External"/><Relationship Id="rId7" Type="http://schemas.openxmlformats.org/officeDocument/2006/relationships/hyperlink" Target="https://kids.kiddle.co/Sound_card" TargetMode="External"/><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0" Type="http://schemas.openxmlformats.org/officeDocument/2006/relationships/hyperlink" Target="https://kids.kiddle.co/Cryptography"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kids.kiddle.co/Information" TargetMode="External"/><Relationship Id="rId4" Type="http://schemas.openxmlformats.org/officeDocument/2006/relationships/hyperlink" Target="https://kids.kiddle.co/Knowledge" TargetMode="External"/><Relationship Id="rId9" Type="http://schemas.openxmlformats.org/officeDocument/2006/relationships/hyperlink" Target="https://kids.kiddle.co/Plaintext" TargetMode="External"/><Relationship Id="rId5" Type="http://schemas.openxmlformats.org/officeDocument/2006/relationships/hyperlink" Target="https://kids.kiddle.co/Password" TargetMode="External"/><Relationship Id="rId6" Type="http://schemas.openxmlformats.org/officeDocument/2006/relationships/hyperlink" Target="https://kids.kiddle.co/Code" TargetMode="External"/><Relationship Id="rId7" Type="http://schemas.openxmlformats.org/officeDocument/2006/relationships/hyperlink" Target="https://kids.kiddle.co/Cypher" TargetMode="External"/><Relationship Id="rId8" Type="http://schemas.openxmlformats.org/officeDocument/2006/relationships/hyperlink" Target="https://kids.kiddle.co/Ciphertex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384225" y="644475"/>
            <a:ext cx="84774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UTILITIES: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Utility programs are software that are designed to carry out specific tasks on a computer.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Essentially, they are programs that help to manage, maintain and control computer resources.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Examples include: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anti-virus (virus checkers)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anti-spyware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back-up of files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disk repair and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file management and compression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security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screensavers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 disk defragmenter/ defragmentation software.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Anti Virus software/ Virus checkers</a:t>
            </a:r>
            <a:endParaRPr/>
          </a:p>
        </p:txBody>
      </p:sp>
      <p:sp>
        <p:nvSpPr>
          <p:cNvPr id="61" name="Google Shape;61;p2"/>
          <p:cNvSpPr txBox="1"/>
          <p:nvPr>
            <p:ph idx="1" type="body"/>
          </p:nvPr>
        </p:nvSpPr>
        <p:spPr>
          <a:xfrm>
            <a:off x="311700" y="1152475"/>
            <a:ext cx="8520600" cy="31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Any computer (including mobile phones and tablets) can be subject to a virus attack. </a:t>
            </a:r>
            <a:endParaRPr sz="1400"/>
          </a:p>
          <a:p>
            <a:pPr indent="0" lvl="0" marL="0" rtl="0" algn="l">
              <a:lnSpc>
                <a:spcPct val="115000"/>
              </a:lnSpc>
              <a:spcBef>
                <a:spcPts val="1200"/>
              </a:spcBef>
              <a:spcAft>
                <a:spcPts val="0"/>
              </a:spcAft>
              <a:buSzPts val="1800"/>
              <a:buNone/>
            </a:pPr>
            <a:r>
              <a:rPr lang="en" sz="1400">
                <a:solidFill>
                  <a:srgbClr val="222222"/>
                </a:solidFill>
                <a:highlight>
                  <a:srgbClr val="FFFFFF"/>
                </a:highlight>
              </a:rPr>
              <a:t>A </a:t>
            </a:r>
            <a:r>
              <a:rPr b="1" lang="en" sz="1400">
                <a:solidFill>
                  <a:srgbClr val="222222"/>
                </a:solidFill>
                <a:highlight>
                  <a:srgbClr val="FFFFFF"/>
                </a:highlight>
              </a:rPr>
              <a:t>computer virus</a:t>
            </a:r>
            <a:r>
              <a:rPr lang="en" sz="1400">
                <a:solidFill>
                  <a:srgbClr val="222222"/>
                </a:solidFill>
                <a:highlight>
                  <a:srgbClr val="FFFFFF"/>
                </a:highlight>
              </a:rPr>
              <a:t> is a program that is able to copy itself when it is run. Very often, computer viruses are run as a part of other programs. Biological </a:t>
            </a:r>
            <a:r>
              <a:rPr lang="en" sz="1400">
                <a:solidFill>
                  <a:srgbClr val="002BB8"/>
                </a:solidFill>
                <a:highlight>
                  <a:srgbClr val="FFFFFF"/>
                </a:highlight>
                <a:uFill>
                  <a:noFill/>
                </a:uFill>
                <a:hlinkClick r:id="rId3">
                  <a:extLst>
                    <a:ext uri="{A12FA001-AC4F-418D-AE19-62706E023703}">
                      <ahyp:hlinkClr val="tx"/>
                    </a:ext>
                  </a:extLst>
                </a:hlinkClick>
              </a:rPr>
              <a:t>viruses</a:t>
            </a:r>
            <a:r>
              <a:rPr lang="en" sz="1400">
                <a:solidFill>
                  <a:srgbClr val="222222"/>
                </a:solidFill>
                <a:highlight>
                  <a:srgbClr val="FFFFFF"/>
                </a:highlight>
              </a:rPr>
              <a:t> also work that way, as they copy themselves as part of other </a:t>
            </a:r>
            <a:r>
              <a:rPr lang="en" sz="1400">
                <a:solidFill>
                  <a:srgbClr val="002BB8"/>
                </a:solidFill>
                <a:highlight>
                  <a:srgbClr val="FFFFFF"/>
                </a:highlight>
                <a:uFill>
                  <a:noFill/>
                </a:uFill>
                <a:hlinkClick r:id="rId4">
                  <a:extLst>
                    <a:ext uri="{A12FA001-AC4F-418D-AE19-62706E023703}">
                      <ahyp:hlinkClr val="tx"/>
                    </a:ext>
                  </a:extLst>
                </a:hlinkClick>
              </a:rPr>
              <a:t>organisms</a:t>
            </a:r>
            <a:r>
              <a:rPr lang="en" sz="1400">
                <a:solidFill>
                  <a:srgbClr val="222222"/>
                </a:solidFill>
                <a:highlight>
                  <a:srgbClr val="FFFFFF"/>
                </a:highlight>
              </a:rPr>
              <a:t>. This is how the computer virus got its name.</a:t>
            </a:r>
            <a:endParaRPr sz="1400">
              <a:solidFill>
                <a:srgbClr val="222222"/>
              </a:solidFill>
              <a:highlight>
                <a:srgbClr val="FFFFFF"/>
              </a:highlight>
            </a:endParaRPr>
          </a:p>
          <a:p>
            <a:pPr indent="0" lvl="0" marL="0" rtl="0" algn="l">
              <a:lnSpc>
                <a:spcPct val="115000"/>
              </a:lnSpc>
              <a:spcBef>
                <a:spcPts val="1200"/>
              </a:spcBef>
              <a:spcAft>
                <a:spcPts val="0"/>
              </a:spcAft>
              <a:buSzPts val="1800"/>
              <a:buNone/>
            </a:pPr>
            <a:r>
              <a:rPr lang="en" sz="1400">
                <a:solidFill>
                  <a:srgbClr val="222222"/>
                </a:solidFill>
                <a:highlight>
                  <a:srgbClr val="FFFFFF"/>
                </a:highlight>
              </a:rPr>
              <a:t>In addition to copying itself, a computer virus can also execute instructions that cause harm. For this reason, computer viruses affect </a:t>
            </a:r>
            <a:r>
              <a:rPr lang="en" sz="1400">
                <a:solidFill>
                  <a:srgbClr val="002BB8"/>
                </a:solidFill>
                <a:highlight>
                  <a:srgbClr val="FFFFFF"/>
                </a:highlight>
                <a:uFill>
                  <a:noFill/>
                </a:uFill>
                <a:hlinkClick r:id="rId5">
                  <a:extLst>
                    <a:ext uri="{A12FA001-AC4F-418D-AE19-62706E023703}">
                      <ahyp:hlinkClr val="tx"/>
                    </a:ext>
                  </a:extLst>
                </a:hlinkClick>
              </a:rPr>
              <a:t>security</a:t>
            </a:r>
            <a:r>
              <a:rPr lang="en" sz="1400">
                <a:solidFill>
                  <a:srgbClr val="222222"/>
                </a:solidFill>
                <a:highlight>
                  <a:srgbClr val="FFFFFF"/>
                </a:highlight>
              </a:rPr>
              <a:t>. They are part of </a:t>
            </a:r>
            <a:r>
              <a:rPr lang="en" sz="1400">
                <a:solidFill>
                  <a:srgbClr val="002BB8"/>
                </a:solidFill>
                <a:highlight>
                  <a:srgbClr val="FFFFFF"/>
                </a:highlight>
                <a:uFill>
                  <a:noFill/>
                </a:uFill>
                <a:hlinkClick r:id="rId6">
                  <a:extLst>
                    <a:ext uri="{A12FA001-AC4F-418D-AE19-62706E023703}">
                      <ahyp:hlinkClr val="tx"/>
                    </a:ext>
                  </a:extLst>
                </a:hlinkClick>
              </a:rPr>
              <a:t>malware</a:t>
            </a:r>
            <a:r>
              <a:rPr lang="en" sz="1400">
                <a:solidFill>
                  <a:srgbClr val="222222"/>
                </a:solidFill>
                <a:highlight>
                  <a:srgbClr val="FFFFFF"/>
                </a:highlight>
              </a:rPr>
              <a:t>.</a:t>
            </a:r>
            <a:endParaRPr sz="1400">
              <a:solidFill>
                <a:srgbClr val="222222"/>
              </a:solidFill>
              <a:highlight>
                <a:srgbClr val="FFFFFF"/>
              </a:highlight>
            </a:endParaRPr>
          </a:p>
          <a:p>
            <a:pPr indent="0" lvl="0" marL="0" rtl="0" algn="l">
              <a:lnSpc>
                <a:spcPct val="115000"/>
              </a:lnSpc>
              <a:spcBef>
                <a:spcPts val="1200"/>
              </a:spcBef>
              <a:spcAft>
                <a:spcPts val="0"/>
              </a:spcAft>
              <a:buSzPts val="1800"/>
              <a:buNone/>
            </a:pPr>
            <a:r>
              <a:rPr lang="en" sz="1400">
                <a:solidFill>
                  <a:srgbClr val="222222"/>
                </a:solidFill>
                <a:highlight>
                  <a:srgbClr val="FFFFFF"/>
                </a:highlight>
              </a:rPr>
              <a:t>Very often, the term is also used for other kinds of malware, such as </a:t>
            </a:r>
            <a:r>
              <a:rPr lang="en" sz="1400">
                <a:solidFill>
                  <a:srgbClr val="002BB8"/>
                </a:solidFill>
                <a:highlight>
                  <a:srgbClr val="FFFFFF"/>
                </a:highlight>
                <a:uFill>
                  <a:noFill/>
                </a:uFill>
                <a:hlinkClick r:id="rId7">
                  <a:extLst>
                    <a:ext uri="{A12FA001-AC4F-418D-AE19-62706E023703}">
                      <ahyp:hlinkClr val="tx"/>
                    </a:ext>
                  </a:extLst>
                </a:hlinkClick>
              </a:rPr>
              <a:t>trojan horses</a:t>
            </a:r>
            <a:r>
              <a:rPr lang="en" sz="1400">
                <a:solidFill>
                  <a:srgbClr val="222222"/>
                </a:solidFill>
                <a:highlight>
                  <a:srgbClr val="FFFFFF"/>
                </a:highlight>
              </a:rPr>
              <a:t> and </a:t>
            </a:r>
            <a:r>
              <a:rPr lang="en" sz="1400">
                <a:solidFill>
                  <a:srgbClr val="002BB8"/>
                </a:solidFill>
                <a:highlight>
                  <a:srgbClr val="FFFFFF"/>
                </a:highlight>
                <a:uFill>
                  <a:noFill/>
                </a:uFill>
                <a:hlinkClick r:id="rId8">
                  <a:extLst>
                    <a:ext uri="{A12FA001-AC4F-418D-AE19-62706E023703}">
                      <ahyp:hlinkClr val="tx"/>
                    </a:ext>
                  </a:extLst>
                </a:hlinkClick>
              </a:rPr>
              <a:t>worms</a:t>
            </a:r>
            <a:r>
              <a:rPr lang="en" sz="1400">
                <a:solidFill>
                  <a:srgbClr val="222222"/>
                </a:solidFill>
                <a:highlight>
                  <a:srgbClr val="FFFFFF"/>
                </a:highlight>
              </a:rPr>
              <a:t>. Even though this is wrong, it may be difficult to tell the difference between different kinds of malware; they often occur together, and only an expert may be able to tell them apart. Such programs also fit more than one category</a:t>
            </a:r>
            <a:endParaRPr sz="1400">
              <a:solidFill>
                <a:srgbClr val="222222"/>
              </a:solidFill>
              <a:highlight>
                <a:srgbClr val="FFFFFF"/>
              </a:highlight>
            </a:endParaRPr>
          </a:p>
          <a:p>
            <a:pPr indent="0" lvl="0" marL="0" rtl="0" algn="l">
              <a:lnSpc>
                <a:spcPct val="115000"/>
              </a:lnSpc>
              <a:spcBef>
                <a:spcPts val="1200"/>
              </a:spcBef>
              <a:spcAft>
                <a:spcPts val="1200"/>
              </a:spcAft>
              <a:buSzPts val="18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idx="1" type="body"/>
          </p:nvPr>
        </p:nvSpPr>
        <p:spPr>
          <a:xfrm>
            <a:off x="311700" y="1265225"/>
            <a:ext cx="8520600" cy="401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t>There are many ways to help prevent viruses (such as being careful when downloading material from the internet, not opening files or websites given in emails from unknown senders or by not using non-original software). However, virus checkers still afford the best defence against such malware.</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rPr lang="en" sz="1400"/>
              <a:t>Further Reading - </a:t>
            </a:r>
            <a:r>
              <a:rPr lang="en" sz="1400" u="sng">
                <a:solidFill>
                  <a:schemeClr val="hlink"/>
                </a:solidFill>
                <a:hlinkClick r:id="rId3"/>
              </a:rPr>
              <a:t>https://kids.kiddle.co/Computer_virus</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1200"/>
              </a:spcAft>
              <a:buSzPts val="18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Encryption software</a:t>
            </a:r>
            <a:endParaRPr/>
          </a:p>
        </p:txBody>
      </p:sp>
      <p:sp>
        <p:nvSpPr>
          <p:cNvPr id="72" name="Google Shape;72;p4"/>
          <p:cNvSpPr txBox="1"/>
          <p:nvPr>
            <p:ph idx="1" type="body"/>
          </p:nvPr>
        </p:nvSpPr>
        <p:spPr>
          <a:xfrm>
            <a:off x="311700" y="1152475"/>
            <a:ext cx="8520600" cy="31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400"/>
              <a:t>Encrypts and decrypts files.</a:t>
            </a:r>
            <a:endParaRPr sz="1400"/>
          </a:p>
          <a:p>
            <a:pPr indent="0" lvl="0" marL="0" rtl="0" algn="l">
              <a:lnSpc>
                <a:spcPct val="115000"/>
              </a:lnSpc>
              <a:spcBef>
                <a:spcPts val="1200"/>
              </a:spcBef>
              <a:spcAft>
                <a:spcPts val="0"/>
              </a:spcAft>
              <a:buSzPts val="1800"/>
              <a:buNone/>
            </a:pPr>
            <a:r>
              <a:rPr b="1" lang="en" sz="1400">
                <a:solidFill>
                  <a:srgbClr val="222222"/>
                </a:solidFill>
                <a:highlight>
                  <a:srgbClr val="FFFFFF"/>
                </a:highlight>
              </a:rPr>
              <a:t>Encryption</a:t>
            </a:r>
            <a:r>
              <a:rPr lang="en" sz="1400">
                <a:solidFill>
                  <a:srgbClr val="222222"/>
                </a:solidFill>
                <a:highlight>
                  <a:srgbClr val="FFFFFF"/>
                </a:highlight>
              </a:rPr>
              <a:t> allows </a:t>
            </a:r>
            <a:r>
              <a:rPr lang="en" sz="1400">
                <a:solidFill>
                  <a:srgbClr val="002BB8"/>
                </a:solidFill>
                <a:highlight>
                  <a:srgbClr val="FFFFFF"/>
                </a:highlight>
                <a:uFill>
                  <a:noFill/>
                </a:uFill>
                <a:hlinkClick r:id="rId3">
                  <a:extLst>
                    <a:ext uri="{A12FA001-AC4F-418D-AE19-62706E023703}">
                      <ahyp:hlinkClr val="tx"/>
                    </a:ext>
                  </a:extLst>
                </a:hlinkClick>
              </a:rPr>
              <a:t>information</a:t>
            </a:r>
            <a:r>
              <a:rPr lang="en" sz="1400">
                <a:solidFill>
                  <a:srgbClr val="222222"/>
                </a:solidFill>
                <a:highlight>
                  <a:srgbClr val="FFFFFF"/>
                </a:highlight>
              </a:rPr>
              <a:t> to be hidden so that it cannot be read without special </a:t>
            </a:r>
            <a:r>
              <a:rPr lang="en" sz="1400">
                <a:solidFill>
                  <a:srgbClr val="002BB8"/>
                </a:solidFill>
                <a:highlight>
                  <a:srgbClr val="FFFFFF"/>
                </a:highlight>
                <a:uFill>
                  <a:noFill/>
                </a:uFill>
                <a:hlinkClick r:id="rId4">
                  <a:extLst>
                    <a:ext uri="{A12FA001-AC4F-418D-AE19-62706E023703}">
                      <ahyp:hlinkClr val="tx"/>
                    </a:ext>
                  </a:extLst>
                </a:hlinkClick>
              </a:rPr>
              <a:t>knowledge</a:t>
            </a:r>
            <a:r>
              <a:rPr lang="en" sz="1400">
                <a:solidFill>
                  <a:srgbClr val="222222"/>
                </a:solidFill>
                <a:highlight>
                  <a:srgbClr val="FFFFFF"/>
                </a:highlight>
              </a:rPr>
              <a:t> (such as a </a:t>
            </a:r>
            <a:r>
              <a:rPr lang="en" sz="1400">
                <a:solidFill>
                  <a:srgbClr val="002BB8"/>
                </a:solidFill>
                <a:highlight>
                  <a:srgbClr val="FFFFFF"/>
                </a:highlight>
                <a:uFill>
                  <a:noFill/>
                </a:uFill>
                <a:hlinkClick r:id="rId5">
                  <a:extLst>
                    <a:ext uri="{A12FA001-AC4F-418D-AE19-62706E023703}">
                      <ahyp:hlinkClr val="tx"/>
                    </a:ext>
                  </a:extLst>
                </a:hlinkClick>
              </a:rPr>
              <a:t>password</a:t>
            </a:r>
            <a:r>
              <a:rPr lang="en" sz="1400">
                <a:solidFill>
                  <a:srgbClr val="222222"/>
                </a:solidFill>
                <a:highlight>
                  <a:srgbClr val="FFFFFF"/>
                </a:highlight>
              </a:rPr>
              <a:t>). This is done with a secret </a:t>
            </a:r>
            <a:r>
              <a:rPr lang="en" sz="1400">
                <a:solidFill>
                  <a:srgbClr val="002BB8"/>
                </a:solidFill>
                <a:highlight>
                  <a:srgbClr val="FFFFFF"/>
                </a:highlight>
                <a:uFill>
                  <a:noFill/>
                </a:uFill>
                <a:hlinkClick r:id="rId6">
                  <a:extLst>
                    <a:ext uri="{A12FA001-AC4F-418D-AE19-62706E023703}">
                      <ahyp:hlinkClr val="tx"/>
                    </a:ext>
                  </a:extLst>
                </a:hlinkClick>
              </a:rPr>
              <a:t>code</a:t>
            </a:r>
            <a:r>
              <a:rPr lang="en" sz="1400">
                <a:solidFill>
                  <a:srgbClr val="222222"/>
                </a:solidFill>
                <a:highlight>
                  <a:srgbClr val="FFFFFF"/>
                </a:highlight>
              </a:rPr>
              <a:t> or </a:t>
            </a:r>
            <a:r>
              <a:rPr lang="en" sz="1400">
                <a:solidFill>
                  <a:srgbClr val="002BB8"/>
                </a:solidFill>
                <a:highlight>
                  <a:srgbClr val="FFFFFF"/>
                </a:highlight>
                <a:uFill>
                  <a:noFill/>
                </a:uFill>
                <a:hlinkClick r:id="rId7">
                  <a:extLst>
                    <a:ext uri="{A12FA001-AC4F-418D-AE19-62706E023703}">
                      <ahyp:hlinkClr val="tx"/>
                    </a:ext>
                  </a:extLst>
                </a:hlinkClick>
              </a:rPr>
              <a:t>cypher</a:t>
            </a:r>
            <a:r>
              <a:rPr lang="en" sz="1400">
                <a:solidFill>
                  <a:srgbClr val="222222"/>
                </a:solidFill>
                <a:highlight>
                  <a:srgbClr val="FFFFFF"/>
                </a:highlight>
              </a:rPr>
              <a:t>. The hidden information is said to be </a:t>
            </a:r>
            <a:r>
              <a:rPr b="1" lang="en" sz="1400">
                <a:solidFill>
                  <a:srgbClr val="222222"/>
                </a:solidFill>
                <a:highlight>
                  <a:srgbClr val="FFFFFF"/>
                </a:highlight>
              </a:rPr>
              <a:t>encrypted</a:t>
            </a:r>
            <a:endParaRPr b="1" sz="1400">
              <a:solidFill>
                <a:srgbClr val="222222"/>
              </a:solidFill>
              <a:highlight>
                <a:srgbClr val="FFFFFF"/>
              </a:highlight>
            </a:endParaRPr>
          </a:p>
          <a:p>
            <a:pPr indent="0" lvl="0" marL="0" rtl="0" algn="l">
              <a:lnSpc>
                <a:spcPct val="115000"/>
              </a:lnSpc>
              <a:spcBef>
                <a:spcPts val="1200"/>
              </a:spcBef>
              <a:spcAft>
                <a:spcPts val="0"/>
              </a:spcAft>
              <a:buSzPts val="1800"/>
              <a:buNone/>
            </a:pPr>
            <a:r>
              <a:rPr b="1" lang="en" sz="1400">
                <a:solidFill>
                  <a:srgbClr val="222222"/>
                </a:solidFill>
                <a:highlight>
                  <a:srgbClr val="FFFFFF"/>
                </a:highlight>
              </a:rPr>
              <a:t>Decryption</a:t>
            </a:r>
            <a:r>
              <a:rPr lang="en" sz="1400">
                <a:solidFill>
                  <a:srgbClr val="222222"/>
                </a:solidFill>
                <a:highlight>
                  <a:srgbClr val="FFFFFF"/>
                </a:highlight>
              </a:rPr>
              <a:t> is a way to change </a:t>
            </a:r>
            <a:r>
              <a:rPr lang="en" sz="1400">
                <a:solidFill>
                  <a:srgbClr val="002BB8"/>
                </a:solidFill>
                <a:highlight>
                  <a:srgbClr val="FFFFFF"/>
                </a:highlight>
                <a:uFill>
                  <a:noFill/>
                </a:uFill>
                <a:hlinkClick r:id="rId8">
                  <a:extLst>
                    <a:ext uri="{A12FA001-AC4F-418D-AE19-62706E023703}">
                      <ahyp:hlinkClr val="tx"/>
                    </a:ext>
                  </a:extLst>
                </a:hlinkClick>
              </a:rPr>
              <a:t>encrypted information</a:t>
            </a:r>
            <a:r>
              <a:rPr lang="en" sz="1400">
                <a:solidFill>
                  <a:srgbClr val="222222"/>
                </a:solidFill>
                <a:highlight>
                  <a:srgbClr val="FFFFFF"/>
                </a:highlight>
              </a:rPr>
              <a:t> back into </a:t>
            </a:r>
            <a:r>
              <a:rPr lang="en" sz="1400">
                <a:solidFill>
                  <a:srgbClr val="002BB8"/>
                </a:solidFill>
                <a:highlight>
                  <a:srgbClr val="FFFFFF"/>
                </a:highlight>
                <a:uFill>
                  <a:noFill/>
                </a:uFill>
                <a:hlinkClick r:id="rId9">
                  <a:extLst>
                    <a:ext uri="{A12FA001-AC4F-418D-AE19-62706E023703}">
                      <ahyp:hlinkClr val="tx"/>
                    </a:ext>
                  </a:extLst>
                </a:hlinkClick>
              </a:rPr>
              <a:t>plaintext</a:t>
            </a:r>
            <a:r>
              <a:rPr lang="en" sz="1400">
                <a:solidFill>
                  <a:srgbClr val="222222"/>
                </a:solidFill>
                <a:highlight>
                  <a:srgbClr val="FFFFFF"/>
                </a:highlight>
              </a:rPr>
              <a:t>. This is the </a:t>
            </a:r>
            <a:r>
              <a:rPr b="1" lang="en" sz="1400">
                <a:solidFill>
                  <a:srgbClr val="222222"/>
                </a:solidFill>
                <a:highlight>
                  <a:srgbClr val="FFFFFF"/>
                </a:highlight>
              </a:rPr>
              <a:t>decrypted</a:t>
            </a:r>
            <a:r>
              <a:rPr lang="en" sz="1400">
                <a:solidFill>
                  <a:srgbClr val="222222"/>
                </a:solidFill>
                <a:highlight>
                  <a:srgbClr val="FFFFFF"/>
                </a:highlight>
              </a:rPr>
              <a:t> form. The study of encryption is called </a:t>
            </a:r>
            <a:r>
              <a:rPr lang="en" sz="1400">
                <a:solidFill>
                  <a:srgbClr val="002BB8"/>
                </a:solidFill>
                <a:highlight>
                  <a:srgbClr val="FFFFFF"/>
                </a:highlight>
                <a:uFill>
                  <a:noFill/>
                </a:uFill>
                <a:hlinkClick r:id="rId10">
                  <a:extLst>
                    <a:ext uri="{A12FA001-AC4F-418D-AE19-62706E023703}">
                      <ahyp:hlinkClr val="tx"/>
                    </a:ext>
                  </a:extLst>
                </a:hlinkClick>
              </a:rPr>
              <a:t>cryptography</a:t>
            </a:r>
            <a:r>
              <a:rPr lang="en" sz="1400">
                <a:solidFill>
                  <a:srgbClr val="222222"/>
                </a:solidFill>
                <a:highlight>
                  <a:srgbClr val="FFFFFF"/>
                </a:highlight>
              </a:rPr>
              <a:t>. Cryptanalysis can be done by hand if the cypher is simple. Complex cyphers need a computer to search for possible keys. Decryption is a field of computer science and mathematics that looks at how difficult it is to break a cypher.</a:t>
            </a:r>
            <a:endParaRPr sz="1400">
              <a:solidFill>
                <a:srgbClr val="222222"/>
              </a:solidFill>
              <a:highlight>
                <a:srgbClr val="FFFFFF"/>
              </a:highlight>
            </a:endParaRPr>
          </a:p>
          <a:p>
            <a:pPr indent="0" lvl="0" marL="0" rtl="0" algn="l">
              <a:lnSpc>
                <a:spcPct val="115000"/>
              </a:lnSpc>
              <a:spcBef>
                <a:spcPts val="1200"/>
              </a:spcBef>
              <a:spcAft>
                <a:spcPts val="0"/>
              </a:spcAft>
              <a:buSzPts val="1800"/>
              <a:buNone/>
            </a:pPr>
            <a:r>
              <a:t/>
            </a:r>
            <a:endParaRPr sz="1400">
              <a:solidFill>
                <a:srgbClr val="222222"/>
              </a:solidFill>
              <a:highlight>
                <a:srgbClr val="FFFFFF"/>
              </a:highlight>
            </a:endParaRPr>
          </a:p>
          <a:p>
            <a:pPr indent="0" lvl="0" marL="0" rtl="0" algn="l">
              <a:lnSpc>
                <a:spcPct val="115000"/>
              </a:lnSpc>
              <a:spcBef>
                <a:spcPts val="1200"/>
              </a:spcBef>
              <a:spcAft>
                <a:spcPts val="0"/>
              </a:spcAft>
              <a:buSzPts val="1800"/>
              <a:buNone/>
            </a:pPr>
            <a:r>
              <a:rPr lang="en" sz="1400">
                <a:solidFill>
                  <a:srgbClr val="222222"/>
                </a:solidFill>
                <a:highlight>
                  <a:srgbClr val="FFFFFF"/>
                </a:highlight>
              </a:rPr>
              <a:t>So, in case you have to send a file safely over the web to a friend, you could encrypt it and the friend could use the key in order to decry it while receiving</a:t>
            </a:r>
            <a:endParaRPr sz="1400">
              <a:solidFill>
                <a:srgbClr val="222222"/>
              </a:solidFill>
              <a:highlight>
                <a:srgbClr val="FFFFFF"/>
              </a:highlight>
            </a:endParaRPr>
          </a:p>
          <a:p>
            <a:pPr indent="0" lvl="0" marL="0" rtl="0" algn="l">
              <a:lnSpc>
                <a:spcPct val="115000"/>
              </a:lnSpc>
              <a:spcBef>
                <a:spcPts val="1200"/>
              </a:spcBef>
              <a:spcAft>
                <a:spcPts val="0"/>
              </a:spcAft>
              <a:buSzPts val="1800"/>
              <a:buNone/>
            </a:pPr>
            <a:r>
              <a:t/>
            </a:r>
            <a:endParaRPr sz="1400">
              <a:solidFill>
                <a:srgbClr val="222222"/>
              </a:solidFill>
              <a:highlight>
                <a:srgbClr val="FFFFFF"/>
              </a:highlight>
            </a:endParaRPr>
          </a:p>
          <a:p>
            <a:pPr indent="0" lvl="0" marL="0" rtl="0" algn="l">
              <a:lnSpc>
                <a:spcPct val="115000"/>
              </a:lnSpc>
              <a:spcBef>
                <a:spcPts val="1200"/>
              </a:spcBef>
              <a:spcAft>
                <a:spcPts val="1200"/>
              </a:spcAft>
              <a:buSzPts val="18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Back up Utilities</a:t>
            </a:r>
            <a:endParaRPr/>
          </a:p>
        </p:txBody>
      </p:sp>
      <p:sp>
        <p:nvSpPr>
          <p:cNvPr id="78" name="Google Shape;78;p6"/>
          <p:cNvSpPr txBox="1"/>
          <p:nvPr>
            <p:ph idx="1" type="body"/>
          </p:nvPr>
        </p:nvSpPr>
        <p:spPr>
          <a:xfrm>
            <a:off x="311700" y="1152475"/>
            <a:ext cx="8520600" cy="31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Creating copies of data </a:t>
            </a:r>
            <a:endParaRPr sz="1400"/>
          </a:p>
          <a:p>
            <a:pPr indent="0" lvl="0" marL="0" rtl="0" algn="l">
              <a:lnSpc>
                <a:spcPct val="115000"/>
              </a:lnSpc>
              <a:spcBef>
                <a:spcPts val="1200"/>
              </a:spcBef>
              <a:spcAft>
                <a:spcPts val="0"/>
              </a:spcAft>
              <a:buSzPts val="1800"/>
              <a:buNone/>
            </a:pPr>
            <a:r>
              <a:rPr lang="en" sz="1400"/>
              <a:t>Allowing restoration from copies</a:t>
            </a:r>
            <a:endParaRPr sz="1400"/>
          </a:p>
          <a:p>
            <a:pPr indent="-317500" lvl="0" marL="457200" rtl="0" algn="l">
              <a:lnSpc>
                <a:spcPct val="115000"/>
              </a:lnSpc>
              <a:spcBef>
                <a:spcPts val="1200"/>
              </a:spcBef>
              <a:spcAft>
                <a:spcPts val="0"/>
              </a:spcAft>
              <a:buSzPts val="1400"/>
              <a:buChar char="●"/>
            </a:pPr>
            <a:r>
              <a:rPr lang="en" sz="1400"/>
              <a:t>Full backup - all data backed up when you want - slow to create but straightforward to restore</a:t>
            </a:r>
            <a:endParaRPr sz="1400"/>
          </a:p>
          <a:p>
            <a:pPr indent="0" lvl="0" marL="457200" rtl="0" algn="l">
              <a:lnSpc>
                <a:spcPct val="115000"/>
              </a:lnSpc>
              <a:spcBef>
                <a:spcPts val="1200"/>
              </a:spcBef>
              <a:spcAft>
                <a:spcPts val="0"/>
              </a:spcAft>
              <a:buSzPts val="1800"/>
              <a:buNone/>
            </a:pPr>
            <a:r>
              <a:t/>
            </a:r>
            <a:endParaRPr sz="1400"/>
          </a:p>
          <a:p>
            <a:pPr indent="-317500" lvl="0" marL="457200" rtl="0" algn="l">
              <a:lnSpc>
                <a:spcPct val="115000"/>
              </a:lnSpc>
              <a:spcBef>
                <a:spcPts val="1200"/>
              </a:spcBef>
              <a:spcAft>
                <a:spcPts val="0"/>
              </a:spcAft>
              <a:buSzPts val="1400"/>
              <a:buChar char="●"/>
            </a:pPr>
            <a:r>
              <a:rPr lang="en" sz="1400"/>
              <a:t>Incremental backup - backs up only if changes happen to data on machine - it is fast to create but restores are slow as each version needs to be restored sequentially </a:t>
            </a:r>
            <a:endParaRPr sz="1400"/>
          </a:p>
          <a:p>
            <a:pPr indent="0" lvl="0" marL="457200" rtl="0" algn="l">
              <a:lnSpc>
                <a:spcPct val="115000"/>
              </a:lnSpc>
              <a:spcBef>
                <a:spcPts val="1200"/>
              </a:spcBef>
              <a:spcAft>
                <a:spcPts val="1200"/>
              </a:spcAft>
              <a:buSzPts val="18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278a80b466_0_0"/>
          <p:cNvSpPr txBox="1"/>
          <p:nvPr/>
        </p:nvSpPr>
        <p:spPr>
          <a:xfrm>
            <a:off x="384225" y="644475"/>
            <a:ext cx="8477400" cy="390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DEFRAGMENTATION</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400" u="none" cap="none" strike="noStrike">
                <a:solidFill>
                  <a:srgbClr val="000000"/>
                </a:solidFill>
                <a:latin typeface="Arial"/>
                <a:ea typeface="Arial"/>
                <a:cs typeface="Arial"/>
                <a:sym typeface="Arial"/>
              </a:rPr>
              <a:t>Data is stored in hard disks , whenever space is available. Which means it can get scattered across different sections of the disk. This is called </a:t>
            </a:r>
            <a:r>
              <a:rPr b="1" i="0" lang="en" sz="1400" u="none" cap="none" strike="noStrike">
                <a:solidFill>
                  <a:srgbClr val="000000"/>
                </a:solidFill>
                <a:latin typeface="Arial"/>
                <a:ea typeface="Arial"/>
                <a:cs typeface="Arial"/>
                <a:sym typeface="Arial"/>
              </a:rPr>
              <a:t>Fragmentation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400" u="none" cap="none" strike="noStrike">
                <a:solidFill>
                  <a:srgbClr val="000000"/>
                </a:solidFill>
                <a:latin typeface="Arial"/>
                <a:ea typeface="Arial"/>
                <a:cs typeface="Arial"/>
                <a:sym typeface="Arial"/>
              </a:rPr>
              <a:t>Defragging</a:t>
            </a:r>
            <a:r>
              <a:rPr b="0" i="0" lang="en" sz="1400" u="none" cap="none" strike="noStrike">
                <a:solidFill>
                  <a:srgbClr val="000000"/>
                </a:solidFill>
                <a:latin typeface="Arial"/>
                <a:ea typeface="Arial"/>
                <a:cs typeface="Arial"/>
                <a:sym typeface="Arial"/>
              </a:rPr>
              <a:t> a disk reorganizes the related data , so that the process of data retrieval/ manipulation can be efficient and fast</a:t>
            </a:r>
            <a:r>
              <a:rPr b="1" i="0" lang="en" sz="1400" u="none" cap="none" strike="noStrike">
                <a:solidFill>
                  <a:srgbClr val="000000"/>
                </a:solidFill>
                <a:latin typeface="Arial"/>
                <a:ea typeface="Arial"/>
                <a:cs typeface="Arial"/>
                <a:sym typeface="Arial"/>
              </a:rPr>
              <a:t>. After defragmentation, the data will look continous: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g1278a80b466_0_0"/>
          <p:cNvPicPr preferRelativeResize="0"/>
          <p:nvPr/>
        </p:nvPicPr>
        <p:blipFill rotWithShape="1">
          <a:blip r:embed="rId3">
            <a:alphaModFix/>
          </a:blip>
          <a:srcRect b="0" l="0" r="0" t="0"/>
          <a:stretch/>
        </p:blipFill>
        <p:spPr>
          <a:xfrm>
            <a:off x="276100" y="1618700"/>
            <a:ext cx="8591800" cy="953050"/>
          </a:xfrm>
          <a:prstGeom prst="rect">
            <a:avLst/>
          </a:prstGeom>
          <a:noFill/>
          <a:ln>
            <a:noFill/>
          </a:ln>
        </p:spPr>
      </p:pic>
      <p:pic>
        <p:nvPicPr>
          <p:cNvPr id="85" name="Google Shape;85;g1278a80b466_0_0"/>
          <p:cNvPicPr preferRelativeResize="0"/>
          <p:nvPr/>
        </p:nvPicPr>
        <p:blipFill rotWithShape="1">
          <a:blip r:embed="rId4">
            <a:alphaModFix/>
          </a:blip>
          <a:srcRect b="0" l="0" r="0" t="0"/>
          <a:stretch/>
        </p:blipFill>
        <p:spPr>
          <a:xfrm>
            <a:off x="1219200" y="3949700"/>
            <a:ext cx="6936050" cy="111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278a80b466_0_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Device Drivers</a:t>
            </a:r>
            <a:endParaRPr sz="2800">
              <a:solidFill>
                <a:srgbClr val="000000"/>
              </a:solidFill>
            </a:endParaRPr>
          </a:p>
        </p:txBody>
      </p:sp>
      <p:sp>
        <p:nvSpPr>
          <p:cNvPr id="91" name="Google Shape;91;g1278a80b466_0_8"/>
          <p:cNvSpPr txBox="1"/>
          <p:nvPr/>
        </p:nvSpPr>
        <p:spPr>
          <a:xfrm>
            <a:off x="311700" y="1152475"/>
            <a:ext cx="8520600" cy="31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95959"/>
                </a:solidFill>
              </a:rPr>
              <a:t>Device drivers are software that communicate with the operating system and translate data into a format understood by a hardware peripheral device. Without device drivers, a hardware device would be unable to work with a computer – a message such as ‘device not recognised’ would appear on the screen.</a:t>
            </a:r>
            <a:endParaRPr>
              <a:solidFill>
                <a:srgbClr val="595959"/>
              </a:solidFill>
            </a:endParaRPr>
          </a:p>
          <a:p>
            <a:pPr indent="0" lvl="0" marL="0" rtl="0" algn="l">
              <a:lnSpc>
                <a:spcPct val="115000"/>
              </a:lnSpc>
              <a:spcBef>
                <a:spcPts val="1200"/>
              </a:spcBef>
              <a:spcAft>
                <a:spcPts val="0"/>
              </a:spcAft>
              <a:buNone/>
            </a:pPr>
            <a:r>
              <a:rPr lang="en">
                <a:solidFill>
                  <a:srgbClr val="222222"/>
                </a:solidFill>
                <a:highlight>
                  <a:srgbClr val="FFFFFF"/>
                </a:highlight>
              </a:rPr>
              <a:t>They provide a interface , thereby hiding the complexities of the hardware </a:t>
            </a:r>
            <a:endParaRPr>
              <a:solidFill>
                <a:srgbClr val="222222"/>
              </a:solidFill>
              <a:highlight>
                <a:srgbClr val="FFFFFF"/>
              </a:highlight>
            </a:endParaRPr>
          </a:p>
          <a:p>
            <a:pPr indent="0" lvl="0" marL="0" rtl="0" algn="l">
              <a:lnSpc>
                <a:spcPct val="115000"/>
              </a:lnSpc>
              <a:spcBef>
                <a:spcPts val="1200"/>
              </a:spcBef>
              <a:spcAft>
                <a:spcPts val="0"/>
              </a:spcAft>
              <a:buNone/>
            </a:pPr>
            <a:r>
              <a:rPr lang="en">
                <a:solidFill>
                  <a:srgbClr val="222222"/>
                </a:solidFill>
                <a:highlight>
                  <a:srgbClr val="FFFFFF"/>
                </a:highlight>
              </a:rPr>
              <a:t>Many parts of a computer need drivers, and common examples are:</a:t>
            </a:r>
            <a:endParaRPr>
              <a:solidFill>
                <a:srgbClr val="222222"/>
              </a:solidFill>
              <a:highlight>
                <a:srgbClr val="FFFFFF"/>
              </a:highlight>
            </a:endParaRPr>
          </a:p>
          <a:p>
            <a:pPr indent="-317500" lvl="0" marL="457200" rtl="0" algn="l">
              <a:lnSpc>
                <a:spcPct val="115000"/>
              </a:lnSpc>
              <a:spcBef>
                <a:spcPts val="1200"/>
              </a:spcBef>
              <a:spcAft>
                <a:spcPts val="0"/>
              </a:spcAft>
              <a:buClr>
                <a:srgbClr val="000000"/>
              </a:buClr>
              <a:buSzPts val="1400"/>
              <a:buChar char="●"/>
            </a:pPr>
            <a:r>
              <a:rPr lang="en">
                <a:solidFill>
                  <a:srgbClr val="000000"/>
                </a:solidFill>
                <a:highlight>
                  <a:srgbClr val="FFFFFF"/>
                </a:highlight>
                <a:uFill>
                  <a:noFill/>
                </a:uFill>
                <a:hlinkClick r:id="rId3">
                  <a:extLst>
                    <a:ext uri="{A12FA001-AC4F-418D-AE19-62706E023703}">
                      <ahyp:hlinkClr val="tx"/>
                    </a:ext>
                  </a:extLst>
                </a:hlinkClick>
              </a:rPr>
              <a:t>Computer printers</a:t>
            </a:r>
            <a:endParaRPr>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lang="en">
                <a:solidFill>
                  <a:srgbClr val="000000"/>
                </a:solidFill>
                <a:highlight>
                  <a:srgbClr val="FFFFFF"/>
                </a:highlight>
                <a:uFill>
                  <a:noFill/>
                </a:uFill>
                <a:hlinkClick r:id="rId4">
                  <a:extLst>
                    <a:ext uri="{A12FA001-AC4F-418D-AE19-62706E023703}">
                      <ahyp:hlinkClr val="tx"/>
                    </a:ext>
                  </a:extLst>
                </a:hlinkClick>
              </a:rPr>
              <a:t>Graphic cards</a:t>
            </a:r>
            <a:endParaRPr>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lang="en">
                <a:solidFill>
                  <a:srgbClr val="000000"/>
                </a:solidFill>
                <a:highlight>
                  <a:srgbClr val="FFFFFF"/>
                </a:highlight>
                <a:uFill>
                  <a:noFill/>
                </a:uFill>
                <a:hlinkClick r:id="rId5">
                  <a:extLst>
                    <a:ext uri="{A12FA001-AC4F-418D-AE19-62706E023703}">
                      <ahyp:hlinkClr val="tx"/>
                    </a:ext>
                  </a:extLst>
                </a:hlinkClick>
              </a:rPr>
              <a:t>Modems</a:t>
            </a:r>
            <a:endParaRPr>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lang="en">
                <a:solidFill>
                  <a:srgbClr val="000000"/>
                </a:solidFill>
                <a:highlight>
                  <a:srgbClr val="FFFFFF"/>
                </a:highlight>
                <a:uFill>
                  <a:noFill/>
                </a:uFill>
                <a:hlinkClick r:id="rId6">
                  <a:extLst>
                    <a:ext uri="{A12FA001-AC4F-418D-AE19-62706E023703}">
                      <ahyp:hlinkClr val="tx"/>
                    </a:ext>
                  </a:extLst>
                </a:hlinkClick>
              </a:rPr>
              <a:t>Network cards</a:t>
            </a:r>
            <a:endParaRPr>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lang="en">
                <a:solidFill>
                  <a:srgbClr val="000000"/>
                </a:solidFill>
                <a:highlight>
                  <a:srgbClr val="FFFFFF"/>
                </a:highlight>
                <a:uFill>
                  <a:noFill/>
                </a:uFill>
                <a:hlinkClick r:id="rId7">
                  <a:extLst>
                    <a:ext uri="{A12FA001-AC4F-418D-AE19-62706E023703}">
                      <ahyp:hlinkClr val="tx"/>
                    </a:ext>
                  </a:extLst>
                </a:hlinkClick>
              </a:rPr>
              <a:t>Sound cards</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595959"/>
              </a:solidFill>
            </a:endParaRPr>
          </a:p>
          <a:p>
            <a:pPr indent="0" lvl="0" marL="0" rtl="0" algn="l">
              <a:lnSpc>
                <a:spcPct val="115000"/>
              </a:lnSpc>
              <a:spcBef>
                <a:spcPts val="1200"/>
              </a:spcBef>
              <a:spcAft>
                <a:spcPts val="1200"/>
              </a:spcAft>
              <a:buNone/>
            </a:pPr>
            <a:r>
              <a:t/>
            </a:r>
            <a:endParaRPr>
              <a:solidFill>
                <a:srgbClr val="595959"/>
              </a:solidFill>
            </a:endParaRPr>
          </a:p>
        </p:txBody>
      </p:sp>
      <p:pic>
        <p:nvPicPr>
          <p:cNvPr id="92" name="Google Shape;92;g1278a80b466_0_8"/>
          <p:cNvPicPr preferRelativeResize="0"/>
          <p:nvPr/>
        </p:nvPicPr>
        <p:blipFill rotWithShape="1">
          <a:blip r:embed="rId8">
            <a:alphaModFix/>
          </a:blip>
          <a:srcRect b="0" l="0" r="0" t="0"/>
          <a:stretch/>
        </p:blipFill>
        <p:spPr>
          <a:xfrm>
            <a:off x="6283950" y="2645975"/>
            <a:ext cx="2367050" cy="19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278a80b466_0_2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Encryption software</a:t>
            </a:r>
            <a:endParaRPr sz="2800">
              <a:solidFill>
                <a:srgbClr val="000000"/>
              </a:solidFill>
            </a:endParaRPr>
          </a:p>
        </p:txBody>
      </p:sp>
      <p:sp>
        <p:nvSpPr>
          <p:cNvPr id="98" name="Google Shape;98;g1278a80b466_0_22"/>
          <p:cNvSpPr txBox="1"/>
          <p:nvPr/>
        </p:nvSpPr>
        <p:spPr>
          <a:xfrm>
            <a:off x="311700" y="1152475"/>
            <a:ext cx="8520600" cy="31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solidFill>
                  <a:srgbClr val="595959"/>
                </a:solidFill>
              </a:rPr>
              <a:t>Encrypts and decrypts files.</a:t>
            </a:r>
            <a:endParaRPr>
              <a:solidFill>
                <a:srgbClr val="595959"/>
              </a:solidFill>
            </a:endParaRPr>
          </a:p>
          <a:p>
            <a:pPr indent="0" lvl="0" marL="0" rtl="0" algn="l">
              <a:lnSpc>
                <a:spcPct val="115000"/>
              </a:lnSpc>
              <a:spcBef>
                <a:spcPts val="1200"/>
              </a:spcBef>
              <a:spcAft>
                <a:spcPts val="0"/>
              </a:spcAft>
              <a:buNone/>
            </a:pPr>
            <a:r>
              <a:rPr b="1" lang="en">
                <a:solidFill>
                  <a:srgbClr val="222222"/>
                </a:solidFill>
                <a:highlight>
                  <a:srgbClr val="FFFFFF"/>
                </a:highlight>
              </a:rPr>
              <a:t>Encryption</a:t>
            </a:r>
            <a:r>
              <a:rPr lang="en">
                <a:solidFill>
                  <a:srgbClr val="222222"/>
                </a:solidFill>
                <a:highlight>
                  <a:srgbClr val="FFFFFF"/>
                </a:highlight>
              </a:rPr>
              <a:t> allows </a:t>
            </a:r>
            <a:r>
              <a:rPr lang="en">
                <a:solidFill>
                  <a:srgbClr val="002BB8"/>
                </a:solidFill>
                <a:highlight>
                  <a:srgbClr val="FFFFFF"/>
                </a:highlight>
                <a:uFill>
                  <a:noFill/>
                </a:uFill>
                <a:hlinkClick r:id="rId3">
                  <a:extLst>
                    <a:ext uri="{A12FA001-AC4F-418D-AE19-62706E023703}">
                      <ahyp:hlinkClr val="tx"/>
                    </a:ext>
                  </a:extLst>
                </a:hlinkClick>
              </a:rPr>
              <a:t>information</a:t>
            </a:r>
            <a:r>
              <a:rPr lang="en">
                <a:solidFill>
                  <a:srgbClr val="222222"/>
                </a:solidFill>
                <a:highlight>
                  <a:srgbClr val="FFFFFF"/>
                </a:highlight>
              </a:rPr>
              <a:t> to be hidden so that it cannot be read without special </a:t>
            </a:r>
            <a:r>
              <a:rPr lang="en">
                <a:solidFill>
                  <a:srgbClr val="002BB8"/>
                </a:solidFill>
                <a:highlight>
                  <a:srgbClr val="FFFFFF"/>
                </a:highlight>
                <a:uFill>
                  <a:noFill/>
                </a:uFill>
                <a:hlinkClick r:id="rId4">
                  <a:extLst>
                    <a:ext uri="{A12FA001-AC4F-418D-AE19-62706E023703}">
                      <ahyp:hlinkClr val="tx"/>
                    </a:ext>
                  </a:extLst>
                </a:hlinkClick>
              </a:rPr>
              <a:t>knowledge</a:t>
            </a:r>
            <a:r>
              <a:rPr lang="en">
                <a:solidFill>
                  <a:srgbClr val="222222"/>
                </a:solidFill>
                <a:highlight>
                  <a:srgbClr val="FFFFFF"/>
                </a:highlight>
              </a:rPr>
              <a:t> (such as a </a:t>
            </a:r>
            <a:r>
              <a:rPr lang="en">
                <a:solidFill>
                  <a:srgbClr val="002BB8"/>
                </a:solidFill>
                <a:highlight>
                  <a:srgbClr val="FFFFFF"/>
                </a:highlight>
                <a:uFill>
                  <a:noFill/>
                </a:uFill>
                <a:hlinkClick r:id="rId5">
                  <a:extLst>
                    <a:ext uri="{A12FA001-AC4F-418D-AE19-62706E023703}">
                      <ahyp:hlinkClr val="tx"/>
                    </a:ext>
                  </a:extLst>
                </a:hlinkClick>
              </a:rPr>
              <a:t>password</a:t>
            </a:r>
            <a:r>
              <a:rPr lang="en">
                <a:solidFill>
                  <a:srgbClr val="222222"/>
                </a:solidFill>
                <a:highlight>
                  <a:srgbClr val="FFFFFF"/>
                </a:highlight>
              </a:rPr>
              <a:t>). This is done with a secret </a:t>
            </a:r>
            <a:r>
              <a:rPr lang="en">
                <a:solidFill>
                  <a:srgbClr val="002BB8"/>
                </a:solidFill>
                <a:highlight>
                  <a:srgbClr val="FFFFFF"/>
                </a:highlight>
                <a:uFill>
                  <a:noFill/>
                </a:uFill>
                <a:hlinkClick r:id="rId6">
                  <a:extLst>
                    <a:ext uri="{A12FA001-AC4F-418D-AE19-62706E023703}">
                      <ahyp:hlinkClr val="tx"/>
                    </a:ext>
                  </a:extLst>
                </a:hlinkClick>
              </a:rPr>
              <a:t>code</a:t>
            </a:r>
            <a:r>
              <a:rPr lang="en">
                <a:solidFill>
                  <a:srgbClr val="222222"/>
                </a:solidFill>
                <a:highlight>
                  <a:srgbClr val="FFFFFF"/>
                </a:highlight>
              </a:rPr>
              <a:t> or </a:t>
            </a:r>
            <a:r>
              <a:rPr lang="en">
                <a:solidFill>
                  <a:srgbClr val="002BB8"/>
                </a:solidFill>
                <a:highlight>
                  <a:srgbClr val="FFFFFF"/>
                </a:highlight>
                <a:uFill>
                  <a:noFill/>
                </a:uFill>
                <a:hlinkClick r:id="rId7">
                  <a:extLst>
                    <a:ext uri="{A12FA001-AC4F-418D-AE19-62706E023703}">
                      <ahyp:hlinkClr val="tx"/>
                    </a:ext>
                  </a:extLst>
                </a:hlinkClick>
              </a:rPr>
              <a:t>cypher</a:t>
            </a:r>
            <a:r>
              <a:rPr lang="en">
                <a:solidFill>
                  <a:srgbClr val="222222"/>
                </a:solidFill>
                <a:highlight>
                  <a:srgbClr val="FFFFFF"/>
                </a:highlight>
              </a:rPr>
              <a:t>. The hidden information is said to be </a:t>
            </a:r>
            <a:r>
              <a:rPr b="1" lang="en">
                <a:solidFill>
                  <a:srgbClr val="222222"/>
                </a:solidFill>
                <a:highlight>
                  <a:srgbClr val="FFFFFF"/>
                </a:highlight>
              </a:rPr>
              <a:t>encrypted</a:t>
            </a:r>
            <a:endParaRPr b="1">
              <a:solidFill>
                <a:srgbClr val="222222"/>
              </a:solidFill>
              <a:highlight>
                <a:srgbClr val="FFFFFF"/>
              </a:highlight>
            </a:endParaRPr>
          </a:p>
          <a:p>
            <a:pPr indent="0" lvl="0" marL="0" rtl="0" algn="l">
              <a:lnSpc>
                <a:spcPct val="115000"/>
              </a:lnSpc>
              <a:spcBef>
                <a:spcPts val="1200"/>
              </a:spcBef>
              <a:spcAft>
                <a:spcPts val="0"/>
              </a:spcAft>
              <a:buNone/>
            </a:pPr>
            <a:r>
              <a:rPr b="1" lang="en">
                <a:solidFill>
                  <a:srgbClr val="222222"/>
                </a:solidFill>
                <a:highlight>
                  <a:srgbClr val="FFFFFF"/>
                </a:highlight>
              </a:rPr>
              <a:t>Decryption</a:t>
            </a:r>
            <a:r>
              <a:rPr lang="en">
                <a:solidFill>
                  <a:srgbClr val="222222"/>
                </a:solidFill>
                <a:highlight>
                  <a:srgbClr val="FFFFFF"/>
                </a:highlight>
              </a:rPr>
              <a:t> is a way to change </a:t>
            </a:r>
            <a:r>
              <a:rPr lang="en">
                <a:solidFill>
                  <a:srgbClr val="002BB8"/>
                </a:solidFill>
                <a:highlight>
                  <a:srgbClr val="FFFFFF"/>
                </a:highlight>
                <a:uFill>
                  <a:noFill/>
                </a:uFill>
                <a:hlinkClick r:id="rId8">
                  <a:extLst>
                    <a:ext uri="{A12FA001-AC4F-418D-AE19-62706E023703}">
                      <ahyp:hlinkClr val="tx"/>
                    </a:ext>
                  </a:extLst>
                </a:hlinkClick>
              </a:rPr>
              <a:t>encrypted information</a:t>
            </a:r>
            <a:r>
              <a:rPr lang="en">
                <a:solidFill>
                  <a:srgbClr val="222222"/>
                </a:solidFill>
                <a:highlight>
                  <a:srgbClr val="FFFFFF"/>
                </a:highlight>
              </a:rPr>
              <a:t> back into </a:t>
            </a:r>
            <a:r>
              <a:rPr lang="en">
                <a:solidFill>
                  <a:srgbClr val="002BB8"/>
                </a:solidFill>
                <a:highlight>
                  <a:srgbClr val="FFFFFF"/>
                </a:highlight>
                <a:uFill>
                  <a:noFill/>
                </a:uFill>
                <a:hlinkClick r:id="rId9">
                  <a:extLst>
                    <a:ext uri="{A12FA001-AC4F-418D-AE19-62706E023703}">
                      <ahyp:hlinkClr val="tx"/>
                    </a:ext>
                  </a:extLst>
                </a:hlinkClick>
              </a:rPr>
              <a:t>plaintext</a:t>
            </a:r>
            <a:r>
              <a:rPr lang="en">
                <a:solidFill>
                  <a:srgbClr val="222222"/>
                </a:solidFill>
                <a:highlight>
                  <a:srgbClr val="FFFFFF"/>
                </a:highlight>
              </a:rPr>
              <a:t>. This is the </a:t>
            </a:r>
            <a:r>
              <a:rPr b="1" lang="en">
                <a:solidFill>
                  <a:srgbClr val="222222"/>
                </a:solidFill>
                <a:highlight>
                  <a:srgbClr val="FFFFFF"/>
                </a:highlight>
              </a:rPr>
              <a:t>decrypted</a:t>
            </a:r>
            <a:r>
              <a:rPr lang="en">
                <a:solidFill>
                  <a:srgbClr val="222222"/>
                </a:solidFill>
                <a:highlight>
                  <a:srgbClr val="FFFFFF"/>
                </a:highlight>
              </a:rPr>
              <a:t> form. The study of encryption is called </a:t>
            </a:r>
            <a:r>
              <a:rPr lang="en">
                <a:solidFill>
                  <a:srgbClr val="002BB8"/>
                </a:solidFill>
                <a:highlight>
                  <a:srgbClr val="FFFFFF"/>
                </a:highlight>
                <a:uFill>
                  <a:noFill/>
                </a:uFill>
                <a:hlinkClick r:id="rId10">
                  <a:extLst>
                    <a:ext uri="{A12FA001-AC4F-418D-AE19-62706E023703}">
                      <ahyp:hlinkClr val="tx"/>
                    </a:ext>
                  </a:extLst>
                </a:hlinkClick>
              </a:rPr>
              <a:t>cryptography</a:t>
            </a:r>
            <a:r>
              <a:rPr lang="en">
                <a:solidFill>
                  <a:srgbClr val="222222"/>
                </a:solidFill>
                <a:highlight>
                  <a:srgbClr val="FFFFFF"/>
                </a:highlight>
              </a:rPr>
              <a:t>. Cryptanalysis can be done by hand if the cypher is simple. Complex cyphers need a computer to search for possible keys. Decryption is a field of computer science and mathematics that looks at how difficult it is to break a cypher.</a:t>
            </a:r>
            <a:endParaRPr>
              <a:solidFill>
                <a:srgbClr val="222222"/>
              </a:solidFill>
              <a:highlight>
                <a:srgbClr val="FFFFFF"/>
              </a:highlight>
            </a:endParaRPr>
          </a:p>
          <a:p>
            <a:pPr indent="0" lvl="0" marL="0" rtl="0" algn="l">
              <a:lnSpc>
                <a:spcPct val="115000"/>
              </a:lnSpc>
              <a:spcBef>
                <a:spcPts val="1200"/>
              </a:spcBef>
              <a:spcAft>
                <a:spcPts val="0"/>
              </a:spcAft>
              <a:buNone/>
            </a:pPr>
            <a:r>
              <a:t/>
            </a:r>
            <a:endParaRPr>
              <a:solidFill>
                <a:srgbClr val="222222"/>
              </a:solidFill>
              <a:highlight>
                <a:srgbClr val="FFFFFF"/>
              </a:highlight>
            </a:endParaRPr>
          </a:p>
          <a:p>
            <a:pPr indent="0" lvl="0" marL="0" rtl="0" algn="l">
              <a:lnSpc>
                <a:spcPct val="115000"/>
              </a:lnSpc>
              <a:spcBef>
                <a:spcPts val="1200"/>
              </a:spcBef>
              <a:spcAft>
                <a:spcPts val="0"/>
              </a:spcAft>
              <a:buNone/>
            </a:pPr>
            <a:r>
              <a:rPr lang="en">
                <a:solidFill>
                  <a:srgbClr val="222222"/>
                </a:solidFill>
                <a:highlight>
                  <a:srgbClr val="FFFFFF"/>
                </a:highlight>
              </a:rPr>
              <a:t>So, in case you have to send a file safely over the web to a friend, you could encrypt it and the friend could use the key in order to decry it while receiving</a:t>
            </a:r>
            <a:endParaRPr>
              <a:solidFill>
                <a:srgbClr val="222222"/>
              </a:solidFill>
              <a:highlight>
                <a:srgbClr val="FFFFFF"/>
              </a:highlight>
            </a:endParaRPr>
          </a:p>
          <a:p>
            <a:pPr indent="0" lvl="0" marL="0" rtl="0" algn="l">
              <a:lnSpc>
                <a:spcPct val="115000"/>
              </a:lnSpc>
              <a:spcBef>
                <a:spcPts val="1200"/>
              </a:spcBef>
              <a:spcAft>
                <a:spcPts val="0"/>
              </a:spcAft>
              <a:buNone/>
            </a:pPr>
            <a:r>
              <a:t/>
            </a:r>
            <a:endParaRPr>
              <a:solidFill>
                <a:srgbClr val="222222"/>
              </a:solidFill>
              <a:highlight>
                <a:srgbClr val="FFFFFF"/>
              </a:highlight>
            </a:endParaRPr>
          </a:p>
          <a:p>
            <a:pPr indent="0" lvl="0" marL="0" rtl="0" algn="l">
              <a:lnSpc>
                <a:spcPct val="115000"/>
              </a:lnSpc>
              <a:spcBef>
                <a:spcPts val="1200"/>
              </a:spcBef>
              <a:spcAft>
                <a:spcPts val="1200"/>
              </a:spcAft>
              <a:buNone/>
            </a:pPr>
            <a:r>
              <a:t/>
            </a:r>
            <a:endParaRPr>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