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79e78e7d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79e78e7d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79e78e7d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79e78e7d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79e78e7d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79e78e7d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79e78e7d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79e78e7d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79e78e7d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79e78e7d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79e78e7d7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79e78e7d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79e78e7d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79e78e7d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79e78e7d7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79e78e7d7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79e78e7d7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79e78e7d7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79e78e7d7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79e78e7d7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79e78e7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79e78e7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79e78e7d7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79e78e7d7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279e78e7d7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279e78e7d7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279e78e7d7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279e78e7d7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79e78e7d7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279e78e7d7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279e78e7d7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279e78e7d7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279e78e7d7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279e78e7d7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79e78e7d7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279e78e7d7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279e78e7d7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279e78e7d7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279e78e7d7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279e78e7d7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279e78e7d7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279e78e7d7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279e78e7d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279e78e7d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279e78e7d7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279e78e7d7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279e78e7d7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279e78e7d7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279e78e7d7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279e78e7d7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279e78e7d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279e78e7d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79e78e7d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79e78e7d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79e78e7d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79e78e7d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79e78e7d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79e78e7d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79e78e7d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79e78e7d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79e78e7d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79e78e7d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forms.gle/t5E6o3ThkU3rGmrCA"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GB" sz="3880"/>
              <a:t>Algorithm design </a:t>
            </a:r>
            <a:endParaRPr sz="3880"/>
          </a:p>
          <a:p>
            <a:pPr indent="0" lvl="0" marL="0" rtl="0" algn="ctr">
              <a:spcBef>
                <a:spcPts val="0"/>
              </a:spcBef>
              <a:spcAft>
                <a:spcPts val="0"/>
              </a:spcAft>
              <a:buSzPts val="990"/>
              <a:buNone/>
            </a:pPr>
            <a:r>
              <a:rPr lang="en-GB" sz="3880"/>
              <a:t>&amp; </a:t>
            </a:r>
            <a:endParaRPr sz="3880"/>
          </a:p>
          <a:p>
            <a:pPr indent="0" lvl="0" marL="0" rtl="0" algn="ctr">
              <a:spcBef>
                <a:spcPts val="0"/>
              </a:spcBef>
              <a:spcAft>
                <a:spcPts val="0"/>
              </a:spcAft>
              <a:buSzPts val="990"/>
              <a:buNone/>
            </a:pPr>
            <a:r>
              <a:rPr lang="en-GB" sz="3880"/>
              <a:t>problem solving</a:t>
            </a:r>
            <a:endParaRPr sz="3880"/>
          </a:p>
        </p:txBody>
      </p:sp>
      <p:pic>
        <p:nvPicPr>
          <p:cNvPr id="55" name="Google Shape;55;p13"/>
          <p:cNvPicPr preferRelativeResize="0"/>
          <p:nvPr/>
        </p:nvPicPr>
        <p:blipFill>
          <a:blip r:embed="rId3">
            <a:alphaModFix/>
          </a:blip>
          <a:stretch>
            <a:fillRect/>
          </a:stretch>
        </p:blipFill>
        <p:spPr>
          <a:xfrm>
            <a:off x="311700" y="106125"/>
            <a:ext cx="601498" cy="60149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nvSpPr>
        <p:spPr>
          <a:xfrm>
            <a:off x="0" y="1188600"/>
            <a:ext cx="91440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Any problem that uses a computer system for its solution needs to be decomposed into its component parts.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component parts of any computer system are: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b="1" lang="en-GB">
                <a:solidFill>
                  <a:srgbClr val="FF0000"/>
                </a:solidFill>
              </a:rPr>
              <a:t>inputs </a:t>
            </a:r>
            <a:r>
              <a:rPr lang="en-GB"/>
              <a:t>– the data used by the system that needs to be entered while the system is active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b="1" lang="en-GB">
                <a:solidFill>
                  <a:srgbClr val="FF0000"/>
                </a:solidFill>
              </a:rPr>
              <a:t>processes </a:t>
            </a:r>
            <a:r>
              <a:rPr lang="en-GB"/>
              <a:t>– the tasks that need to be performed using the input data and any other previously stored data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b="1" lang="en-GB">
                <a:solidFill>
                  <a:srgbClr val="FF0000"/>
                </a:solidFill>
              </a:rPr>
              <a:t>outputs </a:t>
            </a:r>
            <a:r>
              <a:rPr lang="en-GB"/>
              <a:t>– information that needs to be displayed or printed for the users of the system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b="1" lang="en-GB">
                <a:solidFill>
                  <a:srgbClr val="FF0000"/>
                </a:solidFill>
              </a:rPr>
              <a:t>storage </a:t>
            </a:r>
            <a:r>
              <a:rPr lang="en-GB"/>
              <a:t>– data that needs to be stored in files on an appropriate medium for use in the future.</a:t>
            </a:r>
            <a:endParaRPr/>
          </a:p>
        </p:txBody>
      </p:sp>
      <p:pic>
        <p:nvPicPr>
          <p:cNvPr id="116" name="Google Shape;116;p22"/>
          <p:cNvPicPr preferRelativeResize="0"/>
          <p:nvPr/>
        </p:nvPicPr>
        <p:blipFill>
          <a:blip r:embed="rId3">
            <a:alphaModFix/>
          </a:blip>
          <a:stretch>
            <a:fillRect/>
          </a:stretch>
        </p:blipFill>
        <p:spPr>
          <a:xfrm>
            <a:off x="311700" y="106125"/>
            <a:ext cx="601498" cy="6014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nvSpPr>
        <p:spPr>
          <a:xfrm>
            <a:off x="0" y="955500"/>
            <a:ext cx="91440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Solutions to problems need to be designed and developed rigorously.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use of the following formal methods enables the process to be clearly shown for others to understand the proposed solution. </a:t>
            </a:r>
            <a:endParaRPr/>
          </a:p>
          <a:p>
            <a:pPr indent="0" lvl="0" marL="0" rtl="0" algn="l">
              <a:spcBef>
                <a:spcPts val="0"/>
              </a:spcBef>
              <a:spcAft>
                <a:spcPts val="0"/>
              </a:spcAft>
              <a:buNone/>
            </a:pPr>
            <a:r>
              <a:t/>
            </a:r>
            <a:endParaRPr/>
          </a:p>
          <a:p>
            <a:pPr indent="-355600" lvl="0" marL="457200" rtl="0" algn="l">
              <a:spcBef>
                <a:spcPts val="0"/>
              </a:spcBef>
              <a:spcAft>
                <a:spcPts val="0"/>
              </a:spcAft>
              <a:buSzPts val="2000"/>
              <a:buChar char="●"/>
            </a:pPr>
            <a:r>
              <a:rPr lang="en-GB" sz="2000"/>
              <a:t>structure diagrams </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GB" sz="2000"/>
              <a:t>flowcharts </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GB" sz="2000"/>
              <a:t>pseudocode</a:t>
            </a:r>
            <a:endParaRPr sz="2000"/>
          </a:p>
        </p:txBody>
      </p:sp>
      <p:pic>
        <p:nvPicPr>
          <p:cNvPr id="122" name="Google Shape;122;p23"/>
          <p:cNvPicPr preferRelativeResize="0"/>
          <p:nvPr/>
        </p:nvPicPr>
        <p:blipFill>
          <a:blip r:embed="rId3">
            <a:alphaModFix/>
          </a:blip>
          <a:stretch>
            <a:fillRect/>
          </a:stretch>
        </p:blipFill>
        <p:spPr>
          <a:xfrm>
            <a:off x="311700" y="106125"/>
            <a:ext cx="601498" cy="6014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nvSpPr>
        <p:spPr>
          <a:xfrm>
            <a:off x="311700" y="778250"/>
            <a:ext cx="4075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t>Structure diagrams</a:t>
            </a:r>
            <a:endParaRPr sz="2400"/>
          </a:p>
        </p:txBody>
      </p:sp>
      <p:sp>
        <p:nvSpPr>
          <p:cNvPr id="128" name="Google Shape;128;p24"/>
          <p:cNvSpPr txBox="1"/>
          <p:nvPr/>
        </p:nvSpPr>
        <p:spPr>
          <a:xfrm>
            <a:off x="636750" y="1492825"/>
            <a:ext cx="85074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t>T</a:t>
            </a:r>
            <a:r>
              <a:rPr lang="en-GB"/>
              <a:t>o show top-down design in a diagrammatic form.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GB"/>
              <a:t>Structure diagrams are hierarchical, showing how a computer system solution can be divided into sub-systems with each level giving a more detailed breakdown.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GB"/>
              <a:t>If necessary, each sub-system can be further divided.</a:t>
            </a:r>
            <a:endParaRPr/>
          </a:p>
        </p:txBody>
      </p:sp>
      <p:pic>
        <p:nvPicPr>
          <p:cNvPr id="129" name="Google Shape;129;p24"/>
          <p:cNvPicPr preferRelativeResize="0"/>
          <p:nvPr/>
        </p:nvPicPr>
        <p:blipFill>
          <a:blip r:embed="rId3">
            <a:alphaModFix/>
          </a:blip>
          <a:stretch>
            <a:fillRect/>
          </a:stretch>
        </p:blipFill>
        <p:spPr>
          <a:xfrm>
            <a:off x="311700" y="106125"/>
            <a:ext cx="601498" cy="60149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5"/>
          <p:cNvPicPr preferRelativeResize="0"/>
          <p:nvPr/>
        </p:nvPicPr>
        <p:blipFill>
          <a:blip r:embed="rId3">
            <a:alphaModFix/>
          </a:blip>
          <a:stretch>
            <a:fillRect/>
          </a:stretch>
        </p:blipFill>
        <p:spPr>
          <a:xfrm>
            <a:off x="1777488" y="1452716"/>
            <a:ext cx="5589025" cy="2238075"/>
          </a:xfrm>
          <a:prstGeom prst="rect">
            <a:avLst/>
          </a:prstGeom>
          <a:noFill/>
          <a:ln>
            <a:noFill/>
          </a:ln>
        </p:spPr>
      </p:pic>
      <p:sp>
        <p:nvSpPr>
          <p:cNvPr id="135" name="Google Shape;135;p25"/>
          <p:cNvSpPr txBox="1"/>
          <p:nvPr/>
        </p:nvSpPr>
        <p:spPr>
          <a:xfrm>
            <a:off x="764100" y="93390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Basic structure diagram</a:t>
            </a:r>
            <a:endParaRPr/>
          </a:p>
        </p:txBody>
      </p:sp>
      <p:pic>
        <p:nvPicPr>
          <p:cNvPr id="136" name="Google Shape;136;p25"/>
          <p:cNvPicPr preferRelativeResize="0"/>
          <p:nvPr/>
        </p:nvPicPr>
        <p:blipFill>
          <a:blip r:embed="rId4">
            <a:alphaModFix/>
          </a:blip>
          <a:stretch>
            <a:fillRect/>
          </a:stretch>
        </p:blipFill>
        <p:spPr>
          <a:xfrm>
            <a:off x="311700" y="106125"/>
            <a:ext cx="601498" cy="60149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nvSpPr>
        <p:spPr>
          <a:xfrm>
            <a:off x="283025" y="862088"/>
            <a:ext cx="4075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t>Flowchart</a:t>
            </a:r>
            <a:endParaRPr sz="2400"/>
          </a:p>
        </p:txBody>
      </p:sp>
      <p:sp>
        <p:nvSpPr>
          <p:cNvPr id="142" name="Google Shape;142;p26"/>
          <p:cNvSpPr txBox="1"/>
          <p:nvPr/>
        </p:nvSpPr>
        <p:spPr>
          <a:xfrm>
            <a:off x="721650" y="1570650"/>
            <a:ext cx="79239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t>A </a:t>
            </a:r>
            <a:r>
              <a:rPr b="1" lang="en-GB">
                <a:solidFill>
                  <a:srgbClr val="FF0000"/>
                </a:solidFill>
              </a:rPr>
              <a:t>flowchart </a:t>
            </a:r>
            <a:r>
              <a:rPr lang="en-GB"/>
              <a:t>shows diagrammatically the steps required to complete a task and the order that they are to be performed.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GB"/>
              <a:t>These steps, together with the order, are called an </a:t>
            </a:r>
            <a:r>
              <a:rPr b="1" lang="en-GB">
                <a:solidFill>
                  <a:srgbClr val="FF0000"/>
                </a:solidFill>
              </a:rPr>
              <a:t>algorithm</a:t>
            </a:r>
            <a:r>
              <a:rPr lang="en-GB"/>
              <a:t>.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GB"/>
              <a:t>Flowcharts are an effective way to communicate how the algorithm that makes up a system or sub-system works.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GB"/>
              <a:t>Flowcharts are drawn using standard flowchart symbols.</a:t>
            </a:r>
            <a:endParaRPr/>
          </a:p>
        </p:txBody>
      </p:sp>
      <p:pic>
        <p:nvPicPr>
          <p:cNvPr id="143" name="Google Shape;143;p26"/>
          <p:cNvPicPr preferRelativeResize="0"/>
          <p:nvPr/>
        </p:nvPicPr>
        <p:blipFill>
          <a:blip r:embed="rId3">
            <a:alphaModFix/>
          </a:blip>
          <a:stretch>
            <a:fillRect/>
          </a:stretch>
        </p:blipFill>
        <p:spPr>
          <a:xfrm>
            <a:off x="311700" y="106125"/>
            <a:ext cx="601498" cy="60149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nvSpPr>
        <p:spPr>
          <a:xfrm>
            <a:off x="516450" y="679200"/>
            <a:ext cx="81111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400"/>
              <a:t>Begin/End </a:t>
            </a:r>
            <a:endParaRPr b="1" sz="2400"/>
          </a:p>
          <a:p>
            <a:pPr indent="0" lvl="0" marL="0" rtl="0" algn="l">
              <a:spcBef>
                <a:spcPts val="0"/>
              </a:spcBef>
              <a:spcAft>
                <a:spcPts val="0"/>
              </a:spcAft>
              <a:buNone/>
            </a:pPr>
            <a:r>
              <a:t/>
            </a:r>
            <a:endParaRPr/>
          </a:p>
          <a:p>
            <a:pPr indent="0" lvl="0" marL="0" rtl="0" algn="l">
              <a:spcBef>
                <a:spcPts val="0"/>
              </a:spcBef>
              <a:spcAft>
                <a:spcPts val="0"/>
              </a:spcAft>
              <a:buNone/>
            </a:pPr>
            <a:r>
              <a:rPr b="1" lang="en-GB">
                <a:solidFill>
                  <a:srgbClr val="FF0000"/>
                </a:solidFill>
              </a:rPr>
              <a:t>Terminator flowchart symbols</a:t>
            </a:r>
            <a:r>
              <a:rPr lang="en-GB"/>
              <a:t> are used at the beginning and end of each flowchart.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49" name="Google Shape;149;p27"/>
          <p:cNvPicPr preferRelativeResize="0"/>
          <p:nvPr/>
        </p:nvPicPr>
        <p:blipFill>
          <a:blip r:embed="rId3">
            <a:alphaModFix/>
          </a:blip>
          <a:stretch>
            <a:fillRect/>
          </a:stretch>
        </p:blipFill>
        <p:spPr>
          <a:xfrm>
            <a:off x="7517425" y="431575"/>
            <a:ext cx="1247775" cy="1228725"/>
          </a:xfrm>
          <a:prstGeom prst="rect">
            <a:avLst/>
          </a:prstGeom>
          <a:noFill/>
          <a:ln>
            <a:noFill/>
          </a:ln>
        </p:spPr>
      </p:pic>
      <p:sp>
        <p:nvSpPr>
          <p:cNvPr id="150" name="Google Shape;150;p27"/>
          <p:cNvSpPr txBox="1"/>
          <p:nvPr/>
        </p:nvSpPr>
        <p:spPr>
          <a:xfrm>
            <a:off x="516450" y="2013125"/>
            <a:ext cx="69195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400"/>
              <a:t>Process</a:t>
            </a:r>
            <a:r>
              <a:rPr b="1" lang="en-GB" sz="2400"/>
              <a:t> </a:t>
            </a:r>
            <a:endParaRPr b="1" sz="2400"/>
          </a:p>
          <a:p>
            <a:pPr indent="0" lvl="0" marL="0" rtl="0" algn="l">
              <a:spcBef>
                <a:spcPts val="0"/>
              </a:spcBef>
              <a:spcAft>
                <a:spcPts val="0"/>
              </a:spcAft>
              <a:buNone/>
            </a:pPr>
            <a:r>
              <a:t/>
            </a:r>
            <a:endParaRPr/>
          </a:p>
          <a:p>
            <a:pPr indent="0" lvl="0" marL="0" rtl="0" algn="l">
              <a:spcBef>
                <a:spcPts val="0"/>
              </a:spcBef>
              <a:spcAft>
                <a:spcPts val="0"/>
              </a:spcAft>
              <a:buNone/>
            </a:pPr>
            <a:r>
              <a:rPr b="1" lang="en-GB">
                <a:solidFill>
                  <a:srgbClr val="FF0000"/>
                </a:solidFill>
              </a:rPr>
              <a:t>Process flowchart symbols </a:t>
            </a:r>
            <a:r>
              <a:rPr lang="en-GB">
                <a:solidFill>
                  <a:schemeClr val="dk1"/>
                </a:solidFill>
              </a:rPr>
              <a:t>are used to show actions, for example, when values are assigned to variables. If a process has been defined elsewhere then the name of that process is shown.</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51" name="Google Shape;151;p27"/>
          <p:cNvPicPr preferRelativeResize="0"/>
          <p:nvPr/>
        </p:nvPicPr>
        <p:blipFill>
          <a:blip r:embed="rId4">
            <a:alphaModFix/>
          </a:blip>
          <a:stretch>
            <a:fillRect/>
          </a:stretch>
        </p:blipFill>
        <p:spPr>
          <a:xfrm>
            <a:off x="2486025" y="3447463"/>
            <a:ext cx="4171950" cy="1304925"/>
          </a:xfrm>
          <a:prstGeom prst="rect">
            <a:avLst/>
          </a:prstGeom>
          <a:noFill/>
          <a:ln>
            <a:noFill/>
          </a:ln>
        </p:spPr>
      </p:pic>
      <p:pic>
        <p:nvPicPr>
          <p:cNvPr id="152" name="Google Shape;152;p27"/>
          <p:cNvPicPr preferRelativeResize="0"/>
          <p:nvPr/>
        </p:nvPicPr>
        <p:blipFill>
          <a:blip r:embed="rId5">
            <a:alphaModFix/>
          </a:blip>
          <a:stretch>
            <a:fillRect/>
          </a:stretch>
        </p:blipFill>
        <p:spPr>
          <a:xfrm>
            <a:off x="311700" y="106125"/>
            <a:ext cx="601498" cy="60149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8"/>
          <p:cNvPicPr preferRelativeResize="0"/>
          <p:nvPr/>
        </p:nvPicPr>
        <p:blipFill>
          <a:blip r:embed="rId3">
            <a:alphaModFix/>
          </a:blip>
          <a:stretch>
            <a:fillRect/>
          </a:stretch>
        </p:blipFill>
        <p:spPr>
          <a:xfrm>
            <a:off x="311700" y="106125"/>
            <a:ext cx="601498" cy="601498"/>
          </a:xfrm>
          <a:prstGeom prst="rect">
            <a:avLst/>
          </a:prstGeom>
          <a:noFill/>
          <a:ln>
            <a:noFill/>
          </a:ln>
        </p:spPr>
      </p:pic>
      <p:sp>
        <p:nvSpPr>
          <p:cNvPr id="158" name="Google Shape;158;p28"/>
          <p:cNvSpPr txBox="1"/>
          <p:nvPr/>
        </p:nvSpPr>
        <p:spPr>
          <a:xfrm>
            <a:off x="913200" y="1089550"/>
            <a:ext cx="72654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400"/>
              <a:t>Input and output </a:t>
            </a:r>
            <a:endParaRPr b="1" sz="2400"/>
          </a:p>
          <a:p>
            <a:pPr indent="0" lvl="0" marL="0" rtl="0" algn="l">
              <a:spcBef>
                <a:spcPts val="0"/>
              </a:spcBef>
              <a:spcAft>
                <a:spcPts val="0"/>
              </a:spcAft>
              <a:buNone/>
            </a:pPr>
            <a:r>
              <a:t/>
            </a:r>
            <a:endParaRPr/>
          </a:p>
          <a:p>
            <a:pPr indent="0" lvl="0" marL="0" rtl="0" algn="l">
              <a:spcBef>
                <a:spcPts val="0"/>
              </a:spcBef>
              <a:spcAft>
                <a:spcPts val="0"/>
              </a:spcAft>
              <a:buNone/>
            </a:pPr>
            <a:r>
              <a:rPr lang="en-GB"/>
              <a:t>This flowchart symbol is used to show the input of data and output of information.</a:t>
            </a:r>
            <a:endParaRPr/>
          </a:p>
        </p:txBody>
      </p:sp>
      <p:pic>
        <p:nvPicPr>
          <p:cNvPr id="159" name="Google Shape;159;p28"/>
          <p:cNvPicPr preferRelativeResize="0"/>
          <p:nvPr/>
        </p:nvPicPr>
        <p:blipFill>
          <a:blip r:embed="rId4">
            <a:alphaModFix/>
          </a:blip>
          <a:stretch>
            <a:fillRect/>
          </a:stretch>
        </p:blipFill>
        <p:spPr>
          <a:xfrm>
            <a:off x="5492550" y="762650"/>
            <a:ext cx="2686050" cy="904875"/>
          </a:xfrm>
          <a:prstGeom prst="rect">
            <a:avLst/>
          </a:prstGeom>
          <a:noFill/>
          <a:ln>
            <a:noFill/>
          </a:ln>
        </p:spPr>
      </p:pic>
      <p:sp>
        <p:nvSpPr>
          <p:cNvPr id="160" name="Google Shape;160;p28"/>
          <p:cNvSpPr txBox="1"/>
          <p:nvPr/>
        </p:nvSpPr>
        <p:spPr>
          <a:xfrm>
            <a:off x="939300" y="2741825"/>
            <a:ext cx="44376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400"/>
              <a:t>Decision</a:t>
            </a:r>
            <a:endParaRPr b="1" sz="2400"/>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GB"/>
              <a:t>Decision flowchart symbols are used to decide which action is to be taken next; these can be used for selection and repetition/iteration.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GB"/>
              <a:t>There are always two outputs from a decision flowchart symbol.</a:t>
            </a:r>
            <a:endParaRPr/>
          </a:p>
          <a:p>
            <a:pPr indent="0" lvl="0" marL="457200" rtl="0" algn="l">
              <a:spcBef>
                <a:spcPts val="0"/>
              </a:spcBef>
              <a:spcAft>
                <a:spcPts val="0"/>
              </a:spcAft>
              <a:buNone/>
            </a:pPr>
            <a:r>
              <a:t/>
            </a:r>
            <a:endParaRPr/>
          </a:p>
        </p:txBody>
      </p:sp>
      <p:pic>
        <p:nvPicPr>
          <p:cNvPr id="161" name="Google Shape;161;p28"/>
          <p:cNvPicPr preferRelativeResize="0"/>
          <p:nvPr/>
        </p:nvPicPr>
        <p:blipFill>
          <a:blip r:embed="rId5">
            <a:alphaModFix/>
          </a:blip>
          <a:stretch>
            <a:fillRect/>
          </a:stretch>
        </p:blipFill>
        <p:spPr>
          <a:xfrm>
            <a:off x="5231288" y="3290225"/>
            <a:ext cx="3648075" cy="1181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nvSpPr>
        <p:spPr>
          <a:xfrm>
            <a:off x="913200" y="1089550"/>
            <a:ext cx="72654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400"/>
              <a:t>Flow lines</a:t>
            </a:r>
            <a:endParaRPr b="1" sz="2400"/>
          </a:p>
          <a:p>
            <a:pPr indent="0" lvl="0" marL="0" rtl="0" algn="l">
              <a:spcBef>
                <a:spcPts val="0"/>
              </a:spcBef>
              <a:spcAft>
                <a:spcPts val="0"/>
              </a:spcAft>
              <a:buNone/>
            </a:pPr>
            <a:r>
              <a:t/>
            </a:r>
            <a:endParaRPr/>
          </a:p>
          <a:p>
            <a:pPr indent="0" lvl="0" marL="0" rtl="0" algn="l">
              <a:spcBef>
                <a:spcPts val="0"/>
              </a:spcBef>
              <a:spcAft>
                <a:spcPts val="0"/>
              </a:spcAft>
              <a:buNone/>
            </a:pPr>
            <a:r>
              <a:rPr lang="en-GB"/>
              <a:t>Flowchart flow lines use arrows to show the direction of flow, which is usually, but not always, top to bottom and left to right.</a:t>
            </a:r>
            <a:endParaRPr/>
          </a:p>
        </p:txBody>
      </p:sp>
      <p:pic>
        <p:nvPicPr>
          <p:cNvPr id="167" name="Google Shape;167;p29"/>
          <p:cNvPicPr preferRelativeResize="0"/>
          <p:nvPr/>
        </p:nvPicPr>
        <p:blipFill>
          <a:blip r:embed="rId3">
            <a:alphaModFix/>
          </a:blip>
          <a:stretch>
            <a:fillRect/>
          </a:stretch>
        </p:blipFill>
        <p:spPr>
          <a:xfrm>
            <a:off x="311700" y="106125"/>
            <a:ext cx="601498" cy="601498"/>
          </a:xfrm>
          <a:prstGeom prst="rect">
            <a:avLst/>
          </a:prstGeom>
          <a:noFill/>
          <a:ln>
            <a:noFill/>
          </a:ln>
        </p:spPr>
      </p:pic>
      <p:cxnSp>
        <p:nvCxnSpPr>
          <p:cNvPr id="168" name="Google Shape;168;p29"/>
          <p:cNvCxnSpPr/>
          <p:nvPr/>
        </p:nvCxnSpPr>
        <p:spPr>
          <a:xfrm>
            <a:off x="2921950" y="2950250"/>
            <a:ext cx="2667300" cy="72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30"/>
          <p:cNvPicPr preferRelativeResize="0"/>
          <p:nvPr/>
        </p:nvPicPr>
        <p:blipFill>
          <a:blip r:embed="rId3">
            <a:alphaModFix/>
          </a:blip>
          <a:stretch>
            <a:fillRect/>
          </a:stretch>
        </p:blipFill>
        <p:spPr>
          <a:xfrm>
            <a:off x="311700" y="106125"/>
            <a:ext cx="601498" cy="601498"/>
          </a:xfrm>
          <a:prstGeom prst="rect">
            <a:avLst/>
          </a:prstGeom>
          <a:noFill/>
          <a:ln>
            <a:noFill/>
          </a:ln>
        </p:spPr>
      </p:pic>
      <p:sp>
        <p:nvSpPr>
          <p:cNvPr id="174" name="Google Shape;174;p30"/>
          <p:cNvSpPr txBox="1"/>
          <p:nvPr/>
        </p:nvSpPr>
        <p:spPr>
          <a:xfrm>
            <a:off x="283025" y="862088"/>
            <a:ext cx="4075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t>Pseudocode</a:t>
            </a:r>
            <a:endParaRPr sz="2400"/>
          </a:p>
        </p:txBody>
      </p:sp>
      <p:sp>
        <p:nvSpPr>
          <p:cNvPr id="175" name="Google Shape;175;p30"/>
          <p:cNvSpPr txBox="1"/>
          <p:nvPr/>
        </p:nvSpPr>
        <p:spPr>
          <a:xfrm>
            <a:off x="311700" y="1570675"/>
            <a:ext cx="81501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b="1" lang="en-GB">
                <a:solidFill>
                  <a:srgbClr val="FF0000"/>
                </a:solidFill>
              </a:rPr>
              <a:t>Pseudocode </a:t>
            </a:r>
            <a:r>
              <a:rPr lang="en-GB"/>
              <a:t>is a simple method of showing an algorithm.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GB"/>
              <a:t>It describes what the algorithm does by using English key words that are very similar to those used in a high-level programming language.</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GB"/>
              <a:t>P</a:t>
            </a:r>
            <a:r>
              <a:rPr lang="en-GB"/>
              <a:t>seudocode is not bound by the strict syntax rules of a programming language.</a:t>
            </a:r>
            <a:endParaRPr/>
          </a:p>
        </p:txBody>
      </p:sp>
      <p:sp>
        <p:nvSpPr>
          <p:cNvPr id="176" name="Google Shape;176;p30"/>
          <p:cNvSpPr txBox="1"/>
          <p:nvPr/>
        </p:nvSpPr>
        <p:spPr>
          <a:xfrm>
            <a:off x="311700" y="3233250"/>
            <a:ext cx="4563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P</a:t>
            </a:r>
            <a:r>
              <a:rPr lang="en-GB"/>
              <a:t>seudocode for assignment statement: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a:t>
            </a:r>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pic>
        <p:nvPicPr>
          <p:cNvPr id="177" name="Google Shape;177;p30"/>
          <p:cNvPicPr preferRelativeResize="0"/>
          <p:nvPr/>
        </p:nvPicPr>
        <p:blipFill>
          <a:blip r:embed="rId4">
            <a:alphaModFix/>
          </a:blip>
          <a:stretch>
            <a:fillRect/>
          </a:stretch>
        </p:blipFill>
        <p:spPr>
          <a:xfrm>
            <a:off x="3181838" y="3738275"/>
            <a:ext cx="2409825" cy="485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nvSpPr>
        <p:spPr>
          <a:xfrm>
            <a:off x="0" y="785325"/>
            <a:ext cx="439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The pseudocode for conditional statements</a:t>
            </a:r>
            <a:endParaRPr b="1"/>
          </a:p>
        </p:txBody>
      </p:sp>
      <p:pic>
        <p:nvPicPr>
          <p:cNvPr id="183" name="Google Shape;183;p31"/>
          <p:cNvPicPr preferRelativeResize="0"/>
          <p:nvPr/>
        </p:nvPicPr>
        <p:blipFill>
          <a:blip r:embed="rId3">
            <a:alphaModFix/>
          </a:blip>
          <a:stretch>
            <a:fillRect/>
          </a:stretch>
        </p:blipFill>
        <p:spPr>
          <a:xfrm>
            <a:off x="2660175" y="1383825"/>
            <a:ext cx="4464525" cy="3523300"/>
          </a:xfrm>
          <a:prstGeom prst="rect">
            <a:avLst/>
          </a:prstGeom>
          <a:noFill/>
          <a:ln>
            <a:noFill/>
          </a:ln>
        </p:spPr>
      </p:pic>
      <p:pic>
        <p:nvPicPr>
          <p:cNvPr id="184" name="Google Shape;184;p31"/>
          <p:cNvPicPr preferRelativeResize="0"/>
          <p:nvPr/>
        </p:nvPicPr>
        <p:blipFill>
          <a:blip r:embed="rId4">
            <a:alphaModFix/>
          </a:blip>
          <a:stretch>
            <a:fillRect/>
          </a:stretch>
        </p:blipFill>
        <p:spPr>
          <a:xfrm>
            <a:off x="311700" y="106125"/>
            <a:ext cx="601498" cy="60149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311700" y="106125"/>
            <a:ext cx="601498" cy="601498"/>
          </a:xfrm>
          <a:prstGeom prst="rect">
            <a:avLst/>
          </a:prstGeom>
          <a:noFill/>
          <a:ln>
            <a:noFill/>
          </a:ln>
        </p:spPr>
      </p:pic>
      <p:sp>
        <p:nvSpPr>
          <p:cNvPr id="61" name="Google Shape;61;p14"/>
          <p:cNvSpPr txBox="1"/>
          <p:nvPr/>
        </p:nvSpPr>
        <p:spPr>
          <a:xfrm>
            <a:off x="1749900" y="940975"/>
            <a:ext cx="5644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400"/>
              <a:t>Program Development </a:t>
            </a:r>
            <a:r>
              <a:rPr lang="en-GB" sz="2400"/>
              <a:t>Life Cycle</a:t>
            </a:r>
            <a:endParaRPr sz="2600"/>
          </a:p>
        </p:txBody>
      </p:sp>
      <p:sp>
        <p:nvSpPr>
          <p:cNvPr id="62" name="Google Shape;62;p14"/>
          <p:cNvSpPr txBox="1"/>
          <p:nvPr/>
        </p:nvSpPr>
        <p:spPr>
          <a:xfrm>
            <a:off x="2497475" y="1705075"/>
            <a:ext cx="4075200" cy="20163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AutoNum type="arabicPeriod"/>
            </a:pPr>
            <a:r>
              <a:rPr lang="en-GB" sz="1700"/>
              <a:t>Analysis</a:t>
            </a:r>
            <a:endParaRPr sz="1700"/>
          </a:p>
          <a:p>
            <a:pPr indent="0" lvl="0" marL="457200" rtl="0" algn="l">
              <a:spcBef>
                <a:spcPts val="0"/>
              </a:spcBef>
              <a:spcAft>
                <a:spcPts val="0"/>
              </a:spcAft>
              <a:buNone/>
            </a:pPr>
            <a:r>
              <a:t/>
            </a:r>
            <a:endParaRPr sz="1700"/>
          </a:p>
          <a:p>
            <a:pPr indent="-336550" lvl="0" marL="457200" rtl="0" algn="l">
              <a:spcBef>
                <a:spcPts val="0"/>
              </a:spcBef>
              <a:spcAft>
                <a:spcPts val="0"/>
              </a:spcAft>
              <a:buSzPts val="1700"/>
              <a:buAutoNum type="arabicPeriod"/>
            </a:pPr>
            <a:r>
              <a:rPr lang="en-GB" sz="1700"/>
              <a:t>Design</a:t>
            </a:r>
            <a:endParaRPr sz="1700"/>
          </a:p>
          <a:p>
            <a:pPr indent="0" lvl="0" marL="457200" rtl="0" algn="l">
              <a:spcBef>
                <a:spcPts val="0"/>
              </a:spcBef>
              <a:spcAft>
                <a:spcPts val="0"/>
              </a:spcAft>
              <a:buNone/>
            </a:pPr>
            <a:r>
              <a:t/>
            </a:r>
            <a:endParaRPr sz="1700"/>
          </a:p>
          <a:p>
            <a:pPr indent="-336550" lvl="0" marL="457200" rtl="0" algn="l">
              <a:spcBef>
                <a:spcPts val="0"/>
              </a:spcBef>
              <a:spcAft>
                <a:spcPts val="0"/>
              </a:spcAft>
              <a:buSzPts val="1700"/>
              <a:buAutoNum type="arabicPeriod"/>
            </a:pPr>
            <a:r>
              <a:rPr lang="en-GB" sz="1700"/>
              <a:t>Coding</a:t>
            </a:r>
            <a:endParaRPr sz="1700"/>
          </a:p>
          <a:p>
            <a:pPr indent="0" lvl="0" marL="457200" rtl="0" algn="l">
              <a:spcBef>
                <a:spcPts val="0"/>
              </a:spcBef>
              <a:spcAft>
                <a:spcPts val="0"/>
              </a:spcAft>
              <a:buNone/>
            </a:pPr>
            <a:r>
              <a:t/>
            </a:r>
            <a:endParaRPr sz="1700"/>
          </a:p>
          <a:p>
            <a:pPr indent="-336550" lvl="0" marL="457200" rtl="0" algn="l">
              <a:spcBef>
                <a:spcPts val="0"/>
              </a:spcBef>
              <a:spcAft>
                <a:spcPts val="0"/>
              </a:spcAft>
              <a:buSzPts val="1700"/>
              <a:buAutoNum type="arabicPeriod"/>
            </a:pPr>
            <a:r>
              <a:rPr lang="en-GB" sz="1700"/>
              <a:t>Testing</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nvSpPr>
        <p:spPr>
          <a:xfrm>
            <a:off x="587225" y="997575"/>
            <a:ext cx="2334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t>nested IF</a:t>
            </a:r>
            <a:endParaRPr sz="2000"/>
          </a:p>
        </p:txBody>
      </p:sp>
      <p:pic>
        <p:nvPicPr>
          <p:cNvPr id="190" name="Google Shape;190;p32"/>
          <p:cNvPicPr preferRelativeResize="0"/>
          <p:nvPr/>
        </p:nvPicPr>
        <p:blipFill>
          <a:blip r:embed="rId3">
            <a:alphaModFix/>
          </a:blip>
          <a:stretch>
            <a:fillRect/>
          </a:stretch>
        </p:blipFill>
        <p:spPr>
          <a:xfrm>
            <a:off x="311700" y="106125"/>
            <a:ext cx="601498" cy="601498"/>
          </a:xfrm>
          <a:prstGeom prst="rect">
            <a:avLst/>
          </a:prstGeom>
          <a:noFill/>
          <a:ln>
            <a:noFill/>
          </a:ln>
        </p:spPr>
      </p:pic>
      <p:pic>
        <p:nvPicPr>
          <p:cNvPr id="191" name="Google Shape;191;p32"/>
          <p:cNvPicPr preferRelativeResize="0"/>
          <p:nvPr/>
        </p:nvPicPr>
        <p:blipFill>
          <a:blip r:embed="rId4">
            <a:alphaModFix/>
          </a:blip>
          <a:stretch>
            <a:fillRect/>
          </a:stretch>
        </p:blipFill>
        <p:spPr>
          <a:xfrm>
            <a:off x="2767013" y="1747838"/>
            <a:ext cx="3609975" cy="1647825"/>
          </a:xfrm>
          <a:prstGeom prst="rect">
            <a:avLst/>
          </a:prstGeom>
          <a:noFill/>
          <a:ln>
            <a:noFill/>
          </a:ln>
        </p:spPr>
      </p:pic>
      <p:cxnSp>
        <p:nvCxnSpPr>
          <p:cNvPr id="192" name="Google Shape;192;p32"/>
          <p:cNvCxnSpPr/>
          <p:nvPr/>
        </p:nvCxnSpPr>
        <p:spPr>
          <a:xfrm flipH="1" rot="10800000">
            <a:off x="1874875" y="1931600"/>
            <a:ext cx="905700" cy="332400"/>
          </a:xfrm>
          <a:prstGeom prst="straightConnector1">
            <a:avLst/>
          </a:prstGeom>
          <a:noFill/>
          <a:ln cap="flat" cmpd="sng" w="9525">
            <a:solidFill>
              <a:schemeClr val="dk2"/>
            </a:solidFill>
            <a:prstDash val="solid"/>
            <a:round/>
            <a:headEnd len="med" w="med" type="none"/>
            <a:tailEnd len="med" w="med" type="triangle"/>
          </a:ln>
        </p:spPr>
      </p:cxnSp>
      <p:cxnSp>
        <p:nvCxnSpPr>
          <p:cNvPr id="193" name="Google Shape;193;p32"/>
          <p:cNvCxnSpPr/>
          <p:nvPr/>
        </p:nvCxnSpPr>
        <p:spPr>
          <a:xfrm flipH="1" rot="10800000">
            <a:off x="1942125" y="2318513"/>
            <a:ext cx="905700" cy="332400"/>
          </a:xfrm>
          <a:prstGeom prst="straightConnector1">
            <a:avLst/>
          </a:prstGeom>
          <a:noFill/>
          <a:ln cap="flat" cmpd="sng" w="9525">
            <a:solidFill>
              <a:schemeClr val="dk2"/>
            </a:solidFill>
            <a:prstDash val="solid"/>
            <a:round/>
            <a:headEnd len="med" w="med" type="none"/>
            <a:tailEnd len="med" w="med" type="triangle"/>
          </a:ln>
        </p:spPr>
      </p:cxnSp>
      <p:cxnSp>
        <p:nvCxnSpPr>
          <p:cNvPr id="194" name="Google Shape;194;p32"/>
          <p:cNvCxnSpPr/>
          <p:nvPr/>
        </p:nvCxnSpPr>
        <p:spPr>
          <a:xfrm flipH="1" rot="10800000">
            <a:off x="1942125" y="2705425"/>
            <a:ext cx="905700" cy="332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nvSpPr>
        <p:spPr>
          <a:xfrm>
            <a:off x="672125" y="962200"/>
            <a:ext cx="6006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t>CASE OF … OTHERWISE … ENDCASE </a:t>
            </a:r>
            <a:endParaRPr sz="2000"/>
          </a:p>
        </p:txBody>
      </p:sp>
      <p:pic>
        <p:nvPicPr>
          <p:cNvPr id="200" name="Google Shape;200;p33"/>
          <p:cNvPicPr preferRelativeResize="0"/>
          <p:nvPr/>
        </p:nvPicPr>
        <p:blipFill>
          <a:blip r:embed="rId3">
            <a:alphaModFix/>
          </a:blip>
          <a:stretch>
            <a:fillRect/>
          </a:stretch>
        </p:blipFill>
        <p:spPr>
          <a:xfrm>
            <a:off x="311700" y="106125"/>
            <a:ext cx="601498" cy="601498"/>
          </a:xfrm>
          <a:prstGeom prst="rect">
            <a:avLst/>
          </a:prstGeom>
          <a:noFill/>
          <a:ln>
            <a:noFill/>
          </a:ln>
        </p:spPr>
      </p:pic>
      <p:sp>
        <p:nvSpPr>
          <p:cNvPr id="201" name="Google Shape;201;p33"/>
          <p:cNvSpPr txBox="1"/>
          <p:nvPr/>
        </p:nvSpPr>
        <p:spPr>
          <a:xfrm>
            <a:off x="913200" y="1598950"/>
            <a:ext cx="40038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t>For a CASE statement the value of the variable decides the path to be taken. Several values are usually specified.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GB"/>
              <a:t>OTHERWISE is the path taken for all other values.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GB"/>
              <a:t>The end of the statement is shown by ENDCASE.</a:t>
            </a:r>
            <a:endParaRPr/>
          </a:p>
        </p:txBody>
      </p:sp>
      <p:pic>
        <p:nvPicPr>
          <p:cNvPr id="202" name="Google Shape;202;p33"/>
          <p:cNvPicPr preferRelativeResize="0"/>
          <p:nvPr/>
        </p:nvPicPr>
        <p:blipFill>
          <a:blip r:embed="rId4">
            <a:alphaModFix/>
          </a:blip>
          <a:stretch>
            <a:fillRect/>
          </a:stretch>
        </p:blipFill>
        <p:spPr>
          <a:xfrm>
            <a:off x="4683675" y="1799275"/>
            <a:ext cx="4168175" cy="1780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34"/>
          <p:cNvPicPr preferRelativeResize="0"/>
          <p:nvPr/>
        </p:nvPicPr>
        <p:blipFill>
          <a:blip r:embed="rId3">
            <a:alphaModFix/>
          </a:blip>
          <a:stretch>
            <a:fillRect/>
          </a:stretch>
        </p:blipFill>
        <p:spPr>
          <a:xfrm>
            <a:off x="311700" y="106125"/>
            <a:ext cx="601498" cy="601498"/>
          </a:xfrm>
          <a:prstGeom prst="rect">
            <a:avLst/>
          </a:prstGeom>
          <a:noFill/>
          <a:ln>
            <a:noFill/>
          </a:ln>
        </p:spPr>
      </p:pic>
      <p:sp>
        <p:nvSpPr>
          <p:cNvPr id="208" name="Google Shape;208;p34"/>
          <p:cNvSpPr txBox="1"/>
          <p:nvPr/>
        </p:nvSpPr>
        <p:spPr>
          <a:xfrm>
            <a:off x="913200" y="707625"/>
            <a:ext cx="6961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t>The pseudocode for iteration</a:t>
            </a:r>
            <a:endParaRPr sz="2000"/>
          </a:p>
        </p:txBody>
      </p:sp>
      <p:sp>
        <p:nvSpPr>
          <p:cNvPr id="209" name="Google Shape;209;p34"/>
          <p:cNvSpPr txBox="1"/>
          <p:nvPr/>
        </p:nvSpPr>
        <p:spPr>
          <a:xfrm>
            <a:off x="1202725" y="1200225"/>
            <a:ext cx="54903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t> Loop structures are used to perform the iteration.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Pseudocode includes these three different types of loop structure: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 set number of repetitions          FOR … TO … NEXT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 repetition, </a:t>
            </a:r>
            <a:endParaRPr/>
          </a:p>
          <a:p>
            <a:pPr indent="0" lvl="0" marL="0" rtl="0" algn="l">
              <a:spcBef>
                <a:spcPts val="0"/>
              </a:spcBef>
              <a:spcAft>
                <a:spcPts val="0"/>
              </a:spcAft>
              <a:buNone/>
            </a:pPr>
            <a:r>
              <a:rPr lang="en-GB"/>
              <a:t>where the number of repeats is </a:t>
            </a:r>
            <a:endParaRPr/>
          </a:p>
          <a:p>
            <a:pPr indent="0" lvl="0" marL="0" rtl="0" algn="l">
              <a:spcBef>
                <a:spcPts val="0"/>
              </a:spcBef>
              <a:spcAft>
                <a:spcPts val="0"/>
              </a:spcAft>
              <a:buNone/>
            </a:pPr>
            <a:r>
              <a:rPr lang="en-GB"/>
              <a:t>not known, that is completed at </a:t>
            </a:r>
            <a:endParaRPr/>
          </a:p>
          <a:p>
            <a:pPr indent="0" lvl="0" marL="0" rtl="0" algn="l">
              <a:spcBef>
                <a:spcPts val="0"/>
              </a:spcBef>
              <a:spcAft>
                <a:spcPts val="0"/>
              </a:spcAft>
              <a:buNone/>
            </a:pPr>
            <a:r>
              <a:rPr lang="en-GB"/>
              <a:t>least once                                     REPEAT … UNTIL A repetition,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Where the number of repeats </a:t>
            </a:r>
            <a:endParaRPr/>
          </a:p>
          <a:p>
            <a:pPr indent="0" lvl="0" marL="0" rtl="0" algn="l">
              <a:spcBef>
                <a:spcPts val="0"/>
              </a:spcBef>
              <a:spcAft>
                <a:spcPts val="0"/>
              </a:spcAft>
              <a:buNone/>
            </a:pPr>
            <a:r>
              <a:rPr lang="en-GB"/>
              <a:t>is not known, that may never be </a:t>
            </a:r>
            <a:endParaRPr/>
          </a:p>
          <a:p>
            <a:pPr indent="0" lvl="0" marL="0" rtl="0" algn="l">
              <a:spcBef>
                <a:spcPts val="0"/>
              </a:spcBef>
              <a:spcAft>
                <a:spcPts val="0"/>
              </a:spcAft>
              <a:buNone/>
            </a:pPr>
            <a:r>
              <a:rPr lang="en-GB"/>
              <a:t>completed                                     WHILE … DO … ENDWHILE</a:t>
            </a:r>
            <a:endParaRPr/>
          </a:p>
        </p:txBody>
      </p:sp>
      <p:sp>
        <p:nvSpPr>
          <p:cNvPr id="210" name="Google Shape;210;p34"/>
          <p:cNvSpPr/>
          <p:nvPr/>
        </p:nvSpPr>
        <p:spPr>
          <a:xfrm>
            <a:off x="1195675" y="2285225"/>
            <a:ext cx="5376900" cy="2384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1" name="Google Shape;211;p34"/>
          <p:cNvCxnSpPr>
            <a:stCxn id="210" idx="0"/>
            <a:endCxn id="210" idx="2"/>
          </p:cNvCxnSpPr>
          <p:nvPr/>
        </p:nvCxnSpPr>
        <p:spPr>
          <a:xfrm>
            <a:off x="3884125" y="2285225"/>
            <a:ext cx="0" cy="2384400"/>
          </a:xfrm>
          <a:prstGeom prst="straightConnector1">
            <a:avLst/>
          </a:prstGeom>
          <a:noFill/>
          <a:ln cap="flat" cmpd="sng" w="9525">
            <a:solidFill>
              <a:schemeClr val="dk2"/>
            </a:solidFill>
            <a:prstDash val="solid"/>
            <a:round/>
            <a:headEnd len="med" w="med" type="none"/>
            <a:tailEnd len="med" w="med" type="none"/>
          </a:ln>
        </p:spPr>
      </p:cxnSp>
      <p:cxnSp>
        <p:nvCxnSpPr>
          <p:cNvPr id="212" name="Google Shape;212;p34"/>
          <p:cNvCxnSpPr/>
          <p:nvPr/>
        </p:nvCxnSpPr>
        <p:spPr>
          <a:xfrm>
            <a:off x="1202750" y="2681400"/>
            <a:ext cx="5376900" cy="14100"/>
          </a:xfrm>
          <a:prstGeom prst="straightConnector1">
            <a:avLst/>
          </a:prstGeom>
          <a:noFill/>
          <a:ln cap="flat" cmpd="sng" w="9525">
            <a:solidFill>
              <a:schemeClr val="dk2"/>
            </a:solidFill>
            <a:prstDash val="solid"/>
            <a:round/>
            <a:headEnd len="med" w="med" type="none"/>
            <a:tailEnd len="med" w="med" type="none"/>
          </a:ln>
        </p:spPr>
      </p:cxnSp>
      <p:cxnSp>
        <p:nvCxnSpPr>
          <p:cNvPr id="213" name="Google Shape;213;p34"/>
          <p:cNvCxnSpPr/>
          <p:nvPr/>
        </p:nvCxnSpPr>
        <p:spPr>
          <a:xfrm>
            <a:off x="1209825" y="3806325"/>
            <a:ext cx="5376900" cy="21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35"/>
          <p:cNvPicPr preferRelativeResize="0"/>
          <p:nvPr/>
        </p:nvPicPr>
        <p:blipFill>
          <a:blip r:embed="rId3">
            <a:alphaModFix/>
          </a:blip>
          <a:stretch>
            <a:fillRect/>
          </a:stretch>
        </p:blipFill>
        <p:spPr>
          <a:xfrm>
            <a:off x="311700" y="106125"/>
            <a:ext cx="601498" cy="601498"/>
          </a:xfrm>
          <a:prstGeom prst="rect">
            <a:avLst/>
          </a:prstGeom>
          <a:noFill/>
          <a:ln>
            <a:noFill/>
          </a:ln>
        </p:spPr>
      </p:pic>
      <p:sp>
        <p:nvSpPr>
          <p:cNvPr id="219" name="Google Shape;219;p35"/>
          <p:cNvSpPr txBox="1"/>
          <p:nvPr/>
        </p:nvSpPr>
        <p:spPr>
          <a:xfrm>
            <a:off x="913200" y="707625"/>
            <a:ext cx="4075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t>Standard methods of solution</a:t>
            </a:r>
            <a:endParaRPr sz="2000"/>
          </a:p>
        </p:txBody>
      </p:sp>
      <p:sp>
        <p:nvSpPr>
          <p:cNvPr id="220" name="Google Shape;220;p35"/>
          <p:cNvSpPr txBox="1"/>
          <p:nvPr/>
        </p:nvSpPr>
        <p:spPr>
          <a:xfrm>
            <a:off x="1259350" y="1613100"/>
            <a:ext cx="40752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t>Totalling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GB"/>
              <a:t>Counting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GB"/>
              <a:t>Finding maximum, minimum, and average (mean) values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GB"/>
              <a:t>Searching using a linear search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GB"/>
              <a:t>Sorting using a bubble sort.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nvSpPr>
        <p:spPr>
          <a:xfrm>
            <a:off x="751500" y="647700"/>
            <a:ext cx="7641000" cy="3848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t>Totalling -  Keeping a total that values are added to.</a:t>
            </a:r>
            <a:endParaRPr/>
          </a:p>
          <a:p>
            <a:pPr indent="-317500" lvl="0" marL="457200" rtl="0" algn="l">
              <a:spcBef>
                <a:spcPts val="0"/>
              </a:spcBef>
              <a:spcAft>
                <a:spcPts val="0"/>
              </a:spcAft>
              <a:buSzPts val="1400"/>
              <a:buChar char="●"/>
            </a:pPr>
            <a:r>
              <a:rPr lang="en-GB"/>
              <a:t>Counting - Keeping a count of the number of times an action is performed is another standard method. </a:t>
            </a:r>
            <a:endParaRPr/>
          </a:p>
          <a:p>
            <a:pPr indent="-317500" lvl="0" marL="457200" rtl="0" algn="l">
              <a:spcBef>
                <a:spcPts val="0"/>
              </a:spcBef>
              <a:spcAft>
                <a:spcPts val="0"/>
              </a:spcAft>
              <a:buSzPts val="1400"/>
              <a:buChar char="●"/>
            </a:pPr>
            <a:r>
              <a:rPr lang="en-GB"/>
              <a:t>Maximum, minimum and average - Finding the largest and smallest values in a list are two standard methods that are frequently found in algorithms.</a:t>
            </a:r>
            <a:endParaRPr/>
          </a:p>
          <a:p>
            <a:pPr indent="-317500" lvl="0" marL="457200" rtl="0" algn="l">
              <a:spcBef>
                <a:spcPts val="0"/>
              </a:spcBef>
              <a:spcAft>
                <a:spcPts val="0"/>
              </a:spcAft>
              <a:buSzPts val="1400"/>
              <a:buChar char="●"/>
            </a:pPr>
            <a:r>
              <a:rPr lang="en-GB"/>
              <a:t>Linear search - Inspects each item in a list in turn to see if the item matches the value searched for.</a:t>
            </a:r>
            <a:endParaRPr/>
          </a:p>
          <a:p>
            <a:pPr indent="-317500" lvl="0" marL="457200" rtl="0" algn="l">
              <a:spcBef>
                <a:spcPts val="0"/>
              </a:spcBef>
              <a:spcAft>
                <a:spcPts val="0"/>
              </a:spcAft>
              <a:buSzPts val="1400"/>
              <a:buChar char="●"/>
            </a:pPr>
            <a:r>
              <a:rPr lang="en-GB"/>
              <a:t>Bubble sort </a:t>
            </a:r>
            <a:endParaRPr/>
          </a:p>
          <a:p>
            <a:pPr indent="-269999" lvl="0" marL="809999" rtl="0" algn="l">
              <a:spcBef>
                <a:spcPts val="0"/>
              </a:spcBef>
              <a:spcAft>
                <a:spcPts val="0"/>
              </a:spcAft>
              <a:buNone/>
            </a:pPr>
            <a:r>
              <a:rPr lang="en-GB"/>
              <a:t>     - Each element is compared with the next element and swapped if the elements are in the wrong order, starting from the first element and finishing with next-to-last element. </a:t>
            </a:r>
            <a:endParaRPr/>
          </a:p>
          <a:p>
            <a:pPr indent="-89999" lvl="0" marL="899999" rtl="0" algn="l">
              <a:spcBef>
                <a:spcPts val="0"/>
              </a:spcBef>
              <a:spcAft>
                <a:spcPts val="0"/>
              </a:spcAft>
              <a:buNone/>
            </a:pPr>
            <a:r>
              <a:rPr lang="en-GB"/>
              <a:t>- Once it reaches the end of the list, we can be sure that the last element is now in the correct place. </a:t>
            </a:r>
            <a:endParaRPr/>
          </a:p>
          <a:p>
            <a:pPr indent="-89999" lvl="0" marL="899999" rtl="0" algn="l">
              <a:spcBef>
                <a:spcPts val="0"/>
              </a:spcBef>
              <a:spcAft>
                <a:spcPts val="0"/>
              </a:spcAft>
              <a:buNone/>
            </a:pPr>
            <a:r>
              <a:rPr lang="en-GB"/>
              <a:t>- Each element in the list is compared again apart from the last one because we know the final element is in the correct place. </a:t>
            </a:r>
            <a:endParaRPr/>
          </a:p>
          <a:p>
            <a:pPr indent="-89999" lvl="0" marL="899999" rtl="0" algn="l">
              <a:spcBef>
                <a:spcPts val="0"/>
              </a:spcBef>
              <a:spcAft>
                <a:spcPts val="0"/>
              </a:spcAft>
              <a:buNone/>
            </a:pPr>
            <a:r>
              <a:rPr lang="en-GB"/>
              <a:t>- This continues to repeat until there is only one element left to check or no swaps are made.</a:t>
            </a:r>
            <a:endParaRPr/>
          </a:p>
        </p:txBody>
      </p:sp>
      <p:pic>
        <p:nvPicPr>
          <p:cNvPr id="226" name="Google Shape;226;p36"/>
          <p:cNvPicPr preferRelativeResize="0"/>
          <p:nvPr/>
        </p:nvPicPr>
        <p:blipFill>
          <a:blip r:embed="rId3">
            <a:alphaModFix/>
          </a:blip>
          <a:stretch>
            <a:fillRect/>
          </a:stretch>
        </p:blipFill>
        <p:spPr>
          <a:xfrm>
            <a:off x="311700" y="106125"/>
            <a:ext cx="601498" cy="60149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37"/>
          <p:cNvPicPr preferRelativeResize="0"/>
          <p:nvPr/>
        </p:nvPicPr>
        <p:blipFill>
          <a:blip r:embed="rId3">
            <a:alphaModFix/>
          </a:blip>
          <a:stretch>
            <a:fillRect/>
          </a:stretch>
        </p:blipFill>
        <p:spPr>
          <a:xfrm>
            <a:off x="1924050" y="866775"/>
            <a:ext cx="5295900" cy="3409950"/>
          </a:xfrm>
          <a:prstGeom prst="rect">
            <a:avLst/>
          </a:prstGeom>
          <a:noFill/>
          <a:ln>
            <a:noFill/>
          </a:ln>
        </p:spPr>
      </p:pic>
      <p:sp>
        <p:nvSpPr>
          <p:cNvPr id="232" name="Google Shape;232;p37"/>
          <p:cNvSpPr txBox="1"/>
          <p:nvPr/>
        </p:nvSpPr>
        <p:spPr>
          <a:xfrm>
            <a:off x="2361000" y="374175"/>
            <a:ext cx="4422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000"/>
              <a:t>Bubble Sort</a:t>
            </a:r>
            <a:endParaRPr b="1" sz="2000"/>
          </a:p>
        </p:txBody>
      </p:sp>
      <p:pic>
        <p:nvPicPr>
          <p:cNvPr id="233" name="Google Shape;233;p37"/>
          <p:cNvPicPr preferRelativeResize="0"/>
          <p:nvPr/>
        </p:nvPicPr>
        <p:blipFill>
          <a:blip r:embed="rId4">
            <a:alphaModFix/>
          </a:blip>
          <a:stretch>
            <a:fillRect/>
          </a:stretch>
        </p:blipFill>
        <p:spPr>
          <a:xfrm>
            <a:off x="311700" y="106125"/>
            <a:ext cx="601498" cy="60149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txBox="1"/>
          <p:nvPr/>
        </p:nvSpPr>
        <p:spPr>
          <a:xfrm>
            <a:off x="690900" y="643575"/>
            <a:ext cx="4422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t>Validation &amp; Verification</a:t>
            </a:r>
            <a:endParaRPr sz="2000"/>
          </a:p>
        </p:txBody>
      </p:sp>
      <p:sp>
        <p:nvSpPr>
          <p:cNvPr id="239" name="Google Shape;239;p38"/>
          <p:cNvSpPr txBox="1"/>
          <p:nvPr/>
        </p:nvSpPr>
        <p:spPr>
          <a:xfrm>
            <a:off x="806050" y="1136175"/>
            <a:ext cx="7515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FF0000"/>
                </a:solidFill>
              </a:rPr>
              <a:t>Validation </a:t>
            </a:r>
            <a:r>
              <a:rPr lang="en-GB"/>
              <a:t>is the automated checking by a program that data is reasonable before it is accepted into a computer system.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When data is validated by a computer system, if the data is rejected a message should be output explaining why the data was rejected and another opportunity given to enter the data.</a:t>
            </a:r>
            <a:endParaRPr/>
          </a:p>
        </p:txBody>
      </p:sp>
      <p:pic>
        <p:nvPicPr>
          <p:cNvPr id="240" name="Google Shape;240;p38"/>
          <p:cNvPicPr preferRelativeResize="0"/>
          <p:nvPr/>
        </p:nvPicPr>
        <p:blipFill>
          <a:blip r:embed="rId3">
            <a:alphaModFix/>
          </a:blip>
          <a:stretch>
            <a:fillRect/>
          </a:stretch>
        </p:blipFill>
        <p:spPr>
          <a:xfrm>
            <a:off x="311700" y="106125"/>
            <a:ext cx="601498" cy="60149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nvSpPr>
        <p:spPr>
          <a:xfrm>
            <a:off x="1052100" y="1078650"/>
            <a:ext cx="70398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There are many different types of validation checks including: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GB"/>
              <a:t>range checks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GB"/>
              <a:t>length checks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GB"/>
              <a:t>type checks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GB"/>
              <a:t>presence checks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GB"/>
              <a:t>format checks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GB"/>
              <a:t>check digits.</a:t>
            </a:r>
            <a:endParaRPr/>
          </a:p>
        </p:txBody>
      </p:sp>
      <p:pic>
        <p:nvPicPr>
          <p:cNvPr id="246" name="Google Shape;246;p39"/>
          <p:cNvPicPr preferRelativeResize="0"/>
          <p:nvPr/>
        </p:nvPicPr>
        <p:blipFill>
          <a:blip r:embed="rId3">
            <a:alphaModFix/>
          </a:blip>
          <a:stretch>
            <a:fillRect/>
          </a:stretch>
        </p:blipFill>
        <p:spPr>
          <a:xfrm>
            <a:off x="311700" y="106125"/>
            <a:ext cx="601498" cy="60149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40"/>
          <p:cNvPicPr preferRelativeResize="0"/>
          <p:nvPr/>
        </p:nvPicPr>
        <p:blipFill>
          <a:blip r:embed="rId3">
            <a:alphaModFix/>
          </a:blip>
          <a:stretch>
            <a:fillRect/>
          </a:stretch>
        </p:blipFill>
        <p:spPr>
          <a:xfrm>
            <a:off x="311700" y="106125"/>
            <a:ext cx="601498" cy="601498"/>
          </a:xfrm>
          <a:prstGeom prst="rect">
            <a:avLst/>
          </a:prstGeom>
          <a:noFill/>
          <a:ln>
            <a:noFill/>
          </a:ln>
        </p:spPr>
      </p:pic>
      <p:sp>
        <p:nvSpPr>
          <p:cNvPr id="252" name="Google Shape;252;p40"/>
          <p:cNvSpPr txBox="1"/>
          <p:nvPr/>
        </p:nvSpPr>
        <p:spPr>
          <a:xfrm>
            <a:off x="913200" y="111312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t>Verification</a:t>
            </a:r>
            <a:endParaRPr sz="2000"/>
          </a:p>
        </p:txBody>
      </p:sp>
      <p:sp>
        <p:nvSpPr>
          <p:cNvPr id="253" name="Google Shape;253;p40"/>
          <p:cNvSpPr txBox="1"/>
          <p:nvPr/>
        </p:nvSpPr>
        <p:spPr>
          <a:xfrm>
            <a:off x="1197600" y="1833000"/>
            <a:ext cx="6671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FF0000"/>
                </a:solidFill>
              </a:rPr>
              <a:t>Verification </a:t>
            </a:r>
            <a:r>
              <a:rPr lang="en-GB"/>
              <a:t>is checking that data has been accurately copied from one source to another – for instance, input into a computer or transferred from one part of a computer system to another.</a:t>
            </a:r>
            <a:endParaRPr/>
          </a:p>
        </p:txBody>
      </p:sp>
      <p:sp>
        <p:nvSpPr>
          <p:cNvPr id="254" name="Google Shape;254;p40"/>
          <p:cNvSpPr txBox="1"/>
          <p:nvPr/>
        </p:nvSpPr>
        <p:spPr>
          <a:xfrm>
            <a:off x="1197600" y="2664300"/>
            <a:ext cx="5258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Verification methods for input data include: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GB"/>
              <a:t>Double entry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GB"/>
              <a:t>Screen/visual check</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1"/>
          <p:cNvSpPr txBox="1"/>
          <p:nvPr/>
        </p:nvSpPr>
        <p:spPr>
          <a:xfrm>
            <a:off x="813750" y="936575"/>
            <a:ext cx="1619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t>Test Data</a:t>
            </a:r>
            <a:endParaRPr sz="2000"/>
          </a:p>
        </p:txBody>
      </p:sp>
      <p:pic>
        <p:nvPicPr>
          <p:cNvPr id="260" name="Google Shape;260;p41"/>
          <p:cNvPicPr preferRelativeResize="0"/>
          <p:nvPr/>
        </p:nvPicPr>
        <p:blipFill>
          <a:blip r:embed="rId3">
            <a:alphaModFix/>
          </a:blip>
          <a:stretch>
            <a:fillRect/>
          </a:stretch>
        </p:blipFill>
        <p:spPr>
          <a:xfrm>
            <a:off x="311700" y="106125"/>
            <a:ext cx="601498" cy="601498"/>
          </a:xfrm>
          <a:prstGeom prst="rect">
            <a:avLst/>
          </a:prstGeom>
          <a:noFill/>
          <a:ln>
            <a:noFill/>
          </a:ln>
        </p:spPr>
      </p:pic>
      <p:sp>
        <p:nvSpPr>
          <p:cNvPr id="261" name="Google Shape;261;p41"/>
          <p:cNvSpPr txBox="1"/>
          <p:nvPr/>
        </p:nvSpPr>
        <p:spPr>
          <a:xfrm>
            <a:off x="1512375" y="1348525"/>
            <a:ext cx="67557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t>In order to determine whether a solution is working as it should.</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GB"/>
              <a:t>Usually before a whole system is tested each sub-system is tested separately.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 set of </a:t>
            </a:r>
            <a:r>
              <a:rPr b="1" lang="en-GB">
                <a:solidFill>
                  <a:srgbClr val="FF0000"/>
                </a:solidFill>
              </a:rPr>
              <a:t>test data</a:t>
            </a:r>
            <a:r>
              <a:rPr lang="en-GB"/>
              <a:t> is all the items of data required to work through a solution.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b="1" lang="en-GB">
                <a:solidFill>
                  <a:srgbClr val="FF0000"/>
                </a:solidFill>
              </a:rPr>
              <a:t>Normal data</a:t>
            </a:r>
            <a:r>
              <a:rPr lang="en-GB"/>
              <a:t> - should be used to work through the solution to find the actual result(s) and see if they are the same as the expected result(s).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b="1" lang="en-GB">
                <a:solidFill>
                  <a:srgbClr val="FF0000"/>
                </a:solidFill>
              </a:rPr>
              <a:t>A</a:t>
            </a:r>
            <a:r>
              <a:rPr b="1" lang="en-GB">
                <a:solidFill>
                  <a:srgbClr val="FF0000"/>
                </a:solidFill>
              </a:rPr>
              <a:t>bnormal test data</a:t>
            </a:r>
            <a:r>
              <a:rPr b="1" lang="en-GB">
                <a:solidFill>
                  <a:schemeClr val="dk1"/>
                </a:solidFill>
              </a:rPr>
              <a:t> - </a:t>
            </a:r>
            <a:r>
              <a:rPr lang="en-GB"/>
              <a:t>Solutions also need to be tested to prove that they do not do what they are supposed not to do. Test data should be chosen that would be rejected by the solution as not suitable, if the solution is working properly. (It is also sometimes called </a:t>
            </a:r>
            <a:r>
              <a:rPr b="1" lang="en-GB">
                <a:solidFill>
                  <a:srgbClr val="FF0000"/>
                </a:solidFill>
              </a:rPr>
              <a:t>erroneous test data</a:t>
            </a:r>
            <a:r>
              <a:rPr lang="en-GB"/>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664350"/>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GB"/>
              <a:t>Analysis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rPr>
              <a:t>The analysis stage uses </a:t>
            </a:r>
            <a:r>
              <a:rPr b="1" lang="en-GB">
                <a:solidFill>
                  <a:srgbClr val="FF0000"/>
                </a:solidFill>
              </a:rPr>
              <a:t>abstraction </a:t>
            </a:r>
            <a:r>
              <a:rPr lang="en-GB">
                <a:solidFill>
                  <a:schemeClr val="dk1"/>
                </a:solidFill>
              </a:rPr>
              <a:t>and decomposition tools to identify exactly what is required from the program. </a:t>
            </a:r>
            <a:endParaRPr>
              <a:solidFill>
                <a:schemeClr val="dk1"/>
              </a:solidFill>
            </a:endParaRPr>
          </a:p>
          <a:p>
            <a:pPr indent="-342900" lvl="0" marL="457200" rtl="0" algn="l">
              <a:spcBef>
                <a:spcPts val="1200"/>
              </a:spcBef>
              <a:spcAft>
                <a:spcPts val="0"/>
              </a:spcAft>
              <a:buClr>
                <a:schemeClr val="dk1"/>
              </a:buClr>
              <a:buSzPts val="1800"/>
              <a:buChar char="●"/>
            </a:pPr>
            <a:r>
              <a:rPr lang="en-GB">
                <a:solidFill>
                  <a:schemeClr val="dk1"/>
                </a:solidFill>
              </a:rPr>
              <a:t>keeps the key elements required for the solution to the problem and discards any unnecessary details and information that is not required.</a:t>
            </a:r>
            <a:endParaRPr>
              <a:solidFill>
                <a:schemeClr val="dk1"/>
              </a:solidFill>
            </a:endParaRPr>
          </a:p>
          <a:p>
            <a:pPr indent="0" lvl="0" marL="0" rtl="0" algn="l">
              <a:spcBef>
                <a:spcPts val="1200"/>
              </a:spcBef>
              <a:spcAft>
                <a:spcPts val="1200"/>
              </a:spcAft>
              <a:buNone/>
            </a:pPr>
            <a:r>
              <a:rPr b="1" lang="en-GB">
                <a:solidFill>
                  <a:srgbClr val="FF0000"/>
                </a:solidFill>
              </a:rPr>
              <a:t>Decomposition </a:t>
            </a:r>
            <a:r>
              <a:rPr lang="en-GB">
                <a:solidFill>
                  <a:schemeClr val="dk1"/>
                </a:solidFill>
              </a:rPr>
              <a:t>breaks down a complex problem into smaller parts, which can then be subdivided into even smaller parts, that can be solved easily.</a:t>
            </a:r>
            <a:endParaRPr>
              <a:solidFill>
                <a:schemeClr val="dk1"/>
              </a:solidFill>
            </a:endParaRPr>
          </a:p>
        </p:txBody>
      </p:sp>
      <p:pic>
        <p:nvPicPr>
          <p:cNvPr id="69" name="Google Shape;69;p15"/>
          <p:cNvPicPr preferRelativeResize="0"/>
          <p:nvPr/>
        </p:nvPicPr>
        <p:blipFill>
          <a:blip r:embed="rId3">
            <a:alphaModFix/>
          </a:blip>
          <a:stretch>
            <a:fillRect/>
          </a:stretch>
        </p:blipFill>
        <p:spPr>
          <a:xfrm>
            <a:off x="311700" y="106125"/>
            <a:ext cx="601498" cy="60149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2"/>
          <p:cNvSpPr txBox="1"/>
          <p:nvPr/>
        </p:nvSpPr>
        <p:spPr>
          <a:xfrm>
            <a:off x="928900" y="944250"/>
            <a:ext cx="72855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b="1" lang="en-GB">
                <a:solidFill>
                  <a:srgbClr val="FF0000"/>
                </a:solidFill>
              </a:rPr>
              <a:t>E</a:t>
            </a:r>
            <a:r>
              <a:rPr b="1" lang="en-GB">
                <a:solidFill>
                  <a:srgbClr val="FF0000"/>
                </a:solidFill>
              </a:rPr>
              <a:t>xtreme data</a:t>
            </a:r>
            <a:r>
              <a:rPr lang="en-GB">
                <a:solidFill>
                  <a:schemeClr val="dk1"/>
                </a:solidFill>
              </a:rPr>
              <a:t> - Extreme data are the largest and smallest values that normal data can take.</a:t>
            </a:r>
            <a:endParaRPr>
              <a:solidFill>
                <a:schemeClr val="dk1"/>
              </a:solidFill>
            </a:endParaRPr>
          </a:p>
          <a:p>
            <a:pPr indent="-317500" lvl="0" marL="457200" rtl="0" algn="l">
              <a:spcBef>
                <a:spcPts val="0"/>
              </a:spcBef>
              <a:spcAft>
                <a:spcPts val="0"/>
              </a:spcAft>
              <a:buSzPts val="1400"/>
              <a:buChar char="●"/>
            </a:pPr>
            <a:r>
              <a:rPr b="1" lang="en-GB">
                <a:solidFill>
                  <a:srgbClr val="FF0000"/>
                </a:solidFill>
              </a:rPr>
              <a:t>B</a:t>
            </a:r>
            <a:r>
              <a:rPr b="1" lang="en-GB">
                <a:solidFill>
                  <a:srgbClr val="FF0000"/>
                </a:solidFill>
              </a:rPr>
              <a:t>oundary data</a:t>
            </a:r>
            <a:r>
              <a:rPr b="1" lang="en-GB">
                <a:solidFill>
                  <a:schemeClr val="dk1"/>
                </a:solidFill>
              </a:rPr>
              <a:t> </a:t>
            </a:r>
            <a:r>
              <a:rPr lang="en-GB">
                <a:solidFill>
                  <a:schemeClr val="dk1"/>
                </a:solidFill>
              </a:rPr>
              <a:t>- This is used to establish where the largest and smallest values occur. At each boundary two values are required: one value is accepted and the other value is rejected.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267" name="Google Shape;267;p42"/>
          <p:cNvSpPr txBox="1"/>
          <p:nvPr/>
        </p:nvSpPr>
        <p:spPr>
          <a:xfrm>
            <a:off x="798400" y="2410525"/>
            <a:ext cx="4422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t>Trace Tables </a:t>
            </a:r>
            <a:endParaRPr sz="2000"/>
          </a:p>
        </p:txBody>
      </p:sp>
      <p:sp>
        <p:nvSpPr>
          <p:cNvPr id="268" name="Google Shape;268;p42"/>
          <p:cNvSpPr txBox="1"/>
          <p:nvPr/>
        </p:nvSpPr>
        <p:spPr>
          <a:xfrm>
            <a:off x="998000" y="3078425"/>
            <a:ext cx="75465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t>U</a:t>
            </a:r>
            <a:r>
              <a:rPr lang="en-GB"/>
              <a:t>sed to record the results from each step in an algorithm.</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GB"/>
              <a:t>It is used to record the value of an item (variable) each time that it changes.</a:t>
            </a:r>
            <a:endParaRPr/>
          </a:p>
        </p:txBody>
      </p:sp>
      <p:sp>
        <p:nvSpPr>
          <p:cNvPr id="269" name="Google Shape;269;p42"/>
          <p:cNvSpPr txBox="1"/>
          <p:nvPr/>
        </p:nvSpPr>
        <p:spPr>
          <a:xfrm>
            <a:off x="928900" y="3909725"/>
            <a:ext cx="7438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The manual exercise of working through an algorithm step by step is called a </a:t>
            </a:r>
            <a:r>
              <a:rPr b="1" lang="en-GB">
                <a:solidFill>
                  <a:srgbClr val="FF0000"/>
                </a:solidFill>
              </a:rPr>
              <a:t>dry run</a:t>
            </a:r>
            <a:r>
              <a:rPr lang="en-GB"/>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Trace tables and test data can be used to </a:t>
            </a:r>
            <a:r>
              <a:rPr b="1" lang="en-GB"/>
              <a:t>identify and correct errors</a:t>
            </a:r>
            <a:r>
              <a:rPr lang="en-GB"/>
              <a:t>.</a:t>
            </a:r>
            <a:endParaRPr/>
          </a:p>
        </p:txBody>
      </p:sp>
      <p:pic>
        <p:nvPicPr>
          <p:cNvPr id="270" name="Google Shape;270;p42"/>
          <p:cNvPicPr preferRelativeResize="0"/>
          <p:nvPr/>
        </p:nvPicPr>
        <p:blipFill>
          <a:blip r:embed="rId3">
            <a:alphaModFix/>
          </a:blip>
          <a:stretch>
            <a:fillRect/>
          </a:stretch>
        </p:blipFill>
        <p:spPr>
          <a:xfrm>
            <a:off x="311700" y="106125"/>
            <a:ext cx="601498" cy="60149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43"/>
          <p:cNvPicPr preferRelativeResize="0"/>
          <p:nvPr/>
        </p:nvPicPr>
        <p:blipFill>
          <a:blip r:embed="rId3">
            <a:alphaModFix/>
          </a:blip>
          <a:stretch>
            <a:fillRect/>
          </a:stretch>
        </p:blipFill>
        <p:spPr>
          <a:xfrm>
            <a:off x="311700" y="106125"/>
            <a:ext cx="601498" cy="601498"/>
          </a:xfrm>
          <a:prstGeom prst="rect">
            <a:avLst/>
          </a:prstGeom>
          <a:noFill/>
          <a:ln>
            <a:noFill/>
          </a:ln>
        </p:spPr>
      </p:pic>
      <p:sp>
        <p:nvSpPr>
          <p:cNvPr id="276" name="Google Shape;276;p43"/>
          <p:cNvSpPr txBox="1"/>
          <p:nvPr/>
        </p:nvSpPr>
        <p:spPr>
          <a:xfrm>
            <a:off x="913200" y="707625"/>
            <a:ext cx="4422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t>Writing and Amending Algorithms</a:t>
            </a:r>
            <a:endParaRPr sz="2000"/>
          </a:p>
        </p:txBody>
      </p:sp>
      <p:sp>
        <p:nvSpPr>
          <p:cNvPr id="277" name="Google Shape;277;p43"/>
          <p:cNvSpPr txBox="1"/>
          <p:nvPr/>
        </p:nvSpPr>
        <p:spPr>
          <a:xfrm>
            <a:off x="1189900" y="1335750"/>
            <a:ext cx="76998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eriod"/>
            </a:pPr>
            <a:r>
              <a:rPr lang="en-GB"/>
              <a:t>Clearly specified problem.</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GB"/>
              <a:t>Break the problem down in to sub-problems.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GB"/>
              <a:t>Decide on how any data is to be obtained and stored, what is going to happen to the data and how any results are going to be displayed.</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GB"/>
              <a:t>Design the structure of your algorithm using a structure diagram.</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GB"/>
              <a:t>Decide on how you are going to construct your algorithm - a flowchart or pseudocode.</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GB"/>
              <a:t>Construct an easily readable algorithm.</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GB"/>
              <a:t>Dry run your algorithm, show the results in trace tables.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GB"/>
              <a:t>Correct errors and repeat.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4"/>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Quiz - </a:t>
            </a:r>
            <a:r>
              <a:rPr lang="en-GB" u="sng">
                <a:solidFill>
                  <a:schemeClr val="hlink"/>
                </a:solidFill>
                <a:hlinkClick r:id="rId3"/>
              </a:rPr>
              <a:t>https://forms.gle/t5E6o3ThkU3rGmrCA</a:t>
            </a:r>
            <a:endParaRPr/>
          </a:p>
        </p:txBody>
      </p:sp>
      <p:pic>
        <p:nvPicPr>
          <p:cNvPr id="283" name="Google Shape;283;p44"/>
          <p:cNvPicPr preferRelativeResize="0"/>
          <p:nvPr/>
        </p:nvPicPr>
        <p:blipFill>
          <a:blip r:embed="rId4">
            <a:alphaModFix/>
          </a:blip>
          <a:stretch>
            <a:fillRect/>
          </a:stretch>
        </p:blipFill>
        <p:spPr>
          <a:xfrm>
            <a:off x="311700" y="106125"/>
            <a:ext cx="601498" cy="60149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707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2. Design</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a:p>
            <a:pPr indent="0" lvl="0" marL="0" rtl="0" algn="l">
              <a:spcBef>
                <a:spcPts val="1200"/>
              </a:spcBef>
              <a:spcAft>
                <a:spcPts val="0"/>
              </a:spcAft>
              <a:buNone/>
            </a:pPr>
            <a:r>
              <a:rPr lang="en-GB">
                <a:solidFill>
                  <a:schemeClr val="dk1"/>
                </a:solidFill>
              </a:rPr>
              <a:t>When the design stage is complete, the programmer should know what is to be done. </a:t>
            </a:r>
            <a:endParaRPr>
              <a:solidFill>
                <a:schemeClr val="dk1"/>
              </a:solidFill>
            </a:endParaRPr>
          </a:p>
          <a:p>
            <a:pPr indent="-342900" lvl="0" marL="457200" rtl="0" algn="l">
              <a:spcBef>
                <a:spcPts val="1200"/>
              </a:spcBef>
              <a:spcAft>
                <a:spcPts val="0"/>
              </a:spcAft>
              <a:buClr>
                <a:schemeClr val="dk1"/>
              </a:buClr>
              <a:buSzPts val="1800"/>
              <a:buChar char="●"/>
            </a:pPr>
            <a:r>
              <a:rPr lang="en-GB">
                <a:solidFill>
                  <a:schemeClr val="dk1"/>
                </a:solidFill>
              </a:rPr>
              <a:t>All the tasks that need to be completed</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How each task is to be performed </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How the tasks work together. </a:t>
            </a:r>
            <a:endParaRPr>
              <a:solidFill>
                <a:schemeClr val="dk1"/>
              </a:solidFill>
            </a:endParaRPr>
          </a:p>
          <a:p>
            <a:pPr indent="0" lvl="0" marL="0" rtl="0" algn="l">
              <a:spcBef>
                <a:spcPts val="1200"/>
              </a:spcBef>
              <a:spcAft>
                <a:spcPts val="1200"/>
              </a:spcAft>
              <a:buNone/>
            </a:pPr>
            <a:r>
              <a:rPr lang="en-GB">
                <a:solidFill>
                  <a:schemeClr val="dk1"/>
                </a:solidFill>
              </a:rPr>
              <a:t>This can be formally documented using structure charts, flowcharts and pseudocode</a:t>
            </a:r>
            <a:endParaRPr>
              <a:solidFill>
                <a:schemeClr val="dk1"/>
              </a:solidFill>
            </a:endParaRPr>
          </a:p>
        </p:txBody>
      </p:sp>
      <p:pic>
        <p:nvPicPr>
          <p:cNvPr id="76" name="Google Shape;76;p16"/>
          <p:cNvPicPr preferRelativeResize="0"/>
          <p:nvPr/>
        </p:nvPicPr>
        <p:blipFill>
          <a:blip r:embed="rId3">
            <a:alphaModFix/>
          </a:blip>
          <a:stretch>
            <a:fillRect/>
          </a:stretch>
        </p:blipFill>
        <p:spPr>
          <a:xfrm>
            <a:off x="311700" y="106125"/>
            <a:ext cx="601498" cy="60149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777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3. Coding and Iterative Testing</a:t>
            </a:r>
            <a:endParaRPr/>
          </a:p>
        </p:txBody>
      </p:sp>
      <p:sp>
        <p:nvSpPr>
          <p:cNvPr id="82" name="Google Shape;82;p17"/>
          <p:cNvSpPr txBox="1"/>
          <p:nvPr>
            <p:ph idx="1" type="body"/>
          </p:nvPr>
        </p:nvSpPr>
        <p:spPr>
          <a:xfrm>
            <a:off x="311700" y="14201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FF0000"/>
                </a:solidFill>
              </a:rPr>
              <a:t>Coding </a:t>
            </a:r>
            <a:r>
              <a:rPr lang="en-GB">
                <a:solidFill>
                  <a:schemeClr val="dk1"/>
                </a:solidFill>
              </a:rPr>
              <a:t>- The program or set of programs is developed. Each module of the program is written using a suitable programming language and then tested to see if it works. </a:t>
            </a:r>
            <a:endParaRPr>
              <a:solidFill>
                <a:schemeClr val="dk1"/>
              </a:solidFill>
            </a:endParaRPr>
          </a:p>
          <a:p>
            <a:pPr indent="0" lvl="0" marL="0" rtl="0" algn="l">
              <a:spcBef>
                <a:spcPts val="1200"/>
              </a:spcBef>
              <a:spcAft>
                <a:spcPts val="1200"/>
              </a:spcAft>
              <a:buNone/>
            </a:pPr>
            <a:r>
              <a:rPr b="1" lang="en-GB">
                <a:solidFill>
                  <a:srgbClr val="FF0000"/>
                </a:solidFill>
              </a:rPr>
              <a:t>Iterative</a:t>
            </a:r>
            <a:r>
              <a:rPr b="1" lang="en-GB">
                <a:solidFill>
                  <a:srgbClr val="FF0000"/>
                </a:solidFill>
              </a:rPr>
              <a:t> Testing</a:t>
            </a:r>
            <a:r>
              <a:rPr lang="en-GB">
                <a:solidFill>
                  <a:schemeClr val="dk1"/>
                </a:solidFill>
              </a:rPr>
              <a:t> - Modular tests are conducted, code amended, and tests repeated until the module performs as required.</a:t>
            </a:r>
            <a:endParaRPr>
              <a:solidFill>
                <a:schemeClr val="dk1"/>
              </a:solidFill>
            </a:endParaRPr>
          </a:p>
        </p:txBody>
      </p:sp>
      <p:pic>
        <p:nvPicPr>
          <p:cNvPr id="83" name="Google Shape;83;p17"/>
          <p:cNvPicPr preferRelativeResize="0"/>
          <p:nvPr/>
        </p:nvPicPr>
        <p:blipFill>
          <a:blip r:embed="rId3">
            <a:alphaModFix/>
          </a:blip>
          <a:stretch>
            <a:fillRect/>
          </a:stretch>
        </p:blipFill>
        <p:spPr>
          <a:xfrm>
            <a:off x="311700" y="106125"/>
            <a:ext cx="601498" cy="6014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756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4. Testing</a:t>
            </a:r>
            <a:endParaRPr/>
          </a:p>
        </p:txBody>
      </p:sp>
      <p:sp>
        <p:nvSpPr>
          <p:cNvPr id="89" name="Google Shape;89;p18"/>
          <p:cNvSpPr txBox="1"/>
          <p:nvPr>
            <p:ph idx="1" type="body"/>
          </p:nvPr>
        </p:nvSpPr>
        <p:spPr>
          <a:xfrm>
            <a:off x="311700" y="1520375"/>
            <a:ext cx="8520600" cy="183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rPr>
              <a:t>The completed program or set of programs is run many times with different sets of test data. </a:t>
            </a:r>
            <a:endParaRPr>
              <a:solidFill>
                <a:schemeClr val="dk1"/>
              </a:solidFill>
            </a:endParaRPr>
          </a:p>
          <a:p>
            <a:pPr indent="0" lvl="0" marL="0" rtl="0" algn="l">
              <a:spcBef>
                <a:spcPts val="1200"/>
              </a:spcBef>
              <a:spcAft>
                <a:spcPts val="1200"/>
              </a:spcAft>
              <a:buNone/>
            </a:pPr>
            <a:r>
              <a:rPr lang="en-GB">
                <a:solidFill>
                  <a:schemeClr val="dk1"/>
                </a:solidFill>
              </a:rPr>
              <a:t>This ensures that all the tasks completed work together as specified in the program design.</a:t>
            </a:r>
            <a:endParaRPr>
              <a:solidFill>
                <a:schemeClr val="dk1"/>
              </a:solidFill>
            </a:endParaRPr>
          </a:p>
        </p:txBody>
      </p:sp>
      <p:pic>
        <p:nvPicPr>
          <p:cNvPr id="90" name="Google Shape;90;p18"/>
          <p:cNvPicPr preferRelativeResize="0"/>
          <p:nvPr/>
        </p:nvPicPr>
        <p:blipFill>
          <a:blip r:embed="rId3">
            <a:alphaModFix/>
          </a:blip>
          <a:stretch>
            <a:fillRect/>
          </a:stretch>
        </p:blipFill>
        <p:spPr>
          <a:xfrm>
            <a:off x="311700" y="106125"/>
            <a:ext cx="601498" cy="60149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657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Computer </a:t>
            </a:r>
            <a:r>
              <a:rPr lang="en-GB"/>
              <a:t>systems</a:t>
            </a:r>
            <a:r>
              <a:rPr lang="en-GB"/>
              <a:t>, sub-systems and decomposition</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solidFill>
                  <a:schemeClr val="dk1"/>
                </a:solidFill>
              </a:rPr>
              <a:t>A computer system is made up of </a:t>
            </a:r>
            <a:endParaRPr>
              <a:solidFill>
                <a:schemeClr val="dk1"/>
              </a:solidFill>
            </a:endParaRPr>
          </a:p>
          <a:p>
            <a:pPr indent="-342900" lvl="0" marL="457200" rtl="0" algn="l">
              <a:spcBef>
                <a:spcPts val="1200"/>
              </a:spcBef>
              <a:spcAft>
                <a:spcPts val="0"/>
              </a:spcAft>
              <a:buClr>
                <a:schemeClr val="dk1"/>
              </a:buClr>
              <a:buSzPts val="1800"/>
              <a:buChar char="●"/>
            </a:pPr>
            <a:r>
              <a:rPr lang="en-GB">
                <a:solidFill>
                  <a:schemeClr val="dk1"/>
                </a:solidFill>
              </a:rPr>
              <a:t>Software</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Data</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Hardware</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Communications</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People</a:t>
            </a:r>
            <a:endParaRPr>
              <a:solidFill>
                <a:schemeClr val="dk1"/>
              </a:solidFill>
            </a:endParaRPr>
          </a:p>
          <a:p>
            <a:pPr indent="0" lvl="0" marL="0" rtl="0" algn="l">
              <a:spcBef>
                <a:spcPts val="1200"/>
              </a:spcBef>
              <a:spcAft>
                <a:spcPts val="0"/>
              </a:spcAft>
              <a:buNone/>
            </a:pPr>
            <a:r>
              <a:rPr lang="en-GB">
                <a:solidFill>
                  <a:schemeClr val="dk1"/>
                </a:solidFill>
              </a:rPr>
              <a:t>Each computer system can be divided up into a set of </a:t>
            </a:r>
            <a:r>
              <a:rPr b="1" lang="en-GB">
                <a:solidFill>
                  <a:srgbClr val="FF0000"/>
                </a:solidFill>
              </a:rPr>
              <a:t>sub-systems</a:t>
            </a:r>
            <a:r>
              <a:rPr lang="en-GB">
                <a:solidFill>
                  <a:schemeClr val="dk1"/>
                </a:solidFill>
              </a:rPr>
              <a:t>. </a:t>
            </a:r>
            <a:endParaRPr>
              <a:solidFill>
                <a:schemeClr val="dk1"/>
              </a:solidFill>
            </a:endParaRPr>
          </a:p>
          <a:p>
            <a:pPr indent="0" lvl="0" marL="0" rtl="0" algn="l">
              <a:spcBef>
                <a:spcPts val="1200"/>
              </a:spcBef>
              <a:spcAft>
                <a:spcPts val="1200"/>
              </a:spcAft>
              <a:buNone/>
            </a:pPr>
            <a:r>
              <a:rPr lang="en-GB">
                <a:solidFill>
                  <a:schemeClr val="dk1"/>
                </a:solidFill>
              </a:rPr>
              <a:t>Each sub-system can be further divided into sub-systems and so on until each sub-system just performs a single action.</a:t>
            </a:r>
            <a:endParaRPr>
              <a:solidFill>
                <a:schemeClr val="dk1"/>
              </a:solidFill>
            </a:endParaRPr>
          </a:p>
        </p:txBody>
      </p:sp>
      <p:pic>
        <p:nvPicPr>
          <p:cNvPr id="97" name="Google Shape;97;p19"/>
          <p:cNvPicPr preferRelativeResize="0"/>
          <p:nvPr/>
        </p:nvPicPr>
        <p:blipFill>
          <a:blip r:embed="rId3">
            <a:alphaModFix/>
          </a:blip>
          <a:stretch>
            <a:fillRect/>
          </a:stretch>
        </p:blipFill>
        <p:spPr>
          <a:xfrm>
            <a:off x="311700" y="106125"/>
            <a:ext cx="601498" cy="6014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nvSpPr>
        <p:spPr>
          <a:xfrm>
            <a:off x="877300" y="1542350"/>
            <a:ext cx="81573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t>Each sub-system can be developed by a programmer as a sub-routine.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GB" sz="2000"/>
              <a:t>How each sub-routine works can be shown by using </a:t>
            </a:r>
            <a:r>
              <a:rPr b="1" lang="en-GB" sz="2000">
                <a:solidFill>
                  <a:srgbClr val="FF0000"/>
                </a:solidFill>
              </a:rPr>
              <a:t>flowcharts </a:t>
            </a:r>
            <a:r>
              <a:rPr lang="en-GB" sz="2000"/>
              <a:t>or </a:t>
            </a:r>
            <a:r>
              <a:rPr b="1" lang="en-GB" sz="2000">
                <a:solidFill>
                  <a:srgbClr val="FF0000"/>
                </a:solidFill>
              </a:rPr>
              <a:t>pseudocode</a:t>
            </a:r>
            <a:r>
              <a:rPr lang="en-GB" sz="2000"/>
              <a:t>.</a:t>
            </a:r>
            <a:endParaRPr sz="2000"/>
          </a:p>
        </p:txBody>
      </p:sp>
      <p:pic>
        <p:nvPicPr>
          <p:cNvPr id="103" name="Google Shape;103;p20"/>
          <p:cNvPicPr preferRelativeResize="0"/>
          <p:nvPr/>
        </p:nvPicPr>
        <p:blipFill>
          <a:blip r:embed="rId3">
            <a:alphaModFix/>
          </a:blip>
          <a:stretch>
            <a:fillRect/>
          </a:stretch>
        </p:blipFill>
        <p:spPr>
          <a:xfrm>
            <a:off x="311700" y="106125"/>
            <a:ext cx="601498" cy="60149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nvSpPr>
        <p:spPr>
          <a:xfrm>
            <a:off x="0" y="877250"/>
            <a:ext cx="91440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rgbClr val="FF0000"/>
                </a:solidFill>
              </a:rPr>
              <a:t>Top-down design</a:t>
            </a:r>
            <a:endParaRPr b="1" sz="2000">
              <a:solidFill>
                <a:srgbClr val="FF0000"/>
              </a:solidFill>
            </a:endParaRPr>
          </a:p>
          <a:p>
            <a:pPr indent="0" lvl="0" marL="0" rtl="0" algn="l">
              <a:spcBef>
                <a:spcPts val="0"/>
              </a:spcBef>
              <a:spcAft>
                <a:spcPts val="0"/>
              </a:spcAft>
              <a:buNone/>
            </a:pPr>
            <a:r>
              <a:t/>
            </a:r>
            <a:endParaRPr b="1" sz="2000">
              <a:solidFill>
                <a:srgbClr val="FF0000"/>
              </a:solidFill>
            </a:endParaRPr>
          </a:p>
          <a:p>
            <a:pPr indent="-355600" lvl="0" marL="457200" rtl="0" algn="l">
              <a:spcBef>
                <a:spcPts val="0"/>
              </a:spcBef>
              <a:spcAft>
                <a:spcPts val="0"/>
              </a:spcAft>
              <a:buSzPts val="2000"/>
              <a:buChar char="●"/>
            </a:pPr>
            <a:r>
              <a:rPr lang="en-GB" sz="2000"/>
              <a:t>Decomposition of a computer system into a set of subsystems.</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GB" sz="2000"/>
              <a:t>Breaking each sub-system down into a set of smaller sub-systems, until each sub-system just performs a single action. </a:t>
            </a:r>
            <a:endParaRPr sz="2000"/>
          </a:p>
        </p:txBody>
      </p:sp>
      <p:sp>
        <p:nvSpPr>
          <p:cNvPr id="109" name="Google Shape;109;p21"/>
          <p:cNvSpPr txBox="1"/>
          <p:nvPr/>
        </p:nvSpPr>
        <p:spPr>
          <a:xfrm>
            <a:off x="0" y="3325225"/>
            <a:ext cx="908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The process of breaking down into smaller sub-systems is called </a:t>
            </a:r>
            <a:r>
              <a:rPr b="1" lang="en-GB">
                <a:solidFill>
                  <a:srgbClr val="FF0000"/>
                </a:solidFill>
              </a:rPr>
              <a:t>stepwise refinement</a:t>
            </a:r>
            <a:r>
              <a:rPr lang="en-GB">
                <a:solidFill>
                  <a:schemeClr val="dk1"/>
                </a:solidFill>
              </a:rPr>
              <a:t>.</a:t>
            </a:r>
            <a:endParaRPr>
              <a:solidFill>
                <a:schemeClr val="dk1"/>
              </a:solidFill>
            </a:endParaRPr>
          </a:p>
        </p:txBody>
      </p:sp>
      <p:pic>
        <p:nvPicPr>
          <p:cNvPr id="110" name="Google Shape;110;p21"/>
          <p:cNvPicPr preferRelativeResize="0"/>
          <p:nvPr/>
        </p:nvPicPr>
        <p:blipFill>
          <a:blip r:embed="rId3">
            <a:alphaModFix/>
          </a:blip>
          <a:stretch>
            <a:fillRect/>
          </a:stretch>
        </p:blipFill>
        <p:spPr>
          <a:xfrm>
            <a:off x="311700" y="106125"/>
            <a:ext cx="601498" cy="60149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