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2" roundtripDataSignature="AMtx7miOdukzxzXT1lVrg4eo5S3SUnu5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1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1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2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2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8" name="Google Shape;4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7" name="Google Shape;1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2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2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2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2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2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2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2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2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1" name="Google Shape;41;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2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4" name="Google Shape;4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7"/>
          <p:cNvPicPr preferRelativeResize="0"/>
          <p:nvPr/>
        </p:nvPicPr>
        <p:blipFill>
          <a:blip r:embed="rId1">
            <a:alphaModFix/>
          </a:blip>
          <a:stretch>
            <a:fillRect/>
          </a:stretch>
        </p:blipFill>
        <p:spPr>
          <a:xfrm>
            <a:off x="7873725" y="152400"/>
            <a:ext cx="600075" cy="6000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youtube.com/watch?v=n8mbzU0X2nQ" TargetMode="External"/><Relationship Id="rId4" Type="http://schemas.openxmlformats.org/officeDocument/2006/relationships/hyperlink" Target="https://www.youtube.com/watch?v=AfZxUK9U3h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youtube.com/watch?v=R12_y2BhKb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youtube.com/watch?v=6BJLmfscrq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youtube.com/watch?v=fHsJAei2oc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youtube.com/watch?v=74gfIQEx6r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youtube.com/watch?v=ilhGh9CEIw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youtube.com/watch?v=_bW4vEo1F4E" TargetMode="External"/><Relationship Id="rId4" Type="http://schemas.openxmlformats.org/officeDocument/2006/relationships/hyperlink" Target="https://www.youtube.com/watch?v=_bW4vEo1F4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youtube.com/watch?v=rPlxvo3c_Zk" TargetMode="External"/><Relationship Id="rId4" Type="http://schemas.openxmlformats.org/officeDocument/2006/relationships/hyperlink" Target="https://www.youtube.com/watch?v=RbbhDA5_EzI"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nvSpPr>
        <p:spPr>
          <a:xfrm>
            <a:off x="582525" y="545325"/>
            <a:ext cx="7138800" cy="406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Cyber Security</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Keeping data safe is extremely important for many reasons. It may be personal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data that you want to keep within your family or close friends, or it may be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commercial data, such as passwords and bank details.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Cyber threats</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brute force attacks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data interception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distributed denial of service (DDoS) attacks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hacking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malware (viruses, worms, Trojan horse, spyware, adware and ransomware)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phishing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pharming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social engineering.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Malware</a:t>
            </a:r>
            <a:endParaRPr/>
          </a:p>
        </p:txBody>
      </p:sp>
      <p:sp>
        <p:nvSpPr>
          <p:cNvPr id="108" name="Google Shape;108;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Malware is one of the biggest risks to the integrity and security of data on a computer system. There are many forms of malware; this chapter will only consider the following in any detail:</a:t>
            </a:r>
            <a:endParaRPr/>
          </a:p>
          <a:p>
            <a:pPr indent="-342900" lvl="0" marL="457200" rtl="0" algn="l">
              <a:lnSpc>
                <a:spcPct val="115000"/>
              </a:lnSpc>
              <a:spcBef>
                <a:spcPts val="1200"/>
              </a:spcBef>
              <a:spcAft>
                <a:spcPts val="0"/>
              </a:spcAft>
              <a:buSzPts val="1800"/>
              <a:buAutoNum type="arabicPeriod"/>
            </a:pPr>
            <a:r>
              <a:rPr lang="en"/>
              <a:t>Viruses</a:t>
            </a:r>
            <a:endParaRPr/>
          </a:p>
          <a:p>
            <a:pPr indent="-342900" lvl="0" marL="457200" rtl="0" algn="l">
              <a:lnSpc>
                <a:spcPct val="115000"/>
              </a:lnSpc>
              <a:spcBef>
                <a:spcPts val="0"/>
              </a:spcBef>
              <a:spcAft>
                <a:spcPts val="0"/>
              </a:spcAft>
              <a:buSzPts val="1800"/>
              <a:buAutoNum type="arabicPeriod"/>
            </a:pPr>
            <a:r>
              <a:rPr lang="en"/>
              <a:t>Worms</a:t>
            </a:r>
            <a:endParaRPr/>
          </a:p>
          <a:p>
            <a:pPr indent="-342900" lvl="0" marL="457200" rtl="0" algn="l">
              <a:lnSpc>
                <a:spcPct val="115000"/>
              </a:lnSpc>
              <a:spcBef>
                <a:spcPts val="0"/>
              </a:spcBef>
              <a:spcAft>
                <a:spcPts val="0"/>
              </a:spcAft>
              <a:buSzPts val="1800"/>
              <a:buAutoNum type="arabicPeriod"/>
            </a:pPr>
            <a:r>
              <a:rPr lang="en"/>
              <a:t>Trojan horse</a:t>
            </a:r>
            <a:endParaRPr/>
          </a:p>
          <a:p>
            <a:pPr indent="-342900" lvl="0" marL="457200" rtl="0" algn="l">
              <a:lnSpc>
                <a:spcPct val="115000"/>
              </a:lnSpc>
              <a:spcBef>
                <a:spcPts val="0"/>
              </a:spcBef>
              <a:spcAft>
                <a:spcPts val="0"/>
              </a:spcAft>
              <a:buSzPts val="1800"/>
              <a:buAutoNum type="arabicPeriod"/>
            </a:pPr>
            <a:r>
              <a:rPr lang="en"/>
              <a:t>Spyware</a:t>
            </a:r>
            <a:endParaRPr/>
          </a:p>
          <a:p>
            <a:pPr indent="-342900" lvl="0" marL="457200" rtl="0" algn="l">
              <a:lnSpc>
                <a:spcPct val="115000"/>
              </a:lnSpc>
              <a:spcBef>
                <a:spcPts val="0"/>
              </a:spcBef>
              <a:spcAft>
                <a:spcPts val="0"/>
              </a:spcAft>
              <a:buSzPts val="1800"/>
              <a:buAutoNum type="arabicPeriod"/>
            </a:pPr>
            <a:r>
              <a:rPr lang="en"/>
              <a:t>Ransomware</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1"/>
          <p:cNvPicPr preferRelativeResize="0"/>
          <p:nvPr/>
        </p:nvPicPr>
        <p:blipFill rotWithShape="1">
          <a:blip r:embed="rId3">
            <a:alphaModFix/>
          </a:blip>
          <a:srcRect b="0" l="0" r="0" t="0"/>
          <a:stretch/>
        </p:blipFill>
        <p:spPr>
          <a:xfrm>
            <a:off x="1224250" y="389000"/>
            <a:ext cx="6695500" cy="4365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Malware Videos for reference</a:t>
            </a:r>
            <a:endParaRPr/>
          </a:p>
        </p:txBody>
      </p:sp>
      <p:sp>
        <p:nvSpPr>
          <p:cNvPr id="119" name="Google Shape;119;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u="sng">
                <a:solidFill>
                  <a:schemeClr val="hlink"/>
                </a:solidFill>
                <a:hlinkClick r:id="rId3"/>
              </a:rPr>
              <a:t>https://www.youtube.com/watch?v=n8mbzU0X2nQ</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rPr lang="en" u="sng">
                <a:solidFill>
                  <a:schemeClr val="hlink"/>
                </a:solidFill>
                <a:hlinkClick r:id="rId4"/>
              </a:rPr>
              <a:t>https://www.youtube.com/watch?v=AfZxUK9U3hE</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Phishing</a:t>
            </a:r>
            <a:endParaRPr/>
          </a:p>
        </p:txBody>
      </p:sp>
      <p:sp>
        <p:nvSpPr>
          <p:cNvPr id="125" name="Google Shape;125;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08108"/>
              <a:buNone/>
            </a:pPr>
            <a:r>
              <a:rPr lang="en"/>
              <a:t>Phishing occurs when a cybercriminal sends out legitimate-looking emails to users. The emails may contain links or attachments that, when initiated, take the user to a fake website; or they may trick the user into responding with personal data (for example, bank account details or credit/debit card details). </a:t>
            </a:r>
            <a:endParaRPr/>
          </a:p>
          <a:p>
            <a:pPr indent="0" lvl="0" marL="0" rtl="0" algn="l">
              <a:lnSpc>
                <a:spcPct val="115000"/>
              </a:lnSpc>
              <a:spcBef>
                <a:spcPts val="1200"/>
              </a:spcBef>
              <a:spcAft>
                <a:spcPts val="0"/>
              </a:spcAft>
              <a:buSzPct val="108108"/>
              <a:buNone/>
            </a:pPr>
            <a:r>
              <a:t/>
            </a:r>
            <a:endParaRPr/>
          </a:p>
          <a:p>
            <a:pPr indent="0" lvl="0" marL="0" rtl="0" algn="l">
              <a:lnSpc>
                <a:spcPct val="115000"/>
              </a:lnSpc>
              <a:spcBef>
                <a:spcPts val="1200"/>
              </a:spcBef>
              <a:spcAft>
                <a:spcPts val="0"/>
              </a:spcAft>
              <a:buClr>
                <a:schemeClr val="dk1"/>
              </a:buClr>
              <a:buSzPct val="61110"/>
              <a:buFont typeface="Arial"/>
              <a:buNone/>
            </a:pPr>
            <a:r>
              <a:rPr lang="en"/>
              <a:t>The email usually appears to be genuine coming from a known bank or service provider (also refer to Section 5.3.2). The key point is that the recipient has to initiate some act before the phishing scam can cause any harm. If suspicious emails are deleted or not opened, then phishing attacks won’t cause any problems.</a:t>
            </a:r>
            <a:endParaRPr/>
          </a:p>
          <a:p>
            <a:pPr indent="0" lvl="0" marL="0" rtl="0" algn="l">
              <a:lnSpc>
                <a:spcPct val="115000"/>
              </a:lnSpc>
              <a:spcBef>
                <a:spcPts val="1200"/>
              </a:spcBef>
              <a:spcAft>
                <a:spcPts val="1200"/>
              </a:spcAft>
              <a:buSzPct val="108108"/>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Activity	</a:t>
            </a:r>
            <a:endParaRPr/>
          </a:p>
        </p:txBody>
      </p:sp>
      <p:sp>
        <p:nvSpPr>
          <p:cNvPr id="131" name="Google Shape;131;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Reference Video:</a:t>
            </a:r>
            <a:endParaRPr/>
          </a:p>
          <a:p>
            <a:pPr indent="0" lvl="0" marL="0" rtl="0" algn="l">
              <a:lnSpc>
                <a:spcPct val="115000"/>
              </a:lnSpc>
              <a:spcBef>
                <a:spcPts val="1200"/>
              </a:spcBef>
              <a:spcAft>
                <a:spcPts val="0"/>
              </a:spcAft>
              <a:buSzPts val="1800"/>
              <a:buNone/>
            </a:pPr>
            <a:r>
              <a:rPr lang="en" u="sng">
                <a:solidFill>
                  <a:schemeClr val="hlink"/>
                </a:solidFill>
                <a:hlinkClick r:id="rId3"/>
              </a:rPr>
              <a:t>https://www.youtube.com/watch?v=R12_y2BhKbE</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rPr lang="en"/>
              <a:t>What are the ways to prevent phishing attacks ?</a:t>
            </a:r>
            <a:endParaRPr/>
          </a:p>
          <a:p>
            <a:pPr indent="0" lvl="0" marL="0" rtl="0" algn="l">
              <a:lnSpc>
                <a:spcPct val="115000"/>
              </a:lnSpc>
              <a:spcBef>
                <a:spcPts val="1200"/>
              </a:spcBef>
              <a:spcAft>
                <a:spcPts val="1200"/>
              </a:spcAft>
              <a:buSzPts val="1800"/>
              <a:buNone/>
            </a:pPr>
            <a:r>
              <a:rPr lang="en"/>
              <a:t>What is spear Phishing?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Pharming	</a:t>
            </a:r>
            <a:endParaRPr/>
          </a:p>
        </p:txBody>
      </p:sp>
      <p:sp>
        <p:nvSpPr>
          <p:cNvPr id="137" name="Google Shape;13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a:t>Pharming is malicious code installed on a user’s computer or on an infected website. The code redirects the user’s browser to a fake website without the user’s knowledge. Unlike phishing, the user doesn’t actually need to take any action for it to be initiated. The creator of the malicious code can gain personal data, such as bank details, from the user. Often the website appears to come from a trusted source and can lead to fraud and identity theft.</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DNS Cache Poisoning</a:t>
            </a:r>
            <a:endParaRPr/>
          </a:p>
        </p:txBody>
      </p:sp>
      <p:sp>
        <p:nvSpPr>
          <p:cNvPr id="143" name="Google Shape;143;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Every time a user types in a URL, their browser contacts the DNS server; the IP address of the website will then be sent back to their browser. However, DNS cache poisoning changes the real IP address values to those of the fake website; consequently, the user’s computer will connect to the fake website.</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rPr b="1" lang="en"/>
              <a:t>Activity:</a:t>
            </a:r>
            <a:endParaRPr b="1"/>
          </a:p>
          <a:p>
            <a:pPr indent="0" lvl="0" marL="0" rtl="0" algn="l">
              <a:lnSpc>
                <a:spcPct val="115000"/>
              </a:lnSpc>
              <a:spcBef>
                <a:spcPts val="1200"/>
              </a:spcBef>
              <a:spcAft>
                <a:spcPts val="0"/>
              </a:spcAft>
              <a:buClr>
                <a:schemeClr val="dk1"/>
              </a:buClr>
              <a:buSzPts val="1100"/>
              <a:buFont typeface="Arial"/>
              <a:buNone/>
            </a:pPr>
            <a:r>
              <a:rPr lang="en"/>
              <a:t>Study the steps to mitigate against the risk of pharming:</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ctr">
              <a:lnSpc>
                <a:spcPct val="100000"/>
              </a:lnSpc>
              <a:spcBef>
                <a:spcPts val="0"/>
              </a:spcBef>
              <a:spcAft>
                <a:spcPts val="0"/>
              </a:spcAft>
              <a:buSzPct val="117647"/>
              <a:buNone/>
            </a:pPr>
            <a:r>
              <a:rPr lang="en" u="sng">
                <a:solidFill>
                  <a:schemeClr val="hlink"/>
                </a:solidFill>
                <a:hlinkClick r:id="rId3"/>
              </a:rPr>
              <a:t>https://www.youtube.com/watch?v=6BJLmfscrqo</a:t>
            </a:r>
            <a:endParaRPr/>
          </a:p>
          <a:p>
            <a:pPr indent="0" lvl="0" marL="0" rtl="0" algn="ctr">
              <a:lnSpc>
                <a:spcPct val="100000"/>
              </a:lnSpc>
              <a:spcBef>
                <a:spcPts val="0"/>
              </a:spcBef>
              <a:spcAft>
                <a:spcPts val="0"/>
              </a:spcAft>
              <a:buSzPct val="117647"/>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Brute force attacks</a:t>
            </a:r>
            <a:endParaRPr/>
          </a:p>
        </p:txBody>
      </p:sp>
      <p:sp>
        <p:nvSpPr>
          <p:cNvPr id="66" name="Google Shape;6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lang="en"/>
              <a:t>If a hacker wants to ‘crack’ your password, they can systematically try all the</a:t>
            </a:r>
            <a:endParaRPr/>
          </a:p>
          <a:p>
            <a:pPr indent="0" lvl="0" marL="0" rtl="0" algn="l">
              <a:lnSpc>
                <a:spcPct val="115000"/>
              </a:lnSpc>
              <a:spcBef>
                <a:spcPts val="1200"/>
              </a:spcBef>
              <a:spcAft>
                <a:spcPts val="0"/>
              </a:spcAft>
              <a:buClr>
                <a:schemeClr val="dk1"/>
              </a:buClr>
              <a:buSzPts val="1100"/>
              <a:buFont typeface="Arial"/>
              <a:buNone/>
            </a:pPr>
            <a:r>
              <a:rPr lang="en"/>
              <a:t>different combinations of letters, numbers and other symbols until eventually</a:t>
            </a:r>
            <a:endParaRPr/>
          </a:p>
          <a:p>
            <a:pPr indent="0" lvl="0" marL="0" rtl="0" algn="l">
              <a:lnSpc>
                <a:spcPct val="115000"/>
              </a:lnSpc>
              <a:spcBef>
                <a:spcPts val="1200"/>
              </a:spcBef>
              <a:spcAft>
                <a:spcPts val="0"/>
              </a:spcAft>
              <a:buClr>
                <a:schemeClr val="dk1"/>
              </a:buClr>
              <a:buSzPts val="1100"/>
              <a:buFont typeface="Arial"/>
              <a:buNone/>
            </a:pPr>
            <a:r>
              <a:rPr lang="en"/>
              <a:t>they find your password. This is known as a brute force attack and there isn’t a</a:t>
            </a:r>
            <a:endParaRPr/>
          </a:p>
          <a:p>
            <a:pPr indent="0" lvl="0" marL="0" rtl="0" algn="l">
              <a:lnSpc>
                <a:spcPct val="115000"/>
              </a:lnSpc>
              <a:spcBef>
                <a:spcPts val="1200"/>
              </a:spcBef>
              <a:spcAft>
                <a:spcPts val="0"/>
              </a:spcAft>
              <a:buSzPts val="1800"/>
              <a:buNone/>
            </a:pPr>
            <a:r>
              <a:rPr lang="en"/>
              <a:t>lot of sophistication in the technique.</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rPr lang="en"/>
              <a:t>Reference for kids - </a:t>
            </a:r>
            <a:r>
              <a:rPr lang="en" u="sng">
                <a:solidFill>
                  <a:schemeClr val="hlink"/>
                </a:solidFill>
                <a:hlinkClick r:id="rId3"/>
              </a:rPr>
              <a:t>https://www.youtube.com/watch?v=fHsJAei2ocM</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 interception</a:t>
            </a:r>
            <a:endParaRPr/>
          </a:p>
        </p:txBody>
      </p:sp>
      <p:sp>
        <p:nvSpPr>
          <p:cNvPr id="72" name="Google Shape;72;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Data interception is a form of stealing data by tapping into a wired or wireless communication link. The intent is to compromise privacy or to obtain confidential information. Interception can be carried out using a packet sniffer, which examines data packets being sent over a network. The intercepted data is sent back</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rPr lang="en"/>
              <a:t>Reference : </a:t>
            </a:r>
            <a:r>
              <a:rPr lang="en" u="sng">
                <a:solidFill>
                  <a:schemeClr val="hlink"/>
                </a:solidFill>
                <a:hlinkClick r:id="rId3"/>
              </a:rPr>
              <a:t>https://www.youtube.com/watch?v=74gfIQEx6rw</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Distributed Denial of Service (DDoS) attacks</a:t>
            </a:r>
            <a:endParaRPr/>
          </a:p>
        </p:txBody>
      </p:sp>
      <p:sp>
        <p:nvSpPr>
          <p:cNvPr id="78" name="Google Shape;78;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Clr>
                <a:schemeClr val="dk1"/>
              </a:buClr>
              <a:buSzPct val="61110"/>
              <a:buFont typeface="Arial"/>
              <a:buNone/>
            </a:pPr>
            <a:r>
              <a:rPr lang="en"/>
              <a:t>A denial of service (DoS) attack is an attempt at preventing users from accessing part of a network, notably an internet server. This is usually temporary but may be a very damaging act or a large breach of security. It doesn’t just affect networks; an individual can also be a target for such an attack. The attacker may be able to prevent a user from:</a:t>
            </a:r>
            <a:endParaRPr/>
          </a:p>
          <a:p>
            <a:pPr indent="0" lvl="0" marL="0" rtl="0" algn="l">
              <a:lnSpc>
                <a:spcPct val="115000"/>
              </a:lnSpc>
              <a:spcBef>
                <a:spcPts val="1200"/>
              </a:spcBef>
              <a:spcAft>
                <a:spcPts val="0"/>
              </a:spcAft>
              <a:buClr>
                <a:schemeClr val="dk1"/>
              </a:buClr>
              <a:buSzPct val="61110"/>
              <a:buFont typeface="Arial"/>
              <a:buNone/>
            </a:pPr>
            <a:r>
              <a:rPr lang="en"/>
              <a:t>» accessing their emails</a:t>
            </a:r>
            <a:endParaRPr/>
          </a:p>
          <a:p>
            <a:pPr indent="0" lvl="0" marL="0" rtl="0" algn="l">
              <a:lnSpc>
                <a:spcPct val="115000"/>
              </a:lnSpc>
              <a:spcBef>
                <a:spcPts val="1200"/>
              </a:spcBef>
              <a:spcAft>
                <a:spcPts val="0"/>
              </a:spcAft>
              <a:buClr>
                <a:schemeClr val="dk1"/>
              </a:buClr>
              <a:buSzPct val="61110"/>
              <a:buFont typeface="Arial"/>
              <a:buNone/>
            </a:pPr>
            <a:r>
              <a:rPr lang="en"/>
              <a:t>» accessing websites/web pages</a:t>
            </a:r>
            <a:endParaRPr/>
          </a:p>
          <a:p>
            <a:pPr indent="0" lvl="0" marL="0" rtl="0" algn="l">
              <a:lnSpc>
                <a:spcPct val="115000"/>
              </a:lnSpc>
              <a:spcBef>
                <a:spcPts val="1200"/>
              </a:spcBef>
              <a:spcAft>
                <a:spcPts val="0"/>
              </a:spcAft>
              <a:buSzPct val="117647"/>
              <a:buNone/>
            </a:pPr>
            <a:r>
              <a:rPr lang="en"/>
              <a:t>» accessing online services (such as banking).</a:t>
            </a:r>
            <a:endParaRPr/>
          </a:p>
          <a:p>
            <a:pPr indent="0" lvl="0" marL="0" rtl="0" algn="l">
              <a:lnSpc>
                <a:spcPct val="115000"/>
              </a:lnSpc>
              <a:spcBef>
                <a:spcPts val="1200"/>
              </a:spcBef>
              <a:spcAft>
                <a:spcPts val="0"/>
              </a:spcAft>
              <a:buSzPct val="117647"/>
              <a:buNone/>
            </a:pPr>
            <a:r>
              <a:rPr lang="en"/>
              <a:t>Reference : </a:t>
            </a:r>
            <a:r>
              <a:rPr lang="en" u="sng">
                <a:solidFill>
                  <a:schemeClr val="hlink"/>
                </a:solidFill>
                <a:hlinkClick r:id="rId3"/>
              </a:rPr>
              <a:t>https://www.youtube.com/watch?v=ilhGh9CEIwM</a:t>
            </a:r>
            <a:endParaRPr/>
          </a:p>
          <a:p>
            <a:pPr indent="0" lvl="0" marL="0" rtl="0" algn="l">
              <a:lnSpc>
                <a:spcPct val="115000"/>
              </a:lnSpc>
              <a:spcBef>
                <a:spcPts val="1200"/>
              </a:spcBef>
              <a:spcAft>
                <a:spcPts val="0"/>
              </a:spcAft>
              <a:buClr>
                <a:schemeClr val="dk1"/>
              </a:buClr>
              <a:buSzPct val="61110"/>
              <a:buFont typeface="Arial"/>
              <a:buNone/>
            </a:pPr>
            <a:r>
              <a:t/>
            </a:r>
            <a:endParaRPr/>
          </a:p>
          <a:p>
            <a:pPr indent="0" lvl="0" marL="0" rtl="0" algn="l">
              <a:lnSpc>
                <a:spcPct val="115000"/>
              </a:lnSpc>
              <a:spcBef>
                <a:spcPts val="1200"/>
              </a:spcBef>
              <a:spcAft>
                <a:spcPts val="1200"/>
              </a:spcAft>
              <a:buSzPct val="117647"/>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SPAM</a:t>
            </a:r>
            <a:endParaRPr/>
          </a:p>
        </p:txBody>
      </p:sp>
      <p:sp>
        <p:nvSpPr>
          <p:cNvPr id="84" name="Google Shape;84;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650">
                <a:solidFill>
                  <a:srgbClr val="071D2B"/>
                </a:solidFill>
                <a:highlight>
                  <a:srgbClr val="FFFFFF"/>
                </a:highlight>
              </a:rPr>
              <a:t>Spam is digital junk mail — unsolicited communications sent in bulk over the internet or through any electronic messaging system.</a:t>
            </a:r>
            <a:endParaRPr sz="1650">
              <a:solidFill>
                <a:srgbClr val="071D2B"/>
              </a:solidFill>
              <a:highlight>
                <a:srgbClr val="FFFFFF"/>
              </a:highlight>
            </a:endParaRPr>
          </a:p>
          <a:p>
            <a:pPr indent="0" lvl="0" marL="0" rtl="0" algn="l">
              <a:lnSpc>
                <a:spcPct val="115000"/>
              </a:lnSpc>
              <a:spcBef>
                <a:spcPts val="1200"/>
              </a:spcBef>
              <a:spcAft>
                <a:spcPts val="0"/>
              </a:spcAft>
              <a:buSzPts val="1800"/>
              <a:buNone/>
            </a:pPr>
            <a:r>
              <a:rPr i="1" lang="en" sz="1350">
                <a:solidFill>
                  <a:srgbClr val="21455C"/>
                </a:solidFill>
                <a:highlight>
                  <a:srgbClr val="FFFFFF"/>
                </a:highlight>
              </a:rPr>
              <a:t>spamming</a:t>
            </a:r>
            <a:r>
              <a:rPr lang="en" sz="1350">
                <a:solidFill>
                  <a:srgbClr val="21455C"/>
                </a:solidFill>
                <a:highlight>
                  <a:srgbClr val="FFFFFF"/>
                </a:highlight>
              </a:rPr>
              <a:t> is the act of sending these messages, and a person who engages in the practice is a </a:t>
            </a:r>
            <a:r>
              <a:rPr i="1" lang="en" sz="1350">
                <a:solidFill>
                  <a:srgbClr val="21455C"/>
                </a:solidFill>
                <a:highlight>
                  <a:srgbClr val="FFFFFF"/>
                </a:highlight>
              </a:rPr>
              <a:t>spammer</a:t>
            </a:r>
            <a:r>
              <a:rPr lang="en" sz="1350">
                <a:solidFill>
                  <a:srgbClr val="21455C"/>
                </a:solidFill>
                <a:highlight>
                  <a:srgbClr val="FFFFFF"/>
                </a:highlight>
              </a:rPr>
              <a:t>. </a:t>
            </a:r>
            <a:r>
              <a:rPr b="1" lang="en" sz="1350">
                <a:solidFill>
                  <a:schemeClr val="dk1"/>
                </a:solidFill>
                <a:highlight>
                  <a:srgbClr val="FFFFFF"/>
                </a:highlight>
              </a:rPr>
              <a:t>Most of the time, spamming is commercial in nature</a:t>
            </a:r>
            <a:r>
              <a:rPr lang="en" sz="1350">
                <a:solidFill>
                  <a:srgbClr val="21455C"/>
                </a:solidFill>
                <a:highlight>
                  <a:srgbClr val="FFFFFF"/>
                </a:highlight>
              </a:rPr>
              <a:t>, and though the spam is bothersome, it isn’t necessarily malicious or fraudulent (though it can be).</a:t>
            </a:r>
            <a:endParaRPr sz="1350">
              <a:solidFill>
                <a:srgbClr val="21455C"/>
              </a:solidFill>
              <a:highlight>
                <a:srgbClr val="FFFFFF"/>
              </a:highlight>
            </a:endParaRPr>
          </a:p>
          <a:p>
            <a:pPr indent="0" lvl="0" marL="0" rtl="0" algn="l">
              <a:lnSpc>
                <a:spcPct val="115000"/>
              </a:lnSpc>
              <a:spcBef>
                <a:spcPts val="1200"/>
              </a:spcBef>
              <a:spcAft>
                <a:spcPts val="1200"/>
              </a:spcAft>
              <a:buSzPts val="1800"/>
              <a:buNone/>
            </a:pPr>
            <a:r>
              <a:t/>
            </a:r>
            <a:endParaRPr sz="1350">
              <a:solidFill>
                <a:srgbClr val="21455C"/>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Origin - </a:t>
            </a:r>
            <a:r>
              <a:rPr lang="en" u="sng">
                <a:solidFill>
                  <a:schemeClr val="hlink"/>
                </a:solidFill>
                <a:hlinkClick r:id="rId3"/>
              </a:rPr>
              <a:t>https://www.youtube.com/watch?v=_bW4vEo1F4E</a:t>
            </a:r>
            <a:endParaRPr/>
          </a:p>
          <a:p>
            <a:pPr indent="0" lvl="0" marL="0" rtl="0" algn="l">
              <a:lnSpc>
                <a:spcPct val="100000"/>
              </a:lnSpc>
              <a:spcBef>
                <a:spcPts val="0"/>
              </a:spcBef>
              <a:spcAft>
                <a:spcPts val="0"/>
              </a:spcAft>
              <a:buSzPct val="111111"/>
              <a:buNone/>
            </a:pPr>
            <a:r>
              <a:t/>
            </a:r>
            <a:endParaRPr/>
          </a:p>
        </p:txBody>
      </p:sp>
      <p:sp>
        <p:nvSpPr>
          <p:cNvPr id="90" name="Google Shape;90;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40000"/>
              </a:lnSpc>
              <a:spcBef>
                <a:spcPts val="0"/>
              </a:spcBef>
              <a:spcAft>
                <a:spcPts val="0"/>
              </a:spcAft>
              <a:buClr>
                <a:schemeClr val="dk1"/>
              </a:buClr>
              <a:buSzPct val="36666"/>
              <a:buFont typeface="Arial"/>
              <a:buNone/>
            </a:pPr>
            <a:r>
              <a:rPr b="1" lang="en" sz="3000">
                <a:solidFill>
                  <a:srgbClr val="071D2B"/>
                </a:solidFill>
                <a:highlight>
                  <a:srgbClr val="FFFFFF"/>
                </a:highlight>
              </a:rPr>
              <a:t>Why is it called spam?</a:t>
            </a:r>
            <a:endParaRPr b="1" sz="3000">
              <a:solidFill>
                <a:srgbClr val="071D2B"/>
              </a:solidFill>
              <a:highlight>
                <a:srgbClr val="FFFFFF"/>
              </a:highlight>
            </a:endParaRPr>
          </a:p>
          <a:p>
            <a:pPr indent="0" lvl="0" marL="1409700" marR="1409700" rtl="0" algn="l">
              <a:lnSpc>
                <a:spcPct val="155000"/>
              </a:lnSpc>
              <a:spcBef>
                <a:spcPts val="0"/>
              </a:spcBef>
              <a:spcAft>
                <a:spcPts val="0"/>
              </a:spcAft>
              <a:buClr>
                <a:schemeClr val="dk1"/>
              </a:buClr>
              <a:buSzPct val="81481"/>
              <a:buFont typeface="Arial"/>
              <a:buNone/>
            </a:pPr>
            <a:r>
              <a:rPr lang="en" sz="1350">
                <a:solidFill>
                  <a:srgbClr val="21455C"/>
                </a:solidFill>
                <a:highlight>
                  <a:srgbClr val="FFFFFF"/>
                </a:highlight>
              </a:rPr>
              <a:t>The use of the term “spam” to describe this type of invasive blanket-messaging is a reference to a </a:t>
            </a:r>
            <a:r>
              <a:rPr lang="en" sz="1350" u="sng">
                <a:solidFill>
                  <a:srgbClr val="1A74B1"/>
                </a:solidFill>
                <a:highlight>
                  <a:srgbClr val="FFFFFF"/>
                </a:highlight>
                <a:hlinkClick r:id="rId4">
                  <a:extLst>
                    <a:ext uri="{A12FA001-AC4F-418D-AE19-62706E023703}">
                      <ahyp:hlinkClr val="tx"/>
                    </a:ext>
                  </a:extLst>
                </a:hlinkClick>
              </a:rPr>
              <a:t>Monty Python skit</a:t>
            </a:r>
            <a:r>
              <a:rPr lang="en" sz="1350">
                <a:solidFill>
                  <a:srgbClr val="21455C"/>
                </a:solidFill>
                <a:highlight>
                  <a:srgbClr val="FFFFFF"/>
                </a:highlight>
              </a:rPr>
              <a:t>. In it, a group of diners (clad in Viking costumes, no less) loudly and repeatedly proclaim that everyone must eat Spam, regardless of whether they want it or not. It’s similar to how an email spammer will flood your inbox with their unwanted messages.</a:t>
            </a:r>
            <a:endParaRPr sz="1350">
              <a:solidFill>
                <a:srgbClr val="21455C"/>
              </a:solidFill>
              <a:highlight>
                <a:srgbClr val="FFFFFF"/>
              </a:highlight>
            </a:endParaRPr>
          </a:p>
          <a:p>
            <a:pPr indent="0" lvl="0" marL="1409700" marR="1409700" rtl="0" algn="l">
              <a:lnSpc>
                <a:spcPct val="157000"/>
              </a:lnSpc>
              <a:spcBef>
                <a:spcPts val="0"/>
              </a:spcBef>
              <a:spcAft>
                <a:spcPts val="0"/>
              </a:spcAft>
              <a:buClr>
                <a:schemeClr val="dk1"/>
              </a:buClr>
              <a:buSzPct val="81481"/>
              <a:buFont typeface="Arial"/>
              <a:buNone/>
            </a:pPr>
            <a:r>
              <a:rPr lang="en" sz="1350">
                <a:solidFill>
                  <a:srgbClr val="21455C"/>
                </a:solidFill>
                <a:highlight>
                  <a:srgbClr val="FFFFFF"/>
                </a:highlight>
              </a:rPr>
              <a:t>When spelled with a capital S, “Spam” refers to the canned pork product that the above-mentioned Vikings love. </a:t>
            </a:r>
            <a:r>
              <a:rPr b="1" lang="en" sz="1350">
                <a:solidFill>
                  <a:srgbClr val="21455C"/>
                </a:solidFill>
                <a:highlight>
                  <a:srgbClr val="FFFFFF"/>
                </a:highlight>
              </a:rPr>
              <a:t>Use a lowercase S</a:t>
            </a:r>
            <a:r>
              <a:rPr lang="en" sz="1350">
                <a:solidFill>
                  <a:srgbClr val="21455C"/>
                </a:solidFill>
                <a:highlight>
                  <a:srgbClr val="FFFFFF"/>
                </a:highlight>
              </a:rPr>
              <a:t> to discuss the endless flood of emails and other messages that you never asked for.</a:t>
            </a:r>
            <a:endParaRPr sz="1350">
              <a:solidFill>
                <a:srgbClr val="21455C"/>
              </a:solidFill>
              <a:highlight>
                <a:srgbClr val="FFFFFF"/>
              </a:highlight>
            </a:endParaRPr>
          </a:p>
          <a:p>
            <a:pPr indent="0" lvl="0" marL="0" rtl="0" algn="l">
              <a:lnSpc>
                <a:spcPct val="115000"/>
              </a:lnSpc>
              <a:spcBef>
                <a:spcPts val="0"/>
              </a:spcBef>
              <a:spcAft>
                <a:spcPts val="1200"/>
              </a:spcAft>
              <a:buSzPct val="108108"/>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Hacking</a:t>
            </a:r>
            <a:endParaRPr/>
          </a:p>
        </p:txBody>
      </p:sp>
      <p:sp>
        <p:nvSpPr>
          <p:cNvPr id="96" name="Google Shape;96;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Clr>
                <a:schemeClr val="dk1"/>
              </a:buClr>
              <a:buSzPts val="1100"/>
              <a:buFont typeface="Arial"/>
              <a:buNone/>
            </a:pPr>
            <a:r>
              <a:rPr lang="en"/>
              <a:t>Hacking is generally the act of gaining illegal access to a computer system without the user’s permission. This can lead to identity theft or the gaining of personal information; data can be deleted, passed on, changed or corrupted.</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Clr>
                <a:schemeClr val="dk1"/>
              </a:buClr>
              <a:buSzPts val="1100"/>
              <a:buFont typeface="Arial"/>
              <a:buNone/>
            </a:pPr>
            <a:r>
              <a:rPr b="1" lang="en"/>
              <a:t>Hacking can be prevented</a:t>
            </a:r>
            <a:r>
              <a:rPr lang="en"/>
              <a:t> through the use of firewalls, user names and frequently changed strong passwords. Anti-hacking software and intrusion-detection software also exists in the fight against hacking.</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Hackers</a:t>
            </a:r>
            <a:endParaRPr/>
          </a:p>
        </p:txBody>
      </p:sp>
      <p:sp>
        <p:nvSpPr>
          <p:cNvPr id="102" name="Google Shape;102;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u="sng">
                <a:solidFill>
                  <a:schemeClr val="hlink"/>
                </a:solidFill>
                <a:hlinkClick r:id="rId3"/>
              </a:rPr>
              <a:t>https://www.youtube.com/watch?v=rPlxvo3c_Zk</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rPr lang="en"/>
              <a:t>INternet Safety for kids: Hacking explained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rPr lang="en" u="sng">
                <a:solidFill>
                  <a:schemeClr val="hlink"/>
                </a:solidFill>
                <a:hlinkClick r:id="rId4"/>
              </a:rPr>
              <a:t>https://www.youtube.com/watch?v=RbbhDA5_EzI</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