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6858000" cy="9144000"/>
  <p:embeddedFontLst>
    <p:embeddedFont>
      <p:font typeface="Gill San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7fvuP1+gE98Y8SOwyDvJBEw1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D1E4B8-8117-45B5-A95B-9F265F57F38A}">
  <a:tblStyle styleId="{27D1E4B8-8117-45B5-A95B-9F265F57F38A}"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F0E7"/>
          </a:solidFill>
        </a:fill>
      </a:tcStyle>
    </a:wholeTbl>
    <a:band1H>
      <a:tcTxStyle/>
      <a:tcStyle>
        <a:fill>
          <a:solidFill>
            <a:srgbClr val="FBDFCB"/>
          </a:solidFill>
        </a:fill>
      </a:tcStyle>
    </a:band1H>
    <a:band2H>
      <a:tcTxStyle/>
    </a:band2H>
    <a:band1V>
      <a:tcTxStyle/>
      <a:tcStyle>
        <a:fill>
          <a:solidFill>
            <a:srgbClr val="FBDFCB"/>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GillSans-regular.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GillSans-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28"/>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8"/>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2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3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6"/>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6"/>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6"/>
          <p:cNvSpPr/>
          <p:nvPr>
            <p:ph idx="2" type="pic"/>
          </p:nvPr>
        </p:nvSpPr>
        <p:spPr>
          <a:xfrm>
            <a:off x="6095999" y="0"/>
            <a:ext cx="6102097" cy="6858000"/>
          </a:xfrm>
          <a:prstGeom prst="rect">
            <a:avLst/>
          </a:prstGeom>
          <a:solidFill>
            <a:srgbClr val="BFBFBF"/>
          </a:solidFill>
          <a:ln>
            <a:noFill/>
          </a:ln>
        </p:spPr>
      </p:sp>
      <p:sp>
        <p:nvSpPr>
          <p:cNvPr id="79" name="Google Shape;79;p36"/>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0" name="Google Shape;80;p3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3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7"/>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6" name="Google Shape;86;p3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8"/>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8"/>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2" name="Google Shape;92;p3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9"/>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7" name="Google Shape;27;p2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 name="Shape 30"/>
        <p:cNvGrpSpPr/>
        <p:nvPr/>
      </p:nvGrpSpPr>
      <p:grpSpPr>
        <a:xfrm>
          <a:off x="0" y="0"/>
          <a:ext cx="0" cy="0"/>
          <a:chOff x="0" y="0"/>
          <a:chExt cx="0" cy="0"/>
        </a:xfrm>
      </p:grpSpPr>
      <p:sp>
        <p:nvSpPr>
          <p:cNvPr id="31" name="Google Shape;31;p30"/>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0"/>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0"/>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34" name="Google Shape;34;p30"/>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5" name="Google Shape;35;p3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0"/>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38" name="Shape 38"/>
        <p:cNvGrpSpPr/>
        <p:nvPr/>
      </p:nvGrpSpPr>
      <p:grpSpPr>
        <a:xfrm>
          <a:off x="0" y="0"/>
          <a:ext cx="0" cy="0"/>
          <a:chOff x="0" y="0"/>
          <a:chExt cx="0" cy="0"/>
        </a:xfrm>
      </p:grpSpPr>
      <p:sp>
        <p:nvSpPr>
          <p:cNvPr id="39" name="Google Shape;39;p27"/>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7"/>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41" name="Google Shape;41;p2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44" name="Shape 44"/>
        <p:cNvGrpSpPr/>
        <p:nvPr/>
      </p:nvGrpSpPr>
      <p:grpSpPr>
        <a:xfrm>
          <a:off x="0" y="0"/>
          <a:ext cx="0" cy="0"/>
          <a:chOff x="0" y="0"/>
          <a:chExt cx="0" cy="0"/>
        </a:xfrm>
      </p:grpSpPr>
      <p:sp>
        <p:nvSpPr>
          <p:cNvPr id="45" name="Google Shape;45;p3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47" name="Google Shape;47;p3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3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3" name="Google Shape;53;p3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4" name="Google Shape;54;p3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33"/>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9" name="Google Shape;59;p33"/>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0" name="Google Shape;60;p33"/>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1" name="Google Shape;61;p33"/>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2" name="Google Shape;62;p3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3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3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2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8" name="Shape 18"/>
        <p:cNvGrpSpPr/>
        <p:nvPr/>
      </p:nvGrpSpPr>
      <p:grpSpPr>
        <a:xfrm>
          <a:off x="0" y="0"/>
          <a:ext cx="0" cy="0"/>
          <a:chOff x="0" y="0"/>
          <a:chExt cx="0" cy="0"/>
        </a:xfrm>
      </p:grpSpPr>
      <p:sp>
        <p:nvSpPr>
          <p:cNvPr id="19" name="Google Shape;19;p2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1" name="Google Shape;21;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3" name="Google Shape;23;p2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forms.gle/caYf7EizKYGm22Qa7"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8" name="Shape 98"/>
        <p:cNvGrpSpPr/>
        <p:nvPr/>
      </p:nvGrpSpPr>
      <p:grpSpPr>
        <a:xfrm>
          <a:off x="0" y="0"/>
          <a:ext cx="0" cy="0"/>
          <a:chOff x="0" y="0"/>
          <a:chExt cx="0" cy="0"/>
        </a:xfrm>
      </p:grpSpPr>
      <p:sp>
        <p:nvSpPr>
          <p:cNvPr id="99" name="Google Shape;99;p1"/>
          <p:cNvSpPr txBox="1"/>
          <p:nvPr>
            <p:ph idx="4294967295"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a:t>HARDWARE</a:t>
            </a:r>
            <a:endParaRPr/>
          </a:p>
        </p:txBody>
      </p:sp>
      <p:pic>
        <p:nvPicPr>
          <p:cNvPr id="100" name="Google Shape;100;p1"/>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4" name="Shape 164"/>
        <p:cNvGrpSpPr/>
        <p:nvPr/>
      </p:nvGrpSpPr>
      <p:grpSpPr>
        <a:xfrm>
          <a:off x="0" y="0"/>
          <a:ext cx="0" cy="0"/>
          <a:chOff x="0" y="0"/>
          <a:chExt cx="0" cy="0"/>
        </a:xfrm>
      </p:grpSpPr>
      <p:sp>
        <p:nvSpPr>
          <p:cNvPr id="165" name="Google Shape;165;p12"/>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MAGNETIC STORAGE- HARD DISK DRIVE (HDD)</a:t>
            </a:r>
            <a:endParaRPr/>
          </a:p>
        </p:txBody>
      </p:sp>
      <p:sp>
        <p:nvSpPr>
          <p:cNvPr id="166" name="Google Shape;166;p12"/>
          <p:cNvSpPr txBox="1"/>
          <p:nvPr>
            <p:ph idx="1" type="body"/>
          </p:nvPr>
        </p:nvSpPr>
        <p:spPr>
          <a:xfrm>
            <a:off x="6141073" y="2619175"/>
            <a:ext cx="5206500" cy="3102000"/>
          </a:xfrm>
          <a:prstGeom prst="rect">
            <a:avLst/>
          </a:prstGeom>
          <a:noFill/>
          <a:ln>
            <a:noFill/>
          </a:ln>
        </p:spPr>
        <p:txBody>
          <a:bodyPr anchorCtr="0" anchor="t" bIns="45700" lIns="91425" spcFirstLastPara="1" rIns="91425" wrap="square" tIns="45700">
            <a:normAutofit fontScale="92500" lnSpcReduction="20000"/>
          </a:bodyPr>
          <a:lstStyle/>
          <a:p>
            <a:pPr indent="-219551" lvl="0" marL="228600" rtl="0" algn="l">
              <a:lnSpc>
                <a:spcPct val="100000"/>
              </a:lnSpc>
              <a:spcBef>
                <a:spcPts val="0"/>
              </a:spcBef>
              <a:spcAft>
                <a:spcPts val="0"/>
              </a:spcAft>
              <a:buSzPct val="105555"/>
              <a:buFont typeface="Noto Sans Symbols"/>
              <a:buChar char="⮚"/>
            </a:pPr>
            <a:r>
              <a:rPr lang="en-US"/>
              <a:t>Data is stored in a digital format on the magnetic surfaces of the disks (or platters).</a:t>
            </a:r>
            <a:endParaRPr/>
          </a:p>
          <a:p>
            <a:pPr indent="-219551" lvl="0" marL="228600" rtl="0" algn="l">
              <a:lnSpc>
                <a:spcPct val="100000"/>
              </a:lnSpc>
              <a:spcBef>
                <a:spcPts val="1000"/>
              </a:spcBef>
              <a:spcAft>
                <a:spcPts val="0"/>
              </a:spcAft>
              <a:buSzPct val="105555"/>
              <a:buFont typeface="Noto Sans Symbols"/>
              <a:buChar char="⮚"/>
            </a:pPr>
            <a:r>
              <a:rPr lang="en-US"/>
              <a:t>The hard disk drive will have a number of platters that can spin at about 7000 times a second. </a:t>
            </a:r>
            <a:endParaRPr/>
          </a:p>
          <a:p>
            <a:pPr indent="-219551" lvl="0" marL="228600" rtl="0" algn="l">
              <a:lnSpc>
                <a:spcPct val="100000"/>
              </a:lnSpc>
              <a:spcBef>
                <a:spcPts val="1000"/>
              </a:spcBef>
              <a:spcAft>
                <a:spcPts val="0"/>
              </a:spcAft>
              <a:buSzPct val="105555"/>
              <a:buFont typeface="Noto Sans Symbols"/>
              <a:buChar char="⮚"/>
            </a:pPr>
            <a:r>
              <a:rPr lang="en-US"/>
              <a:t>Read-write heads consist of electromagnets that are used to read data from or write data to the platters.</a:t>
            </a:r>
            <a:endParaRPr/>
          </a:p>
          <a:p>
            <a:pPr indent="-219551" lvl="0" marL="228600" rtl="0" algn="l">
              <a:lnSpc>
                <a:spcPct val="100000"/>
              </a:lnSpc>
              <a:spcBef>
                <a:spcPts val="1000"/>
              </a:spcBef>
              <a:spcAft>
                <a:spcPts val="0"/>
              </a:spcAft>
              <a:buSzPct val="105555"/>
              <a:buFont typeface="Noto Sans Symbols"/>
              <a:buChar char="⮚"/>
            </a:pPr>
            <a:r>
              <a:rPr lang="en-US"/>
              <a:t> Platters can be made from aluminum, glass or a ceramic material. </a:t>
            </a:r>
            <a:endParaRPr/>
          </a:p>
          <a:p>
            <a:pPr indent="-219551" lvl="0" marL="228600" rtl="0" algn="l">
              <a:lnSpc>
                <a:spcPct val="100000"/>
              </a:lnSpc>
              <a:spcBef>
                <a:spcPts val="1000"/>
              </a:spcBef>
              <a:spcAft>
                <a:spcPts val="0"/>
              </a:spcAft>
              <a:buSzPct val="105555"/>
              <a:buFont typeface="Noto Sans Symbols"/>
              <a:buChar char="⮚"/>
            </a:pPr>
            <a:r>
              <a:rPr lang="en-US"/>
              <a:t>Normally each platter will have two surfaces which can be used to store data. These read-write heads can move very quickly.</a:t>
            </a:r>
            <a:endParaRPr/>
          </a:p>
        </p:txBody>
      </p:sp>
      <p:pic>
        <p:nvPicPr>
          <p:cNvPr id="167" name="Google Shape;167;p12"/>
          <p:cNvPicPr preferRelativeResize="0"/>
          <p:nvPr/>
        </p:nvPicPr>
        <p:blipFill rotWithShape="1">
          <a:blip r:embed="rId3">
            <a:alphaModFix/>
          </a:blip>
          <a:srcRect b="0" l="0" r="0" t="0"/>
          <a:stretch/>
        </p:blipFill>
        <p:spPr>
          <a:xfrm>
            <a:off x="1769117" y="2881375"/>
            <a:ext cx="2547182" cy="1896108"/>
          </a:xfrm>
          <a:prstGeom prst="rect">
            <a:avLst/>
          </a:prstGeom>
          <a:noFill/>
          <a:ln>
            <a:noFill/>
          </a:ln>
        </p:spPr>
      </p:pic>
      <p:pic>
        <p:nvPicPr>
          <p:cNvPr id="168" name="Google Shape;168;p12"/>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2" name="Shape 172"/>
        <p:cNvGrpSpPr/>
        <p:nvPr/>
      </p:nvGrpSpPr>
      <p:grpSpPr>
        <a:xfrm>
          <a:off x="0" y="0"/>
          <a:ext cx="0" cy="0"/>
          <a:chOff x="0" y="0"/>
          <a:chExt cx="0" cy="0"/>
        </a:xfrm>
      </p:grpSpPr>
      <p:sp>
        <p:nvSpPr>
          <p:cNvPr id="173" name="Google Shape;173;p13"/>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HARD DISK DRIVE (HDD)</a:t>
            </a:r>
            <a:br>
              <a:rPr lang="en-US"/>
            </a:br>
            <a:r>
              <a:rPr lang="en-US"/>
              <a:t>(CONTD.)</a:t>
            </a:r>
            <a:endParaRPr/>
          </a:p>
        </p:txBody>
      </p:sp>
      <p:sp>
        <p:nvSpPr>
          <p:cNvPr id="174" name="Google Shape;174;p13"/>
          <p:cNvSpPr txBox="1"/>
          <p:nvPr>
            <p:ph idx="1" type="body"/>
          </p:nvPr>
        </p:nvSpPr>
        <p:spPr>
          <a:xfrm>
            <a:off x="6603304" y="2647475"/>
            <a:ext cx="4584000" cy="3102000"/>
          </a:xfrm>
          <a:prstGeom prst="rect">
            <a:avLst/>
          </a:prstGeom>
          <a:noFill/>
          <a:ln>
            <a:noFill/>
          </a:ln>
        </p:spPr>
        <p:txBody>
          <a:bodyPr anchorCtr="0" anchor="t" bIns="45700" lIns="91425" spcFirstLastPara="1" rIns="91425" wrap="square" tIns="45700">
            <a:normAutofit fontScale="92500" lnSpcReduction="20000"/>
          </a:bodyPr>
          <a:lstStyle/>
          <a:p>
            <a:pPr indent="-219551" lvl="0" marL="228600" rtl="0" algn="l">
              <a:lnSpc>
                <a:spcPct val="100000"/>
              </a:lnSpc>
              <a:spcBef>
                <a:spcPts val="0"/>
              </a:spcBef>
              <a:spcAft>
                <a:spcPts val="0"/>
              </a:spcAft>
              <a:buSzPct val="105555"/>
              <a:buFont typeface="Noto Sans Symbols"/>
              <a:buChar char="⮚"/>
            </a:pPr>
            <a:r>
              <a:rPr lang="en-US"/>
              <a:t>Data is stored on the surface in sectors and tracks. </a:t>
            </a:r>
            <a:endParaRPr/>
          </a:p>
          <a:p>
            <a:pPr indent="-219551" lvl="0" marL="228600" rtl="0" algn="l">
              <a:lnSpc>
                <a:spcPct val="100000"/>
              </a:lnSpc>
              <a:spcBef>
                <a:spcPts val="1000"/>
              </a:spcBef>
              <a:spcAft>
                <a:spcPts val="0"/>
              </a:spcAft>
              <a:buSzPct val="105555"/>
              <a:buFont typeface="Noto Sans Symbols"/>
              <a:buChar char="⮚"/>
            </a:pPr>
            <a:r>
              <a:rPr lang="en-US"/>
              <a:t>A sector on a given track will contain a fixed number of bytes.</a:t>
            </a:r>
            <a:endParaRPr/>
          </a:p>
          <a:p>
            <a:pPr indent="-219551" lvl="0" marL="228600" rtl="0" algn="l">
              <a:lnSpc>
                <a:spcPct val="100000"/>
              </a:lnSpc>
              <a:spcBef>
                <a:spcPts val="1000"/>
              </a:spcBef>
              <a:spcAft>
                <a:spcPts val="0"/>
              </a:spcAft>
              <a:buSzPct val="105555"/>
              <a:buFont typeface="Noto Sans Symbols"/>
              <a:buChar char="⮚"/>
            </a:pPr>
            <a:r>
              <a:rPr lang="en-US"/>
              <a:t>Many applications require the read-write heads to constantly look for the correct blocks of data.</a:t>
            </a:r>
            <a:endParaRPr/>
          </a:p>
          <a:p>
            <a:pPr indent="-219551" lvl="0" marL="228600" rtl="0" algn="l">
              <a:lnSpc>
                <a:spcPct val="100000"/>
              </a:lnSpc>
              <a:spcBef>
                <a:spcPts val="1000"/>
              </a:spcBef>
              <a:spcAft>
                <a:spcPts val="0"/>
              </a:spcAft>
              <a:buSzPct val="105555"/>
              <a:buFont typeface="Noto Sans Symbols"/>
              <a:buChar char="⮚"/>
            </a:pPr>
            <a:r>
              <a:rPr lang="en-US"/>
              <a:t>The effects of latency then become very significant. </a:t>
            </a:r>
            <a:endParaRPr/>
          </a:p>
          <a:p>
            <a:pPr indent="-219551" lvl="0" marL="228600" rtl="0" algn="l">
              <a:lnSpc>
                <a:spcPct val="100000"/>
              </a:lnSpc>
              <a:spcBef>
                <a:spcPts val="1000"/>
              </a:spcBef>
              <a:spcAft>
                <a:spcPts val="0"/>
              </a:spcAft>
              <a:buSzPct val="105555"/>
              <a:buFont typeface="Noto Sans Symbols"/>
              <a:buChar char="⮚"/>
            </a:pPr>
            <a:r>
              <a:rPr lang="en-US"/>
              <a:t>Latency is defined as the time it takes for a specific block of data on a data track to rotate around to the read-write head. </a:t>
            </a:r>
            <a:endParaRPr/>
          </a:p>
        </p:txBody>
      </p:sp>
      <p:pic>
        <p:nvPicPr>
          <p:cNvPr id="175" name="Google Shape;175;p13"/>
          <p:cNvPicPr preferRelativeResize="0"/>
          <p:nvPr/>
        </p:nvPicPr>
        <p:blipFill rotWithShape="1">
          <a:blip r:embed="rId3">
            <a:alphaModFix/>
          </a:blip>
          <a:srcRect b="0" l="0" r="0" t="0"/>
          <a:stretch/>
        </p:blipFill>
        <p:spPr>
          <a:xfrm>
            <a:off x="929833" y="2395032"/>
            <a:ext cx="4225749" cy="3399592"/>
          </a:xfrm>
          <a:prstGeom prst="rect">
            <a:avLst/>
          </a:prstGeom>
          <a:noFill/>
          <a:ln>
            <a:noFill/>
          </a:ln>
        </p:spPr>
      </p:pic>
      <p:pic>
        <p:nvPicPr>
          <p:cNvPr id="176" name="Google Shape;176;p13"/>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0" name="Shape 180"/>
        <p:cNvGrpSpPr/>
        <p:nvPr/>
      </p:nvGrpSpPr>
      <p:grpSpPr>
        <a:xfrm>
          <a:off x="0" y="0"/>
          <a:ext cx="0" cy="0"/>
          <a:chOff x="0" y="0"/>
          <a:chExt cx="0" cy="0"/>
        </a:xfrm>
      </p:grpSpPr>
      <p:sp>
        <p:nvSpPr>
          <p:cNvPr id="181" name="Google Shape;181;p14"/>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SOLID STATE STORAGE-SOLID STATE DRIVE (SSD)</a:t>
            </a:r>
            <a:endParaRPr/>
          </a:p>
        </p:txBody>
      </p:sp>
      <p:sp>
        <p:nvSpPr>
          <p:cNvPr id="182" name="Google Shape;182;p14"/>
          <p:cNvSpPr txBox="1"/>
          <p:nvPr>
            <p:ph idx="1" type="body"/>
          </p:nvPr>
        </p:nvSpPr>
        <p:spPr>
          <a:xfrm>
            <a:off x="6452375" y="2632950"/>
            <a:ext cx="4876500" cy="3649500"/>
          </a:xfrm>
          <a:prstGeom prst="rect">
            <a:avLst/>
          </a:prstGeom>
          <a:noFill/>
          <a:ln>
            <a:noFill/>
          </a:ln>
        </p:spPr>
        <p:txBody>
          <a:bodyPr anchorCtr="0" anchor="t" bIns="45700" lIns="91425" spcFirstLastPara="1" rIns="91425" wrap="square" tIns="45700">
            <a:normAutofit fontScale="85000" lnSpcReduction="20000"/>
          </a:bodyPr>
          <a:lstStyle/>
          <a:p>
            <a:pPr indent="-219583" lvl="0" marL="228600" rtl="0" algn="l">
              <a:lnSpc>
                <a:spcPct val="100000"/>
              </a:lnSpc>
              <a:spcBef>
                <a:spcPts val="0"/>
              </a:spcBef>
              <a:spcAft>
                <a:spcPts val="0"/>
              </a:spcAft>
              <a:buSzPct val="105555"/>
              <a:buFont typeface="Noto Sans Symbols"/>
              <a:buChar char="⮚"/>
            </a:pPr>
            <a:r>
              <a:rPr lang="en-US"/>
              <a:t>Solid state drives (SSD) remove the issue of latency considerably since they have no moving parts and all data is retrieved at the same rate. </a:t>
            </a:r>
            <a:endParaRPr/>
          </a:p>
          <a:p>
            <a:pPr indent="-219583" lvl="0" marL="228600" rtl="0" algn="l">
              <a:lnSpc>
                <a:spcPct val="100000"/>
              </a:lnSpc>
              <a:spcBef>
                <a:spcPts val="1000"/>
              </a:spcBef>
              <a:spcAft>
                <a:spcPts val="0"/>
              </a:spcAft>
              <a:buSzPct val="105555"/>
              <a:buFont typeface="Noto Sans Symbols"/>
              <a:buChar char="⮚"/>
            </a:pPr>
            <a:r>
              <a:rPr lang="en-US"/>
              <a:t>The data is stored as 0s and 1s in millions of tiny transistors (at each junction one transistor is called a floating gate and the other is called a control gate) within the chip. </a:t>
            </a:r>
            <a:endParaRPr/>
          </a:p>
          <a:p>
            <a:pPr indent="-219583" lvl="0" marL="228600" rtl="0" algn="l">
              <a:lnSpc>
                <a:spcPct val="100000"/>
              </a:lnSpc>
              <a:spcBef>
                <a:spcPts val="1000"/>
              </a:spcBef>
              <a:spcAft>
                <a:spcPts val="0"/>
              </a:spcAft>
              <a:buSzPct val="105555"/>
              <a:buFont typeface="Noto Sans Symbols"/>
              <a:buChar char="⮚"/>
            </a:pPr>
            <a:r>
              <a:rPr lang="en-US"/>
              <a:t>Floating gate and control gate transistors use CMOS (complementary metal oxide semi-conductor) NAND technology</a:t>
            </a:r>
            <a:endParaRPr/>
          </a:p>
          <a:p>
            <a:pPr indent="-219583" lvl="0" marL="228600" rtl="0" algn="l">
              <a:lnSpc>
                <a:spcPct val="100000"/>
              </a:lnSpc>
              <a:spcBef>
                <a:spcPts val="1000"/>
              </a:spcBef>
              <a:spcAft>
                <a:spcPts val="0"/>
              </a:spcAft>
              <a:buSzPct val="105555"/>
              <a:buFont typeface="Noto Sans Symbols"/>
              <a:buChar char="⮚"/>
            </a:pPr>
            <a:r>
              <a:rPr lang="en-US"/>
              <a:t>A dielectric coating separates the two transistors, which allows the floating gate transistor to retain its charge.</a:t>
            </a:r>
            <a:endParaRPr/>
          </a:p>
          <a:p>
            <a:pPr indent="-219583" lvl="0" marL="228600" rtl="0" algn="l">
              <a:lnSpc>
                <a:spcPct val="100000"/>
              </a:lnSpc>
              <a:spcBef>
                <a:spcPts val="1000"/>
              </a:spcBef>
              <a:spcAft>
                <a:spcPts val="0"/>
              </a:spcAft>
              <a:buSzPct val="105555"/>
              <a:buFont typeface="Noto Sans Symbols"/>
              <a:buChar char="⮚"/>
            </a:pPr>
            <a:r>
              <a:rPr lang="en-US"/>
              <a:t> The floating gate transistor has a value of 1 when it is charged and a value of 0 when it isn’t. </a:t>
            </a:r>
            <a:endParaRPr/>
          </a:p>
          <a:p>
            <a:pPr indent="-117030" lvl="0" marL="228600" rtl="0" algn="l">
              <a:lnSpc>
                <a:spcPct val="100000"/>
              </a:lnSpc>
              <a:spcBef>
                <a:spcPts val="1000"/>
              </a:spcBef>
              <a:spcAft>
                <a:spcPts val="0"/>
              </a:spcAft>
              <a:buSzPct val="105555"/>
              <a:buFont typeface="Noto Sans Symbols"/>
              <a:buNone/>
            </a:pPr>
            <a:r>
              <a:t/>
            </a:r>
            <a:endParaRPr/>
          </a:p>
        </p:txBody>
      </p:sp>
      <p:pic>
        <p:nvPicPr>
          <p:cNvPr id="183" name="Google Shape;183;p14"/>
          <p:cNvPicPr preferRelativeResize="0"/>
          <p:nvPr/>
        </p:nvPicPr>
        <p:blipFill rotWithShape="1">
          <a:blip r:embed="rId3">
            <a:alphaModFix/>
          </a:blip>
          <a:srcRect b="0" l="0" r="0" t="0"/>
          <a:stretch/>
        </p:blipFill>
        <p:spPr>
          <a:xfrm>
            <a:off x="1699905" y="2352831"/>
            <a:ext cx="2544836" cy="1677759"/>
          </a:xfrm>
          <a:prstGeom prst="rect">
            <a:avLst/>
          </a:prstGeom>
          <a:noFill/>
          <a:ln>
            <a:noFill/>
          </a:ln>
        </p:spPr>
      </p:pic>
      <p:pic>
        <p:nvPicPr>
          <p:cNvPr id="184" name="Google Shape;184;p14"/>
          <p:cNvPicPr preferRelativeResize="0"/>
          <p:nvPr/>
        </p:nvPicPr>
        <p:blipFill rotWithShape="1">
          <a:blip r:embed="rId4">
            <a:alphaModFix/>
          </a:blip>
          <a:srcRect b="0" l="0" r="0" t="0"/>
          <a:stretch/>
        </p:blipFill>
        <p:spPr>
          <a:xfrm>
            <a:off x="132075" y="4593450"/>
            <a:ext cx="5981999" cy="1141500"/>
          </a:xfrm>
          <a:prstGeom prst="rect">
            <a:avLst/>
          </a:prstGeom>
          <a:noFill/>
          <a:ln>
            <a:noFill/>
          </a:ln>
        </p:spPr>
      </p:pic>
      <p:pic>
        <p:nvPicPr>
          <p:cNvPr id="185" name="Google Shape;185;p14"/>
          <p:cNvPicPr preferRelativeResize="0"/>
          <p:nvPr/>
        </p:nvPicPr>
        <p:blipFill>
          <a:blip r:embed="rId5">
            <a:alphaModFix/>
          </a:blip>
          <a:stretch>
            <a:fillRect/>
          </a:stretch>
        </p:blipFill>
        <p:spPr>
          <a:xfrm>
            <a:off x="311700" y="106125"/>
            <a:ext cx="601498" cy="6014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9" name="Shape 189"/>
        <p:cNvGrpSpPr/>
        <p:nvPr/>
      </p:nvGrpSpPr>
      <p:grpSpPr>
        <a:xfrm>
          <a:off x="0" y="0"/>
          <a:ext cx="0" cy="0"/>
          <a:chOff x="0" y="0"/>
          <a:chExt cx="0" cy="0"/>
        </a:xfrm>
      </p:grpSpPr>
      <p:sp>
        <p:nvSpPr>
          <p:cNvPr id="190" name="Google Shape;190;p15"/>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BENEFITS AND DRAWBACKS OF SOLID STATE DRIVES (SSD)</a:t>
            </a:r>
            <a:endParaRPr/>
          </a:p>
        </p:txBody>
      </p:sp>
      <p:graphicFrame>
        <p:nvGraphicFramePr>
          <p:cNvPr id="191" name="Google Shape;191;p15"/>
          <p:cNvGraphicFramePr/>
          <p:nvPr/>
        </p:nvGraphicFramePr>
        <p:xfrm>
          <a:off x="2073218" y="2372406"/>
          <a:ext cx="3000000" cy="3000000"/>
        </p:xfrm>
        <a:graphic>
          <a:graphicData uri="http://schemas.openxmlformats.org/drawingml/2006/table">
            <a:tbl>
              <a:tblPr bandRow="1" firstRow="1">
                <a:noFill/>
                <a:tableStyleId>{27D1E4B8-8117-45B5-A95B-9F265F57F38A}</a:tableStyleId>
              </a:tblPr>
              <a:tblGrid>
                <a:gridCol w="4029175"/>
                <a:gridCol w="4016450"/>
              </a:tblGrid>
              <a:tr h="219075">
                <a:tc>
                  <a:txBody>
                    <a:bodyPr/>
                    <a:lstStyle/>
                    <a:p>
                      <a:pPr indent="0" lvl="0" marL="0" marR="0" rtl="0" algn="ctr">
                        <a:spcBef>
                          <a:spcPts val="0"/>
                        </a:spcBef>
                        <a:spcAft>
                          <a:spcPts val="0"/>
                        </a:spcAft>
                        <a:buNone/>
                      </a:pPr>
                      <a:r>
                        <a:rPr lang="en-US" sz="1200"/>
                        <a:t>BENEFITS</a:t>
                      </a:r>
                      <a:endParaRPr sz="1200"/>
                    </a:p>
                  </a:txBody>
                  <a:tcPr marT="45725" marB="45725" marR="91450" marL="91450"/>
                </a:tc>
                <a:tc>
                  <a:txBody>
                    <a:bodyPr/>
                    <a:lstStyle/>
                    <a:p>
                      <a:pPr indent="0" lvl="0" marL="0" marR="0" rtl="0" algn="ctr">
                        <a:spcBef>
                          <a:spcPts val="0"/>
                        </a:spcBef>
                        <a:spcAft>
                          <a:spcPts val="0"/>
                        </a:spcAft>
                        <a:buNone/>
                      </a:pPr>
                      <a:r>
                        <a:rPr lang="en-US" sz="1200"/>
                        <a:t>DRAWBACKS</a:t>
                      </a:r>
                      <a:endParaRPr sz="1200"/>
                    </a:p>
                  </a:txBody>
                  <a:tcPr marT="45725" marB="45725" marR="91450" marL="91450"/>
                </a:tc>
              </a:tr>
              <a:tr h="413800">
                <a:tc>
                  <a:txBody>
                    <a:bodyPr/>
                    <a:lstStyle/>
                    <a:p>
                      <a:pPr indent="0" lvl="0" marL="0" marR="0" rtl="0" algn="l">
                        <a:lnSpc>
                          <a:spcPct val="100000"/>
                        </a:lnSpc>
                        <a:spcBef>
                          <a:spcPts val="0"/>
                        </a:spcBef>
                        <a:spcAft>
                          <a:spcPts val="0"/>
                        </a:spcAft>
                        <a:buClr>
                          <a:schemeClr val="dk1"/>
                        </a:buClr>
                        <a:buSzPts val="1400"/>
                        <a:buFont typeface="Gill Sans"/>
                        <a:buNone/>
                      </a:pPr>
                      <a:r>
                        <a:rPr lang="en-US" sz="1400"/>
                        <a:t>They are more reliable </a:t>
                      </a:r>
                      <a:endParaRPr/>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rPr lang="en-US" sz="1400"/>
                        <a:t>The main drawback of SSD is the longevity of the technology</a:t>
                      </a:r>
                      <a:endParaRPr sz="1400"/>
                    </a:p>
                  </a:txBody>
                  <a:tcPr marT="45725" marB="45725" marR="91450" marL="91450"/>
                </a:tc>
              </a:tr>
              <a:tr h="450725">
                <a:tc>
                  <a:txBody>
                    <a:bodyPr/>
                    <a:lstStyle/>
                    <a:p>
                      <a:pPr indent="0" lvl="0" marL="0" marR="0" rtl="0" algn="l">
                        <a:lnSpc>
                          <a:spcPct val="100000"/>
                        </a:lnSpc>
                        <a:spcBef>
                          <a:spcPts val="0"/>
                        </a:spcBef>
                        <a:spcAft>
                          <a:spcPts val="0"/>
                        </a:spcAft>
                        <a:buClr>
                          <a:schemeClr val="dk1"/>
                        </a:buClr>
                        <a:buSzPts val="1400"/>
                        <a:buFont typeface="Gill Sans"/>
                        <a:buNone/>
                      </a:pPr>
                      <a:r>
                        <a:rPr lang="en-US" sz="1400"/>
                        <a:t>They are considerably lighter </a:t>
                      </a:r>
                      <a:endParaRPr/>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Gill Sans"/>
                        <a:buNone/>
                      </a:pPr>
                      <a:r>
                        <a:rPr lang="en-US" sz="1400"/>
                        <a:t>Most solid state storage devices are conservatively rated at only 20GB of write operations</a:t>
                      </a:r>
                      <a:endParaRPr sz="1600"/>
                    </a:p>
                  </a:txBody>
                  <a:tcPr marT="45725" marB="45725" marR="91450" marL="91450"/>
                </a:tc>
              </a:tr>
              <a:tr h="608525">
                <a:tc>
                  <a:txBody>
                    <a:bodyPr/>
                    <a:lstStyle/>
                    <a:p>
                      <a:pPr indent="0" lvl="0" marL="0" marR="0" rtl="0" algn="l">
                        <a:lnSpc>
                          <a:spcPct val="100000"/>
                        </a:lnSpc>
                        <a:spcBef>
                          <a:spcPts val="0"/>
                        </a:spcBef>
                        <a:spcAft>
                          <a:spcPts val="0"/>
                        </a:spcAft>
                        <a:buClr>
                          <a:schemeClr val="dk1"/>
                        </a:buClr>
                        <a:buSzPts val="1400"/>
                        <a:buFont typeface="Gill Sans"/>
                        <a:buNone/>
                      </a:pPr>
                      <a:r>
                        <a:rPr lang="en-US" sz="1400"/>
                        <a:t>They don’t have to ‘get up to speed’ before they work properly </a:t>
                      </a:r>
                      <a:endParaRPr/>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Gill Sans"/>
                        <a:buNone/>
                      </a:pPr>
                      <a:r>
                        <a:rPr lang="en-US" sz="1400"/>
                        <a:t>For this reason, SSD technology is still not used in all servers.</a:t>
                      </a:r>
                      <a:endParaRPr/>
                    </a:p>
                    <a:p>
                      <a:pPr indent="0" lvl="0" marL="0" marR="0" rtl="0" algn="l">
                        <a:spcBef>
                          <a:spcPts val="0"/>
                        </a:spcBef>
                        <a:spcAft>
                          <a:spcPts val="0"/>
                        </a:spcAft>
                        <a:buNone/>
                      </a:pPr>
                      <a:r>
                        <a:t/>
                      </a:r>
                      <a:endParaRPr sz="1600"/>
                    </a:p>
                  </a:txBody>
                  <a:tcPr marT="45725" marB="45725" marR="91450" marL="91450"/>
                </a:tc>
              </a:tr>
              <a:tr h="413800">
                <a:tc>
                  <a:txBody>
                    <a:bodyPr/>
                    <a:lstStyle/>
                    <a:p>
                      <a:pPr indent="0" lvl="0" marL="0" marR="0" rtl="0" algn="l">
                        <a:lnSpc>
                          <a:spcPct val="100000"/>
                        </a:lnSpc>
                        <a:spcBef>
                          <a:spcPts val="0"/>
                        </a:spcBef>
                        <a:spcAft>
                          <a:spcPts val="0"/>
                        </a:spcAft>
                        <a:buClr>
                          <a:schemeClr val="dk1"/>
                        </a:buClr>
                        <a:buSzPts val="1400"/>
                        <a:buFont typeface="Gill Sans"/>
                        <a:buNone/>
                      </a:pPr>
                      <a:r>
                        <a:rPr lang="en-US" sz="1400"/>
                        <a:t>They have a lower power consumption</a:t>
                      </a:r>
                      <a:endParaRPr/>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13800">
                <a:tc>
                  <a:txBody>
                    <a:bodyPr/>
                    <a:lstStyle/>
                    <a:p>
                      <a:pPr indent="0" lvl="0" marL="0" marR="0" rtl="0" algn="l">
                        <a:lnSpc>
                          <a:spcPct val="100000"/>
                        </a:lnSpc>
                        <a:spcBef>
                          <a:spcPts val="0"/>
                        </a:spcBef>
                        <a:spcAft>
                          <a:spcPts val="0"/>
                        </a:spcAft>
                        <a:buClr>
                          <a:schemeClr val="dk1"/>
                        </a:buClr>
                        <a:buSzPts val="1400"/>
                        <a:buFont typeface="Gill Sans"/>
                        <a:buNone/>
                      </a:pPr>
                      <a:r>
                        <a:rPr lang="en-US" sz="1400"/>
                        <a:t>They run much cooler than HDDs </a:t>
                      </a:r>
                      <a:endParaRPr/>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13800">
                <a:tc>
                  <a:txBody>
                    <a:bodyPr/>
                    <a:lstStyle/>
                    <a:p>
                      <a:pPr indent="0" lvl="0" marL="0" marR="0" rtl="0" algn="l">
                        <a:lnSpc>
                          <a:spcPct val="100000"/>
                        </a:lnSpc>
                        <a:spcBef>
                          <a:spcPts val="0"/>
                        </a:spcBef>
                        <a:spcAft>
                          <a:spcPts val="0"/>
                        </a:spcAft>
                        <a:buClr>
                          <a:schemeClr val="dk1"/>
                        </a:buClr>
                        <a:buSzPts val="1400"/>
                        <a:buFont typeface="Gill Sans"/>
                        <a:buNone/>
                      </a:pPr>
                      <a:r>
                        <a:rPr lang="en-US" sz="1400"/>
                        <a:t>Because of no moving parts, they are very thin</a:t>
                      </a:r>
                      <a:endParaRPr/>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13800">
                <a:tc>
                  <a:txBody>
                    <a:bodyPr/>
                    <a:lstStyle/>
                    <a:p>
                      <a:pPr indent="0" lvl="0" marL="0" marR="0" rtl="0" algn="l">
                        <a:lnSpc>
                          <a:spcPct val="100000"/>
                        </a:lnSpc>
                        <a:spcBef>
                          <a:spcPts val="0"/>
                        </a:spcBef>
                        <a:spcAft>
                          <a:spcPts val="0"/>
                        </a:spcAft>
                        <a:buClr>
                          <a:schemeClr val="dk1"/>
                        </a:buClr>
                        <a:buSzPts val="1400"/>
                        <a:buFont typeface="Gill Sans"/>
                        <a:buNone/>
                      </a:pPr>
                      <a:r>
                        <a:rPr lang="en-US" sz="1400"/>
                        <a:t>Data access is considerably faster than HDD.</a:t>
                      </a:r>
                      <a:endParaRPr/>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pic>
        <p:nvPicPr>
          <p:cNvPr id="192" name="Google Shape;192;p15"/>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6" name="Shape 196"/>
        <p:cNvGrpSpPr/>
        <p:nvPr/>
      </p:nvGrpSpPr>
      <p:grpSpPr>
        <a:xfrm>
          <a:off x="0" y="0"/>
          <a:ext cx="0" cy="0"/>
          <a:chOff x="0" y="0"/>
          <a:chExt cx="0" cy="0"/>
        </a:xfrm>
      </p:grpSpPr>
      <p:sp>
        <p:nvSpPr>
          <p:cNvPr id="197" name="Google Shape;197;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MEMORY STICKS/ FLASH MEMORIES (PEN DRIVES)</a:t>
            </a:r>
            <a:endParaRPr/>
          </a:p>
        </p:txBody>
      </p:sp>
      <p:sp>
        <p:nvSpPr>
          <p:cNvPr id="198" name="Google Shape;198;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Font typeface="Noto Sans Symbols"/>
              <a:buChar char="⮚"/>
            </a:pPr>
            <a:r>
              <a:rPr lang="en-US"/>
              <a:t>They usually connect to the computer through the USB port. </a:t>
            </a:r>
            <a:endParaRPr/>
          </a:p>
          <a:p>
            <a:pPr indent="-228600" lvl="0" marL="228600" rtl="0" algn="l">
              <a:lnSpc>
                <a:spcPct val="100000"/>
              </a:lnSpc>
              <a:spcBef>
                <a:spcPts val="1000"/>
              </a:spcBef>
              <a:spcAft>
                <a:spcPts val="0"/>
              </a:spcAft>
              <a:buSzPts val="1800"/>
              <a:buFont typeface="Noto Sans Symbols"/>
              <a:buChar char="⮚"/>
            </a:pPr>
            <a:r>
              <a:rPr lang="en-US"/>
              <a:t>Their main advantage is that they are very small, lightweight devices, which make them very suitable as a method for transferring files between computers.</a:t>
            </a:r>
            <a:endParaRPr/>
          </a:p>
          <a:p>
            <a:pPr indent="-228600" lvl="0" marL="228600" rtl="0" algn="l">
              <a:lnSpc>
                <a:spcPct val="100000"/>
              </a:lnSpc>
              <a:spcBef>
                <a:spcPts val="1000"/>
              </a:spcBef>
              <a:spcAft>
                <a:spcPts val="0"/>
              </a:spcAft>
              <a:buSzPts val="1800"/>
              <a:buFont typeface="Noto Sans Symbols"/>
              <a:buChar char="⮚"/>
            </a:pPr>
            <a:r>
              <a:rPr lang="en-US"/>
              <a:t> They can also be used as small back-up devices for music or photo files.</a:t>
            </a:r>
            <a:endParaRPr/>
          </a:p>
          <a:p>
            <a:pPr indent="-228600" lvl="0" marL="228600" rtl="0" algn="l">
              <a:lnSpc>
                <a:spcPct val="100000"/>
              </a:lnSpc>
              <a:spcBef>
                <a:spcPts val="1000"/>
              </a:spcBef>
              <a:spcAft>
                <a:spcPts val="0"/>
              </a:spcAft>
              <a:buSzPts val="1800"/>
              <a:buFont typeface="Noto Sans Symbols"/>
              <a:buChar char="⮚"/>
            </a:pPr>
            <a:r>
              <a:rPr lang="en-US"/>
              <a:t>Complex or expensive software, such as financial planning software, often uses memory sticks as a dongle. </a:t>
            </a:r>
            <a:endParaRPr/>
          </a:p>
        </p:txBody>
      </p:sp>
      <p:pic>
        <p:nvPicPr>
          <p:cNvPr id="199" name="Google Shape;199;p16"/>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3" name="Shape 203"/>
        <p:cNvGrpSpPr/>
        <p:nvPr/>
      </p:nvGrpSpPr>
      <p:grpSpPr>
        <a:xfrm>
          <a:off x="0" y="0"/>
          <a:ext cx="0" cy="0"/>
          <a:chOff x="0" y="0"/>
          <a:chExt cx="0" cy="0"/>
        </a:xfrm>
      </p:grpSpPr>
      <p:sp>
        <p:nvSpPr>
          <p:cNvPr id="204" name="Google Shape;204;p17"/>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OPTICAL STORAGE-CD/DVD DISKS</a:t>
            </a:r>
            <a:endParaRPr/>
          </a:p>
        </p:txBody>
      </p:sp>
      <p:sp>
        <p:nvSpPr>
          <p:cNvPr id="205" name="Google Shape;205;p17"/>
          <p:cNvSpPr txBox="1"/>
          <p:nvPr>
            <p:ph idx="1" type="body"/>
          </p:nvPr>
        </p:nvSpPr>
        <p:spPr>
          <a:xfrm>
            <a:off x="5024624" y="2638050"/>
            <a:ext cx="6257700" cy="3465300"/>
          </a:xfrm>
          <a:prstGeom prst="rect">
            <a:avLst/>
          </a:prstGeom>
          <a:noFill/>
          <a:ln>
            <a:noFill/>
          </a:ln>
        </p:spPr>
        <p:txBody>
          <a:bodyPr anchorCtr="0" anchor="t" bIns="45700" lIns="91425" spcFirstLastPara="1" rIns="91425" wrap="square" tIns="45700">
            <a:normAutofit fontScale="92500" lnSpcReduction="20000"/>
          </a:bodyPr>
          <a:lstStyle/>
          <a:p>
            <a:pPr indent="-228631" lvl="0" marL="228600" rtl="0" algn="l">
              <a:lnSpc>
                <a:spcPct val="100000"/>
              </a:lnSpc>
              <a:spcBef>
                <a:spcPts val="0"/>
              </a:spcBef>
              <a:spcAft>
                <a:spcPts val="0"/>
              </a:spcAft>
              <a:buSzPct val="105555"/>
              <a:buFont typeface="Noto Sans Symbols"/>
              <a:buChar char="⮚"/>
            </a:pPr>
            <a:r>
              <a:rPr lang="en-US"/>
              <a:t>CDs and DVDs are described as optical storage devices. </a:t>
            </a:r>
            <a:endParaRPr/>
          </a:p>
          <a:p>
            <a:pPr indent="-228631" lvl="0" marL="228600" rtl="0" algn="l">
              <a:lnSpc>
                <a:spcPct val="100000"/>
              </a:lnSpc>
              <a:spcBef>
                <a:spcPts val="1000"/>
              </a:spcBef>
              <a:spcAft>
                <a:spcPts val="0"/>
              </a:spcAft>
              <a:buSzPct val="105555"/>
              <a:buFont typeface="Noto Sans Symbols"/>
              <a:buChar char="⮚"/>
            </a:pPr>
            <a:r>
              <a:rPr lang="en-US"/>
              <a:t>Red laser light is used to read and write data to and from the surface of the disk. </a:t>
            </a:r>
            <a:endParaRPr/>
          </a:p>
          <a:p>
            <a:pPr indent="-228631" lvl="0" marL="228600" rtl="0" algn="l">
              <a:lnSpc>
                <a:spcPct val="100000"/>
              </a:lnSpc>
              <a:spcBef>
                <a:spcPts val="1000"/>
              </a:spcBef>
              <a:spcAft>
                <a:spcPts val="0"/>
              </a:spcAft>
              <a:buSzPct val="105555"/>
              <a:buFont typeface="Noto Sans Symbols"/>
              <a:buChar char="⮚"/>
            </a:pPr>
            <a:r>
              <a:rPr lang="en-US"/>
              <a:t>Both CDs and DVDs use a thin layer of metal alloy or light-sensitive organic dye to store the data.</a:t>
            </a:r>
            <a:endParaRPr/>
          </a:p>
          <a:p>
            <a:pPr indent="-228631" lvl="0" marL="228600" rtl="0" algn="l">
              <a:lnSpc>
                <a:spcPct val="100000"/>
              </a:lnSpc>
              <a:spcBef>
                <a:spcPts val="1000"/>
              </a:spcBef>
              <a:spcAft>
                <a:spcPts val="0"/>
              </a:spcAft>
              <a:buSzPct val="105555"/>
              <a:buFont typeface="Noto Sans Symbols"/>
              <a:buChar char="⮚"/>
            </a:pPr>
            <a:r>
              <a:rPr lang="en-US"/>
              <a:t>Both systems use a single, spiral track which runs from the centre of the disk to the edge. </a:t>
            </a:r>
            <a:endParaRPr/>
          </a:p>
          <a:p>
            <a:pPr indent="-228631" lvl="0" marL="228600" rtl="0" algn="l">
              <a:lnSpc>
                <a:spcPct val="100000"/>
              </a:lnSpc>
              <a:spcBef>
                <a:spcPts val="1000"/>
              </a:spcBef>
              <a:spcAft>
                <a:spcPts val="0"/>
              </a:spcAft>
              <a:buSzPct val="105555"/>
              <a:buFont typeface="Noto Sans Symbols"/>
              <a:buChar char="⮚"/>
            </a:pPr>
            <a:r>
              <a:rPr lang="en-US"/>
              <a:t>When a disk spins, the optical head moves to the point where the laser beam ‘contacts’ the disk surface. </a:t>
            </a:r>
            <a:endParaRPr/>
          </a:p>
          <a:p>
            <a:pPr indent="-228631" lvl="0" marL="228600" rtl="0" algn="l">
              <a:lnSpc>
                <a:spcPct val="100000"/>
              </a:lnSpc>
              <a:spcBef>
                <a:spcPts val="1000"/>
              </a:spcBef>
              <a:spcAft>
                <a:spcPts val="0"/>
              </a:spcAft>
              <a:buSzPct val="105555"/>
              <a:buFont typeface="Noto Sans Symbols"/>
              <a:buChar char="⮚"/>
            </a:pPr>
            <a:r>
              <a:rPr lang="en-US"/>
              <a:t>It follows the spiral track from the centre outwards. </a:t>
            </a:r>
            <a:endParaRPr/>
          </a:p>
          <a:p>
            <a:pPr indent="-228631" lvl="0" marL="228600" rtl="0" algn="l">
              <a:lnSpc>
                <a:spcPct val="100000"/>
              </a:lnSpc>
              <a:spcBef>
                <a:spcPts val="1000"/>
              </a:spcBef>
              <a:spcAft>
                <a:spcPts val="0"/>
              </a:spcAft>
              <a:buSzPct val="105555"/>
              <a:buFont typeface="Noto Sans Symbols"/>
              <a:buChar char="⮚"/>
            </a:pPr>
            <a:r>
              <a:rPr lang="en-US"/>
              <a:t>A CD/DVD is divided into sectors allowing direct access to data. The data is stored in ‘pits’ and ‘lands’ on the spiral track. </a:t>
            </a:r>
            <a:endParaRPr/>
          </a:p>
        </p:txBody>
      </p:sp>
      <p:pic>
        <p:nvPicPr>
          <p:cNvPr id="206" name="Google Shape;206;p17"/>
          <p:cNvPicPr preferRelativeResize="0"/>
          <p:nvPr/>
        </p:nvPicPr>
        <p:blipFill rotWithShape="1">
          <a:blip r:embed="rId3">
            <a:alphaModFix/>
          </a:blip>
          <a:srcRect b="0" l="0" r="0" t="0"/>
          <a:stretch/>
        </p:blipFill>
        <p:spPr>
          <a:xfrm>
            <a:off x="1071163" y="2346449"/>
            <a:ext cx="3953460" cy="2862549"/>
          </a:xfrm>
          <a:prstGeom prst="rect">
            <a:avLst/>
          </a:prstGeom>
          <a:noFill/>
          <a:ln>
            <a:noFill/>
          </a:ln>
        </p:spPr>
      </p:pic>
      <p:pic>
        <p:nvPicPr>
          <p:cNvPr id="207" name="Google Shape;207;p17"/>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1" name="Shape 211"/>
        <p:cNvGrpSpPr/>
        <p:nvPr/>
      </p:nvGrpSpPr>
      <p:grpSpPr>
        <a:xfrm>
          <a:off x="0" y="0"/>
          <a:ext cx="0" cy="0"/>
          <a:chOff x="0" y="0"/>
          <a:chExt cx="0" cy="0"/>
        </a:xfrm>
      </p:grpSpPr>
      <p:sp>
        <p:nvSpPr>
          <p:cNvPr id="212" name="Google Shape;212;p18"/>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OPTICAL STORAGE-</a:t>
            </a:r>
            <a:br>
              <a:rPr lang="en-US"/>
            </a:br>
            <a:r>
              <a:rPr lang="en-US"/>
              <a:t>BLU RAY DISCS</a:t>
            </a:r>
            <a:endParaRPr/>
          </a:p>
        </p:txBody>
      </p:sp>
      <p:sp>
        <p:nvSpPr>
          <p:cNvPr id="213" name="Google Shape;213;p18"/>
          <p:cNvSpPr txBox="1"/>
          <p:nvPr>
            <p:ph idx="1" type="body"/>
          </p:nvPr>
        </p:nvSpPr>
        <p:spPr>
          <a:xfrm>
            <a:off x="5782599" y="2638050"/>
            <a:ext cx="5405400" cy="3569100"/>
          </a:xfrm>
          <a:prstGeom prst="rect">
            <a:avLst/>
          </a:prstGeom>
          <a:noFill/>
          <a:ln>
            <a:noFill/>
          </a:ln>
        </p:spPr>
        <p:txBody>
          <a:bodyPr anchorCtr="0" anchor="t" bIns="45700" lIns="91425" spcFirstLastPara="1" rIns="91425" wrap="square" tIns="45700">
            <a:normAutofit fontScale="92500" lnSpcReduction="20000"/>
          </a:bodyPr>
          <a:lstStyle/>
          <a:p>
            <a:pPr indent="-219551" lvl="0" marL="228600" rtl="0" algn="l">
              <a:lnSpc>
                <a:spcPct val="100000"/>
              </a:lnSpc>
              <a:spcBef>
                <a:spcPts val="0"/>
              </a:spcBef>
              <a:spcAft>
                <a:spcPts val="0"/>
              </a:spcAft>
              <a:buSzPct val="105555"/>
              <a:buFont typeface="Noto Sans Symbols"/>
              <a:buChar char="⮚"/>
            </a:pPr>
            <a:r>
              <a:rPr lang="en-US"/>
              <a:t>Blu-ray discs are another example of optical storage media. </a:t>
            </a:r>
            <a:endParaRPr/>
          </a:p>
          <a:p>
            <a:pPr indent="-219551" lvl="0" marL="228600" rtl="0" algn="l">
              <a:lnSpc>
                <a:spcPct val="100000"/>
              </a:lnSpc>
              <a:spcBef>
                <a:spcPts val="1000"/>
              </a:spcBef>
              <a:spcAft>
                <a:spcPts val="0"/>
              </a:spcAft>
              <a:buSzPct val="105555"/>
              <a:buFont typeface="Noto Sans Symbols"/>
              <a:buChar char="⮚"/>
            </a:pPr>
            <a:r>
              <a:rPr lang="en-US"/>
              <a:t>With Blu-ray, it is possible to: </a:t>
            </a:r>
            <a:endParaRPr/>
          </a:p>
          <a:p>
            <a:pPr indent="-220027" lvl="1" marL="457200" rtl="0" algn="l">
              <a:lnSpc>
                <a:spcPct val="100000"/>
              </a:lnSpc>
              <a:spcBef>
                <a:spcPts val="1000"/>
              </a:spcBef>
              <a:spcAft>
                <a:spcPts val="0"/>
              </a:spcAft>
              <a:buSzPct val="100000"/>
              <a:buFont typeface="Noto Sans Symbols"/>
              <a:buChar char="⮚"/>
            </a:pPr>
            <a:r>
              <a:rPr lang="en-US" sz="1800"/>
              <a:t>record high definition television programs</a:t>
            </a:r>
            <a:endParaRPr/>
          </a:p>
          <a:p>
            <a:pPr indent="-220027" lvl="1" marL="457200" rtl="0" algn="l">
              <a:lnSpc>
                <a:spcPct val="100000"/>
              </a:lnSpc>
              <a:spcBef>
                <a:spcPts val="1000"/>
              </a:spcBef>
              <a:spcAft>
                <a:spcPts val="0"/>
              </a:spcAft>
              <a:buSzPct val="100000"/>
              <a:buFont typeface="Noto Sans Symbols"/>
              <a:buChar char="⮚"/>
            </a:pPr>
            <a:r>
              <a:rPr lang="en-US" sz="1800"/>
              <a:t>skip quickly to any part of the disc</a:t>
            </a:r>
            <a:endParaRPr/>
          </a:p>
          <a:p>
            <a:pPr indent="-220027" lvl="1" marL="457200" rtl="0" algn="l">
              <a:lnSpc>
                <a:spcPct val="100000"/>
              </a:lnSpc>
              <a:spcBef>
                <a:spcPts val="1000"/>
              </a:spcBef>
              <a:spcAft>
                <a:spcPts val="0"/>
              </a:spcAft>
              <a:buSzPct val="100000"/>
              <a:buFont typeface="Noto Sans Symbols"/>
              <a:buChar char="⮚"/>
            </a:pPr>
            <a:r>
              <a:rPr lang="en-US" sz="1800"/>
              <a:t>create playlists of recorded movies and television programmes</a:t>
            </a:r>
            <a:endParaRPr/>
          </a:p>
          <a:p>
            <a:pPr indent="-220027" lvl="1" marL="457200" rtl="0" algn="l">
              <a:lnSpc>
                <a:spcPct val="100000"/>
              </a:lnSpc>
              <a:spcBef>
                <a:spcPts val="1000"/>
              </a:spcBef>
              <a:spcAft>
                <a:spcPts val="0"/>
              </a:spcAft>
              <a:buSzPct val="100000"/>
              <a:buFont typeface="Noto Sans Symbols"/>
              <a:buChar char="⮚"/>
            </a:pPr>
            <a:r>
              <a:rPr lang="en-US" sz="1800"/>
              <a:t>edit or re-order programmes recorded on the disc</a:t>
            </a:r>
            <a:endParaRPr/>
          </a:p>
          <a:p>
            <a:pPr indent="-220027" lvl="1" marL="457200" rtl="0" algn="l">
              <a:lnSpc>
                <a:spcPct val="100000"/>
              </a:lnSpc>
              <a:spcBef>
                <a:spcPts val="1000"/>
              </a:spcBef>
              <a:spcAft>
                <a:spcPts val="0"/>
              </a:spcAft>
              <a:buSzPct val="100000"/>
              <a:buFont typeface="Noto Sans Symbols"/>
              <a:buChar char="⮚"/>
            </a:pPr>
            <a:r>
              <a:rPr lang="en-US" sz="1800"/>
              <a:t>automatically search for empty space on the disc to avoid over-recording</a:t>
            </a:r>
            <a:endParaRPr/>
          </a:p>
          <a:p>
            <a:pPr indent="-220027" lvl="1" marL="457200" rtl="0" algn="l">
              <a:lnSpc>
                <a:spcPct val="100000"/>
              </a:lnSpc>
              <a:spcBef>
                <a:spcPts val="1000"/>
              </a:spcBef>
              <a:spcAft>
                <a:spcPts val="0"/>
              </a:spcAft>
              <a:buSzPct val="100000"/>
              <a:buFont typeface="Noto Sans Symbols"/>
              <a:buChar char="⮚"/>
            </a:pPr>
            <a:r>
              <a:rPr lang="en-US" sz="1800"/>
              <a:t>access websites and download subtitles and other interesting features.</a:t>
            </a:r>
            <a:endParaRPr/>
          </a:p>
        </p:txBody>
      </p:sp>
      <p:pic>
        <p:nvPicPr>
          <p:cNvPr id="214" name="Google Shape;214;p18"/>
          <p:cNvPicPr preferRelativeResize="0"/>
          <p:nvPr/>
        </p:nvPicPr>
        <p:blipFill rotWithShape="1">
          <a:blip r:embed="rId3">
            <a:alphaModFix/>
          </a:blip>
          <a:srcRect b="0" l="0" r="0" t="0"/>
          <a:stretch/>
        </p:blipFill>
        <p:spPr>
          <a:xfrm>
            <a:off x="1854912" y="2860723"/>
            <a:ext cx="2695032" cy="1819577"/>
          </a:xfrm>
          <a:prstGeom prst="rect">
            <a:avLst/>
          </a:prstGeom>
          <a:noFill/>
          <a:ln>
            <a:noFill/>
          </a:ln>
        </p:spPr>
      </p:pic>
      <p:pic>
        <p:nvPicPr>
          <p:cNvPr id="215" name="Google Shape;215;p18"/>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9" name="Shape 219"/>
        <p:cNvGrpSpPr/>
        <p:nvPr/>
      </p:nvGrpSpPr>
      <p:grpSpPr>
        <a:xfrm>
          <a:off x="0" y="0"/>
          <a:ext cx="0" cy="0"/>
          <a:chOff x="0" y="0"/>
          <a:chExt cx="0" cy="0"/>
        </a:xfrm>
      </p:grpSpPr>
      <p:sp>
        <p:nvSpPr>
          <p:cNvPr id="220" name="Google Shape;220;p1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DIFFERENCES BETWEEN CD, DVD AND BLU-RAY DISCS</a:t>
            </a:r>
            <a:endParaRPr/>
          </a:p>
        </p:txBody>
      </p:sp>
      <p:graphicFrame>
        <p:nvGraphicFramePr>
          <p:cNvPr id="221" name="Google Shape;221;p19"/>
          <p:cNvGraphicFramePr/>
          <p:nvPr/>
        </p:nvGraphicFramePr>
        <p:xfrm>
          <a:off x="3177886" y="2407227"/>
          <a:ext cx="3000000" cy="3000000"/>
        </p:xfrm>
        <a:graphic>
          <a:graphicData uri="http://schemas.openxmlformats.org/drawingml/2006/table">
            <a:tbl>
              <a:tblPr bandRow="1" firstRow="1">
                <a:noFill/>
                <a:tableStyleId>{27D1E4B8-8117-45B5-A95B-9F265F57F38A}</a:tableStyleId>
              </a:tblPr>
              <a:tblGrid>
                <a:gridCol w="1181075"/>
                <a:gridCol w="943825"/>
                <a:gridCol w="1194950"/>
                <a:gridCol w="1404425"/>
                <a:gridCol w="1181075"/>
              </a:tblGrid>
              <a:tr h="785425">
                <a:tc>
                  <a:txBody>
                    <a:bodyPr/>
                    <a:lstStyle/>
                    <a:p>
                      <a:pPr indent="0" lvl="0" marL="0" marR="0" rtl="0" algn="l">
                        <a:spcBef>
                          <a:spcPts val="0"/>
                        </a:spcBef>
                        <a:spcAft>
                          <a:spcPts val="0"/>
                        </a:spcAft>
                        <a:buNone/>
                      </a:pPr>
                      <a:r>
                        <a:rPr lang="en-US" sz="900"/>
                        <a:t>Disk type </a:t>
                      </a:r>
                      <a:endParaRPr sz="1800"/>
                    </a:p>
                  </a:txBody>
                  <a:tcPr marT="45725" marB="45725" marR="91450" marL="91450" anchor="ctr"/>
                </a:tc>
                <a:tc>
                  <a:txBody>
                    <a:bodyPr/>
                    <a:lstStyle/>
                    <a:p>
                      <a:pPr indent="0" lvl="0" marL="0" marR="0" rtl="0" algn="l">
                        <a:spcBef>
                          <a:spcPts val="0"/>
                        </a:spcBef>
                        <a:spcAft>
                          <a:spcPts val="0"/>
                        </a:spcAft>
                        <a:buNone/>
                      </a:pPr>
                      <a:r>
                        <a:rPr lang="en-US" sz="900"/>
                        <a:t>Laser colour </a:t>
                      </a:r>
                      <a:endParaRPr sz="1800"/>
                    </a:p>
                  </a:txBody>
                  <a:tcPr marT="45725" marB="45725" marR="91450" marL="91450" anchor="ctr"/>
                </a:tc>
                <a:tc>
                  <a:txBody>
                    <a:bodyPr/>
                    <a:lstStyle/>
                    <a:p>
                      <a:pPr indent="0" lvl="0" marL="0" marR="0" rtl="0" algn="l">
                        <a:spcBef>
                          <a:spcPts val="0"/>
                        </a:spcBef>
                        <a:spcAft>
                          <a:spcPts val="0"/>
                        </a:spcAft>
                        <a:buNone/>
                      </a:pPr>
                      <a:r>
                        <a:rPr lang="en-US" sz="900"/>
                        <a:t>Wavelength of laser light </a:t>
                      </a:r>
                      <a:endParaRPr sz="1800"/>
                    </a:p>
                  </a:txBody>
                  <a:tcPr marT="45725" marB="45725" marR="91450" marL="91450" anchor="ctr"/>
                </a:tc>
                <a:tc>
                  <a:txBody>
                    <a:bodyPr/>
                    <a:lstStyle/>
                    <a:p>
                      <a:pPr indent="0" lvl="0" marL="0" marR="0" rtl="0" algn="l">
                        <a:spcBef>
                          <a:spcPts val="0"/>
                        </a:spcBef>
                        <a:spcAft>
                          <a:spcPts val="0"/>
                        </a:spcAft>
                        <a:buNone/>
                      </a:pPr>
                      <a:r>
                        <a:rPr lang="en-US" sz="900"/>
                        <a:t>Disk construction </a:t>
                      </a:r>
                      <a:endParaRPr sz="1800"/>
                    </a:p>
                  </a:txBody>
                  <a:tcPr marT="45725" marB="45725" marR="91450" marL="91450" anchor="ctr"/>
                </a:tc>
                <a:tc>
                  <a:txBody>
                    <a:bodyPr/>
                    <a:lstStyle/>
                    <a:p>
                      <a:pPr indent="0" lvl="0" marL="0" marR="0" rtl="0" algn="l">
                        <a:spcBef>
                          <a:spcPts val="0"/>
                        </a:spcBef>
                        <a:spcAft>
                          <a:spcPts val="0"/>
                        </a:spcAft>
                        <a:buNone/>
                      </a:pPr>
                      <a:r>
                        <a:rPr lang="en-US" sz="900"/>
                        <a:t>Track pitch (distance between tracks) </a:t>
                      </a:r>
                      <a:endParaRPr sz="1800"/>
                    </a:p>
                  </a:txBody>
                  <a:tcPr marT="45725" marB="45725" marR="91450" marL="91450" anchor="ctr"/>
                </a:tc>
              </a:tr>
              <a:tr h="756350">
                <a:tc>
                  <a:txBody>
                    <a:bodyPr/>
                    <a:lstStyle/>
                    <a:p>
                      <a:pPr indent="0" lvl="0" marL="0" marR="0" rtl="0" algn="l">
                        <a:spcBef>
                          <a:spcPts val="0"/>
                        </a:spcBef>
                        <a:spcAft>
                          <a:spcPts val="0"/>
                        </a:spcAft>
                        <a:buNone/>
                      </a:pPr>
                      <a:r>
                        <a:rPr lang="en-US" sz="900"/>
                        <a:t>CD </a:t>
                      </a:r>
                      <a:endParaRPr sz="1800"/>
                    </a:p>
                  </a:txBody>
                  <a:tcPr marT="45725" marB="45725" marR="91450" marL="91450" anchor="ctr"/>
                </a:tc>
                <a:tc>
                  <a:txBody>
                    <a:bodyPr/>
                    <a:lstStyle/>
                    <a:p>
                      <a:pPr indent="0" lvl="0" marL="0" marR="0" rtl="0" algn="l">
                        <a:spcBef>
                          <a:spcPts val="0"/>
                        </a:spcBef>
                        <a:spcAft>
                          <a:spcPts val="0"/>
                        </a:spcAft>
                        <a:buNone/>
                      </a:pPr>
                      <a:r>
                        <a:rPr lang="en-US" sz="900"/>
                        <a:t>Red </a:t>
                      </a:r>
                      <a:endParaRPr sz="1800"/>
                    </a:p>
                  </a:txBody>
                  <a:tcPr marT="45725" marB="45725" marR="91450" marL="91450" anchor="ctr"/>
                </a:tc>
                <a:tc>
                  <a:txBody>
                    <a:bodyPr/>
                    <a:lstStyle/>
                    <a:p>
                      <a:pPr indent="0" lvl="0" marL="0" marR="0" rtl="0" algn="l">
                        <a:spcBef>
                          <a:spcPts val="0"/>
                        </a:spcBef>
                        <a:spcAft>
                          <a:spcPts val="0"/>
                        </a:spcAft>
                        <a:buNone/>
                      </a:pPr>
                      <a:r>
                        <a:rPr lang="en-US" sz="900"/>
                        <a:t>780 nm </a:t>
                      </a:r>
                      <a:endParaRPr sz="1800"/>
                    </a:p>
                  </a:txBody>
                  <a:tcPr marT="45725" marB="45725" marR="91450" marL="91450" anchor="ctr"/>
                </a:tc>
                <a:tc>
                  <a:txBody>
                    <a:bodyPr/>
                    <a:lstStyle/>
                    <a:p>
                      <a:pPr indent="0" lvl="0" marL="0" marR="0" rtl="0" algn="l">
                        <a:spcBef>
                          <a:spcPts val="0"/>
                        </a:spcBef>
                        <a:spcAft>
                          <a:spcPts val="0"/>
                        </a:spcAft>
                        <a:buNone/>
                      </a:pPr>
                      <a:r>
                        <a:rPr lang="en-US" sz="900"/>
                        <a:t>single 1.2 mm polycarbonate layer </a:t>
                      </a:r>
                      <a:endParaRPr sz="1800"/>
                    </a:p>
                  </a:txBody>
                  <a:tcPr marT="45725" marB="45725" marR="91450" marL="91450" anchor="ctr"/>
                </a:tc>
                <a:tc>
                  <a:txBody>
                    <a:bodyPr/>
                    <a:lstStyle/>
                    <a:p>
                      <a:pPr indent="0" lvl="0" marL="0" marR="0" rtl="0" algn="l">
                        <a:spcBef>
                          <a:spcPts val="0"/>
                        </a:spcBef>
                        <a:spcAft>
                          <a:spcPts val="0"/>
                        </a:spcAft>
                        <a:buNone/>
                      </a:pPr>
                      <a:r>
                        <a:rPr lang="en-US" sz="900"/>
                        <a:t>1.60μm </a:t>
                      </a:r>
                      <a:endParaRPr sz="1800"/>
                    </a:p>
                  </a:txBody>
                  <a:tcPr marT="45725" marB="45725" marR="91450" marL="91450" anchor="ctr"/>
                </a:tc>
              </a:tr>
              <a:tr h="785425">
                <a:tc>
                  <a:txBody>
                    <a:bodyPr/>
                    <a:lstStyle/>
                    <a:p>
                      <a:pPr indent="0" lvl="0" marL="0" marR="0" rtl="0" algn="l">
                        <a:spcBef>
                          <a:spcPts val="0"/>
                        </a:spcBef>
                        <a:spcAft>
                          <a:spcPts val="0"/>
                        </a:spcAft>
                        <a:buNone/>
                      </a:pPr>
                      <a:r>
                        <a:rPr lang="en-US" sz="900"/>
                        <a:t>DVD (dual-layer) </a:t>
                      </a:r>
                      <a:endParaRPr sz="1800"/>
                    </a:p>
                  </a:txBody>
                  <a:tcPr marT="45725" marB="45725" marR="91450" marL="91450" anchor="ctr"/>
                </a:tc>
                <a:tc>
                  <a:txBody>
                    <a:bodyPr/>
                    <a:lstStyle/>
                    <a:p>
                      <a:pPr indent="0" lvl="0" marL="0" marR="0" rtl="0" algn="l">
                        <a:spcBef>
                          <a:spcPts val="0"/>
                        </a:spcBef>
                        <a:spcAft>
                          <a:spcPts val="0"/>
                        </a:spcAft>
                        <a:buNone/>
                      </a:pPr>
                      <a:r>
                        <a:rPr lang="en-US" sz="900"/>
                        <a:t>Red </a:t>
                      </a:r>
                      <a:endParaRPr sz="1800"/>
                    </a:p>
                  </a:txBody>
                  <a:tcPr marT="45725" marB="45725" marR="91450" marL="91450" anchor="ctr"/>
                </a:tc>
                <a:tc>
                  <a:txBody>
                    <a:bodyPr/>
                    <a:lstStyle/>
                    <a:p>
                      <a:pPr indent="0" lvl="0" marL="0" marR="0" rtl="0" algn="l">
                        <a:spcBef>
                          <a:spcPts val="0"/>
                        </a:spcBef>
                        <a:spcAft>
                          <a:spcPts val="0"/>
                        </a:spcAft>
                        <a:buNone/>
                      </a:pPr>
                      <a:r>
                        <a:rPr lang="en-US" sz="900"/>
                        <a:t>650 nm </a:t>
                      </a:r>
                      <a:endParaRPr sz="1800"/>
                    </a:p>
                  </a:txBody>
                  <a:tcPr marT="45725" marB="45725" marR="91450" marL="91450" anchor="ctr"/>
                </a:tc>
                <a:tc>
                  <a:txBody>
                    <a:bodyPr/>
                    <a:lstStyle/>
                    <a:p>
                      <a:pPr indent="0" lvl="0" marL="0" marR="0" rtl="0" algn="l">
                        <a:spcBef>
                          <a:spcPts val="0"/>
                        </a:spcBef>
                        <a:spcAft>
                          <a:spcPts val="0"/>
                        </a:spcAft>
                        <a:buNone/>
                      </a:pPr>
                      <a:r>
                        <a:rPr lang="en-US" sz="900"/>
                        <a:t>two 0.6 mm polycarbonate layers </a:t>
                      </a:r>
                      <a:endParaRPr sz="1800"/>
                    </a:p>
                  </a:txBody>
                  <a:tcPr marT="45725" marB="45725" marR="91450" marL="91450" anchor="ctr"/>
                </a:tc>
                <a:tc>
                  <a:txBody>
                    <a:bodyPr/>
                    <a:lstStyle/>
                    <a:p>
                      <a:pPr indent="0" lvl="0" marL="0" marR="0" rtl="0" algn="l">
                        <a:spcBef>
                          <a:spcPts val="0"/>
                        </a:spcBef>
                        <a:spcAft>
                          <a:spcPts val="0"/>
                        </a:spcAft>
                        <a:buNone/>
                      </a:pPr>
                      <a:r>
                        <a:rPr lang="en-US" sz="900"/>
                        <a:t>0.74μm </a:t>
                      </a:r>
                      <a:endParaRPr sz="1800"/>
                    </a:p>
                  </a:txBody>
                  <a:tcPr marT="45725" marB="45725" marR="91450" marL="91450" anchor="ctr"/>
                </a:tc>
              </a:tr>
              <a:tr h="756350">
                <a:tc>
                  <a:txBody>
                    <a:bodyPr/>
                    <a:lstStyle/>
                    <a:p>
                      <a:pPr indent="0" lvl="0" marL="0" marR="0" rtl="0" algn="l">
                        <a:spcBef>
                          <a:spcPts val="0"/>
                        </a:spcBef>
                        <a:spcAft>
                          <a:spcPts val="0"/>
                        </a:spcAft>
                        <a:buNone/>
                      </a:pPr>
                      <a:r>
                        <a:rPr lang="en-US" sz="900"/>
                        <a:t>Blu-ray (single layer) </a:t>
                      </a:r>
                      <a:endParaRPr sz="1800"/>
                    </a:p>
                  </a:txBody>
                  <a:tcPr marT="45725" marB="45725" marR="91450" marL="91450" anchor="ctr"/>
                </a:tc>
                <a:tc>
                  <a:txBody>
                    <a:bodyPr/>
                    <a:lstStyle/>
                    <a:p>
                      <a:pPr indent="0" lvl="0" marL="0" marR="0" rtl="0" algn="l">
                        <a:spcBef>
                          <a:spcPts val="0"/>
                        </a:spcBef>
                        <a:spcAft>
                          <a:spcPts val="0"/>
                        </a:spcAft>
                        <a:buNone/>
                      </a:pPr>
                      <a:r>
                        <a:rPr lang="en-US" sz="900"/>
                        <a:t>Blue </a:t>
                      </a:r>
                      <a:endParaRPr sz="1800"/>
                    </a:p>
                  </a:txBody>
                  <a:tcPr marT="45725" marB="45725" marR="91450" marL="91450" anchor="ctr"/>
                </a:tc>
                <a:tc>
                  <a:txBody>
                    <a:bodyPr/>
                    <a:lstStyle/>
                    <a:p>
                      <a:pPr indent="0" lvl="0" marL="0" marR="0" rtl="0" algn="l">
                        <a:spcBef>
                          <a:spcPts val="0"/>
                        </a:spcBef>
                        <a:spcAft>
                          <a:spcPts val="0"/>
                        </a:spcAft>
                        <a:buNone/>
                      </a:pPr>
                      <a:r>
                        <a:rPr lang="en-US" sz="900"/>
                        <a:t>405mm </a:t>
                      </a:r>
                      <a:endParaRPr sz="1800"/>
                    </a:p>
                  </a:txBody>
                  <a:tcPr marT="45725" marB="45725" marR="91450" marL="91450" anchor="ctr"/>
                </a:tc>
                <a:tc>
                  <a:txBody>
                    <a:bodyPr/>
                    <a:lstStyle/>
                    <a:p>
                      <a:pPr indent="0" lvl="0" marL="0" marR="0" rtl="0" algn="l">
                        <a:spcBef>
                          <a:spcPts val="0"/>
                        </a:spcBef>
                        <a:spcAft>
                          <a:spcPts val="0"/>
                        </a:spcAft>
                        <a:buNone/>
                      </a:pPr>
                      <a:r>
                        <a:rPr lang="en-US" sz="900"/>
                        <a:t>single 1.2 mm polycarbonate layer </a:t>
                      </a:r>
                      <a:endParaRPr sz="1800"/>
                    </a:p>
                  </a:txBody>
                  <a:tcPr marT="45725" marB="45725" marR="91450" marL="91450" anchor="ctr"/>
                </a:tc>
                <a:tc>
                  <a:txBody>
                    <a:bodyPr/>
                    <a:lstStyle/>
                    <a:p>
                      <a:pPr indent="0" lvl="0" marL="0" marR="0" rtl="0" algn="l">
                        <a:spcBef>
                          <a:spcPts val="0"/>
                        </a:spcBef>
                        <a:spcAft>
                          <a:spcPts val="0"/>
                        </a:spcAft>
                        <a:buNone/>
                      </a:pPr>
                      <a:r>
                        <a:rPr lang="en-US" sz="900"/>
                        <a:t>0.30 μm </a:t>
                      </a:r>
                      <a:endParaRPr sz="1800"/>
                    </a:p>
                  </a:txBody>
                  <a:tcPr marT="45725" marB="45725" marR="91450" marL="91450" anchor="ctr"/>
                </a:tc>
              </a:tr>
              <a:tr h="785425">
                <a:tc>
                  <a:txBody>
                    <a:bodyPr/>
                    <a:lstStyle/>
                    <a:p>
                      <a:pPr indent="0" lvl="0" marL="0" marR="0" rtl="0" algn="l">
                        <a:spcBef>
                          <a:spcPts val="0"/>
                        </a:spcBef>
                        <a:spcAft>
                          <a:spcPts val="0"/>
                        </a:spcAft>
                        <a:buNone/>
                      </a:pPr>
                      <a:r>
                        <a:rPr lang="en-US" sz="900"/>
                        <a:t>Blu-ray (dual-layer) </a:t>
                      </a:r>
                      <a:endParaRPr sz="1800"/>
                    </a:p>
                  </a:txBody>
                  <a:tcPr marT="45725" marB="45725" marR="91450" marL="91450" anchor="ctr"/>
                </a:tc>
                <a:tc>
                  <a:txBody>
                    <a:bodyPr/>
                    <a:lstStyle/>
                    <a:p>
                      <a:pPr indent="0" lvl="0" marL="0" marR="0" rtl="0" algn="l">
                        <a:spcBef>
                          <a:spcPts val="0"/>
                        </a:spcBef>
                        <a:spcAft>
                          <a:spcPts val="0"/>
                        </a:spcAft>
                        <a:buNone/>
                      </a:pPr>
                      <a:r>
                        <a:rPr lang="en-US" sz="900"/>
                        <a:t>Blue </a:t>
                      </a:r>
                      <a:endParaRPr sz="1800"/>
                    </a:p>
                  </a:txBody>
                  <a:tcPr marT="45725" marB="45725" marR="91450" marL="91450" anchor="ctr"/>
                </a:tc>
                <a:tc>
                  <a:txBody>
                    <a:bodyPr/>
                    <a:lstStyle/>
                    <a:p>
                      <a:pPr indent="0" lvl="0" marL="0" marR="0" rtl="0" algn="l">
                        <a:spcBef>
                          <a:spcPts val="0"/>
                        </a:spcBef>
                        <a:spcAft>
                          <a:spcPts val="0"/>
                        </a:spcAft>
                        <a:buNone/>
                      </a:pPr>
                      <a:r>
                        <a:rPr lang="en-US" sz="900"/>
                        <a:t>405nm </a:t>
                      </a:r>
                      <a:endParaRPr sz="1800"/>
                    </a:p>
                  </a:txBody>
                  <a:tcPr marT="45725" marB="45725" marR="91450" marL="91450" anchor="ctr"/>
                </a:tc>
                <a:tc>
                  <a:txBody>
                    <a:bodyPr/>
                    <a:lstStyle/>
                    <a:p>
                      <a:pPr indent="0" lvl="0" marL="0" marR="0" rtl="0" algn="l">
                        <a:spcBef>
                          <a:spcPts val="0"/>
                        </a:spcBef>
                        <a:spcAft>
                          <a:spcPts val="0"/>
                        </a:spcAft>
                        <a:buNone/>
                      </a:pPr>
                      <a:r>
                        <a:rPr lang="en-US" sz="900"/>
                        <a:t>two 0.6 mm polycarbonate layers </a:t>
                      </a:r>
                      <a:endParaRPr sz="1800"/>
                    </a:p>
                  </a:txBody>
                  <a:tcPr marT="45725" marB="45725" marR="91450" marL="91450" anchor="ctr"/>
                </a:tc>
                <a:tc>
                  <a:txBody>
                    <a:bodyPr/>
                    <a:lstStyle/>
                    <a:p>
                      <a:pPr indent="0" lvl="0" marL="0" marR="0" rtl="0" algn="l">
                        <a:spcBef>
                          <a:spcPts val="0"/>
                        </a:spcBef>
                        <a:spcAft>
                          <a:spcPts val="0"/>
                        </a:spcAft>
                        <a:buNone/>
                      </a:pPr>
                      <a:r>
                        <a:rPr lang="en-US" sz="900"/>
                        <a:t>0.30 μm </a:t>
                      </a:r>
                      <a:endParaRPr sz="1800"/>
                    </a:p>
                  </a:txBody>
                  <a:tcPr marT="45725" marB="45725" marR="91450" marL="91450" anchor="ctr"/>
                </a:tc>
              </a:tr>
            </a:tbl>
          </a:graphicData>
        </a:graphic>
      </p:graphicFrame>
      <p:sp>
        <p:nvSpPr>
          <p:cNvPr id="222" name="Google Shape;222;p19"/>
          <p:cNvSpPr txBox="1"/>
          <p:nvPr/>
        </p:nvSpPr>
        <p:spPr>
          <a:xfrm>
            <a:off x="4724400"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pic>
        <p:nvPicPr>
          <p:cNvPr id="223" name="Google Shape;223;p19"/>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7" name="Shape 227"/>
        <p:cNvGrpSpPr/>
        <p:nvPr/>
      </p:nvGrpSpPr>
      <p:grpSpPr>
        <a:xfrm>
          <a:off x="0" y="0"/>
          <a:ext cx="0" cy="0"/>
          <a:chOff x="0" y="0"/>
          <a:chExt cx="0" cy="0"/>
        </a:xfrm>
      </p:grpSpPr>
      <p:sp>
        <p:nvSpPr>
          <p:cNvPr id="228" name="Google Shape;228;p2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VIRTUAL MEMORY</a:t>
            </a:r>
            <a:endParaRPr/>
          </a:p>
        </p:txBody>
      </p:sp>
      <p:sp>
        <p:nvSpPr>
          <p:cNvPr id="229" name="Google Shape;229;p2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Font typeface="Noto Sans Symbols"/>
              <a:buChar char="⮚"/>
            </a:pPr>
            <a:r>
              <a:rPr lang="en-US"/>
              <a:t>One of the problems associated with memory management is the case when processes run out of RAM. If the amount of available RAM is exceeded due to multiple programs running, it is likely to cause a system crash. </a:t>
            </a:r>
            <a:endParaRPr/>
          </a:p>
          <a:p>
            <a:pPr indent="-228600" lvl="0" marL="228600" rtl="0" algn="l">
              <a:lnSpc>
                <a:spcPct val="100000"/>
              </a:lnSpc>
              <a:spcBef>
                <a:spcPts val="1000"/>
              </a:spcBef>
              <a:spcAft>
                <a:spcPts val="0"/>
              </a:spcAft>
              <a:buSzPts val="1800"/>
              <a:buFont typeface="Noto Sans Symbols"/>
              <a:buChar char="⮚"/>
            </a:pPr>
            <a:r>
              <a:rPr lang="en-US"/>
              <a:t>This can be solved by utilizing the hard disk drive (or SSD) if we need more memory. This is the basis behind </a:t>
            </a:r>
            <a:r>
              <a:rPr b="1" lang="en-US"/>
              <a:t>virtual memory</a:t>
            </a:r>
            <a:r>
              <a:rPr lang="en-US"/>
              <a:t>. Essentially RAM is the </a:t>
            </a:r>
            <a:r>
              <a:rPr b="1" i="1" lang="en-US"/>
              <a:t>physical memory</a:t>
            </a:r>
            <a:r>
              <a:rPr lang="en-US"/>
              <a:t>, while </a:t>
            </a:r>
            <a:r>
              <a:rPr b="1" i="1" lang="en-US"/>
              <a:t>virtual memory </a:t>
            </a:r>
            <a:r>
              <a:rPr lang="en-US"/>
              <a:t>is RAM + swap space on the hard disk or SSD. </a:t>
            </a:r>
            <a:endParaRPr/>
          </a:p>
          <a:p>
            <a:pPr indent="-228600" lvl="0" marL="228600" rtl="0" algn="l">
              <a:lnSpc>
                <a:spcPct val="100000"/>
              </a:lnSpc>
              <a:spcBef>
                <a:spcPts val="1000"/>
              </a:spcBef>
              <a:spcAft>
                <a:spcPts val="0"/>
              </a:spcAft>
              <a:buSzPts val="1800"/>
              <a:buFont typeface="Noto Sans Symbols"/>
              <a:buChar char="⮚"/>
            </a:pPr>
            <a:r>
              <a:rPr lang="en-US"/>
              <a:t>To execute a program, data is loaded into memory from HDD (or SSD) whenever required. </a:t>
            </a:r>
            <a:endParaRPr/>
          </a:p>
        </p:txBody>
      </p:sp>
      <p:pic>
        <p:nvPicPr>
          <p:cNvPr id="230" name="Google Shape;230;p20"/>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4" name="Shape 234"/>
        <p:cNvGrpSpPr/>
        <p:nvPr/>
      </p:nvGrpSpPr>
      <p:grpSpPr>
        <a:xfrm>
          <a:off x="0" y="0"/>
          <a:ext cx="0" cy="0"/>
          <a:chOff x="0" y="0"/>
          <a:chExt cx="0" cy="0"/>
        </a:xfrm>
      </p:grpSpPr>
      <p:sp>
        <p:nvSpPr>
          <p:cNvPr id="235" name="Google Shape;235;p21"/>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VIRTUAL MEMORY</a:t>
            </a:r>
            <a:br>
              <a:rPr lang="en-US"/>
            </a:br>
            <a:r>
              <a:rPr lang="en-US"/>
              <a:t>(CONTD.)</a:t>
            </a:r>
            <a:endParaRPr/>
          </a:p>
        </p:txBody>
      </p:sp>
      <p:sp>
        <p:nvSpPr>
          <p:cNvPr id="236" name="Google Shape;236;p21"/>
          <p:cNvSpPr txBox="1"/>
          <p:nvPr>
            <p:ph idx="1" type="body"/>
          </p:nvPr>
        </p:nvSpPr>
        <p:spPr>
          <a:xfrm>
            <a:off x="7130380" y="2638050"/>
            <a:ext cx="4519200" cy="31020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0"/>
              </a:spcBef>
              <a:spcAft>
                <a:spcPts val="0"/>
              </a:spcAft>
              <a:buSzPct val="105555"/>
              <a:buNone/>
            </a:pPr>
            <a:r>
              <a:rPr b="1" lang="en-US"/>
              <a:t>Without virtual memory </a:t>
            </a:r>
            <a:endParaRPr/>
          </a:p>
          <a:p>
            <a:pPr indent="-210502" lvl="0" marL="228600" rtl="0" algn="l">
              <a:lnSpc>
                <a:spcPct val="100000"/>
              </a:lnSpc>
              <a:spcBef>
                <a:spcPts val="1000"/>
              </a:spcBef>
              <a:spcAft>
                <a:spcPts val="0"/>
              </a:spcAft>
              <a:buSzPct val="105555"/>
              <a:buFont typeface="Noto Sans Symbols"/>
              <a:buChar char="⮚"/>
            </a:pPr>
            <a:r>
              <a:rPr lang="en-US"/>
              <a:t>Suppose we have five programs (numbered 0 to 4) that are in memory, all requiring access to RAM. </a:t>
            </a:r>
            <a:endParaRPr/>
          </a:p>
          <a:p>
            <a:pPr indent="-210502" lvl="0" marL="228600" rtl="0" algn="l">
              <a:lnSpc>
                <a:spcPct val="100000"/>
              </a:lnSpc>
              <a:spcBef>
                <a:spcPts val="1000"/>
              </a:spcBef>
              <a:spcAft>
                <a:spcPts val="0"/>
              </a:spcAft>
              <a:buSzPct val="105555"/>
              <a:buFont typeface="Noto Sans Symbols"/>
              <a:buChar char="⮚"/>
            </a:pPr>
            <a:r>
              <a:rPr lang="en-US"/>
              <a:t>The first diagram shows what would happen without virtual memory being used (i.e. the computer would run out of RAM memory space) </a:t>
            </a:r>
            <a:endParaRPr/>
          </a:p>
          <a:p>
            <a:pPr indent="0" lvl="0" marL="0" rtl="0" algn="l">
              <a:lnSpc>
                <a:spcPct val="100000"/>
              </a:lnSpc>
              <a:spcBef>
                <a:spcPts val="1000"/>
              </a:spcBef>
              <a:spcAft>
                <a:spcPts val="0"/>
              </a:spcAft>
              <a:buSzPct val="105555"/>
              <a:buNone/>
            </a:pPr>
            <a:r>
              <a:rPr b="1" lang="en-US"/>
              <a:t>With virtual memory </a:t>
            </a:r>
            <a:endParaRPr/>
          </a:p>
          <a:p>
            <a:pPr indent="-210502" lvl="0" marL="228600" rtl="0" algn="l">
              <a:lnSpc>
                <a:spcPct val="100000"/>
              </a:lnSpc>
              <a:spcBef>
                <a:spcPts val="1000"/>
              </a:spcBef>
              <a:spcAft>
                <a:spcPts val="0"/>
              </a:spcAft>
              <a:buSzPct val="105555"/>
              <a:buFont typeface="Noto Sans Symbols"/>
              <a:buChar char="⮚"/>
            </a:pPr>
            <a:r>
              <a:rPr lang="en-US"/>
              <a:t>This will require moving data out of RAM into HDD/SSD and then allowing other data to be moved out of HDD/SSD into RAM </a:t>
            </a:r>
            <a:endParaRPr/>
          </a:p>
          <a:p>
            <a:pPr indent="-107950" lvl="0" marL="228600" rtl="0" algn="l">
              <a:lnSpc>
                <a:spcPct val="100000"/>
              </a:lnSpc>
              <a:spcBef>
                <a:spcPts val="1000"/>
              </a:spcBef>
              <a:spcAft>
                <a:spcPts val="0"/>
              </a:spcAft>
              <a:buSzPct val="105555"/>
              <a:buNone/>
            </a:pPr>
            <a:r>
              <a:t/>
            </a:r>
            <a:endParaRPr/>
          </a:p>
        </p:txBody>
      </p:sp>
      <p:pic>
        <p:nvPicPr>
          <p:cNvPr descr="Chart, line chart&#10;&#10;Description automatically generated" id="237" name="Google Shape;237;p21"/>
          <p:cNvPicPr preferRelativeResize="0"/>
          <p:nvPr/>
        </p:nvPicPr>
        <p:blipFill rotWithShape="1">
          <a:blip r:embed="rId3">
            <a:alphaModFix/>
          </a:blip>
          <a:srcRect b="0" l="0" r="0" t="0"/>
          <a:stretch/>
        </p:blipFill>
        <p:spPr>
          <a:xfrm>
            <a:off x="698075" y="2474949"/>
            <a:ext cx="4423001" cy="1374400"/>
          </a:xfrm>
          <a:prstGeom prst="rect">
            <a:avLst/>
          </a:prstGeom>
          <a:noFill/>
          <a:ln>
            <a:noFill/>
          </a:ln>
        </p:spPr>
      </p:pic>
      <p:pic>
        <p:nvPicPr>
          <p:cNvPr descr="Diagram&#10;&#10;Description automatically generated" id="238" name="Google Shape;238;p21"/>
          <p:cNvPicPr preferRelativeResize="0"/>
          <p:nvPr/>
        </p:nvPicPr>
        <p:blipFill rotWithShape="1">
          <a:blip r:embed="rId4">
            <a:alphaModFix/>
          </a:blip>
          <a:srcRect b="0" l="0" r="0" t="0"/>
          <a:stretch/>
        </p:blipFill>
        <p:spPr>
          <a:xfrm>
            <a:off x="635625" y="4021175"/>
            <a:ext cx="5307973" cy="2335326"/>
          </a:xfrm>
          <a:prstGeom prst="rect">
            <a:avLst/>
          </a:prstGeom>
          <a:noFill/>
          <a:ln>
            <a:noFill/>
          </a:ln>
        </p:spPr>
      </p:pic>
      <p:pic>
        <p:nvPicPr>
          <p:cNvPr id="239" name="Google Shape;239;p21"/>
          <p:cNvPicPr preferRelativeResize="0"/>
          <p:nvPr/>
        </p:nvPicPr>
        <p:blipFill>
          <a:blip r:embed="rId5">
            <a:alphaModFix/>
          </a:blip>
          <a:stretch>
            <a:fillRect/>
          </a:stretch>
        </p:blipFill>
        <p:spPr>
          <a:xfrm>
            <a:off x="311700" y="106125"/>
            <a:ext cx="601498" cy="6014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4" name="Shape 104"/>
        <p:cNvGrpSpPr/>
        <p:nvPr/>
      </p:nvGrpSpPr>
      <p:grpSpPr>
        <a:xfrm>
          <a:off x="0" y="0"/>
          <a:ext cx="0" cy="0"/>
          <a:chOff x="0" y="0"/>
          <a:chExt cx="0" cy="0"/>
        </a:xfrm>
      </p:grpSpPr>
      <p:sp>
        <p:nvSpPr>
          <p:cNvPr id="105" name="Google Shape;105;p4"/>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DATA STORAGE</a:t>
            </a:r>
            <a:endParaRPr/>
          </a:p>
        </p:txBody>
      </p:sp>
      <p:sp>
        <p:nvSpPr>
          <p:cNvPr id="106" name="Google Shape;106;p4"/>
          <p:cNvSpPr txBox="1"/>
          <p:nvPr>
            <p:ph idx="1" type="body"/>
          </p:nvPr>
        </p:nvSpPr>
        <p:spPr>
          <a:xfrm>
            <a:off x="7074980" y="2628625"/>
            <a:ext cx="3867000" cy="3102000"/>
          </a:xfrm>
          <a:prstGeom prst="rect">
            <a:avLst/>
          </a:prstGeom>
          <a:noFill/>
          <a:ln>
            <a:noFill/>
          </a:ln>
        </p:spPr>
        <p:txBody>
          <a:bodyPr anchorCtr="0" anchor="t" bIns="45700" lIns="91425" spcFirstLastPara="1" rIns="91425" wrap="square" tIns="45700">
            <a:normAutofit fontScale="85000" lnSpcReduction="10000"/>
          </a:bodyPr>
          <a:lstStyle/>
          <a:p>
            <a:pPr indent="-210502" lvl="0" marL="228600" rtl="0" algn="l">
              <a:lnSpc>
                <a:spcPct val="100000"/>
              </a:lnSpc>
              <a:spcBef>
                <a:spcPts val="0"/>
              </a:spcBef>
              <a:spcAft>
                <a:spcPts val="0"/>
              </a:spcAft>
              <a:buSzPct val="105555"/>
              <a:buFont typeface="Noto Sans Symbols"/>
              <a:buChar char="⮚"/>
            </a:pPr>
            <a:r>
              <a:rPr lang="en-US"/>
              <a:t>Primary memory/memory is usually referred to as the internal devices used to store data that the computer can access directly. </a:t>
            </a:r>
            <a:endParaRPr/>
          </a:p>
          <a:p>
            <a:pPr indent="-210502" lvl="0" marL="228600" rtl="0" algn="l">
              <a:lnSpc>
                <a:spcPct val="100000"/>
              </a:lnSpc>
              <a:spcBef>
                <a:spcPts val="1000"/>
              </a:spcBef>
              <a:spcAft>
                <a:spcPts val="0"/>
              </a:spcAft>
              <a:buSzPct val="105555"/>
              <a:buFont typeface="Noto Sans Symbols"/>
              <a:buChar char="⮚"/>
            </a:pPr>
            <a:r>
              <a:rPr lang="en-US"/>
              <a:t>Storage devices allow users to store applications, data and files. The user’s data is stored permanently and they can change it or read it as they wish.</a:t>
            </a:r>
            <a:endParaRPr/>
          </a:p>
          <a:p>
            <a:pPr indent="-210502" lvl="0" marL="228600" rtl="0" algn="l">
              <a:lnSpc>
                <a:spcPct val="100000"/>
              </a:lnSpc>
              <a:spcBef>
                <a:spcPts val="1000"/>
              </a:spcBef>
              <a:spcAft>
                <a:spcPts val="0"/>
              </a:spcAft>
              <a:buSzPct val="105555"/>
              <a:buFont typeface="Noto Sans Symbols"/>
              <a:buChar char="⮚"/>
            </a:pPr>
            <a:r>
              <a:rPr lang="en-US"/>
              <a:t>Memory and storage devices can be split up into two distinct groups- primary memory and secondary storage.</a:t>
            </a:r>
            <a:endParaRPr/>
          </a:p>
          <a:p>
            <a:pPr indent="-107950" lvl="0" marL="228600" rtl="0" algn="l">
              <a:lnSpc>
                <a:spcPct val="100000"/>
              </a:lnSpc>
              <a:spcBef>
                <a:spcPts val="1000"/>
              </a:spcBef>
              <a:spcAft>
                <a:spcPts val="0"/>
              </a:spcAft>
              <a:buSzPct val="105555"/>
              <a:buNone/>
            </a:pPr>
            <a:r>
              <a:t/>
            </a:r>
            <a:endParaRPr/>
          </a:p>
        </p:txBody>
      </p:sp>
      <p:pic>
        <p:nvPicPr>
          <p:cNvPr id="107" name="Google Shape;107;p4"/>
          <p:cNvPicPr preferRelativeResize="0"/>
          <p:nvPr/>
        </p:nvPicPr>
        <p:blipFill rotWithShape="1">
          <a:blip r:embed="rId3">
            <a:alphaModFix/>
          </a:blip>
          <a:srcRect b="0" l="0" r="0" t="0"/>
          <a:stretch/>
        </p:blipFill>
        <p:spPr>
          <a:xfrm>
            <a:off x="799380" y="2679381"/>
            <a:ext cx="4486656" cy="2876580"/>
          </a:xfrm>
          <a:prstGeom prst="rect">
            <a:avLst/>
          </a:prstGeom>
          <a:noFill/>
          <a:ln>
            <a:noFill/>
          </a:ln>
        </p:spPr>
      </p:pic>
      <p:pic>
        <p:nvPicPr>
          <p:cNvPr id="108" name="Google Shape;108;p4"/>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3" name="Shape 243"/>
        <p:cNvGrpSpPr/>
        <p:nvPr/>
      </p:nvGrpSpPr>
      <p:grpSpPr>
        <a:xfrm>
          <a:off x="0" y="0"/>
          <a:ext cx="0" cy="0"/>
          <a:chOff x="0" y="0"/>
          <a:chExt cx="0" cy="0"/>
        </a:xfrm>
      </p:grpSpPr>
      <p:sp>
        <p:nvSpPr>
          <p:cNvPr id="244" name="Google Shape;244;p2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CLOUD STORAGE</a:t>
            </a:r>
            <a:endParaRPr/>
          </a:p>
        </p:txBody>
      </p:sp>
      <p:sp>
        <p:nvSpPr>
          <p:cNvPr id="245" name="Google Shape;245;p22"/>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fontScale="92500"/>
          </a:bodyPr>
          <a:lstStyle/>
          <a:p>
            <a:pPr indent="-220027" lvl="0" marL="228600" rtl="0" algn="l">
              <a:lnSpc>
                <a:spcPct val="100000"/>
              </a:lnSpc>
              <a:spcBef>
                <a:spcPts val="0"/>
              </a:spcBef>
              <a:spcAft>
                <a:spcPts val="0"/>
              </a:spcAft>
              <a:buSzPct val="100000"/>
              <a:buFont typeface="Noto Sans Symbols"/>
              <a:buChar char="⮚"/>
            </a:pPr>
            <a:r>
              <a:rPr b="1" lang="en-US"/>
              <a:t>Cloud storage </a:t>
            </a:r>
            <a:r>
              <a:rPr lang="en-US"/>
              <a:t>is a method of data storage where data is stored on remote servers. </a:t>
            </a:r>
            <a:endParaRPr/>
          </a:p>
          <a:p>
            <a:pPr indent="-220027" lvl="0" marL="228600" rtl="0" algn="l">
              <a:lnSpc>
                <a:spcPct val="100000"/>
              </a:lnSpc>
              <a:spcBef>
                <a:spcPts val="1000"/>
              </a:spcBef>
              <a:spcAft>
                <a:spcPts val="0"/>
              </a:spcAft>
              <a:buSzPct val="100000"/>
              <a:buFont typeface="Noto Sans Symbols"/>
              <a:buChar char="⮚"/>
            </a:pPr>
            <a:r>
              <a:rPr lang="en-US"/>
              <a:t>The same data is stored on more than one server in case of maintenance or repair, allowing clients to access data at any time. This is known as </a:t>
            </a:r>
            <a:r>
              <a:rPr b="1" lang="en-US"/>
              <a:t>data redundancy</a:t>
            </a:r>
            <a:r>
              <a:rPr lang="en-US"/>
              <a:t>. </a:t>
            </a:r>
            <a:endParaRPr/>
          </a:p>
          <a:p>
            <a:pPr indent="-220027" lvl="0" marL="228600" rtl="0" algn="l">
              <a:lnSpc>
                <a:spcPct val="100000"/>
              </a:lnSpc>
              <a:spcBef>
                <a:spcPts val="1000"/>
              </a:spcBef>
              <a:spcAft>
                <a:spcPts val="0"/>
              </a:spcAft>
              <a:buSzPct val="100000"/>
              <a:buFont typeface="Noto Sans Symbols"/>
              <a:buChar char="⮚"/>
            </a:pPr>
            <a:r>
              <a:rPr lang="en-US"/>
              <a:t>There are three common systems: </a:t>
            </a:r>
            <a:endParaRPr/>
          </a:p>
          <a:p>
            <a:pPr indent="-277177" lvl="0" marL="514350" rtl="0" algn="l">
              <a:lnSpc>
                <a:spcPct val="100000"/>
              </a:lnSpc>
              <a:spcBef>
                <a:spcPts val="1000"/>
              </a:spcBef>
              <a:spcAft>
                <a:spcPts val="0"/>
              </a:spcAft>
              <a:buSzPct val="100000"/>
              <a:buFont typeface="Noto Sans Symbols"/>
              <a:buChar char="⮚"/>
            </a:pPr>
            <a:r>
              <a:rPr lang="en-US"/>
              <a:t>Public cloud – this is a storage environment where the customer/client and cloud storage provider are different companies </a:t>
            </a:r>
            <a:endParaRPr/>
          </a:p>
          <a:p>
            <a:pPr indent="-277177" lvl="0" marL="514350" rtl="0" algn="l">
              <a:lnSpc>
                <a:spcPct val="100000"/>
              </a:lnSpc>
              <a:spcBef>
                <a:spcPts val="1000"/>
              </a:spcBef>
              <a:spcAft>
                <a:spcPts val="0"/>
              </a:spcAft>
              <a:buSzPct val="100000"/>
              <a:buFont typeface="Noto Sans Symbols"/>
              <a:buChar char="⮚"/>
            </a:pPr>
            <a:r>
              <a:rPr lang="en-US"/>
              <a:t>Private cloud – this is storage provided by a dedicated environment behind a company firewall.</a:t>
            </a:r>
            <a:endParaRPr/>
          </a:p>
          <a:p>
            <a:pPr indent="-277177" lvl="0" marL="514350" rtl="0" algn="l">
              <a:lnSpc>
                <a:spcPct val="100000"/>
              </a:lnSpc>
              <a:spcBef>
                <a:spcPts val="1000"/>
              </a:spcBef>
              <a:spcAft>
                <a:spcPts val="0"/>
              </a:spcAft>
              <a:buSzPct val="100000"/>
              <a:buFont typeface="Noto Sans Symbols"/>
              <a:buChar char="⮚"/>
            </a:pPr>
            <a:r>
              <a:rPr lang="en-US"/>
              <a:t>Hybrid cloud – this is a combination of the two above environments.</a:t>
            </a:r>
            <a:endParaRPr/>
          </a:p>
        </p:txBody>
      </p:sp>
      <p:pic>
        <p:nvPicPr>
          <p:cNvPr id="246" name="Google Shape;246;p22"/>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0" name="Shape 250"/>
        <p:cNvGrpSpPr/>
        <p:nvPr/>
      </p:nvGrpSpPr>
      <p:grpSpPr>
        <a:xfrm>
          <a:off x="0" y="0"/>
          <a:ext cx="0" cy="0"/>
          <a:chOff x="0" y="0"/>
          <a:chExt cx="0" cy="0"/>
        </a:xfrm>
      </p:grpSpPr>
      <p:sp>
        <p:nvSpPr>
          <p:cNvPr id="251" name="Google Shape;251;p2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CLOUD STORAGE (CONTD.)</a:t>
            </a:r>
            <a:endParaRPr/>
          </a:p>
        </p:txBody>
      </p:sp>
      <p:graphicFrame>
        <p:nvGraphicFramePr>
          <p:cNvPr id="252" name="Google Shape;252;p23"/>
          <p:cNvGraphicFramePr/>
          <p:nvPr/>
        </p:nvGraphicFramePr>
        <p:xfrm>
          <a:off x="2230438" y="2638425"/>
          <a:ext cx="3000000" cy="3000000"/>
        </p:xfrm>
        <a:graphic>
          <a:graphicData uri="http://schemas.openxmlformats.org/drawingml/2006/table">
            <a:tbl>
              <a:tblPr bandRow="1" firstRow="1">
                <a:noFill/>
                <a:tableStyleId>{27D1E4B8-8117-45B5-A95B-9F265F57F38A}</a:tableStyleId>
              </a:tblPr>
              <a:tblGrid>
                <a:gridCol w="3865550"/>
                <a:gridCol w="3865550"/>
              </a:tblGrid>
              <a:tr h="114300">
                <a:tc>
                  <a:txBody>
                    <a:bodyPr/>
                    <a:lstStyle/>
                    <a:p>
                      <a:pPr indent="0" lvl="0" marL="0" marR="0" rtl="0" algn="l">
                        <a:spcBef>
                          <a:spcPts val="0"/>
                        </a:spcBef>
                        <a:spcAft>
                          <a:spcPts val="0"/>
                        </a:spcAft>
                        <a:buNone/>
                      </a:pPr>
                      <a:r>
                        <a:rPr lang="en-US" sz="900"/>
                        <a:t>Benefits of using cloud storage </a:t>
                      </a:r>
                      <a:endParaRPr sz="1800"/>
                    </a:p>
                  </a:txBody>
                  <a:tcPr marT="45725" marB="45725" marR="91450" marL="91450" anchor="ctr"/>
                </a:tc>
                <a:tc>
                  <a:txBody>
                    <a:bodyPr/>
                    <a:lstStyle/>
                    <a:p>
                      <a:pPr indent="0" lvl="0" marL="0" marR="0" rtl="0" algn="l">
                        <a:spcBef>
                          <a:spcPts val="0"/>
                        </a:spcBef>
                        <a:spcAft>
                          <a:spcPts val="0"/>
                        </a:spcAft>
                        <a:buNone/>
                      </a:pPr>
                      <a:r>
                        <a:rPr lang="en-US" sz="900"/>
                        <a:t>Drawbacks of using cloud storage </a:t>
                      </a:r>
                      <a:endParaRPr sz="1800"/>
                    </a:p>
                  </a:txBody>
                  <a:tcPr marT="45725" marB="45725" marR="91450" marL="91450" anchor="ctr"/>
                </a:tc>
              </a:tr>
              <a:tr h="114300">
                <a:tc>
                  <a:txBody>
                    <a:bodyPr/>
                    <a:lstStyle/>
                    <a:p>
                      <a:pPr indent="0" lvl="0" marL="0" marR="0" rtl="0" algn="l">
                        <a:spcBef>
                          <a:spcPts val="0"/>
                        </a:spcBef>
                        <a:spcAft>
                          <a:spcPts val="0"/>
                        </a:spcAft>
                        <a:buNone/>
                      </a:pPr>
                      <a:r>
                        <a:rPr lang="en-US" sz="900"/>
                        <a:t>customer/client files stored on the cloud can be accessed at any time from any device anywhere in the world provided internet access is available </a:t>
                      </a:r>
                      <a:endParaRPr sz="1800"/>
                    </a:p>
                  </a:txBody>
                  <a:tcPr marT="45725" marB="45725" marR="91450" marL="91450" anchor="ctr"/>
                </a:tc>
                <a:tc>
                  <a:txBody>
                    <a:bodyPr/>
                    <a:lstStyle/>
                    <a:p>
                      <a:pPr indent="0" lvl="0" marL="0" marR="0" rtl="0" algn="l">
                        <a:spcBef>
                          <a:spcPts val="0"/>
                        </a:spcBef>
                        <a:spcAft>
                          <a:spcPts val="0"/>
                        </a:spcAft>
                        <a:buNone/>
                      </a:pPr>
                      <a:r>
                        <a:rPr lang="en-US" sz="900"/>
                        <a:t>if the customer/client has a slow or unstable internet connection, they would have many problems accessing or downloading their data/files </a:t>
                      </a:r>
                      <a:endParaRPr sz="1800"/>
                    </a:p>
                  </a:txBody>
                  <a:tcPr marT="45725" marB="45725" marR="91450" marL="91450" anchor="ctr"/>
                </a:tc>
              </a:tr>
              <a:tr h="114300">
                <a:tc>
                  <a:txBody>
                    <a:bodyPr/>
                    <a:lstStyle/>
                    <a:p>
                      <a:pPr indent="0" lvl="0" marL="0" marR="0" rtl="0" algn="l">
                        <a:spcBef>
                          <a:spcPts val="0"/>
                        </a:spcBef>
                        <a:spcAft>
                          <a:spcPts val="0"/>
                        </a:spcAft>
                        <a:buNone/>
                      </a:pPr>
                      <a:r>
                        <a:rPr lang="en-US" sz="900"/>
                        <a:t>there is no need for a customer/client to carry an external storage device with them, or even use the same computer to store and retrieve information </a:t>
                      </a:r>
                      <a:endParaRPr sz="1800"/>
                    </a:p>
                  </a:txBody>
                  <a:tcPr marT="45725" marB="45725" marR="91450" marL="91450" anchor="ctr"/>
                </a:tc>
                <a:tc>
                  <a:txBody>
                    <a:bodyPr/>
                    <a:lstStyle/>
                    <a:p>
                      <a:pPr indent="0" lvl="0" marL="0" marR="0" rtl="0" algn="l">
                        <a:spcBef>
                          <a:spcPts val="0"/>
                        </a:spcBef>
                        <a:spcAft>
                          <a:spcPts val="0"/>
                        </a:spcAft>
                        <a:buNone/>
                      </a:pPr>
                      <a:r>
                        <a:rPr lang="en-US" sz="900"/>
                        <a:t>costs can be high if large storage capacity is required; it can also be expensive to pay for high download/upload data transfer limits with the customer/client internet service provider (ISP) </a:t>
                      </a:r>
                      <a:endParaRPr sz="1800"/>
                    </a:p>
                  </a:txBody>
                  <a:tcPr marT="45725" marB="45725" marR="91450" marL="91450" anchor="ctr"/>
                </a:tc>
              </a:tr>
              <a:tr h="114300">
                <a:tc>
                  <a:txBody>
                    <a:bodyPr/>
                    <a:lstStyle/>
                    <a:p>
                      <a:pPr indent="0" lvl="0" marL="0" marR="0" rtl="0" algn="l">
                        <a:spcBef>
                          <a:spcPts val="0"/>
                        </a:spcBef>
                        <a:spcAft>
                          <a:spcPts val="0"/>
                        </a:spcAft>
                        <a:buNone/>
                      </a:pPr>
                      <a:r>
                        <a:rPr lang="en-US" sz="900"/>
                        <a:t>the cloud provides the user with remote back-up of data with obvious benefits to alleviate data loss/disaster recovery </a:t>
                      </a:r>
                      <a:endParaRPr sz="1800"/>
                    </a:p>
                  </a:txBody>
                  <a:tcPr marT="45725" marB="45725" marR="91450" marL="91450" anchor="ctr"/>
                </a:tc>
                <a:tc>
                  <a:txBody>
                    <a:bodyPr/>
                    <a:lstStyle/>
                    <a:p>
                      <a:pPr indent="0" lvl="0" marL="0" marR="0" rtl="0" algn="l">
                        <a:spcBef>
                          <a:spcPts val="0"/>
                        </a:spcBef>
                        <a:spcAft>
                          <a:spcPts val="0"/>
                        </a:spcAft>
                        <a:buNone/>
                      </a:pPr>
                      <a:r>
                        <a:rPr lang="en-US" sz="900"/>
                        <a:t>the potential failure of the cloud storage company is always possible – this poses a risk of loss of all back-up data </a:t>
                      </a:r>
                      <a:endParaRPr sz="1800"/>
                    </a:p>
                  </a:txBody>
                  <a:tcPr marT="45725" marB="45725" marR="91450" marL="91450" anchor="ctr"/>
                </a:tc>
              </a:tr>
              <a:tr h="114300">
                <a:tc>
                  <a:txBody>
                    <a:bodyPr/>
                    <a:lstStyle/>
                    <a:p>
                      <a:pPr indent="0" lvl="0" marL="0" marR="0" rtl="0" algn="l">
                        <a:spcBef>
                          <a:spcPts val="0"/>
                        </a:spcBef>
                        <a:spcAft>
                          <a:spcPts val="0"/>
                        </a:spcAft>
                        <a:buNone/>
                      </a:pPr>
                      <a:r>
                        <a:rPr lang="en-US" sz="900"/>
                        <a:t>if a customer/client has a failure of their hard disk or back- up device, cloud storage will allow recovery of their data </a:t>
                      </a:r>
                      <a:endParaRPr sz="1800"/>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nchor="ctr"/>
                </a:tc>
              </a:tr>
              <a:tr h="363675">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latin typeface="Gill Sans"/>
                          <a:ea typeface="Gill Sans"/>
                          <a:cs typeface="Gill Sans"/>
                          <a:sym typeface="Gill Sans"/>
                        </a:rPr>
                        <a:t>the cloud system offers almost unlimited storage capacity </a:t>
                      </a:r>
                      <a:endParaRPr/>
                    </a:p>
                    <a:p>
                      <a:pPr indent="0" lvl="0" marL="0" marR="0" rtl="0" algn="l">
                        <a:spcBef>
                          <a:spcPts val="0"/>
                        </a:spcBef>
                        <a:spcAft>
                          <a:spcPts val="0"/>
                        </a:spcAft>
                        <a:buClr>
                          <a:schemeClr val="dk1"/>
                        </a:buClr>
                        <a:buSzPts val="900"/>
                        <a:buFont typeface="Gill Sans"/>
                        <a:buNone/>
                      </a:pPr>
                      <a:r>
                        <a:t/>
                      </a:r>
                      <a:endParaRPr sz="900"/>
                    </a:p>
                  </a:txBody>
                  <a:tcPr marT="45725" marB="45725" marR="91450" marL="91450"/>
                </a:tc>
                <a:tc>
                  <a:txBody>
                    <a:bodyPr/>
                    <a:lstStyle/>
                    <a:p>
                      <a:pPr indent="0" lvl="0" marL="0" marR="0" rtl="0" algn="l">
                        <a:spcBef>
                          <a:spcPts val="0"/>
                        </a:spcBef>
                        <a:spcAft>
                          <a:spcPts val="0"/>
                        </a:spcAft>
                        <a:buClr>
                          <a:schemeClr val="dk1"/>
                        </a:buClr>
                        <a:buSzPts val="1800"/>
                        <a:buFont typeface="Gill Sans"/>
                        <a:buNone/>
                      </a:pPr>
                      <a:r>
                        <a:t/>
                      </a:r>
                      <a:endParaRPr sz="1800"/>
                    </a:p>
                  </a:txBody>
                  <a:tcPr marT="45725" marB="45725" marR="91450" marL="91450"/>
                </a:tc>
              </a:tr>
            </a:tbl>
          </a:graphicData>
        </a:graphic>
      </p:graphicFrame>
      <p:sp>
        <p:nvSpPr>
          <p:cNvPr id="253" name="Google Shape;253;p23"/>
          <p:cNvSpPr txBox="1"/>
          <p:nvPr/>
        </p:nvSpPr>
        <p:spPr>
          <a:xfrm>
            <a:off x="6092536" y="4118264"/>
            <a:ext cx="2743200"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00"/>
              <a:buFont typeface="Gill Sans"/>
              <a:buNone/>
            </a:pPr>
            <a:r>
              <a:t/>
            </a:r>
            <a:endParaRPr b="0" i="0" sz="900" u="none" cap="none" strike="noStrike">
              <a:solidFill>
                <a:srgbClr val="000000"/>
              </a:solidFill>
              <a:latin typeface="Arial"/>
              <a:ea typeface="Arial"/>
              <a:cs typeface="Arial"/>
              <a:sym typeface="Arial"/>
            </a:endParaRPr>
          </a:p>
        </p:txBody>
      </p:sp>
      <p:pic>
        <p:nvPicPr>
          <p:cNvPr id="254" name="Google Shape;254;p23"/>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8" name="Shape 258"/>
        <p:cNvGrpSpPr/>
        <p:nvPr/>
      </p:nvGrpSpPr>
      <p:grpSpPr>
        <a:xfrm>
          <a:off x="0" y="0"/>
          <a:ext cx="0" cy="0"/>
          <a:chOff x="0" y="0"/>
          <a:chExt cx="0" cy="0"/>
        </a:xfrm>
      </p:grpSpPr>
      <p:sp>
        <p:nvSpPr>
          <p:cNvPr id="259" name="Google Shape;259;p2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ASSESSMENT</a:t>
            </a:r>
            <a:endParaRPr/>
          </a:p>
        </p:txBody>
      </p:sp>
      <p:sp>
        <p:nvSpPr>
          <p:cNvPr id="260" name="Google Shape;260;p24"/>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0" i="0" lang="en-US" u="none" strike="noStrike">
                <a:solidFill>
                  <a:srgbClr val="000000"/>
                </a:solidFill>
              </a:rPr>
              <a:t>Quiz 3 ( Data storage) - </a:t>
            </a:r>
            <a:r>
              <a:rPr b="0" i="0" lang="en-US" u="sng" strike="noStrike">
                <a:solidFill>
                  <a:srgbClr val="1155CC"/>
                </a:solidFill>
                <a:hlinkClick r:id="rId3">
                  <a:extLst>
                    <a:ext uri="{A12FA001-AC4F-418D-AE19-62706E023703}">
                      <ahyp:hlinkClr val="tx"/>
                    </a:ext>
                  </a:extLst>
                </a:hlinkClick>
              </a:rPr>
              <a:t>https://forms.gle/caYf7EizKYGm22Qa7</a:t>
            </a:r>
            <a:r>
              <a:rPr b="0" i="0" lang="en-US" u="none" strike="noStrike">
                <a:solidFill>
                  <a:srgbClr val="000000"/>
                </a:solidFill>
              </a:rPr>
              <a:t> </a:t>
            </a:r>
            <a:endParaRPr/>
          </a:p>
        </p:txBody>
      </p:sp>
      <p:pic>
        <p:nvPicPr>
          <p:cNvPr id="261" name="Google Shape;261;p24"/>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2" name="Shape 112"/>
        <p:cNvGrpSpPr/>
        <p:nvPr/>
      </p:nvGrpSpPr>
      <p:grpSpPr>
        <a:xfrm>
          <a:off x="0" y="0"/>
          <a:ext cx="0" cy="0"/>
          <a:chOff x="0" y="0"/>
          <a:chExt cx="0" cy="0"/>
        </a:xfrm>
      </p:grpSpPr>
      <p:sp>
        <p:nvSpPr>
          <p:cNvPr id="113" name="Google Shape;113;p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DIFFERENCES BETWEEN PRIMARY MEMORY AND SECONDARY STORAGE</a:t>
            </a:r>
            <a:endParaRPr/>
          </a:p>
        </p:txBody>
      </p:sp>
      <p:pic>
        <p:nvPicPr>
          <p:cNvPr id="114" name="Google Shape;114;p5"/>
          <p:cNvPicPr preferRelativeResize="0"/>
          <p:nvPr>
            <p:ph idx="1" type="body"/>
          </p:nvPr>
        </p:nvPicPr>
        <p:blipFill rotWithShape="1">
          <a:blip r:embed="rId3">
            <a:alphaModFix/>
          </a:blip>
          <a:srcRect b="0" l="0" r="0" t="0"/>
          <a:stretch/>
        </p:blipFill>
        <p:spPr>
          <a:xfrm>
            <a:off x="2231136" y="2638044"/>
            <a:ext cx="7729800" cy="3102000"/>
          </a:xfrm>
          <a:prstGeom prst="rect">
            <a:avLst/>
          </a:prstGeom>
          <a:noFill/>
          <a:ln>
            <a:noFill/>
          </a:ln>
        </p:spPr>
      </p:pic>
      <p:pic>
        <p:nvPicPr>
          <p:cNvPr id="115" name="Google Shape;115;p5"/>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9" name="Shape 119"/>
        <p:cNvGrpSpPr/>
        <p:nvPr/>
      </p:nvGrpSpPr>
      <p:grpSpPr>
        <a:xfrm>
          <a:off x="0" y="0"/>
          <a:ext cx="0" cy="0"/>
          <a:chOff x="0" y="0"/>
          <a:chExt cx="0" cy="0"/>
        </a:xfrm>
      </p:grpSpPr>
      <p:sp>
        <p:nvSpPr>
          <p:cNvPr id="120" name="Google Shape;120;p6"/>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PRIMARY MEMORY</a:t>
            </a:r>
            <a:endParaRPr/>
          </a:p>
        </p:txBody>
      </p:sp>
      <p:sp>
        <p:nvSpPr>
          <p:cNvPr id="121" name="Google Shape;121;p6"/>
          <p:cNvSpPr txBox="1"/>
          <p:nvPr>
            <p:ph idx="1" type="body"/>
          </p:nvPr>
        </p:nvSpPr>
        <p:spPr>
          <a:xfrm>
            <a:off x="6178806" y="2638050"/>
            <a:ext cx="3782100" cy="31020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900"/>
              <a:buFont typeface="Noto Sans Symbols"/>
              <a:buChar char="⮚"/>
            </a:pPr>
            <a:r>
              <a:rPr lang="en-US"/>
              <a:t>Primary memory is the part of the computer memory which can be accessed directly from the CPU; this includes random access memory (RAM) and read-only memory (ROM) memory chips.</a:t>
            </a:r>
            <a:endParaRPr/>
          </a:p>
          <a:p>
            <a:pPr indent="-107950" lvl="0" marL="228600" rtl="0" algn="l">
              <a:lnSpc>
                <a:spcPct val="100000"/>
              </a:lnSpc>
              <a:spcBef>
                <a:spcPts val="1000"/>
              </a:spcBef>
              <a:spcAft>
                <a:spcPts val="0"/>
              </a:spcAft>
              <a:buSzPts val="1900"/>
              <a:buNone/>
            </a:pPr>
            <a:r>
              <a:t/>
            </a:r>
            <a:endParaRPr/>
          </a:p>
          <a:p>
            <a:pPr indent="-107950" lvl="0" marL="228600" rtl="0" algn="l">
              <a:lnSpc>
                <a:spcPct val="100000"/>
              </a:lnSpc>
              <a:spcBef>
                <a:spcPts val="1000"/>
              </a:spcBef>
              <a:spcAft>
                <a:spcPts val="0"/>
              </a:spcAft>
              <a:buSzPts val="1900"/>
              <a:buNone/>
            </a:pPr>
            <a:r>
              <a:t/>
            </a:r>
            <a:endParaRPr/>
          </a:p>
        </p:txBody>
      </p:sp>
      <p:pic>
        <p:nvPicPr>
          <p:cNvPr id="122" name="Google Shape;122;p6"/>
          <p:cNvPicPr preferRelativeResize="0"/>
          <p:nvPr/>
        </p:nvPicPr>
        <p:blipFill rotWithShape="1">
          <a:blip r:embed="rId3">
            <a:alphaModFix/>
          </a:blip>
          <a:srcRect b="0" l="0" r="0" t="0"/>
          <a:stretch/>
        </p:blipFill>
        <p:spPr>
          <a:xfrm>
            <a:off x="317859" y="2661007"/>
            <a:ext cx="5449697" cy="2650732"/>
          </a:xfrm>
          <a:prstGeom prst="rect">
            <a:avLst/>
          </a:prstGeom>
          <a:noFill/>
          <a:ln>
            <a:noFill/>
          </a:ln>
        </p:spPr>
      </p:pic>
      <p:pic>
        <p:nvPicPr>
          <p:cNvPr id="123" name="Google Shape;123;p6"/>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7" name="Shape 127"/>
        <p:cNvGrpSpPr/>
        <p:nvPr/>
      </p:nvGrpSpPr>
      <p:grpSpPr>
        <a:xfrm>
          <a:off x="0" y="0"/>
          <a:ext cx="0" cy="0"/>
          <a:chOff x="0" y="0"/>
          <a:chExt cx="0" cy="0"/>
        </a:xfrm>
      </p:grpSpPr>
      <p:sp>
        <p:nvSpPr>
          <p:cNvPr id="128" name="Google Shape;128;p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RANDOM ACCESS MEMORY (RAM)</a:t>
            </a:r>
            <a:endParaRPr/>
          </a:p>
        </p:txBody>
      </p:sp>
      <p:sp>
        <p:nvSpPr>
          <p:cNvPr id="129" name="Google Shape;129;p7"/>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0000"/>
              </a:lnSpc>
              <a:spcBef>
                <a:spcPts val="0"/>
              </a:spcBef>
              <a:spcAft>
                <a:spcPts val="0"/>
              </a:spcAft>
              <a:buSzPct val="100000"/>
              <a:buFont typeface="Noto Sans Symbols"/>
              <a:buChar char="⮚"/>
            </a:pPr>
            <a:r>
              <a:rPr lang="en-US" sz="1600"/>
              <a:t>These memory devices are not really random; this refers to the fact that any memory location in RAM can be accessed independent of which memory location was last used.</a:t>
            </a:r>
            <a:endParaRPr/>
          </a:p>
          <a:p>
            <a:pPr indent="-228600" lvl="0" marL="228600" rtl="0" algn="l">
              <a:lnSpc>
                <a:spcPct val="100000"/>
              </a:lnSpc>
              <a:spcBef>
                <a:spcPts val="1000"/>
              </a:spcBef>
              <a:spcAft>
                <a:spcPts val="0"/>
              </a:spcAft>
              <a:buSzPct val="100000"/>
              <a:buFont typeface="Noto Sans Symbols"/>
              <a:buChar char="⮚"/>
            </a:pPr>
            <a:r>
              <a:rPr lang="en-US" sz="1600"/>
              <a:t>Features of RAM include:</a:t>
            </a:r>
            <a:endParaRPr/>
          </a:p>
          <a:p>
            <a:pPr indent="-228631" lvl="1" marL="457200" rtl="0" algn="l">
              <a:lnSpc>
                <a:spcPct val="100000"/>
              </a:lnSpc>
              <a:spcBef>
                <a:spcPts val="1000"/>
              </a:spcBef>
              <a:spcAft>
                <a:spcPts val="0"/>
              </a:spcAft>
              <a:buSzPct val="100000"/>
              <a:buFont typeface="Noto Sans Symbols"/>
              <a:buChar char="⮚"/>
            </a:pPr>
            <a:r>
              <a:rPr lang="en-US" sz="1700"/>
              <a:t>can be written to or read from, and the data can be changed by the user or the computer</a:t>
            </a:r>
            <a:endParaRPr/>
          </a:p>
          <a:p>
            <a:pPr indent="-228631" lvl="1" marL="457200" rtl="0" algn="l">
              <a:lnSpc>
                <a:spcPct val="100000"/>
              </a:lnSpc>
              <a:spcBef>
                <a:spcPts val="1000"/>
              </a:spcBef>
              <a:spcAft>
                <a:spcPts val="0"/>
              </a:spcAft>
              <a:buSzPct val="100000"/>
              <a:buFont typeface="Noto Sans Symbols"/>
              <a:buChar char="⮚"/>
            </a:pPr>
            <a:r>
              <a:rPr lang="en-US" sz="1700"/>
              <a:t>used to store data, files, part of an application or part of the operating system currently in use</a:t>
            </a:r>
            <a:endParaRPr/>
          </a:p>
          <a:p>
            <a:pPr indent="-228631" lvl="1" marL="457200" rtl="0" algn="l">
              <a:lnSpc>
                <a:spcPct val="100000"/>
              </a:lnSpc>
              <a:spcBef>
                <a:spcPts val="1000"/>
              </a:spcBef>
              <a:spcAft>
                <a:spcPts val="0"/>
              </a:spcAft>
              <a:buSzPct val="100000"/>
              <a:buFont typeface="Noto Sans Symbols"/>
              <a:buChar char="⮚"/>
            </a:pPr>
            <a:r>
              <a:rPr lang="en-US" sz="1700"/>
              <a:t> it is volatile, which means memory contents are lost when powering off the computer</a:t>
            </a:r>
            <a:r>
              <a:rPr lang="en-US" sz="1400"/>
              <a:t>.</a:t>
            </a:r>
            <a:endParaRPr/>
          </a:p>
          <a:p>
            <a:pPr indent="-228600" lvl="0" marL="228600" rtl="0" algn="l">
              <a:lnSpc>
                <a:spcPct val="100000"/>
              </a:lnSpc>
              <a:spcBef>
                <a:spcPts val="1000"/>
              </a:spcBef>
              <a:spcAft>
                <a:spcPts val="0"/>
              </a:spcAft>
              <a:buSzPct val="100000"/>
              <a:buFont typeface="Noto Sans Symbols"/>
              <a:buChar char="⮚"/>
            </a:pPr>
            <a:r>
              <a:rPr lang="en-US" sz="1600"/>
              <a:t>There are currently two types of RAM technology - dynamic RAM (DRAM) and static RAM (SRAM).</a:t>
            </a:r>
            <a:endParaRPr/>
          </a:p>
        </p:txBody>
      </p:sp>
      <p:pic>
        <p:nvPicPr>
          <p:cNvPr id="130" name="Google Shape;130;p7"/>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4" name="Shape 134"/>
        <p:cNvGrpSpPr/>
        <p:nvPr/>
      </p:nvGrpSpPr>
      <p:grpSpPr>
        <a:xfrm>
          <a:off x="0" y="0"/>
          <a:ext cx="0" cy="0"/>
          <a:chOff x="0" y="0"/>
          <a:chExt cx="0" cy="0"/>
        </a:xfrm>
      </p:grpSpPr>
      <p:sp>
        <p:nvSpPr>
          <p:cNvPr id="135" name="Google Shape;135;p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DYNAMIC RAM (DRAM) AND STATIC RAM (SRAM)</a:t>
            </a:r>
            <a:endParaRPr/>
          </a:p>
        </p:txBody>
      </p:sp>
      <p:graphicFrame>
        <p:nvGraphicFramePr>
          <p:cNvPr id="136" name="Google Shape;136;p8"/>
          <p:cNvGraphicFramePr/>
          <p:nvPr/>
        </p:nvGraphicFramePr>
        <p:xfrm>
          <a:off x="2580408" y="2493818"/>
          <a:ext cx="3000000" cy="3000000"/>
        </p:xfrm>
        <a:graphic>
          <a:graphicData uri="http://schemas.openxmlformats.org/drawingml/2006/table">
            <a:tbl>
              <a:tblPr bandRow="1" firstRow="1">
                <a:noFill/>
                <a:tableStyleId>{27D1E4B8-8117-45B5-A95B-9F265F57F38A}</a:tableStyleId>
              </a:tblPr>
              <a:tblGrid>
                <a:gridCol w="3606300"/>
                <a:gridCol w="3528725"/>
              </a:tblGrid>
              <a:tr h="381075">
                <a:tc>
                  <a:txBody>
                    <a:bodyPr/>
                    <a:lstStyle/>
                    <a:p>
                      <a:pPr indent="0" lvl="0" marL="0" marR="0" rtl="0" algn="l">
                        <a:spcBef>
                          <a:spcPts val="0"/>
                        </a:spcBef>
                        <a:spcAft>
                          <a:spcPts val="0"/>
                        </a:spcAft>
                        <a:buNone/>
                      </a:pPr>
                      <a:r>
                        <a:rPr lang="en-US" sz="900" u="none" cap="none" strike="noStrike"/>
                        <a:t>DRAM </a:t>
                      </a:r>
                      <a:endParaRPr sz="1800"/>
                    </a:p>
                  </a:txBody>
                  <a:tcPr marT="45725" marB="45725" marR="91450" marL="91450" anchor="ctr"/>
                </a:tc>
                <a:tc>
                  <a:txBody>
                    <a:bodyPr/>
                    <a:lstStyle/>
                    <a:p>
                      <a:pPr indent="0" lvl="0" marL="0" marR="0" rtl="0" algn="l">
                        <a:spcBef>
                          <a:spcPts val="0"/>
                        </a:spcBef>
                        <a:spcAft>
                          <a:spcPts val="0"/>
                        </a:spcAft>
                        <a:buNone/>
                      </a:pPr>
                      <a:r>
                        <a:rPr lang="en-US" sz="900"/>
                        <a:t>SRAM </a:t>
                      </a:r>
                      <a:endParaRPr sz="1800"/>
                    </a:p>
                  </a:txBody>
                  <a:tcPr marT="45725" marB="45725" marR="91450" marL="91450" anchor="ctr"/>
                </a:tc>
              </a:tr>
              <a:tr h="381075">
                <a:tc>
                  <a:txBody>
                    <a:bodyPr/>
                    <a:lstStyle/>
                    <a:p>
                      <a:pPr indent="0" lvl="0" marL="0" marR="0" rtl="0" algn="l">
                        <a:spcBef>
                          <a:spcPts val="0"/>
                        </a:spcBef>
                        <a:spcAft>
                          <a:spcPts val="0"/>
                        </a:spcAft>
                        <a:buNone/>
                      </a:pPr>
                      <a:r>
                        <a:rPr lang="en-US" sz="900"/>
                        <a:t>consists of a number of transistors and capacitors </a:t>
                      </a:r>
                      <a:endParaRPr sz="1800"/>
                    </a:p>
                  </a:txBody>
                  <a:tcPr marT="45725" marB="45725" marR="91450" marL="91450" anchor="ctr"/>
                </a:tc>
                <a:tc>
                  <a:txBody>
                    <a:bodyPr/>
                    <a:lstStyle/>
                    <a:p>
                      <a:pPr indent="0" lvl="0" marL="0" marR="0" rtl="0" algn="l">
                        <a:spcBef>
                          <a:spcPts val="0"/>
                        </a:spcBef>
                        <a:spcAft>
                          <a:spcPts val="0"/>
                        </a:spcAft>
                        <a:buNone/>
                      </a:pPr>
                      <a:r>
                        <a:rPr lang="en-US" sz="900"/>
                        <a:t>uses flip flops to hold each bit of memory </a:t>
                      </a:r>
                      <a:endParaRPr sz="1800"/>
                    </a:p>
                  </a:txBody>
                  <a:tcPr marT="45725" marB="45725" marR="91450" marL="91450" anchor="ctr"/>
                </a:tc>
              </a:tr>
              <a:tr h="381075">
                <a:tc>
                  <a:txBody>
                    <a:bodyPr/>
                    <a:lstStyle/>
                    <a:p>
                      <a:pPr indent="0" lvl="0" marL="0" marR="0" rtl="0" algn="l">
                        <a:spcBef>
                          <a:spcPts val="0"/>
                        </a:spcBef>
                        <a:spcAft>
                          <a:spcPts val="0"/>
                        </a:spcAft>
                        <a:buNone/>
                      </a:pPr>
                      <a:r>
                        <a:rPr lang="en-US" sz="900"/>
                        <a:t>needs to be constantly refreshed </a:t>
                      </a:r>
                      <a:endParaRPr sz="1800"/>
                    </a:p>
                  </a:txBody>
                  <a:tcPr marT="45725" marB="45725" marR="91450" marL="91450" anchor="ctr"/>
                </a:tc>
                <a:tc>
                  <a:txBody>
                    <a:bodyPr/>
                    <a:lstStyle/>
                    <a:p>
                      <a:pPr indent="0" lvl="0" marL="0" marR="0" rtl="0" algn="l">
                        <a:spcBef>
                          <a:spcPts val="0"/>
                        </a:spcBef>
                        <a:spcAft>
                          <a:spcPts val="0"/>
                        </a:spcAft>
                        <a:buNone/>
                      </a:pPr>
                      <a:r>
                        <a:rPr lang="en-US" sz="900"/>
                        <a:t>doesn’t need to be constantly refreshed </a:t>
                      </a:r>
                      <a:endParaRPr sz="1800"/>
                    </a:p>
                  </a:txBody>
                  <a:tcPr marT="45725" marB="45725" marR="91450" marL="91450" anchor="ctr"/>
                </a:tc>
              </a:tr>
              <a:tr h="381075">
                <a:tc>
                  <a:txBody>
                    <a:bodyPr/>
                    <a:lstStyle/>
                    <a:p>
                      <a:pPr indent="0" lvl="0" marL="0" marR="0" rtl="0" algn="l">
                        <a:spcBef>
                          <a:spcPts val="0"/>
                        </a:spcBef>
                        <a:spcAft>
                          <a:spcPts val="0"/>
                        </a:spcAft>
                        <a:buNone/>
                      </a:pPr>
                      <a:r>
                        <a:rPr lang="en-US" sz="900"/>
                        <a:t>less expensive to manufacture than SRAM </a:t>
                      </a:r>
                      <a:endParaRPr sz="1800"/>
                    </a:p>
                  </a:txBody>
                  <a:tcPr marT="45725" marB="45725" marR="91450" marL="91450" anchor="ctr"/>
                </a:tc>
                <a:tc>
                  <a:txBody>
                    <a:bodyPr/>
                    <a:lstStyle/>
                    <a:p>
                      <a:pPr indent="0" lvl="0" marL="0" marR="0" rtl="0" algn="l">
                        <a:spcBef>
                          <a:spcPts val="0"/>
                        </a:spcBef>
                        <a:spcAft>
                          <a:spcPts val="0"/>
                        </a:spcAft>
                        <a:buNone/>
                      </a:pPr>
                      <a:r>
                        <a:rPr lang="en-US" sz="900"/>
                        <a:t>has a faster data access time than DRAM </a:t>
                      </a:r>
                      <a:endParaRPr sz="1800"/>
                    </a:p>
                  </a:txBody>
                  <a:tcPr marT="45725" marB="45725" marR="91450" marL="91450" anchor="ctr"/>
                </a:tc>
              </a:tr>
              <a:tr h="381075">
                <a:tc>
                  <a:txBody>
                    <a:bodyPr/>
                    <a:lstStyle/>
                    <a:p>
                      <a:pPr indent="0" lvl="0" marL="0" marR="0" rtl="0" algn="l">
                        <a:spcBef>
                          <a:spcPts val="0"/>
                        </a:spcBef>
                        <a:spcAft>
                          <a:spcPts val="0"/>
                        </a:spcAft>
                        <a:buNone/>
                      </a:pPr>
                      <a:r>
                        <a:rPr lang="en-US" sz="900"/>
                        <a:t>has a higher memory capacity than SRAM </a:t>
                      </a:r>
                      <a:endParaRPr sz="1800"/>
                    </a:p>
                  </a:txBody>
                  <a:tcPr marT="45725" marB="45725" marR="91450" marL="91450" anchor="ctr"/>
                </a:tc>
                <a:tc rowSpan="3">
                  <a:txBody>
                    <a:bodyPr/>
                    <a:lstStyle/>
                    <a:p>
                      <a:pPr indent="0" lvl="0" marL="0" marR="0" rtl="0" algn="l">
                        <a:spcBef>
                          <a:spcPts val="0"/>
                        </a:spcBef>
                        <a:spcAft>
                          <a:spcPts val="0"/>
                        </a:spcAft>
                        <a:buNone/>
                      </a:pPr>
                      <a:r>
                        <a:rPr lang="en-US" sz="900"/>
                        <a:t>CPU memory cache makes use of SRAM </a:t>
                      </a:r>
                      <a:endParaRPr sz="1800"/>
                    </a:p>
                  </a:txBody>
                  <a:tcPr marT="45725" marB="45725" marR="91450" marL="91450" anchor="ctr"/>
                </a:tc>
              </a:tr>
              <a:tr h="381075">
                <a:tc>
                  <a:txBody>
                    <a:bodyPr/>
                    <a:lstStyle/>
                    <a:p>
                      <a:pPr indent="0" lvl="0" marL="0" marR="0" rtl="0" algn="l">
                        <a:spcBef>
                          <a:spcPts val="0"/>
                        </a:spcBef>
                        <a:spcAft>
                          <a:spcPts val="0"/>
                        </a:spcAft>
                        <a:buNone/>
                      </a:pPr>
                      <a:r>
                        <a:rPr lang="en-US" sz="900"/>
                        <a:t>main memory is constructed from DRAM </a:t>
                      </a:r>
                      <a:endParaRPr sz="1800"/>
                    </a:p>
                  </a:txBody>
                  <a:tcPr marT="45725" marB="45725" marR="91450" marL="91450" anchor="ctr"/>
                </a:tc>
                <a:tc vMerge="1"/>
              </a:tr>
              <a:tr h="381075">
                <a:tc>
                  <a:txBody>
                    <a:bodyPr/>
                    <a:lstStyle/>
                    <a:p>
                      <a:pPr indent="0" lvl="0" marL="0" marR="0" rtl="0" algn="l">
                        <a:spcBef>
                          <a:spcPts val="0"/>
                        </a:spcBef>
                        <a:spcAft>
                          <a:spcPts val="0"/>
                        </a:spcAft>
                        <a:buNone/>
                      </a:pPr>
                      <a:r>
                        <a:rPr lang="en-US" sz="900"/>
                        <a:t>consumes less power than SRAM </a:t>
                      </a:r>
                      <a:endParaRPr sz="1800"/>
                    </a:p>
                  </a:txBody>
                  <a:tcPr marT="45725" marB="45725" marR="91450" marL="91450" anchor="ctr"/>
                </a:tc>
                <a:tc vMerge="1"/>
              </a:tr>
            </a:tbl>
          </a:graphicData>
        </a:graphic>
      </p:graphicFrame>
      <p:sp>
        <p:nvSpPr>
          <p:cNvPr id="137" name="Google Shape;137;p8"/>
          <p:cNvSpPr txBox="1"/>
          <p:nvPr/>
        </p:nvSpPr>
        <p:spPr>
          <a:xfrm>
            <a:off x="4724400"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pic>
        <p:nvPicPr>
          <p:cNvPr id="138" name="Google Shape;138;p8"/>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2" name="Shape 142"/>
        <p:cNvGrpSpPr/>
        <p:nvPr/>
      </p:nvGrpSpPr>
      <p:grpSpPr>
        <a:xfrm>
          <a:off x="0" y="0"/>
          <a:ext cx="0" cy="0"/>
          <a:chOff x="0" y="0"/>
          <a:chExt cx="0" cy="0"/>
        </a:xfrm>
      </p:grpSpPr>
      <p:sp>
        <p:nvSpPr>
          <p:cNvPr id="143" name="Google Shape;143;p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READ-ONLY MEMORY (ROM)</a:t>
            </a:r>
            <a:endParaRPr/>
          </a:p>
        </p:txBody>
      </p:sp>
      <p:sp>
        <p:nvSpPr>
          <p:cNvPr id="144" name="Google Shape;144;p9"/>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600"/>
              <a:buFont typeface="Noto Sans Symbols"/>
              <a:buChar char="⮚"/>
            </a:pPr>
            <a:r>
              <a:rPr lang="en-US" sz="1600"/>
              <a:t>Another form of primary memory is read-only memory (ROM). The main difference is that it cannot be changed or written to.</a:t>
            </a:r>
            <a:endParaRPr/>
          </a:p>
          <a:p>
            <a:pPr indent="-228600" lvl="0" marL="228600" rtl="0" algn="l">
              <a:lnSpc>
                <a:spcPct val="100000"/>
              </a:lnSpc>
              <a:spcBef>
                <a:spcPts val="1000"/>
              </a:spcBef>
              <a:spcAft>
                <a:spcPts val="0"/>
              </a:spcAft>
              <a:buSzPts val="1600"/>
              <a:buFont typeface="Noto Sans Symbols"/>
              <a:buChar char="⮚"/>
            </a:pPr>
            <a:r>
              <a:rPr lang="en-US" sz="1600"/>
              <a:t>It’s features include:</a:t>
            </a:r>
            <a:endParaRPr/>
          </a:p>
          <a:p>
            <a:pPr indent="-228600" lvl="1" marL="457200" rtl="0" algn="l">
              <a:lnSpc>
                <a:spcPct val="100000"/>
              </a:lnSpc>
              <a:spcBef>
                <a:spcPts val="1000"/>
              </a:spcBef>
              <a:spcAft>
                <a:spcPts val="0"/>
              </a:spcAft>
              <a:buSzPts val="1600"/>
              <a:buFont typeface="Noto Sans Symbols"/>
              <a:buChar char="⮚"/>
            </a:pPr>
            <a:r>
              <a:rPr lang="en-US"/>
              <a:t>they are non-volatile </a:t>
            </a:r>
            <a:endParaRPr/>
          </a:p>
          <a:p>
            <a:pPr indent="-228600" lvl="1" marL="457200" rtl="0" algn="l">
              <a:lnSpc>
                <a:spcPct val="100000"/>
              </a:lnSpc>
              <a:spcBef>
                <a:spcPts val="1000"/>
              </a:spcBef>
              <a:spcAft>
                <a:spcPts val="0"/>
              </a:spcAft>
              <a:buSzPts val="1600"/>
              <a:buFont typeface="Noto Sans Symbols"/>
              <a:buChar char="⮚"/>
            </a:pPr>
            <a:r>
              <a:rPr lang="en-US"/>
              <a:t>they are permanent memories</a:t>
            </a:r>
            <a:endParaRPr/>
          </a:p>
          <a:p>
            <a:pPr indent="-228600" lvl="1" marL="457200" rtl="0" algn="l">
              <a:lnSpc>
                <a:spcPct val="100000"/>
              </a:lnSpc>
              <a:spcBef>
                <a:spcPts val="1000"/>
              </a:spcBef>
              <a:spcAft>
                <a:spcPts val="0"/>
              </a:spcAft>
              <a:buSzPts val="1600"/>
              <a:buFont typeface="Noto Sans Symbols"/>
              <a:buChar char="⮚"/>
            </a:pPr>
            <a:r>
              <a:rPr lang="en-US"/>
              <a:t>the contents can only be read</a:t>
            </a:r>
            <a:endParaRPr/>
          </a:p>
          <a:p>
            <a:pPr indent="-228600" lvl="1" marL="457200" rtl="0" algn="l">
              <a:lnSpc>
                <a:spcPct val="100000"/>
              </a:lnSpc>
              <a:spcBef>
                <a:spcPts val="1000"/>
              </a:spcBef>
              <a:spcAft>
                <a:spcPts val="0"/>
              </a:spcAft>
              <a:buSzPts val="1600"/>
              <a:buFont typeface="Noto Sans Symbols"/>
              <a:buChar char="⮚"/>
            </a:pPr>
            <a:r>
              <a:rPr lang="en-US"/>
              <a:t>they are often used to store data that the computer needs to access when powering up for the first time</a:t>
            </a:r>
            <a:endParaRPr/>
          </a:p>
        </p:txBody>
      </p:sp>
      <p:pic>
        <p:nvPicPr>
          <p:cNvPr id="145" name="Google Shape;145;p9"/>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9" name="Shape 149"/>
        <p:cNvGrpSpPr/>
        <p:nvPr/>
      </p:nvGrpSpPr>
      <p:grpSpPr>
        <a:xfrm>
          <a:off x="0" y="0"/>
          <a:ext cx="0" cy="0"/>
          <a:chOff x="0" y="0"/>
          <a:chExt cx="0" cy="0"/>
        </a:xfrm>
      </p:grpSpPr>
      <p:sp>
        <p:nvSpPr>
          <p:cNvPr id="150" name="Google Shape;150;p1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DIFFERENCES BETWEEN RAM AND ROM </a:t>
            </a:r>
            <a:endParaRPr/>
          </a:p>
        </p:txBody>
      </p:sp>
      <p:graphicFrame>
        <p:nvGraphicFramePr>
          <p:cNvPr id="151" name="Google Shape;151;p10"/>
          <p:cNvGraphicFramePr/>
          <p:nvPr/>
        </p:nvGraphicFramePr>
        <p:xfrm>
          <a:off x="2329295" y="2641022"/>
          <a:ext cx="3000000" cy="3000000"/>
        </p:xfrm>
        <a:graphic>
          <a:graphicData uri="http://schemas.openxmlformats.org/drawingml/2006/table">
            <a:tbl>
              <a:tblPr bandRow="1" firstRow="1">
                <a:noFill/>
                <a:tableStyleId>{27D1E4B8-8117-45B5-A95B-9F265F57F38A}</a:tableStyleId>
              </a:tblPr>
              <a:tblGrid>
                <a:gridCol w="3792725"/>
                <a:gridCol w="3792725"/>
              </a:tblGrid>
              <a:tr h="320375">
                <a:tc>
                  <a:txBody>
                    <a:bodyPr/>
                    <a:lstStyle/>
                    <a:p>
                      <a:pPr indent="0" lvl="0" marL="0" marR="0" rtl="0" algn="l">
                        <a:spcBef>
                          <a:spcPts val="0"/>
                        </a:spcBef>
                        <a:spcAft>
                          <a:spcPts val="0"/>
                        </a:spcAft>
                        <a:buNone/>
                      </a:pPr>
                      <a:r>
                        <a:rPr lang="en-US" sz="900"/>
                        <a:t>RAM </a:t>
                      </a:r>
                      <a:endParaRPr sz="1800"/>
                    </a:p>
                  </a:txBody>
                  <a:tcPr marT="45725" marB="45725" marR="91450" marL="91450" anchor="ctr"/>
                </a:tc>
                <a:tc>
                  <a:txBody>
                    <a:bodyPr/>
                    <a:lstStyle/>
                    <a:p>
                      <a:pPr indent="0" lvl="0" marL="0" marR="0" rtl="0" algn="l">
                        <a:spcBef>
                          <a:spcPts val="0"/>
                        </a:spcBef>
                        <a:spcAft>
                          <a:spcPts val="0"/>
                        </a:spcAft>
                        <a:buNone/>
                      </a:pPr>
                      <a:r>
                        <a:rPr lang="en-US" sz="900"/>
                        <a:t>ROM </a:t>
                      </a:r>
                      <a:endParaRPr sz="1800"/>
                    </a:p>
                  </a:txBody>
                  <a:tcPr marT="45725" marB="45725" marR="91450" marL="91450" anchor="ctr"/>
                </a:tc>
              </a:tr>
              <a:tr h="524800">
                <a:tc>
                  <a:txBody>
                    <a:bodyPr/>
                    <a:lstStyle/>
                    <a:p>
                      <a:pPr indent="0" lvl="0" marL="0" marR="0" rtl="0" algn="l">
                        <a:spcBef>
                          <a:spcPts val="0"/>
                        </a:spcBef>
                        <a:spcAft>
                          <a:spcPts val="0"/>
                        </a:spcAft>
                        <a:buNone/>
                      </a:pPr>
                      <a:r>
                        <a:rPr lang="en-US" sz="900"/>
                        <a:t>temporary memory device </a:t>
                      </a:r>
                      <a:endParaRPr sz="1800"/>
                    </a:p>
                  </a:txBody>
                  <a:tcPr marT="45725" marB="45725" marR="91450" marL="91450" anchor="ctr"/>
                </a:tc>
                <a:tc>
                  <a:txBody>
                    <a:bodyPr/>
                    <a:lstStyle/>
                    <a:p>
                      <a:pPr indent="0" lvl="0" marL="0" marR="0" rtl="0" algn="l">
                        <a:spcBef>
                          <a:spcPts val="0"/>
                        </a:spcBef>
                        <a:spcAft>
                          <a:spcPts val="0"/>
                        </a:spcAft>
                        <a:buNone/>
                      </a:pPr>
                      <a:r>
                        <a:rPr lang="en-US" sz="900"/>
                        <a:t>permanent memory device </a:t>
                      </a:r>
                      <a:endParaRPr sz="1800"/>
                    </a:p>
                  </a:txBody>
                  <a:tcPr marT="45725" marB="45725" marR="91450" marL="91450" anchor="ctr"/>
                </a:tc>
              </a:tr>
              <a:tr h="524800">
                <a:tc>
                  <a:txBody>
                    <a:bodyPr/>
                    <a:lstStyle/>
                    <a:p>
                      <a:pPr indent="0" lvl="0" marL="0" marR="0" rtl="0" algn="l">
                        <a:spcBef>
                          <a:spcPts val="0"/>
                        </a:spcBef>
                        <a:spcAft>
                          <a:spcPts val="0"/>
                        </a:spcAft>
                        <a:buNone/>
                      </a:pPr>
                      <a:r>
                        <a:rPr lang="en-US" sz="900"/>
                        <a:t>volatile memory </a:t>
                      </a:r>
                      <a:endParaRPr sz="1800"/>
                    </a:p>
                  </a:txBody>
                  <a:tcPr marT="45725" marB="45725" marR="91450" marL="91450" anchor="ctr"/>
                </a:tc>
                <a:tc>
                  <a:txBody>
                    <a:bodyPr/>
                    <a:lstStyle/>
                    <a:p>
                      <a:pPr indent="0" lvl="0" marL="0" marR="0" rtl="0" algn="l">
                        <a:spcBef>
                          <a:spcPts val="0"/>
                        </a:spcBef>
                        <a:spcAft>
                          <a:spcPts val="0"/>
                        </a:spcAft>
                        <a:buNone/>
                      </a:pPr>
                      <a:r>
                        <a:rPr lang="en-US" sz="900"/>
                        <a:t>non-volatile memory device </a:t>
                      </a:r>
                      <a:endParaRPr sz="1800"/>
                    </a:p>
                  </a:txBody>
                  <a:tcPr marT="45725" marB="45725" marR="91450" marL="91450" anchor="ctr"/>
                </a:tc>
              </a:tr>
              <a:tr h="524800">
                <a:tc>
                  <a:txBody>
                    <a:bodyPr/>
                    <a:lstStyle/>
                    <a:p>
                      <a:pPr indent="0" lvl="0" marL="0" marR="0" rtl="0" algn="l">
                        <a:spcBef>
                          <a:spcPts val="0"/>
                        </a:spcBef>
                        <a:spcAft>
                          <a:spcPts val="0"/>
                        </a:spcAft>
                        <a:buNone/>
                      </a:pPr>
                      <a:r>
                        <a:rPr lang="en-US" sz="900"/>
                        <a:t>can be written to and read from </a:t>
                      </a:r>
                      <a:endParaRPr sz="1800"/>
                    </a:p>
                  </a:txBody>
                  <a:tcPr marT="45725" marB="45725" marR="91450" marL="91450" anchor="ctr"/>
                </a:tc>
                <a:tc>
                  <a:txBody>
                    <a:bodyPr/>
                    <a:lstStyle/>
                    <a:p>
                      <a:pPr indent="0" lvl="0" marL="0" marR="0" rtl="0" algn="l">
                        <a:spcBef>
                          <a:spcPts val="0"/>
                        </a:spcBef>
                        <a:spcAft>
                          <a:spcPts val="0"/>
                        </a:spcAft>
                        <a:buNone/>
                      </a:pPr>
                      <a:r>
                        <a:rPr lang="en-US" sz="900"/>
                        <a:t>data stored cannot be altered </a:t>
                      </a:r>
                      <a:endParaRPr sz="1800"/>
                    </a:p>
                  </a:txBody>
                  <a:tcPr marT="45725" marB="45725" marR="91450" marL="91450" anchor="ctr"/>
                </a:tc>
              </a:tr>
              <a:tr h="510800">
                <a:tc>
                  <a:txBody>
                    <a:bodyPr/>
                    <a:lstStyle/>
                    <a:p>
                      <a:pPr indent="0" lvl="0" marL="0" marR="0" rtl="0" algn="l">
                        <a:spcBef>
                          <a:spcPts val="0"/>
                        </a:spcBef>
                        <a:spcAft>
                          <a:spcPts val="0"/>
                        </a:spcAft>
                        <a:buNone/>
                      </a:pPr>
                      <a:r>
                        <a:rPr lang="en-US" sz="900"/>
                        <a:t>used to store data, files, programs, part of OS currently in use </a:t>
                      </a:r>
                      <a:endParaRPr sz="1800"/>
                    </a:p>
                  </a:txBody>
                  <a:tcPr marT="45725" marB="45725" marR="91450" marL="91450" anchor="ctr"/>
                </a:tc>
                <a:tc rowSpan="2">
                  <a:txBody>
                    <a:bodyPr/>
                    <a:lstStyle/>
                    <a:p>
                      <a:pPr indent="0" lvl="0" marL="0" marR="0" rtl="0" algn="l">
                        <a:spcBef>
                          <a:spcPts val="0"/>
                        </a:spcBef>
                        <a:spcAft>
                          <a:spcPts val="0"/>
                        </a:spcAft>
                        <a:buNone/>
                      </a:pPr>
                      <a:r>
                        <a:rPr lang="en-US" sz="900"/>
                        <a:t>always used to store BIOS and other data needed at start up </a:t>
                      </a:r>
                      <a:endParaRPr sz="1800"/>
                    </a:p>
                  </a:txBody>
                  <a:tcPr marT="45725" marB="45725" marR="91450" marL="91450" anchor="ctr"/>
                </a:tc>
              </a:tr>
              <a:tr h="531800">
                <a:tc>
                  <a:txBody>
                    <a:bodyPr/>
                    <a:lstStyle/>
                    <a:p>
                      <a:pPr indent="0" lvl="0" marL="0" marR="0" rtl="0" algn="l">
                        <a:spcBef>
                          <a:spcPts val="0"/>
                        </a:spcBef>
                        <a:spcAft>
                          <a:spcPts val="0"/>
                        </a:spcAft>
                        <a:buNone/>
                      </a:pPr>
                      <a:r>
                        <a:rPr lang="en-US" sz="900"/>
                        <a:t>can be increased in size to improve operational speed of a computer </a:t>
                      </a:r>
                      <a:endParaRPr sz="1800"/>
                    </a:p>
                  </a:txBody>
                  <a:tcPr marT="45725" marB="45725" marR="91450" marL="91450" anchor="ctr"/>
                </a:tc>
                <a:tc vMerge="1"/>
              </a:tr>
            </a:tbl>
          </a:graphicData>
        </a:graphic>
      </p:graphicFrame>
      <p:sp>
        <p:nvSpPr>
          <p:cNvPr id="152" name="Google Shape;152;p10"/>
          <p:cNvSpPr txBox="1"/>
          <p:nvPr/>
        </p:nvSpPr>
        <p:spPr>
          <a:xfrm>
            <a:off x="2507673" y="3148445"/>
            <a:ext cx="2743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pic>
        <p:nvPicPr>
          <p:cNvPr id="153" name="Google Shape;153;p10"/>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7" name="Shape 157"/>
        <p:cNvGrpSpPr/>
        <p:nvPr/>
      </p:nvGrpSpPr>
      <p:grpSpPr>
        <a:xfrm>
          <a:off x="0" y="0"/>
          <a:ext cx="0" cy="0"/>
          <a:chOff x="0" y="0"/>
          <a:chExt cx="0" cy="0"/>
        </a:xfrm>
      </p:grpSpPr>
      <p:sp>
        <p:nvSpPr>
          <p:cNvPr id="158" name="Google Shape;158;p1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SECONDARY STORAGE</a:t>
            </a:r>
            <a:endParaRPr/>
          </a:p>
        </p:txBody>
      </p:sp>
      <p:sp>
        <p:nvSpPr>
          <p:cNvPr id="159" name="Google Shape;159;p1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Font typeface="Noto Sans Symbols"/>
              <a:buChar char="⮚"/>
            </a:pPr>
            <a:r>
              <a:rPr lang="en-US" sz="1800"/>
              <a:t>Secondary (and off-line) storage includes storage devices that are not directly addressable by the CPU. </a:t>
            </a:r>
            <a:endParaRPr/>
          </a:p>
          <a:p>
            <a:pPr indent="-228600" lvl="0" marL="228600" rtl="0" algn="l">
              <a:lnSpc>
                <a:spcPct val="100000"/>
              </a:lnSpc>
              <a:spcBef>
                <a:spcPts val="1000"/>
              </a:spcBef>
              <a:spcAft>
                <a:spcPts val="0"/>
              </a:spcAft>
              <a:buSzPts val="1800"/>
              <a:buFont typeface="Noto Sans Symbols"/>
              <a:buChar char="⮚"/>
            </a:pPr>
            <a:r>
              <a:rPr lang="en-US" sz="1800"/>
              <a:t>They are non-volatile devices that allow data to be stored as long as required by the user.</a:t>
            </a:r>
            <a:endParaRPr/>
          </a:p>
          <a:p>
            <a:pPr indent="-228600" lvl="0" marL="228600" rtl="0" algn="l">
              <a:lnSpc>
                <a:spcPct val="100000"/>
              </a:lnSpc>
              <a:spcBef>
                <a:spcPts val="1000"/>
              </a:spcBef>
              <a:spcAft>
                <a:spcPts val="0"/>
              </a:spcAft>
              <a:buSzPts val="1800"/>
              <a:buFont typeface="Noto Sans Symbols"/>
              <a:buChar char="⮚"/>
            </a:pPr>
            <a:r>
              <a:rPr lang="en-US" sz="1800"/>
              <a:t>This type of storage can store more data than primary memory, but data access time is considerably longer than with RAM or ROM. </a:t>
            </a:r>
            <a:endParaRPr/>
          </a:p>
          <a:p>
            <a:pPr indent="-228600" lvl="0" marL="228600" rtl="0" algn="l">
              <a:lnSpc>
                <a:spcPct val="100000"/>
              </a:lnSpc>
              <a:spcBef>
                <a:spcPts val="1000"/>
              </a:spcBef>
              <a:spcAft>
                <a:spcPts val="0"/>
              </a:spcAft>
              <a:buSzPts val="1800"/>
              <a:buFont typeface="Noto Sans Symbols"/>
              <a:buChar char="⮚"/>
            </a:pPr>
            <a:r>
              <a:rPr lang="en-US"/>
              <a:t>Secondary (and off-line) storage falls into three categories according to the technology used: magnetic, solid state and optical.</a:t>
            </a:r>
            <a:endParaRPr sz="1800"/>
          </a:p>
          <a:p>
            <a:pPr indent="-127000" lvl="0" marL="228600" rtl="0" algn="l">
              <a:lnSpc>
                <a:spcPct val="100000"/>
              </a:lnSpc>
              <a:spcBef>
                <a:spcPts val="1000"/>
              </a:spcBef>
              <a:spcAft>
                <a:spcPts val="0"/>
              </a:spcAft>
              <a:buSzPts val="1600"/>
              <a:buNone/>
            </a:pPr>
            <a:r>
              <a:t/>
            </a:r>
            <a:endParaRPr sz="1600"/>
          </a:p>
        </p:txBody>
      </p:sp>
      <p:pic>
        <p:nvPicPr>
          <p:cNvPr id="160" name="Google Shape;160;p11"/>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2022-05-03T22:11:49Z</dcterms:created>
  <dc:creator>Shriya pedaparthi</dc:creator>
</cp:coreProperties>
</file>