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Spectra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F875F1-A087-43CC-ADBE-594161394244}">
  <a:tblStyle styleId="{E3F875F1-A087-43CC-ADBE-594161394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b61012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b61012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b61012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b61012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b61012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b61012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b61012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b61012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b610121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b610121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b610121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b610121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b610121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b610121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b610121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b610121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b6101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6b6101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b610121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b610121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b61012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b61012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b610121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b610121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b61012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b61012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b610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b610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b61012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b61012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b61012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b61012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b61012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b61012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b61012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b61012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b61012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b61012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b61012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b61012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b61012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b61012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USCBCmwMCDA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youtu.be/Ol3PxSpEeT4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orms.gle/WdewPZzwsvdortXt8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youtu.be/Ol3PxSpEeT4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Review video - 5 mins - </a:t>
            </a:r>
            <a:r>
              <a:rPr lang="en-GB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https://www.youtube.com/watch?v=USCBCmwMCDA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153600" y="45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Hexadecimal </a:t>
            </a:r>
            <a:r>
              <a:rPr lang="en-GB" sz="2800"/>
              <a:t>Numbers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25" y="890400"/>
            <a:ext cx="6600951" cy="3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03275" y="4782675"/>
            <a:ext cx="407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Source: </a:t>
            </a:r>
            <a:r>
              <a:rPr lang="en-GB" sz="800" u="sng">
                <a:solidFill>
                  <a:schemeClr val="hlink"/>
                </a:solidFill>
                <a:hlinkClick r:id="rId4"/>
              </a:rPr>
              <a:t>https://youtu.be/Ol3PxSpEeT4</a:t>
            </a:r>
            <a:endParaRPr sz="8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913200" y="495250"/>
            <a:ext cx="438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Let’s see how the denary and the hexadecimal numbers are linked.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4688600" y="12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543050"/>
                <a:gridCol w="144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1" name="Google Shape;141;p23"/>
          <p:cNvGraphicFramePr/>
          <p:nvPr/>
        </p:nvGraphicFramePr>
        <p:xfrm>
          <a:off x="914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543050"/>
                <a:gridCol w="144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Denary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Hexadecimal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4688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543050"/>
                <a:gridCol w="144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Denary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Hexadecimal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198100" y="1920775"/>
            <a:ext cx="90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Conversion between the different number systems</a:t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1061225" y="3820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Binary to Denary: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24700" y="686525"/>
            <a:ext cx="88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As we know, binary is a base 2 number system. Therefore, each place in a binary number will have its corresponding value, as shown below.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524700" y="14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716400"/>
                <a:gridCol w="716400"/>
                <a:gridCol w="716400"/>
                <a:gridCol w="716400"/>
                <a:gridCol w="716400"/>
                <a:gridCol w="716400"/>
                <a:gridCol w="716400"/>
                <a:gridCol w="716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524700" y="1241450"/>
            <a:ext cx="78837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      </a:t>
            </a:r>
            <a:r>
              <a:rPr b="1" lang="en-GB" sz="1100"/>
              <a:t>2</a:t>
            </a:r>
            <a:r>
              <a:rPr b="1" baseline="30000" lang="en-GB" sz="1100"/>
              <a:t>7</a:t>
            </a:r>
            <a:r>
              <a:rPr b="1" lang="en-GB" sz="1100"/>
              <a:t>              2</a:t>
            </a:r>
            <a:r>
              <a:rPr b="1" baseline="30000" lang="en-GB" sz="1100"/>
              <a:t>6</a:t>
            </a:r>
            <a:r>
              <a:rPr b="1" lang="en-GB" sz="1100"/>
              <a:t>               2</a:t>
            </a:r>
            <a:r>
              <a:rPr b="1" baseline="30000" lang="en-GB" sz="1100"/>
              <a:t>5</a:t>
            </a:r>
            <a:r>
              <a:rPr b="1" lang="en-GB" sz="1100"/>
              <a:t>                2</a:t>
            </a:r>
            <a:r>
              <a:rPr b="1" baseline="30000" lang="en-GB" sz="1100"/>
              <a:t>4</a:t>
            </a:r>
            <a:r>
              <a:rPr b="1" lang="en-GB" sz="1100"/>
              <a:t>              2</a:t>
            </a:r>
            <a:r>
              <a:rPr b="1" baseline="30000" lang="en-GB" sz="1100"/>
              <a:t>3</a:t>
            </a:r>
            <a:r>
              <a:rPr b="1" lang="en-GB" sz="1100"/>
              <a:t>                2</a:t>
            </a:r>
            <a:r>
              <a:rPr b="1" baseline="30000" lang="en-GB" sz="1100"/>
              <a:t>2</a:t>
            </a:r>
            <a:r>
              <a:rPr b="1" lang="en-GB" sz="1100"/>
              <a:t>               2</a:t>
            </a:r>
            <a:r>
              <a:rPr b="1" baseline="30000" lang="en-GB" sz="1100"/>
              <a:t>1</a:t>
            </a:r>
            <a:r>
              <a:rPr b="1" lang="en-GB" sz="1100"/>
              <a:t>               2</a:t>
            </a:r>
            <a:r>
              <a:rPr b="1" baseline="30000" lang="en-GB" sz="1100"/>
              <a:t>0</a:t>
            </a:r>
            <a:endParaRPr b="1" baseline="30000" sz="1100"/>
          </a:p>
        </p:txBody>
      </p:sp>
      <p:sp>
        <p:nvSpPr>
          <p:cNvPr id="158" name="Google Shape;158;p25"/>
          <p:cNvSpPr txBox="1"/>
          <p:nvPr/>
        </p:nvSpPr>
        <p:spPr>
          <a:xfrm>
            <a:off x="524700" y="2056050"/>
            <a:ext cx="84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convert this binary number to its corresponding denary, we multiply the digit in the binary number with the value of its place and add them together.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24700" y="2750050"/>
            <a:ext cx="64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11101110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=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7 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+ 1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+ 0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+ 1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+ 0 x 2</a:t>
            </a:r>
            <a:r>
              <a:rPr b="1" baseline="30000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= 128 + 64 + 32 + 0 + 8 + 4 + 2 + 0 = </a:t>
            </a:r>
            <a:r>
              <a:rPr b="1" lang="en-GB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238</a:t>
            </a:r>
            <a:endParaRPr b="1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25" y="1369950"/>
            <a:ext cx="4506750" cy="2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23250" y="318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Converting Binary to Decimal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Example - convert 1010 to decimal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59150" y="831600"/>
            <a:ext cx="88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convert denary to binary, we divide the denary number by 2 continuously until the quotient is 0.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All the remainders that we get in this process, written in reverse, gives you the corresponding binary number.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011700" y="339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2.    Denary </a:t>
            </a:r>
            <a:r>
              <a:rPr lang="en-GB" sz="1600">
                <a:solidFill>
                  <a:schemeClr val="dk1"/>
                </a:solidFill>
              </a:rPr>
              <a:t>to Binary: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600" y="1815300"/>
            <a:ext cx="3142804" cy="31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276500" y="2851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238 in denary = 11101110 in binary 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43652" l="0" r="0" t="8692"/>
          <a:stretch/>
        </p:blipFill>
        <p:spPr>
          <a:xfrm>
            <a:off x="595050" y="1683850"/>
            <a:ext cx="8237250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948025" y="332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3</a:t>
            </a:r>
            <a:r>
              <a:rPr lang="en-GB" sz="1600">
                <a:solidFill>
                  <a:schemeClr val="dk1"/>
                </a:solidFill>
              </a:rPr>
              <a:t>.    </a:t>
            </a:r>
            <a:r>
              <a:rPr lang="en-GB" sz="1600">
                <a:solidFill>
                  <a:schemeClr val="dk1"/>
                </a:solidFill>
              </a:rPr>
              <a:t>Binary to Hexadecimal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80300" y="1022625"/>
            <a:ext cx="878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convert a binary number to its corresponding hexadecimal,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1 : Split the binary number into groups of 4 digits, starting from right, moving to left. </a:t>
            </a:r>
            <a:r>
              <a:rPr i="1" lang="en-GB">
                <a:solidFill>
                  <a:schemeClr val="dk1"/>
                </a:solidFill>
              </a:rPr>
              <a:t>If the last group has less than 4 digits, fill it with 0’s from the left. 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2: We find the corresponding hexadecimal number according to the following table.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41283" l="0" r="0" t="0"/>
          <a:stretch/>
        </p:blipFill>
        <p:spPr>
          <a:xfrm>
            <a:off x="640575" y="2617425"/>
            <a:ext cx="2828175" cy="22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58111"/>
          <a:stretch/>
        </p:blipFill>
        <p:spPr>
          <a:xfrm>
            <a:off x="3515025" y="2879200"/>
            <a:ext cx="2748325" cy="154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1706400" y="474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11101110 </a:t>
            </a:r>
            <a:endParaRPr sz="1700"/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1706400" y="9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1110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1110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8" name="Google Shape;198;p30"/>
          <p:cNvSpPr txBox="1"/>
          <p:nvPr/>
        </p:nvSpPr>
        <p:spPr>
          <a:xfrm>
            <a:off x="1635450" y="2229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10000111111101</a:t>
            </a:r>
            <a:endParaRPr sz="1700"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1635450" y="28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0001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1111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1101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76A5A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00</a:t>
                      </a: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0001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1111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1101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</a:t>
                      </a:r>
                      <a:endParaRPr b="1" sz="15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913200" y="360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4</a:t>
            </a:r>
            <a:r>
              <a:rPr lang="en-GB" sz="1600">
                <a:solidFill>
                  <a:schemeClr val="dk1"/>
                </a:solidFill>
              </a:rPr>
              <a:t>.    Hexadecimal to Binary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683025" y="888200"/>
            <a:ext cx="789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Similarly, to convert the hexadecimal to binary, we write down the 4 digit binary code which corresponds to each digit in the hex number.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683025" y="1875450"/>
            <a:ext cx="7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45A</a:t>
            </a:r>
            <a:endParaRPr sz="1700"/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683025" y="23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0100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0101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1010</a:t>
                      </a:r>
                      <a:endParaRPr b="1" sz="13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350" y="2817575"/>
            <a:ext cx="6691300" cy="12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31975" y="22050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different number systems: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657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How do computers represent data?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1975" y="1229975"/>
            <a:ext cx="7874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</a:rPr>
              <a:t>When we look at a computer, we see text and images and shapes.</a:t>
            </a:r>
            <a:endParaRPr sz="1500">
              <a:solidFill>
                <a:srgbClr val="2124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</a:rPr>
              <a:t>To a computer, all of that is just </a:t>
            </a:r>
            <a:r>
              <a:rPr b="1" lang="en-GB" sz="1500">
                <a:solidFill>
                  <a:srgbClr val="21242C"/>
                </a:solidFill>
                <a:highlight>
                  <a:srgbClr val="FFFFFF"/>
                </a:highlight>
              </a:rPr>
              <a:t>binary data</a:t>
            </a:r>
            <a:r>
              <a:rPr lang="en-GB" sz="1500">
                <a:solidFill>
                  <a:srgbClr val="21242C"/>
                </a:solidFill>
                <a:highlight>
                  <a:srgbClr val="FFFFFF"/>
                </a:highlight>
              </a:rPr>
              <a:t>, 1s and 0s.</a:t>
            </a:r>
            <a:endParaRPr sz="1500">
              <a:solidFill>
                <a:srgbClr val="2124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913200" y="332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5</a:t>
            </a:r>
            <a:r>
              <a:rPr lang="en-GB" sz="1600">
                <a:solidFill>
                  <a:schemeClr val="dk1"/>
                </a:solidFill>
              </a:rPr>
              <a:t>.    Hexadecimal to Denary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87225" y="1213650"/>
            <a:ext cx="800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 convert a hexadecimal number to denary, we multiply each digit by the value of its place and then add it all together.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587225" y="1790550"/>
            <a:ext cx="60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C8F</a:t>
            </a:r>
            <a:endParaRPr sz="1700"/>
          </a:p>
        </p:txBody>
      </p:sp>
      <p:sp>
        <p:nvSpPr>
          <p:cNvPr id="217" name="Google Shape;217;p32"/>
          <p:cNvSpPr txBox="1"/>
          <p:nvPr/>
        </p:nvSpPr>
        <p:spPr>
          <a:xfrm>
            <a:off x="587225" y="22216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 12 x 16</a:t>
            </a:r>
            <a:r>
              <a:rPr b="1" baseline="30000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+ 8 x 16</a:t>
            </a:r>
            <a:r>
              <a:rPr b="1" baseline="30000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+ F x 16</a:t>
            </a:r>
            <a:r>
              <a:rPr b="1" baseline="30000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0 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 12 x 256 + 8 x 16 + 15 x 1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 3072 + 128 + 15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 </a:t>
            </a:r>
            <a:r>
              <a:rPr b="1" lang="en-GB" sz="13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3215</a:t>
            </a:r>
            <a:endParaRPr b="1" sz="13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913200" y="353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000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6</a:t>
            </a:r>
            <a:r>
              <a:rPr lang="en-GB" sz="1600">
                <a:solidFill>
                  <a:schemeClr val="dk1"/>
                </a:solidFill>
              </a:rPr>
              <a:t>.    Denary to Hexadecimal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71050" y="980175"/>
            <a:ext cx="80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Just like we convert denary to binary by dividing continuously by 2, here we shall convert denary to hexadecimal by continuously dividing by 16.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0" y="1595438"/>
            <a:ext cx="390525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4539450" y="1879050"/>
            <a:ext cx="300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13 in denary = D in hexadecimal 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So, 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2004 in denary = 7D4 in hexadecimal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27632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/>
              <a:t>Quiz - 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79" u="sng">
                <a:solidFill>
                  <a:schemeClr val="hlink"/>
                </a:solidFill>
                <a:hlinkClick r:id="rId3"/>
              </a:rPr>
              <a:t>https://forms.gle/WdewPZzwsvdortXt8</a:t>
            </a:r>
            <a:endParaRPr sz="3420"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66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Binary Digit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152475"/>
            <a:ext cx="852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Binary is a number system for computers with only 2 digits   0s and 1s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They are also referred to as Off and 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493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Binary String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201150"/>
            <a:ext cx="852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 sequence of binary digits is a Binary String , such as 000011100101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11700" y="707625"/>
            <a:ext cx="7792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Computers use millions of tiny “switches”, which must be in the ON or OFF positions. This is represented as 1’s and 0’s , called the </a:t>
            </a:r>
            <a:r>
              <a:rPr b="1" lang="en-GB" sz="1100">
                <a:solidFill>
                  <a:schemeClr val="dk1"/>
                </a:solidFill>
              </a:rPr>
              <a:t>“Binary Number System”</a:t>
            </a:r>
            <a:r>
              <a:rPr lang="en-GB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Data is stored in the computer in the binary number system. Each digit (1 or 0) in the binary number system is known as a </a:t>
            </a:r>
            <a:r>
              <a:rPr b="1" lang="en-GB" sz="1100">
                <a:solidFill>
                  <a:schemeClr val="dk1"/>
                </a:solidFill>
              </a:rPr>
              <a:t>“bit”</a:t>
            </a:r>
            <a:r>
              <a:rPr lang="en-GB" sz="1100">
                <a:solidFill>
                  <a:schemeClr val="dk1"/>
                </a:solidFill>
              </a:rPr>
              <a:t>. This is a </a:t>
            </a:r>
            <a:r>
              <a:rPr b="1" lang="en-GB" sz="1100">
                <a:solidFill>
                  <a:schemeClr val="dk1"/>
                </a:solidFill>
              </a:rPr>
              <a:t>single memory unit</a:t>
            </a:r>
            <a:r>
              <a:rPr lang="en-GB" sz="1100">
                <a:solidFill>
                  <a:schemeClr val="dk1"/>
                </a:solidFill>
              </a:rPr>
              <a:t> in the computer system.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435650" y="19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524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ON    → 1 </a:t>
                      </a:r>
                      <a:r>
                        <a:rPr lang="en-GB" sz="1300"/>
                        <a:t>→ True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OFF  → 0 </a:t>
                      </a:r>
                      <a:r>
                        <a:rPr lang="en-GB" sz="1300"/>
                        <a:t>→ False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5376975" y="1026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2241600"/>
            <a:ext cx="14382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29600" y="2851200"/>
            <a:ext cx="828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binary system counts in multiples of 2. There are only 2 values used in this system, 0 and 1. It is also known as the base 2 number system.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7000" y="3483725"/>
            <a:ext cx="453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For eg: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1011 = 1 x 2</a:t>
            </a:r>
            <a:r>
              <a:rPr b="1" baseline="30000" lang="en-GB" sz="1300">
                <a:solidFill>
                  <a:schemeClr val="dk1"/>
                </a:solidFill>
              </a:rPr>
              <a:t>3</a:t>
            </a:r>
            <a:r>
              <a:rPr b="1" lang="en-GB" sz="1300">
                <a:solidFill>
                  <a:schemeClr val="dk1"/>
                </a:solidFill>
              </a:rPr>
              <a:t> + 0 x 2</a:t>
            </a:r>
            <a:r>
              <a:rPr b="1" baseline="30000" lang="en-GB" sz="1300">
                <a:solidFill>
                  <a:schemeClr val="dk1"/>
                </a:solidFill>
              </a:rPr>
              <a:t>2</a:t>
            </a:r>
            <a:r>
              <a:rPr b="1" lang="en-GB" sz="1300">
                <a:solidFill>
                  <a:schemeClr val="dk1"/>
                </a:solidFill>
              </a:rPr>
              <a:t> + 1 x 2</a:t>
            </a:r>
            <a:r>
              <a:rPr b="1" baseline="30000" lang="en-GB" sz="1300">
                <a:solidFill>
                  <a:schemeClr val="dk1"/>
                </a:solidFill>
              </a:rPr>
              <a:t>1</a:t>
            </a:r>
            <a:r>
              <a:rPr b="1" lang="en-GB" sz="1300">
                <a:solidFill>
                  <a:schemeClr val="dk1"/>
                </a:solidFill>
              </a:rPr>
              <a:t> + 1 x 2</a:t>
            </a:r>
            <a:r>
              <a:rPr b="1" baseline="30000" lang="en-GB" sz="1300">
                <a:solidFill>
                  <a:schemeClr val="dk1"/>
                </a:solidFill>
              </a:rPr>
              <a:t>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41675" y="787100"/>
            <a:ext cx="143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21242C"/>
                </a:solidFill>
                <a:highlight>
                  <a:schemeClr val="lt1"/>
                </a:highlight>
              </a:rPr>
              <a:t>Examples:</a:t>
            </a:r>
            <a:endParaRPr sz="1500">
              <a:solidFill>
                <a:srgbClr val="21242C"/>
              </a:solidFill>
              <a:highlight>
                <a:schemeClr val="lt1"/>
              </a:highlight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75" y="1385629"/>
            <a:ext cx="2422725" cy="26539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600" y="1520050"/>
            <a:ext cx="4229100" cy="19335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23400" y="821425"/>
            <a:ext cx="199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4 such bits make a </a:t>
            </a:r>
            <a:r>
              <a:rPr b="1" lang="en-GB" sz="1100">
                <a:solidFill>
                  <a:schemeClr val="dk1"/>
                </a:solidFill>
              </a:rPr>
              <a:t>“nibble”</a:t>
            </a:r>
            <a:r>
              <a:rPr lang="en-GB" sz="1100">
                <a:solidFill>
                  <a:schemeClr val="dk1"/>
                </a:solidFill>
              </a:rPr>
              <a:t>.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500" y="564200"/>
            <a:ext cx="1401975" cy="7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23400" y="1232613"/>
            <a:ext cx="195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8 such bits make a </a:t>
            </a:r>
            <a:r>
              <a:rPr b="1" lang="en-GB" sz="1100">
                <a:solidFill>
                  <a:schemeClr val="dk1"/>
                </a:solidFill>
              </a:rPr>
              <a:t>“byte”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400" y="1430725"/>
            <a:ext cx="2427950" cy="6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00450" y="2405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Memory units are classified as follows: 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3456975" y="21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1250075"/>
                <a:gridCol w="1074900"/>
              </a:tblGrid>
              <a:tr h="40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 single memory unit (0/1)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Bit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 Bits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Nibble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 Bits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Byte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1024 Bytes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Kilobyte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1024 Kilobytes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Megabyte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1024 Megabytes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Gigabyte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1024 Gigabytes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Terabyte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1024 Terabytes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 Petabyte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311700" y="740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Sequence of bits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75" y="1345325"/>
            <a:ext cx="66008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089950" y="45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Denary Numbers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38" y="926825"/>
            <a:ext cx="6819326" cy="37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10350" y="4768525"/>
            <a:ext cx="407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Source: </a:t>
            </a:r>
            <a:r>
              <a:rPr lang="en-GB" sz="800" u="sng">
                <a:solidFill>
                  <a:schemeClr val="hlink"/>
                </a:solidFill>
                <a:hlinkClick r:id="rId4"/>
              </a:rPr>
              <a:t>https://youtu.be/Ol3PxSpEeT4</a:t>
            </a:r>
            <a:endParaRPr sz="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1"/>
          <p:cNvGraphicFramePr/>
          <p:nvPr/>
        </p:nvGraphicFramePr>
        <p:xfrm>
          <a:off x="1706400" y="10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{E3F875F1-A087-43CC-ADBE-594161394244}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Denary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Binary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0001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145325" y="767925"/>
            <a:ext cx="582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Let’s see how the denary and the binary numbers are linked.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