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b610121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b610121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b61012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b61012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b61012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b61012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b610121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b610121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b610121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b610121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610121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610121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b610121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b610121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b6101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b6101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b610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b610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b61012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b61012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b61012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b61012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b61012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b61012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b61012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b61012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b61012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b61012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b61012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b61012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b61012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b61012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61012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61012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orms.gle/RJ5mMhDFgAQVzrWh6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1322150" y="353625"/>
            <a:ext cx="171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</a:rPr>
              <a:t>SQL</a:t>
            </a:r>
            <a:endParaRPr b="1" sz="26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735300" y="938625"/>
            <a:ext cx="767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standard query language.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</a:t>
            </a:r>
            <a:r>
              <a:rPr lang="en-GB" sz="1600"/>
              <a:t>obtain useful information from a database.</a:t>
            </a:r>
            <a:endParaRPr sz="1600"/>
          </a:p>
        </p:txBody>
      </p:sp>
      <p:sp>
        <p:nvSpPr>
          <p:cNvPr id="119" name="Google Shape;119;p22"/>
          <p:cNvSpPr txBox="1"/>
          <p:nvPr/>
        </p:nvSpPr>
        <p:spPr>
          <a:xfrm>
            <a:off x="1322150" y="1714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SQL scripts</a:t>
            </a:r>
            <a:endParaRPr b="1" sz="2000"/>
          </a:p>
        </p:txBody>
      </p:sp>
      <p:sp>
        <p:nvSpPr>
          <p:cNvPr id="120" name="Google Shape;120;p22"/>
          <p:cNvSpPr txBox="1"/>
          <p:nvPr/>
        </p:nvSpPr>
        <p:spPr>
          <a:xfrm>
            <a:off x="678950" y="2371650"/>
            <a:ext cx="772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list of SQL commands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to </a:t>
            </a:r>
            <a:r>
              <a:rPr lang="en-GB" sz="1600"/>
              <a:t>perform a given task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often stored in a file so the script can be reused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You can write scripts using SQL commands in Access.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0023"/>
            <a:ext cx="8839203" cy="392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75" y="338000"/>
            <a:ext cx="5173450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631800" y="3649375"/>
            <a:ext cx="788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Only the SELECT and FROM commands are mandatory in an SQL script. All other commands are optional.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983425" y="332525"/>
            <a:ext cx="8015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>
                <a:solidFill>
                  <a:srgbClr val="FF0000"/>
                </a:solidFill>
              </a:rPr>
              <a:t>SELECT </a:t>
            </a:r>
            <a:r>
              <a:rPr lang="en-GB"/>
              <a:t>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Field1, Field2, Field3</a:t>
            </a:r>
            <a:r>
              <a:rPr lang="en-GB"/>
              <a:t>, etc. – this specifies the individual fields (columns) to be shown.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* </a:t>
            </a:r>
            <a:r>
              <a:rPr lang="en-GB"/>
              <a:t>– this specifies that all fields (columns) are to be shown.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>
                <a:solidFill>
                  <a:srgbClr val="FF0000"/>
                </a:solidFill>
              </a:rPr>
              <a:t>FROM </a:t>
            </a:r>
            <a:r>
              <a:rPr lang="en-GB"/>
              <a:t>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FROM TableName</a:t>
            </a:r>
            <a:r>
              <a:rPr lang="en-GB"/>
              <a:t> – this specifies the table to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>
                <a:solidFill>
                  <a:srgbClr val="FF0000"/>
                </a:solidFill>
              </a:rPr>
              <a:t>WHERE </a:t>
            </a:r>
            <a:r>
              <a:rPr lang="en-GB"/>
              <a:t>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WHERE Condition</a:t>
            </a:r>
            <a:r>
              <a:rPr lang="en-GB"/>
              <a:t> – this specifies the condition to apply.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b="1" lang="en-GB">
                <a:solidFill>
                  <a:srgbClr val="FF0000"/>
                </a:solidFill>
              </a:rPr>
              <a:t>ORDER BY</a:t>
            </a:r>
            <a:r>
              <a:rPr lang="en-GB"/>
              <a:t> 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ORDER BY Field1, Field2</a:t>
            </a:r>
            <a:r>
              <a:rPr lang="en-GB"/>
              <a:t>, etc. – this specifies a sort in ascending or alphabetical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ORDER BY Field1, Field2 DESC</a:t>
            </a:r>
            <a:r>
              <a:rPr lang="en-GB"/>
              <a:t> – this specifies a sort in descending or reverse alphabetical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>
                <a:solidFill>
                  <a:srgbClr val="FF0000"/>
                </a:solidFill>
              </a:rPr>
              <a:t>SUM </a:t>
            </a:r>
            <a:r>
              <a:rPr lang="en-GB"/>
              <a:t>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SUM (Field)</a:t>
            </a:r>
            <a:r>
              <a:rPr lang="en-GB"/>
              <a:t> – this specifies the field (column) for the calculation.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>
                <a:solidFill>
                  <a:srgbClr val="FF0000"/>
                </a:solidFill>
              </a:rPr>
              <a:t>COUNT </a:t>
            </a:r>
            <a:r>
              <a:rPr lang="en-GB"/>
              <a:t>statement takes the form: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 COUNT (Field) </a:t>
            </a:r>
            <a:r>
              <a:rPr lang="en-GB"/>
              <a:t>– this specifies the field (column) to count if the given criteria is met.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50" y="807075"/>
            <a:ext cx="7754101" cy="3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804000" y="99075"/>
            <a:ext cx="753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Conditions often include values from fields, these values need to be stated in a form that matches the data type for the field.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75" y="514850"/>
            <a:ext cx="7711849" cy="44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25" y="526075"/>
            <a:ext cx="8121374" cy="4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9" y="707625"/>
            <a:ext cx="7735270" cy="4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7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/>
              <a:t>Quiz - 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79" u="sng">
                <a:solidFill>
                  <a:schemeClr val="hlink"/>
                </a:solidFill>
                <a:hlinkClick r:id="rId3"/>
              </a:rPr>
              <a:t>https://forms.gle/RJ5mMhDFgAQVzrWh6</a:t>
            </a:r>
            <a:endParaRPr sz="342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657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What is a database?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34950" y="1403000"/>
            <a:ext cx="78741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2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Char char="●"/>
            </a:pPr>
            <a:r>
              <a:rPr lang="en-GB" sz="2108">
                <a:solidFill>
                  <a:schemeClr val="dk1"/>
                </a:solidFill>
              </a:rPr>
              <a:t>structured collection of data</a:t>
            </a:r>
            <a:endParaRPr sz="2108">
              <a:solidFill>
                <a:schemeClr val="dk1"/>
              </a:solidFill>
            </a:endParaRPr>
          </a:p>
          <a:p>
            <a:pPr indent="-362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Char char="●"/>
            </a:pPr>
            <a:r>
              <a:rPr lang="en-GB" sz="2108">
                <a:solidFill>
                  <a:schemeClr val="dk1"/>
                </a:solidFill>
              </a:rPr>
              <a:t>can include text, numbers, pictures</a:t>
            </a:r>
            <a:endParaRPr sz="210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 </a:t>
            </a:r>
            <a:r>
              <a:rPr b="1" lang="en-GB" sz="2400">
                <a:solidFill>
                  <a:schemeClr val="dk1"/>
                </a:solidFill>
              </a:rPr>
              <a:t>single-table database </a:t>
            </a:r>
            <a:r>
              <a:rPr lang="en-GB" sz="2400">
                <a:solidFill>
                  <a:schemeClr val="dk1"/>
                </a:solidFill>
              </a:rPr>
              <a:t>contains only one table.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70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Uses of Database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280325"/>
            <a:ext cx="85206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To store information about people, for instance: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» patients in a hospital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To store information about things, for instance: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» books in a library.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To store information about events, for instance: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» hotel bookings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376975" y="1026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29600" y="3844575"/>
            <a:ext cx="82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Each record is a row in the table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Each field is a column in the table.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263" y="707619"/>
            <a:ext cx="7411474" cy="313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41675" y="787100"/>
            <a:ext cx="8109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1242C"/>
                </a:solidFill>
                <a:highlight>
                  <a:schemeClr val="lt1"/>
                </a:highlight>
              </a:rPr>
              <a:t>Example:</a:t>
            </a:r>
            <a:endParaRPr sz="15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21242C"/>
                </a:solidFill>
                <a:highlight>
                  <a:schemeClr val="lt1"/>
                </a:highlight>
              </a:rPr>
              <a:t>The PATIENT table structure could look like this:</a:t>
            </a:r>
            <a:endParaRPr sz="1500">
              <a:solidFill>
                <a:srgbClr val="21242C"/>
              </a:solidFill>
              <a:highlight>
                <a:schemeClr val="lt1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74400"/>
            <a:ext cx="8839202" cy="291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740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Basic data types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31800" y="1509750"/>
            <a:ext cx="7880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There are six basic data types that you need to be able to use in a database: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text/alphanumeric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character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Boolean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integer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real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» date/time.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913200" y="452100"/>
            <a:ext cx="778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840"/>
              <a:t>The names Access uses may be different from the terms in the syllabus.</a:t>
            </a:r>
            <a:endParaRPr sz="184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7200"/>
            <a:ext cx="8839198" cy="293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149125" y="370900"/>
            <a:ext cx="582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Primary keys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65450" y="940300"/>
            <a:ext cx="7613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 order to reliably identify an item from the data stored about it in a record there needs to be a field that uniquely identifies the item. This field is called the </a:t>
            </a:r>
            <a:r>
              <a:rPr b="1" lang="en-GB" sz="1800"/>
              <a:t>primary key.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 field that is a primary key must contain data values that are never repeated in the table.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PATIENT table would need an extra field for each record as all of the existing fields could contain repeated data.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To create a primary key, we could add a new field to each record, for example a unique number could be added to each patient’s record.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extra field is: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» Primary key field called </a:t>
            </a:r>
            <a:r>
              <a:rPr b="1" lang="en-GB" sz="1700"/>
              <a:t>HospitalNumber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99150" y="2092025"/>
            <a:ext cx="5945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Structured Query Language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(SQL)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