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92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dh5MZTbJNYTUmPw3hp4NLhr5l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CB514E-26DB-45C4-AF10-0BEC196D9D94}">
  <a:tblStyle styleId="{0FCB514E-26DB-45C4-AF10-0BEC196D9D94}"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4612459-A799-4A34-91F2-77191EF98A06}" styleName="Table_1">
    <a:wholeTbl>
      <a:tcTxStyle b="off" i="off">
        <a:font>
          <a:latin typeface="Gill Sans MT"/>
          <a:ea typeface="Gill Sans MT"/>
          <a:cs typeface="Gill Sans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rgbClr val="FFFFFF"/>
      </a:tcTxStyle>
      <a:tcStyle>
        <a:fill>
          <a:solidFill>
            <a:srgbClr val="F6A21D"/>
          </a:solidFill>
        </a:fill>
      </a:tcStyle>
    </a:lastCol>
    <a:firstCol>
      <a:tcTxStyle b="on" i="off">
        <a:font>
          <a:latin typeface="Gill Sans MT"/>
          <a:ea typeface="Gill Sans MT"/>
          <a:cs typeface="Gill Sans MT"/>
        </a:font>
        <a:srgbClr val="FFFFFF"/>
      </a:tcTxStyle>
      <a:tcStyle>
        <a:fill>
          <a:solidFill>
            <a:srgbClr val="F6A21D"/>
          </a:solidFill>
        </a:fill>
      </a:tcStyle>
    </a:firstCol>
    <a:lastRow>
      <a:tcTxStyle b="on" i="off">
        <a:font>
          <a:latin typeface="Gill Sans MT"/>
          <a:ea typeface="Gill Sans MT"/>
          <a:cs typeface="Gill Sans MT"/>
        </a:font>
        <a:srgbClr val="FFFFFF"/>
      </a:tcTxStyle>
      <a:tcStyle>
        <a:tcBdr>
          <a:top>
            <a:ln cap="flat" cmpd="sng" w="38100">
              <a:solidFill>
                <a:srgbClr val="FFFFFF"/>
              </a:solidFill>
              <a:prstDash val="solid"/>
              <a:round/>
              <a:headEnd len="sm" w="sm" type="none"/>
              <a:tailEnd len="sm" w="sm" type="none"/>
            </a:ln>
          </a:top>
        </a:tcBdr>
        <a:fill>
          <a:solidFill>
            <a:srgbClr val="F6A21D"/>
          </a:solidFill>
        </a:fill>
      </a:tcStyle>
    </a:lastRow>
    <a:seCell>
      <a:tcTxStyle/>
    </a:seCell>
    <a:swCell>
      <a:tcTxStyle/>
    </a:swCell>
    <a:firstRow>
      <a:tcTxStyle b="on" i="off">
        <a:font>
          <a:latin typeface="Gill Sans MT"/>
          <a:ea typeface="Gill Sans MT"/>
          <a:cs typeface="Gill Sans MT"/>
        </a:font>
        <a:srgbClr val="FFFFFF"/>
      </a:tcTxStyle>
      <a:tcStyle>
        <a:tcBdr>
          <a:bottom>
            <a:ln cap="flat" cmpd="sng" w="38100">
              <a:solidFill>
                <a:srgbClr val="FFFFFF"/>
              </a:solidFill>
              <a:prstDash val="solid"/>
              <a:round/>
              <a:headEnd len="sm" w="sm" type="none"/>
              <a:tailEnd len="sm" w="sm" type="none"/>
            </a:ln>
          </a:bottom>
        </a:tcBdr>
        <a:fill>
          <a:solidFill>
            <a:srgbClr val="F6A21D"/>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GillSans-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d47395d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d47395d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7d473976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7d47397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7d473976d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7d473976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d473976d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d473976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7d473976d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7d47397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d473976d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d473976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7d473976d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7d473976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7d473976d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7d473976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d473976d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7d473976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7d473976d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7d473976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7d473976d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7d473976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7d473976d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7d473976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7d473976d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7d473976d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7d473976d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7d473976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7d473976d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7d473976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d473976d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7d473976d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7d473976d_1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7d473976d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7d473976d_1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7d473976d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7d473976d_1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7d473976d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d473976d_1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d473976d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7d473976d_1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7d473976d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d47395d4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d47395d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d47395d4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d47395d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7"/>
          <p:cNvSpPr/>
          <p:nvPr>
            <p:ph idx="2" type="pic"/>
          </p:nvPr>
        </p:nvSpPr>
        <p:spPr>
          <a:xfrm>
            <a:off x="6095999" y="0"/>
            <a:ext cx="6102097" cy="6858000"/>
          </a:xfrm>
          <a:prstGeom prst="rect">
            <a:avLst/>
          </a:prstGeom>
          <a:solidFill>
            <a:srgbClr val="BFBFBF"/>
          </a:solidFill>
          <a:ln>
            <a:noFill/>
          </a:ln>
        </p:spPr>
      </p:sp>
      <p:sp>
        <p:nvSpPr>
          <p:cNvPr id="78" name="Google Shape;78;p2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9"/>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9"/>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 name="Shape 29"/>
        <p:cNvGrpSpPr/>
        <p:nvPr/>
      </p:nvGrpSpPr>
      <p:grpSpPr>
        <a:xfrm>
          <a:off x="0" y="0"/>
          <a:ext cx="0" cy="0"/>
          <a:chOff x="0" y="0"/>
          <a:chExt cx="0" cy="0"/>
        </a:xfrm>
      </p:grpSpPr>
      <p:sp>
        <p:nvSpPr>
          <p:cNvPr id="30" name="Google Shape;30;p2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33" name="Google Shape;33;p2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4" name="Google Shape;34;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42" name="Shape 42"/>
        <p:cNvGrpSpPr/>
        <p:nvPr/>
      </p:nvGrpSpPr>
      <p:grpSpPr>
        <a:xfrm>
          <a:off x="0" y="0"/>
          <a:ext cx="0" cy="0"/>
          <a:chOff x="0" y="0"/>
          <a:chExt cx="0" cy="0"/>
        </a:xfrm>
      </p:grpSpPr>
      <p:sp>
        <p:nvSpPr>
          <p:cNvPr id="43" name="Google Shape;43;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5" name="Google Shape;45;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8" name="Shape 48"/>
        <p:cNvGrpSpPr/>
        <p:nvPr/>
      </p:nvGrpSpPr>
      <p:grpSpPr>
        <a:xfrm>
          <a:off x="0" y="0"/>
          <a:ext cx="0" cy="0"/>
          <a:chOff x="0" y="0"/>
          <a:chExt cx="0" cy="0"/>
        </a:xfrm>
      </p:grpSpPr>
      <p:sp>
        <p:nvSpPr>
          <p:cNvPr id="49" name="Google Shape;49;p23"/>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51" name="Google Shape;51;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24"/>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5"/>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3" name="Google Shape;63;p25"/>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4" name="Google Shape;64;p25"/>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5" name="Google Shape;65;p25"/>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6" name="Google Shape;66;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2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forms.gle/Ati128ot8WFYrvAh8"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HARDWARE</a:t>
            </a:r>
            <a:endParaRPr/>
          </a:p>
        </p:txBody>
      </p:sp>
      <p:pic>
        <p:nvPicPr>
          <p:cNvPr id="99" name="Google Shape;99;p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CORES, CACHE AND THE</a:t>
            </a:r>
            <a:br>
              <a:rPr lang="en-US"/>
            </a:br>
            <a:r>
              <a:rPr lang="en-US"/>
              <a:t>INTERNAL CLOCK</a:t>
            </a:r>
            <a:endParaRPr/>
          </a:p>
        </p:txBody>
      </p:sp>
      <p:sp>
        <p:nvSpPr>
          <p:cNvPr id="162" name="Google Shape;162;p9"/>
          <p:cNvSpPr txBox="1"/>
          <p:nvPr>
            <p:ph idx="1" type="body"/>
          </p:nvPr>
        </p:nvSpPr>
        <p:spPr>
          <a:xfrm>
            <a:off x="3507735" y="2694911"/>
            <a:ext cx="5132832" cy="342848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900"/>
              <a:buFont typeface="Noto Sans Symbols"/>
              <a:buChar char="⮚"/>
            </a:pPr>
            <a:r>
              <a:rPr lang="en-US" sz="1900"/>
              <a:t>The clock defines the </a:t>
            </a:r>
            <a:r>
              <a:rPr b="1" lang="en-US" sz="1900"/>
              <a:t>clock cycle </a:t>
            </a:r>
            <a:r>
              <a:rPr lang="en-US" sz="1900"/>
              <a:t>that synchronizes all computer operations</a:t>
            </a:r>
            <a:endParaRPr/>
          </a:p>
          <a:p>
            <a:pPr indent="-228600" lvl="0" marL="228600" rtl="0" algn="l">
              <a:lnSpc>
                <a:spcPct val="100000"/>
              </a:lnSpc>
              <a:spcBef>
                <a:spcPts val="1000"/>
              </a:spcBef>
              <a:spcAft>
                <a:spcPts val="0"/>
              </a:spcAft>
              <a:buSzPts val="1900"/>
              <a:buFont typeface="Noto Sans Symbols"/>
              <a:buChar char="⮚"/>
            </a:pPr>
            <a:r>
              <a:rPr lang="en-US" sz="1900"/>
              <a:t>The control bus transmits timing signals ensuring everything is fully synchronized</a:t>
            </a:r>
            <a:endParaRPr/>
          </a:p>
          <a:p>
            <a:pPr indent="-228600" lvl="0" marL="228600" rtl="0" algn="l">
              <a:lnSpc>
                <a:spcPct val="100000"/>
              </a:lnSpc>
              <a:spcBef>
                <a:spcPts val="1000"/>
              </a:spcBef>
              <a:spcAft>
                <a:spcPts val="0"/>
              </a:spcAft>
              <a:buSzPts val="1900"/>
              <a:buFont typeface="Noto Sans Symbols"/>
              <a:buChar char="⮚"/>
            </a:pPr>
            <a:r>
              <a:rPr lang="en-US" sz="1900"/>
              <a:t>By increasing clock speed, the processing speed of the computer is also increased.</a:t>
            </a:r>
            <a:endParaRPr/>
          </a:p>
          <a:p>
            <a:pPr indent="-228600" lvl="0" marL="228600" rtl="0" algn="l">
              <a:lnSpc>
                <a:spcPct val="100000"/>
              </a:lnSpc>
              <a:spcBef>
                <a:spcPts val="1000"/>
              </a:spcBef>
              <a:spcAft>
                <a:spcPts val="0"/>
              </a:spcAft>
              <a:buSzPts val="1900"/>
              <a:buFont typeface="Noto Sans Symbols"/>
              <a:buChar char="⮚"/>
            </a:pPr>
            <a:r>
              <a:rPr lang="en-US" sz="1900"/>
              <a:t>The use of </a:t>
            </a:r>
            <a:r>
              <a:rPr b="1" lang="en-US" sz="1900"/>
              <a:t>cache </a:t>
            </a:r>
            <a:r>
              <a:rPr lang="en-US" sz="1900"/>
              <a:t>memories can also improve CPU performance.  cache memory is located within the CPU itself, which means it has much faster data access times than RAM.</a:t>
            </a:r>
            <a:endParaRPr/>
          </a:p>
        </p:txBody>
      </p:sp>
      <p:pic>
        <p:nvPicPr>
          <p:cNvPr id="163" name="Google Shape;163;p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7" name="Shape 167"/>
        <p:cNvGrpSpPr/>
        <p:nvPr/>
      </p:nvGrpSpPr>
      <p:grpSpPr>
        <a:xfrm>
          <a:off x="0" y="0"/>
          <a:ext cx="0" cy="0"/>
          <a:chOff x="0" y="0"/>
          <a:chExt cx="0" cy="0"/>
        </a:xfrm>
      </p:grpSpPr>
      <p:sp>
        <p:nvSpPr>
          <p:cNvPr id="168" name="Google Shape;168;p10"/>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8571"/>
              <a:buFont typeface="Gill Sans"/>
              <a:buNone/>
            </a:pPr>
            <a:r>
              <a:rPr lang="en-US"/>
              <a:t>CORES, CACHE AND THE</a:t>
            </a:r>
            <a:br>
              <a:rPr lang="en-US"/>
            </a:br>
            <a:r>
              <a:rPr lang="en-US"/>
              <a:t>INTERNAL CLOCK (CONTD.)</a:t>
            </a:r>
            <a:endParaRPr/>
          </a:p>
        </p:txBody>
      </p:sp>
      <p:sp>
        <p:nvSpPr>
          <p:cNvPr id="169" name="Google Shape;169;p10"/>
          <p:cNvSpPr txBox="1"/>
          <p:nvPr>
            <p:ph idx="1" type="body"/>
          </p:nvPr>
        </p:nvSpPr>
        <p:spPr>
          <a:xfrm>
            <a:off x="6395779" y="2628625"/>
            <a:ext cx="4961400" cy="3102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Char char="•"/>
            </a:pPr>
            <a:r>
              <a:rPr lang="en-US"/>
              <a:t>The use of a different number of </a:t>
            </a:r>
            <a:r>
              <a:rPr b="1" lang="en-US"/>
              <a:t>cores </a:t>
            </a:r>
            <a:r>
              <a:rPr lang="en-US"/>
              <a:t>can improve computer performance. One core is made up of an ALU, a control unit and the registers.</a:t>
            </a:r>
            <a:endParaRPr/>
          </a:p>
          <a:p>
            <a:pPr indent="-228600" lvl="0" marL="228600" rtl="0" algn="l">
              <a:lnSpc>
                <a:spcPct val="100000"/>
              </a:lnSpc>
              <a:spcBef>
                <a:spcPts val="1000"/>
              </a:spcBef>
              <a:spcAft>
                <a:spcPts val="0"/>
              </a:spcAft>
              <a:buSzPts val="1900"/>
              <a:buChar char="•"/>
            </a:pPr>
            <a:r>
              <a:rPr lang="en-US"/>
              <a:t>Many computers are dual core (the CPU is made up of two cores) or quad core (the CPU is made up of four cores). </a:t>
            </a:r>
            <a:endParaRPr/>
          </a:p>
          <a:p>
            <a:pPr indent="-107950" lvl="0" marL="228600" rtl="0" algn="l">
              <a:lnSpc>
                <a:spcPct val="100000"/>
              </a:lnSpc>
              <a:spcBef>
                <a:spcPts val="1000"/>
              </a:spcBef>
              <a:spcAft>
                <a:spcPts val="0"/>
              </a:spcAft>
              <a:buSzPts val="1900"/>
              <a:buNone/>
            </a:pPr>
            <a:r>
              <a:t/>
            </a:r>
            <a:endParaRPr/>
          </a:p>
        </p:txBody>
      </p:sp>
      <p:pic>
        <p:nvPicPr>
          <p:cNvPr id="170" name="Google Shape;170;p10"/>
          <p:cNvPicPr preferRelativeResize="0"/>
          <p:nvPr/>
        </p:nvPicPr>
        <p:blipFill rotWithShape="1">
          <a:blip r:embed="rId3">
            <a:alphaModFix/>
          </a:blip>
          <a:srcRect b="0" l="0" r="0" t="0"/>
          <a:stretch/>
        </p:blipFill>
        <p:spPr>
          <a:xfrm>
            <a:off x="1686983" y="2461589"/>
            <a:ext cx="2743200" cy="643656"/>
          </a:xfrm>
          <a:prstGeom prst="rect">
            <a:avLst/>
          </a:prstGeom>
          <a:noFill/>
          <a:ln>
            <a:noFill/>
          </a:ln>
        </p:spPr>
      </p:pic>
      <p:pic>
        <p:nvPicPr>
          <p:cNvPr descr="Diagram&#10;&#10;Description automatically generated" id="171" name="Google Shape;171;p10"/>
          <p:cNvPicPr preferRelativeResize="0"/>
          <p:nvPr/>
        </p:nvPicPr>
        <p:blipFill rotWithShape="1">
          <a:blip r:embed="rId4">
            <a:alphaModFix/>
          </a:blip>
          <a:srcRect b="0" l="0" r="0" t="0"/>
          <a:stretch/>
        </p:blipFill>
        <p:spPr>
          <a:xfrm>
            <a:off x="1686983" y="3999771"/>
            <a:ext cx="2743200" cy="1588957"/>
          </a:xfrm>
          <a:prstGeom prst="rect">
            <a:avLst/>
          </a:prstGeom>
          <a:noFill/>
          <a:ln>
            <a:noFill/>
          </a:ln>
        </p:spPr>
      </p:pic>
      <p:pic>
        <p:nvPicPr>
          <p:cNvPr id="172" name="Google Shape;172;p10"/>
          <p:cNvPicPr preferRelativeResize="0"/>
          <p:nvPr/>
        </p:nvPicPr>
        <p:blipFill>
          <a:blip r:embed="rId5">
            <a:alphaModFix/>
          </a:blip>
          <a:stretch>
            <a:fillRect/>
          </a:stretch>
        </p:blipFill>
        <p:spPr>
          <a:xfrm>
            <a:off x="104175" y="115550"/>
            <a:ext cx="601498" cy="601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6" name="Shape 176"/>
        <p:cNvGrpSpPr/>
        <p:nvPr/>
      </p:nvGrpSpPr>
      <p:grpSpPr>
        <a:xfrm>
          <a:off x="0" y="0"/>
          <a:ext cx="0" cy="0"/>
          <a:chOff x="0" y="0"/>
          <a:chExt cx="0" cy="0"/>
        </a:xfrm>
      </p:grpSpPr>
      <p:sp>
        <p:nvSpPr>
          <p:cNvPr id="177" name="Google Shape;177;p11"/>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FETCH–DECODE–EXECUTE CYCLE</a:t>
            </a:r>
            <a:endParaRPr/>
          </a:p>
        </p:txBody>
      </p:sp>
      <p:sp>
        <p:nvSpPr>
          <p:cNvPr id="178" name="Google Shape;178;p11"/>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Font typeface="Noto Sans Symbols"/>
              <a:buChar char="⮚"/>
            </a:pPr>
            <a:r>
              <a:rPr lang="en-US"/>
              <a:t>In the </a:t>
            </a:r>
            <a:r>
              <a:rPr b="1" lang="en-US"/>
              <a:t>Fetch–Decode–Execute cycle</a:t>
            </a:r>
            <a:r>
              <a:rPr lang="en-US"/>
              <a:t>, the next instruction is </a:t>
            </a:r>
            <a:r>
              <a:rPr b="1" lang="en-US"/>
              <a:t>fetched </a:t>
            </a:r>
            <a:r>
              <a:rPr lang="en-US"/>
              <a:t>from the memory address stored in the MAR and the instruction is stored in the MDR. </a:t>
            </a:r>
            <a:endParaRPr/>
          </a:p>
          <a:p>
            <a:pPr indent="-228600" lvl="0" marL="228600" rtl="0" algn="l">
              <a:lnSpc>
                <a:spcPct val="100000"/>
              </a:lnSpc>
              <a:spcBef>
                <a:spcPts val="1000"/>
              </a:spcBef>
              <a:spcAft>
                <a:spcPts val="0"/>
              </a:spcAft>
              <a:buSzPts val="1900"/>
              <a:buFont typeface="Noto Sans Symbols"/>
              <a:buChar char="⮚"/>
            </a:pPr>
            <a:r>
              <a:rPr lang="en-US"/>
              <a:t>The instruction is then </a:t>
            </a:r>
            <a:r>
              <a:rPr b="1" lang="en-US"/>
              <a:t>decoded</a:t>
            </a:r>
            <a:r>
              <a:rPr lang="en-US"/>
              <a:t> so that it can be interpreted in the next part of the cycle. </a:t>
            </a:r>
            <a:endParaRPr/>
          </a:p>
          <a:p>
            <a:pPr indent="-228600" lvl="0" marL="228600" rtl="0" algn="l">
              <a:lnSpc>
                <a:spcPct val="100000"/>
              </a:lnSpc>
              <a:spcBef>
                <a:spcPts val="1000"/>
              </a:spcBef>
              <a:spcAft>
                <a:spcPts val="0"/>
              </a:spcAft>
              <a:buSzPts val="1900"/>
              <a:buFont typeface="Noto Sans Symbols"/>
              <a:buChar char="⮚"/>
            </a:pPr>
            <a:r>
              <a:rPr lang="en-US"/>
              <a:t>The CPU passes the decoded instruction as a set of control signals to the appropriate components within the computer system. This allows each instruction to be</a:t>
            </a:r>
            <a:r>
              <a:rPr b="1" lang="en-US"/>
              <a:t> executed </a:t>
            </a:r>
            <a:r>
              <a:rPr lang="en-US"/>
              <a:t>in its logical sequence. </a:t>
            </a:r>
            <a:endParaRPr/>
          </a:p>
          <a:p>
            <a:pPr indent="-107950" lvl="0" marL="228600" rtl="0" algn="l">
              <a:lnSpc>
                <a:spcPct val="100000"/>
              </a:lnSpc>
              <a:spcBef>
                <a:spcPts val="1000"/>
              </a:spcBef>
              <a:spcAft>
                <a:spcPts val="0"/>
              </a:spcAft>
              <a:buSzPts val="1900"/>
              <a:buFont typeface="Noto Sans Symbols"/>
              <a:buNone/>
            </a:pPr>
            <a:r>
              <a:t/>
            </a:r>
            <a:endParaRPr/>
          </a:p>
        </p:txBody>
      </p:sp>
      <p:pic>
        <p:nvPicPr>
          <p:cNvPr id="179" name="Google Shape;179;p11"/>
          <p:cNvPicPr preferRelativeResize="0"/>
          <p:nvPr/>
        </p:nvPicPr>
        <p:blipFill>
          <a:blip r:embed="rId3">
            <a:alphaModFix/>
          </a:blip>
          <a:stretch>
            <a:fillRect/>
          </a:stretch>
        </p:blipFill>
        <p:spPr>
          <a:xfrm>
            <a:off x="113600" y="134425"/>
            <a:ext cx="601498" cy="601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pic>
        <p:nvPicPr>
          <p:cNvPr descr="Diagram&#10;&#10;Description automatically generated" id="184" name="Google Shape;184;g127d47395d4_1_26"/>
          <p:cNvPicPr preferRelativeResize="0"/>
          <p:nvPr/>
        </p:nvPicPr>
        <p:blipFill rotWithShape="1">
          <a:blip r:embed="rId3">
            <a:alphaModFix/>
          </a:blip>
          <a:srcRect b="0" l="0" r="0" t="0"/>
          <a:stretch/>
        </p:blipFill>
        <p:spPr>
          <a:xfrm>
            <a:off x="3458549" y="493524"/>
            <a:ext cx="5274901" cy="5870951"/>
          </a:xfrm>
          <a:prstGeom prst="rect">
            <a:avLst/>
          </a:prstGeom>
          <a:noFill/>
          <a:ln>
            <a:noFill/>
          </a:ln>
        </p:spPr>
      </p:pic>
      <p:pic>
        <p:nvPicPr>
          <p:cNvPr id="185" name="Google Shape;185;g127d47395d4_1_26"/>
          <p:cNvPicPr preferRelativeResize="0"/>
          <p:nvPr/>
        </p:nvPicPr>
        <p:blipFill>
          <a:blip r:embed="rId4">
            <a:alphaModFix/>
          </a:blip>
          <a:stretch>
            <a:fillRect/>
          </a:stretch>
        </p:blipFill>
        <p:spPr>
          <a:xfrm>
            <a:off x="141900" y="134425"/>
            <a:ext cx="601498" cy="601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INSTRUCTION SET FOR A CPU</a:t>
            </a:r>
            <a:endParaRPr/>
          </a:p>
        </p:txBody>
      </p:sp>
      <p:sp>
        <p:nvSpPr>
          <p:cNvPr id="191" name="Google Shape;191;p12"/>
          <p:cNvSpPr txBox="1"/>
          <p:nvPr>
            <p:ph idx="1" type="body"/>
          </p:nvPr>
        </p:nvSpPr>
        <p:spPr>
          <a:xfrm>
            <a:off x="2231135" y="2638044"/>
            <a:ext cx="7729729" cy="365687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Noto Sans Symbols"/>
              <a:buChar char="⮚"/>
            </a:pPr>
            <a:r>
              <a:rPr lang="en-US"/>
              <a:t>In a computer system, instructions are a set of operations which are decoded in sequence. </a:t>
            </a:r>
            <a:endParaRPr/>
          </a:p>
          <a:p>
            <a:pPr indent="-228600" lvl="0" marL="228600" rtl="0" algn="l">
              <a:lnSpc>
                <a:spcPct val="100000"/>
              </a:lnSpc>
              <a:spcBef>
                <a:spcPts val="1000"/>
              </a:spcBef>
              <a:spcAft>
                <a:spcPts val="0"/>
              </a:spcAft>
              <a:buSzPts val="1800"/>
              <a:buFont typeface="Noto Sans Symbols"/>
              <a:buChar char="⮚"/>
            </a:pPr>
            <a:r>
              <a:rPr lang="en-US"/>
              <a:t>Each operation will instruct the ALU and CU.  </a:t>
            </a:r>
            <a:endParaRPr/>
          </a:p>
          <a:p>
            <a:pPr indent="-228600" lvl="0" marL="228600" rtl="0" algn="l">
              <a:lnSpc>
                <a:spcPct val="100000"/>
              </a:lnSpc>
              <a:spcBef>
                <a:spcPts val="1000"/>
              </a:spcBef>
              <a:spcAft>
                <a:spcPts val="0"/>
              </a:spcAft>
              <a:buSzPts val="1800"/>
              <a:buFont typeface="Noto Sans Symbols"/>
              <a:buChar char="⮚"/>
            </a:pPr>
            <a:r>
              <a:rPr lang="en-US"/>
              <a:t>An operation is made up of an </a:t>
            </a:r>
            <a:r>
              <a:rPr b="1" lang="en-US"/>
              <a:t>opcode </a:t>
            </a:r>
            <a:r>
              <a:rPr lang="en-US"/>
              <a:t>and an </a:t>
            </a:r>
            <a:r>
              <a:rPr b="1" lang="en-US"/>
              <a:t>operand</a:t>
            </a:r>
            <a:r>
              <a:rPr lang="en-US"/>
              <a:t>.</a:t>
            </a:r>
            <a:endParaRPr/>
          </a:p>
          <a:p>
            <a:pPr indent="-228600" lvl="1" marL="457200" rtl="0" algn="l">
              <a:lnSpc>
                <a:spcPct val="100000"/>
              </a:lnSpc>
              <a:spcBef>
                <a:spcPts val="1000"/>
              </a:spcBef>
              <a:spcAft>
                <a:spcPts val="0"/>
              </a:spcAft>
              <a:buSzPts val="1600"/>
              <a:buFont typeface="Noto Sans Symbols"/>
              <a:buChar char="⮚"/>
            </a:pPr>
            <a:r>
              <a:rPr lang="en-US"/>
              <a:t>The opcode informs the CPU what operation needs to be done</a:t>
            </a:r>
            <a:endParaRPr/>
          </a:p>
          <a:p>
            <a:pPr indent="-228600" lvl="1" marL="457200" rtl="0" algn="l">
              <a:lnSpc>
                <a:spcPct val="100000"/>
              </a:lnSpc>
              <a:spcBef>
                <a:spcPts val="1000"/>
              </a:spcBef>
              <a:spcAft>
                <a:spcPts val="0"/>
              </a:spcAft>
              <a:buSzPts val="1600"/>
              <a:buFont typeface="Noto Sans Symbols"/>
              <a:buChar char="⮚"/>
            </a:pPr>
            <a:r>
              <a:rPr lang="en-US"/>
              <a:t>The operand is the data which needs to be acted on or it can refer to a register in the memory </a:t>
            </a:r>
            <a:endParaRPr/>
          </a:p>
          <a:p>
            <a:pPr indent="-228600" lvl="0" marL="228600" rtl="0" algn="l">
              <a:lnSpc>
                <a:spcPct val="100000"/>
              </a:lnSpc>
              <a:spcBef>
                <a:spcPts val="1000"/>
              </a:spcBef>
              <a:spcAft>
                <a:spcPts val="0"/>
              </a:spcAft>
              <a:buSzPts val="1800"/>
              <a:buFont typeface="Noto Sans Symbols"/>
              <a:buChar char="⮚"/>
            </a:pPr>
            <a:r>
              <a:rPr lang="en-US"/>
              <a:t>Since the computer needs to understand the operation to be carried out, there is actually a limited number of opcodes that can be used; this is known as the </a:t>
            </a:r>
            <a:r>
              <a:rPr b="1" lang="en-US"/>
              <a:t>instruction set</a:t>
            </a:r>
            <a:r>
              <a:rPr lang="en-US"/>
              <a:t>. </a:t>
            </a:r>
            <a:endParaRPr/>
          </a:p>
          <a:p>
            <a:pPr indent="-114300" lvl="0" marL="228600" rtl="0" algn="l">
              <a:lnSpc>
                <a:spcPct val="100000"/>
              </a:lnSpc>
              <a:spcBef>
                <a:spcPts val="1000"/>
              </a:spcBef>
              <a:spcAft>
                <a:spcPts val="0"/>
              </a:spcAft>
              <a:buSzPts val="1800"/>
              <a:buNone/>
            </a:pPr>
            <a:r>
              <a:t/>
            </a:r>
            <a:endParaRPr/>
          </a:p>
        </p:txBody>
      </p:sp>
      <p:pic>
        <p:nvPicPr>
          <p:cNvPr id="192" name="Google Shape;192;p12"/>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 name="Shape 196"/>
        <p:cNvGrpSpPr/>
        <p:nvPr/>
      </p:nvGrpSpPr>
      <p:grpSpPr>
        <a:xfrm>
          <a:off x="0" y="0"/>
          <a:ext cx="0" cy="0"/>
          <a:chOff x="0" y="0"/>
          <a:chExt cx="0" cy="0"/>
        </a:xfrm>
      </p:grpSpPr>
      <p:sp>
        <p:nvSpPr>
          <p:cNvPr id="197" name="Google Shape;197;p13"/>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EMBEDDED SYSTEMS</a:t>
            </a:r>
            <a:endParaRPr/>
          </a:p>
        </p:txBody>
      </p:sp>
      <p:sp>
        <p:nvSpPr>
          <p:cNvPr id="198" name="Google Shape;198;p13"/>
          <p:cNvSpPr txBox="1"/>
          <p:nvPr>
            <p:ph idx="1" type="body"/>
          </p:nvPr>
        </p:nvSpPr>
        <p:spPr>
          <a:xfrm>
            <a:off x="6782523" y="2538875"/>
            <a:ext cx="4565100" cy="39513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00000"/>
              </a:lnSpc>
              <a:spcBef>
                <a:spcPts val="0"/>
              </a:spcBef>
              <a:spcAft>
                <a:spcPts val="0"/>
              </a:spcAft>
              <a:buSzPct val="105555"/>
              <a:buNone/>
            </a:pPr>
            <a:r>
              <a:rPr lang="en-US"/>
              <a:t>An embedded system is a combination of hardware and software which is designed to carry out a specific set of functions. The hardware is electronic, electrical or electro-mechanical. </a:t>
            </a:r>
            <a:endParaRPr/>
          </a:p>
          <a:p>
            <a:pPr indent="0" lvl="0" marL="0" rtl="0" algn="l">
              <a:lnSpc>
                <a:spcPct val="100000"/>
              </a:lnSpc>
              <a:spcBef>
                <a:spcPts val="1000"/>
              </a:spcBef>
              <a:spcAft>
                <a:spcPts val="0"/>
              </a:spcAft>
              <a:buSzPct val="105555"/>
              <a:buNone/>
            </a:pPr>
            <a:r>
              <a:rPr lang="en-US"/>
              <a:t>Embedded systems can be based on: </a:t>
            </a:r>
            <a:endParaRPr/>
          </a:p>
          <a:p>
            <a:pPr indent="-210534" lvl="0" marL="228600" rtl="0" algn="l">
              <a:lnSpc>
                <a:spcPct val="100000"/>
              </a:lnSpc>
              <a:spcBef>
                <a:spcPts val="1000"/>
              </a:spcBef>
              <a:spcAft>
                <a:spcPts val="0"/>
              </a:spcAft>
              <a:buSzPct val="105555"/>
              <a:buChar char="•"/>
            </a:pPr>
            <a:r>
              <a:rPr b="1" lang="en-US"/>
              <a:t>Microcontrollers</a:t>
            </a:r>
            <a:r>
              <a:rPr lang="en-US"/>
              <a:t>: this has a CPU in addition to some RAM and ROM and other peripherals all embedded onto one single chip (together they carry out a specific task) </a:t>
            </a:r>
            <a:endParaRPr/>
          </a:p>
          <a:p>
            <a:pPr indent="-210534" lvl="0" marL="228600" rtl="0" algn="l">
              <a:lnSpc>
                <a:spcPct val="100000"/>
              </a:lnSpc>
              <a:spcBef>
                <a:spcPts val="1000"/>
              </a:spcBef>
              <a:spcAft>
                <a:spcPts val="0"/>
              </a:spcAft>
              <a:buSzPct val="105555"/>
              <a:buChar char="•"/>
            </a:pPr>
            <a:r>
              <a:rPr b="1" lang="en-US"/>
              <a:t>Microprocessor</a:t>
            </a:r>
            <a:r>
              <a:rPr lang="en-US"/>
              <a:t>: integrated circuit which only has a CPU on the chip (there is no RAM, ROM or peripherals – these need to be added) </a:t>
            </a:r>
            <a:endParaRPr/>
          </a:p>
          <a:p>
            <a:pPr indent="-210534" lvl="0" marL="228600" rtl="0" algn="l">
              <a:lnSpc>
                <a:spcPct val="100000"/>
              </a:lnSpc>
              <a:spcBef>
                <a:spcPts val="1000"/>
              </a:spcBef>
              <a:spcAft>
                <a:spcPts val="0"/>
              </a:spcAft>
              <a:buSzPct val="105555"/>
              <a:buChar char="•"/>
            </a:pPr>
            <a:r>
              <a:rPr b="1" lang="en-US"/>
              <a:t>System on Chips (SoC)</a:t>
            </a:r>
            <a:r>
              <a:rPr lang="en-US"/>
              <a:t>: this may contain a microcontroller as one of its components (they almost always will include CPU, memory, input/output (I/O) ports and secondary storage on a single microchip) </a:t>
            </a:r>
            <a:endParaRPr/>
          </a:p>
          <a:p>
            <a:pPr indent="-117030" lvl="0" marL="228600" rtl="0" algn="l">
              <a:lnSpc>
                <a:spcPct val="100000"/>
              </a:lnSpc>
              <a:spcBef>
                <a:spcPts val="1000"/>
              </a:spcBef>
              <a:spcAft>
                <a:spcPts val="0"/>
              </a:spcAft>
              <a:buSzPct val="105555"/>
              <a:buNone/>
            </a:pPr>
            <a:r>
              <a:t/>
            </a:r>
            <a:endParaRPr/>
          </a:p>
        </p:txBody>
      </p:sp>
      <p:pic>
        <p:nvPicPr>
          <p:cNvPr descr="Diagram&#10;&#10;Description automatically generated" id="199" name="Google Shape;199;p13"/>
          <p:cNvPicPr preferRelativeResize="0"/>
          <p:nvPr/>
        </p:nvPicPr>
        <p:blipFill rotWithShape="1">
          <a:blip r:embed="rId3">
            <a:alphaModFix/>
          </a:blip>
          <a:srcRect b="0" l="0" r="0" t="0"/>
          <a:stretch/>
        </p:blipFill>
        <p:spPr>
          <a:xfrm>
            <a:off x="173566" y="2538865"/>
            <a:ext cx="5748867" cy="2933852"/>
          </a:xfrm>
          <a:prstGeom prst="rect">
            <a:avLst/>
          </a:prstGeom>
          <a:noFill/>
          <a:ln>
            <a:noFill/>
          </a:ln>
        </p:spPr>
      </p:pic>
      <p:pic>
        <p:nvPicPr>
          <p:cNvPr id="200" name="Google Shape;200;p13"/>
          <p:cNvPicPr preferRelativeResize="0"/>
          <p:nvPr/>
        </p:nvPicPr>
        <p:blipFill>
          <a:blip r:embed="rId4">
            <a:alphaModFix/>
          </a:blip>
          <a:stretch>
            <a:fillRect/>
          </a:stretch>
        </p:blipFill>
        <p:spPr>
          <a:xfrm>
            <a:off x="132450" y="139500"/>
            <a:ext cx="601498" cy="601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4" name="Shape 204"/>
        <p:cNvGrpSpPr/>
        <p:nvPr/>
      </p:nvGrpSpPr>
      <p:grpSpPr>
        <a:xfrm>
          <a:off x="0" y="0"/>
          <a:ext cx="0" cy="0"/>
          <a:chOff x="0" y="0"/>
          <a:chExt cx="0" cy="0"/>
        </a:xfrm>
      </p:grpSpPr>
      <p:sp>
        <p:nvSpPr>
          <p:cNvPr id="205" name="Google Shape;205;p14"/>
          <p:cNvSpPr txBox="1"/>
          <p:nvPr>
            <p:ph type="title"/>
          </p:nvPr>
        </p:nvSpPr>
        <p:spPr>
          <a:xfrm>
            <a:off x="2231136" y="477859"/>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EMBEDDED SYSTEMS (CONTD.)</a:t>
            </a:r>
            <a:endParaRPr/>
          </a:p>
        </p:txBody>
      </p:sp>
      <p:graphicFrame>
        <p:nvGraphicFramePr>
          <p:cNvPr id="206" name="Google Shape;206;p14"/>
          <p:cNvGraphicFramePr/>
          <p:nvPr/>
        </p:nvGraphicFramePr>
        <p:xfrm>
          <a:off x="1883833" y="2047566"/>
          <a:ext cx="3000000" cy="3000000"/>
        </p:xfrm>
        <a:graphic>
          <a:graphicData uri="http://schemas.openxmlformats.org/drawingml/2006/table">
            <a:tbl>
              <a:tblPr bandRow="1" firstRow="1">
                <a:noFill/>
                <a:tableStyleId>{0FCB514E-26DB-45C4-AF10-0BEC196D9D94}</a:tableStyleId>
              </a:tblPr>
              <a:tblGrid>
                <a:gridCol w="4196300"/>
                <a:gridCol w="4196300"/>
              </a:tblGrid>
              <a:tr h="455075">
                <a:tc>
                  <a:txBody>
                    <a:bodyPr/>
                    <a:lstStyle/>
                    <a:p>
                      <a:pPr indent="0" lvl="0" marL="0" marR="0" rtl="0" algn="l">
                        <a:spcBef>
                          <a:spcPts val="0"/>
                        </a:spcBef>
                        <a:spcAft>
                          <a:spcPts val="0"/>
                        </a:spcAft>
                        <a:buClr>
                          <a:schemeClr val="dk1"/>
                        </a:buClr>
                        <a:buSzPts val="900"/>
                        <a:buFont typeface="Gill Sans"/>
                        <a:buNone/>
                      </a:pPr>
                      <a:r>
                        <a:rPr lang="en-US" sz="900"/>
                        <a:t>Benefits</a:t>
                      </a:r>
                      <a:endParaRPr sz="1800"/>
                    </a:p>
                  </a:txBody>
                  <a:tcPr marT="45725" marB="45725" marR="91450" marL="91450" anchor="ctr"/>
                </a:tc>
                <a:tc>
                  <a:txBody>
                    <a:bodyPr/>
                    <a:lstStyle/>
                    <a:p>
                      <a:pPr indent="0" lvl="0" marL="0" marR="0" rtl="0" algn="l">
                        <a:spcBef>
                          <a:spcPts val="0"/>
                        </a:spcBef>
                        <a:spcAft>
                          <a:spcPts val="0"/>
                        </a:spcAft>
                        <a:buClr>
                          <a:schemeClr val="dk1"/>
                        </a:buClr>
                        <a:buSzPts val="900"/>
                        <a:buFont typeface="Gill Sans"/>
                        <a:buNone/>
                      </a:pPr>
                      <a:r>
                        <a:rPr lang="en-US" sz="900"/>
                        <a:t>Drawbacks</a:t>
                      </a:r>
                      <a:endParaRPr sz="1800"/>
                    </a:p>
                  </a:txBody>
                  <a:tcPr marT="45725" marB="45725" marR="91450" marL="91450" anchor="ctr"/>
                </a:tc>
              </a:tr>
              <a:tr h="49320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latin typeface="Gill Sans"/>
                          <a:ea typeface="Gill Sans"/>
                          <a:cs typeface="Gill Sans"/>
                          <a:sym typeface="Gill Sans"/>
                        </a:rPr>
                        <a:t>they are small in size and therefore easy to fit into devices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latin typeface="Gill Sans"/>
                          <a:ea typeface="Gill Sans"/>
                          <a:cs typeface="Gill Sans"/>
                          <a:sym typeface="Gill Sans"/>
                        </a:rPr>
                        <a:t>it can be difficult to upgrade some devices to take advantage of new technology </a:t>
                      </a:r>
                      <a:endParaRPr/>
                    </a:p>
                  </a:txBody>
                  <a:tcPr marT="45725" marB="45725" marR="91450" marL="91450"/>
                </a:tc>
              </a:tr>
              <a:tr h="493200">
                <a:tc>
                  <a:txBody>
                    <a:bodyPr/>
                    <a:lstStyle/>
                    <a:p>
                      <a:pPr indent="0" lvl="0" marL="0" marR="0" rtl="0" algn="l">
                        <a:spcBef>
                          <a:spcPts val="0"/>
                        </a:spcBef>
                        <a:spcAft>
                          <a:spcPts val="0"/>
                        </a:spcAft>
                        <a:buNone/>
                      </a:pPr>
                      <a:r>
                        <a:rPr lang="en-US" sz="900"/>
                        <a:t>compared to other systems, they are relatively low cost to make </a:t>
                      </a:r>
                      <a:endParaRPr sz="1800"/>
                    </a:p>
                  </a:txBody>
                  <a:tcPr marT="45725" marB="45725" marR="91450" marL="91450" anchor="ctr"/>
                </a:tc>
                <a:tc>
                  <a:txBody>
                    <a:bodyPr/>
                    <a:lstStyle/>
                    <a:p>
                      <a:pPr indent="0" lvl="0" marL="0" marR="0" rtl="0" algn="l">
                        <a:spcBef>
                          <a:spcPts val="0"/>
                        </a:spcBef>
                        <a:spcAft>
                          <a:spcPts val="0"/>
                        </a:spcAft>
                        <a:buNone/>
                      </a:pPr>
                      <a:r>
                        <a:rPr lang="en-US" sz="900"/>
                        <a:t>troubleshooting faults in the device becomes a specialist task </a:t>
                      </a:r>
                      <a:endParaRPr sz="1800"/>
                    </a:p>
                  </a:txBody>
                  <a:tcPr marT="45725" marB="45725" marR="91450" marL="91450" anchor="ctr"/>
                </a:tc>
              </a:tr>
              <a:tr h="784650">
                <a:tc>
                  <a:txBody>
                    <a:bodyPr/>
                    <a:lstStyle/>
                    <a:p>
                      <a:pPr indent="0" lvl="0" marL="0" marR="0" rtl="0" algn="l">
                        <a:spcBef>
                          <a:spcPts val="0"/>
                        </a:spcBef>
                        <a:spcAft>
                          <a:spcPts val="0"/>
                        </a:spcAft>
                        <a:buNone/>
                      </a:pPr>
                      <a:r>
                        <a:rPr lang="en-US" sz="900"/>
                        <a:t>they are usually dedicated to one task allowing simple interfaces and often no requirement for an operating system </a:t>
                      </a:r>
                      <a:endParaRPr sz="1800"/>
                    </a:p>
                  </a:txBody>
                  <a:tcPr marT="45725" marB="45725" marR="91450" marL="91450" anchor="ctr"/>
                </a:tc>
                <a:tc>
                  <a:txBody>
                    <a:bodyPr/>
                    <a:lstStyle/>
                    <a:p>
                      <a:pPr indent="0" lvl="0" marL="0" marR="0" rtl="0" algn="l">
                        <a:spcBef>
                          <a:spcPts val="0"/>
                        </a:spcBef>
                        <a:spcAft>
                          <a:spcPts val="0"/>
                        </a:spcAft>
                        <a:buNone/>
                      </a:pPr>
                      <a:r>
                        <a:rPr lang="en-US" sz="900"/>
                        <a:t>although the interface can appear to be more simple (e.g. a single knob) in reality it can be more confusing (e.g. changing the time on a cooker clock can require several steps!) </a:t>
                      </a:r>
                      <a:endParaRPr sz="1800"/>
                    </a:p>
                  </a:txBody>
                  <a:tcPr marT="45725" marB="45725" marR="91450" marL="91450" anchor="ctr"/>
                </a:tc>
              </a:tr>
              <a:tr h="493200">
                <a:tc>
                  <a:txBody>
                    <a:bodyPr/>
                    <a:lstStyle/>
                    <a:p>
                      <a:pPr indent="0" lvl="0" marL="0" marR="0" rtl="0" algn="l">
                        <a:spcBef>
                          <a:spcPts val="0"/>
                        </a:spcBef>
                        <a:spcAft>
                          <a:spcPts val="0"/>
                        </a:spcAft>
                        <a:buNone/>
                      </a:pPr>
                      <a:r>
                        <a:rPr lang="en-US" sz="900"/>
                        <a:t>they consume very little power </a:t>
                      </a:r>
                      <a:endParaRPr sz="1800"/>
                    </a:p>
                  </a:txBody>
                  <a:tcPr marT="45725" marB="45725" marR="91450" marL="91450" anchor="ctr"/>
                </a:tc>
                <a:tc>
                  <a:txBody>
                    <a:bodyPr/>
                    <a:lstStyle/>
                    <a:p>
                      <a:pPr indent="0" lvl="0" marL="0" marR="0" rtl="0" algn="l">
                        <a:spcBef>
                          <a:spcPts val="0"/>
                        </a:spcBef>
                        <a:spcAft>
                          <a:spcPts val="0"/>
                        </a:spcAft>
                        <a:buNone/>
                      </a:pPr>
                      <a:r>
                        <a:rPr lang="en-US" sz="900"/>
                        <a:t>any device that can be accessed over the internet is also open to hackers, viruses, etc. </a:t>
                      </a:r>
                      <a:endParaRPr sz="1800"/>
                    </a:p>
                  </a:txBody>
                  <a:tcPr marT="45725" marB="45725" marR="91450" marL="91450" anchor="ctr"/>
                </a:tc>
              </a:tr>
              <a:tr h="493200">
                <a:tc>
                  <a:txBody>
                    <a:bodyPr/>
                    <a:lstStyle/>
                    <a:p>
                      <a:pPr indent="0" lvl="0" marL="0" marR="0" rtl="0" algn="l">
                        <a:spcBef>
                          <a:spcPts val="0"/>
                        </a:spcBef>
                        <a:spcAft>
                          <a:spcPts val="0"/>
                        </a:spcAft>
                        <a:buNone/>
                      </a:pPr>
                      <a:r>
                        <a:rPr lang="en-US" sz="900"/>
                        <a:t>they can be controlled remotely using a mobile phone, for example </a:t>
                      </a:r>
                      <a:endParaRPr sz="1800"/>
                    </a:p>
                  </a:txBody>
                  <a:tcPr marT="45725" marB="45725" marR="91450" marL="91450" anchor="ctr"/>
                </a:tc>
                <a:tc>
                  <a:txBody>
                    <a:bodyPr/>
                    <a:lstStyle/>
                    <a:p>
                      <a:pPr indent="0" lvl="0" marL="0" marR="0" rtl="0" algn="l">
                        <a:spcBef>
                          <a:spcPts val="0"/>
                        </a:spcBef>
                        <a:spcAft>
                          <a:spcPts val="0"/>
                        </a:spcAft>
                        <a:buNone/>
                      </a:pPr>
                      <a:r>
                        <a:rPr lang="en-US" sz="900"/>
                        <a:t>due to the difficulty in upgrading and fault finding, devices are often just thrown away rather than being repaired (very wasteful) </a:t>
                      </a:r>
                      <a:endParaRPr sz="1800"/>
                    </a:p>
                  </a:txBody>
                  <a:tcPr marT="45725" marB="45725" marR="91450" marL="91450" anchor="ctr"/>
                </a:tc>
              </a:tr>
              <a:tr h="493200">
                <a:tc>
                  <a:txBody>
                    <a:bodyPr/>
                    <a:lstStyle/>
                    <a:p>
                      <a:pPr indent="0" lvl="0" marL="0" marR="0" rtl="0" algn="l">
                        <a:spcBef>
                          <a:spcPts val="0"/>
                        </a:spcBef>
                        <a:spcAft>
                          <a:spcPts val="0"/>
                        </a:spcAft>
                        <a:buNone/>
                      </a:pPr>
                      <a:r>
                        <a:rPr lang="en-US" sz="900"/>
                        <a:t>very fast reaction to changing input (operate in real time and are feedback orientated) </a:t>
                      </a:r>
                      <a:endParaRPr sz="1800"/>
                    </a:p>
                  </a:txBody>
                  <a:tcPr marT="45725" marB="45725" marR="91450" marL="91450" anchor="ctr"/>
                </a:tc>
                <a:tc rowSpan="2">
                  <a:txBody>
                    <a:bodyPr/>
                    <a:lstStyle/>
                    <a:p>
                      <a:pPr indent="0" lvl="0" marL="0" marR="0" rtl="0" algn="l">
                        <a:spcBef>
                          <a:spcPts val="0"/>
                        </a:spcBef>
                        <a:spcAft>
                          <a:spcPts val="0"/>
                        </a:spcAft>
                        <a:buNone/>
                      </a:pPr>
                      <a:r>
                        <a:rPr lang="en-US" sz="900"/>
                        <a:t>can lead to an increase in the ‘throw away’ society if devices are discarded just because they have become out-of-date </a:t>
                      </a:r>
                      <a:endParaRPr sz="1800"/>
                    </a:p>
                  </a:txBody>
                  <a:tcPr marT="45725" marB="45725" marR="91450" marL="91450" anchor="ctr"/>
                </a:tc>
              </a:tr>
              <a:tr h="493200">
                <a:tc>
                  <a:txBody>
                    <a:bodyPr/>
                    <a:lstStyle/>
                    <a:p>
                      <a:pPr indent="0" lvl="0" marL="0" marR="0" rtl="0" algn="l">
                        <a:spcBef>
                          <a:spcPts val="0"/>
                        </a:spcBef>
                        <a:spcAft>
                          <a:spcPts val="0"/>
                        </a:spcAft>
                        <a:buNone/>
                      </a:pPr>
                      <a:r>
                        <a:rPr lang="en-US" sz="900"/>
                        <a:t>with mass production comes reliability </a:t>
                      </a:r>
                      <a:endParaRPr sz="1800"/>
                    </a:p>
                  </a:txBody>
                  <a:tcPr marT="45725" marB="45725" marR="91450" marL="91450" anchor="ctr"/>
                </a:tc>
                <a:tc vMerge="1"/>
              </a:tr>
            </a:tbl>
          </a:graphicData>
        </a:graphic>
      </p:graphicFrame>
      <p:pic>
        <p:nvPicPr>
          <p:cNvPr id="207" name="Google Shape;207;p14"/>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g127d473976d_1_0"/>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t/>
            </a:r>
            <a:endParaRPr/>
          </a:p>
        </p:txBody>
      </p:sp>
      <p:sp>
        <p:nvSpPr>
          <p:cNvPr id="213" name="Google Shape;213;g127d473976d_1_0"/>
          <p:cNvSpPr txBox="1"/>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None/>
            </a:pPr>
            <a:r>
              <a:rPr lang="en-US" sz="2800">
                <a:solidFill>
                  <a:srgbClr val="262626"/>
                </a:solidFill>
                <a:latin typeface="Gill Sans"/>
                <a:ea typeface="Gill Sans"/>
                <a:cs typeface="Gill Sans"/>
                <a:sym typeface="Gill Sans"/>
              </a:rPr>
              <a:t>INPUT AND OUTPUT DEVICES</a:t>
            </a:r>
            <a:endParaRPr sz="2800">
              <a:solidFill>
                <a:srgbClr val="262626"/>
              </a:solidFill>
              <a:latin typeface="Gill Sans"/>
              <a:ea typeface="Gill Sans"/>
              <a:cs typeface="Gill Sans"/>
              <a:sym typeface="Gill Sans"/>
            </a:endParaRPr>
          </a:p>
        </p:txBody>
      </p:sp>
      <p:sp>
        <p:nvSpPr>
          <p:cNvPr id="214" name="Google Shape;214;g127d473976d_1_0"/>
          <p:cNvSpPr txBox="1"/>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BAFB5"/>
              </a:buClr>
              <a:buSzPts val="1800"/>
              <a:buChar char="•"/>
            </a:pPr>
            <a:r>
              <a:rPr b="1" lang="en-US" sz="1800">
                <a:solidFill>
                  <a:srgbClr val="262626"/>
                </a:solidFill>
                <a:latin typeface="Gill Sans"/>
                <a:ea typeface="Gill Sans"/>
                <a:cs typeface="Gill Sans"/>
                <a:sym typeface="Gill Sans"/>
              </a:rPr>
              <a:t>Input devices</a:t>
            </a:r>
            <a:r>
              <a:rPr lang="en-US" sz="1800">
                <a:solidFill>
                  <a:srgbClr val="262626"/>
                </a:solidFill>
                <a:latin typeface="Gill Sans"/>
                <a:ea typeface="Gill Sans"/>
                <a:cs typeface="Gill Sans"/>
                <a:sym typeface="Gill Sans"/>
              </a:rPr>
              <a:t>: barcode and QR code scanners, digital cameras, keyboards, microphones, mouse, 2D/3D scanners and touch screens</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rgbClr val="9BAFB5"/>
              </a:buClr>
              <a:buSzPts val="1800"/>
              <a:buChar char="•"/>
            </a:pPr>
            <a:r>
              <a:rPr b="1" lang="en-US" sz="1800">
                <a:solidFill>
                  <a:srgbClr val="262626"/>
                </a:solidFill>
                <a:latin typeface="Gill Sans"/>
                <a:ea typeface="Gill Sans"/>
                <a:cs typeface="Gill Sans"/>
                <a:sym typeface="Gill Sans"/>
              </a:rPr>
              <a:t>Output devices</a:t>
            </a:r>
            <a:r>
              <a:rPr lang="en-US" sz="1800">
                <a:solidFill>
                  <a:srgbClr val="262626"/>
                </a:solidFill>
                <a:latin typeface="Gill Sans"/>
                <a:ea typeface="Gill Sans"/>
                <a:cs typeface="Gill Sans"/>
                <a:sym typeface="Gill Sans"/>
              </a:rPr>
              <a:t>: actuators, light projectors, inkjet and laser printers, LED and LCD screens, speakers and 3D printers</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rgbClr val="9BAFB5"/>
              </a:buClr>
              <a:buSzPts val="1800"/>
              <a:buChar char="•"/>
            </a:pPr>
            <a:r>
              <a:rPr b="1" lang="en-US" sz="1800">
                <a:solidFill>
                  <a:srgbClr val="262626"/>
                </a:solidFill>
                <a:latin typeface="Gill Sans"/>
                <a:ea typeface="Gill Sans"/>
                <a:cs typeface="Gill Sans"/>
                <a:sym typeface="Gill Sans"/>
              </a:rPr>
              <a:t>Sensors </a:t>
            </a:r>
            <a:r>
              <a:rPr lang="en-US" sz="1800">
                <a:solidFill>
                  <a:srgbClr val="262626"/>
                </a:solidFill>
                <a:latin typeface="Gill Sans"/>
                <a:ea typeface="Gill Sans"/>
                <a:cs typeface="Gill Sans"/>
                <a:sym typeface="Gill Sans"/>
              </a:rPr>
              <a:t>and their use in </a:t>
            </a:r>
            <a:r>
              <a:rPr b="1" lang="en-US" sz="1800">
                <a:solidFill>
                  <a:srgbClr val="262626"/>
                </a:solidFill>
                <a:latin typeface="Gill Sans"/>
                <a:ea typeface="Gill Sans"/>
                <a:cs typeface="Gill Sans"/>
                <a:sym typeface="Gill Sans"/>
              </a:rPr>
              <a:t>control</a:t>
            </a:r>
            <a:r>
              <a:rPr lang="en-US" sz="1800">
                <a:solidFill>
                  <a:srgbClr val="262626"/>
                </a:solidFill>
                <a:latin typeface="Gill Sans"/>
                <a:ea typeface="Gill Sans"/>
                <a:cs typeface="Gill Sans"/>
                <a:sym typeface="Gill Sans"/>
              </a:rPr>
              <a:t> and </a:t>
            </a:r>
            <a:r>
              <a:rPr b="1" lang="en-US" sz="1800">
                <a:solidFill>
                  <a:srgbClr val="262626"/>
                </a:solidFill>
                <a:latin typeface="Gill Sans"/>
                <a:ea typeface="Gill Sans"/>
                <a:cs typeface="Gill Sans"/>
                <a:sym typeface="Gill Sans"/>
              </a:rPr>
              <a:t>monitoring</a:t>
            </a:r>
            <a:r>
              <a:rPr lang="en-US" sz="1800">
                <a:solidFill>
                  <a:srgbClr val="262626"/>
                </a:solidFill>
                <a:latin typeface="Gill Sans"/>
                <a:ea typeface="Gill Sans"/>
                <a:cs typeface="Gill Sans"/>
                <a:sym typeface="Gill Sans"/>
              </a:rPr>
              <a:t> </a:t>
            </a:r>
            <a:endParaRPr sz="1800">
              <a:solidFill>
                <a:srgbClr val="262626"/>
              </a:solidFill>
              <a:latin typeface="Gill Sans"/>
              <a:ea typeface="Gill Sans"/>
              <a:cs typeface="Gill Sans"/>
              <a:sym typeface="Gill Sans"/>
            </a:endParaRPr>
          </a:p>
          <a:p>
            <a:pPr indent="-114300" lvl="0" marL="228600" rtl="0" algn="l">
              <a:spcBef>
                <a:spcPts val="1000"/>
              </a:spcBef>
              <a:spcAft>
                <a:spcPts val="0"/>
              </a:spcAft>
              <a:buNone/>
            </a:pPr>
            <a:r>
              <a:t/>
            </a:r>
            <a:endParaRPr sz="1800">
              <a:solidFill>
                <a:srgbClr val="262626"/>
              </a:solidFill>
              <a:latin typeface="Gill Sans"/>
              <a:ea typeface="Gill Sans"/>
              <a:cs typeface="Gill Sans"/>
              <a:sym typeface="Gill Sans"/>
            </a:endParaRPr>
          </a:p>
        </p:txBody>
      </p:sp>
      <p:pic>
        <p:nvPicPr>
          <p:cNvPr id="215" name="Google Shape;215;g127d473976d_1_0"/>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9" name="Shape 219"/>
        <p:cNvGrpSpPr/>
        <p:nvPr/>
      </p:nvGrpSpPr>
      <p:grpSpPr>
        <a:xfrm>
          <a:off x="0" y="0"/>
          <a:ext cx="0" cy="0"/>
          <a:chOff x="0" y="0"/>
          <a:chExt cx="0" cy="0"/>
        </a:xfrm>
      </p:grpSpPr>
      <p:sp>
        <p:nvSpPr>
          <p:cNvPr id="220" name="Google Shape;220;g127d473976d_1_9"/>
          <p:cNvSpPr txBox="1"/>
          <p:nvPr/>
        </p:nvSpPr>
        <p:spPr>
          <a:xfrm>
            <a:off x="3852597" y="582045"/>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INPUT DEVICES – BARCODE SCANNERS</a:t>
            </a:r>
            <a:endParaRPr sz="2200">
              <a:solidFill>
                <a:srgbClr val="262626"/>
              </a:solidFill>
              <a:latin typeface="Gill Sans"/>
              <a:ea typeface="Gill Sans"/>
              <a:cs typeface="Gill Sans"/>
              <a:sym typeface="Gill Sans"/>
            </a:endParaRPr>
          </a:p>
        </p:txBody>
      </p:sp>
      <p:sp>
        <p:nvSpPr>
          <p:cNvPr id="221" name="Google Shape;221;g127d473976d_1_9"/>
          <p:cNvSpPr txBox="1"/>
          <p:nvPr/>
        </p:nvSpPr>
        <p:spPr>
          <a:xfrm>
            <a:off x="6717200" y="2562598"/>
            <a:ext cx="4815900" cy="1732800"/>
          </a:xfrm>
          <a:prstGeom prst="rect">
            <a:avLst/>
          </a:prstGeom>
          <a:noFill/>
          <a:ln>
            <a:noFill/>
          </a:ln>
        </p:spPr>
        <p:txBody>
          <a:bodyPr anchorCtr="0" anchor="t" bIns="45700" lIns="91425" spcFirstLastPara="1" rIns="91425" wrap="square" tIns="45700">
            <a:normAutofit lnSpcReduction="20000"/>
          </a:bodyPr>
          <a:lstStyle/>
          <a:p>
            <a:pPr indent="0" lvl="0" marL="228600" rtl="0" algn="l">
              <a:spcBef>
                <a:spcPts val="0"/>
              </a:spcBef>
              <a:spcAft>
                <a:spcPts val="0"/>
              </a:spcAft>
              <a:buNone/>
            </a:pPr>
            <a:r>
              <a:rPr lang="en-US" sz="1900">
                <a:solidFill>
                  <a:srgbClr val="000000"/>
                </a:solidFill>
                <a:latin typeface="Gill Sans"/>
                <a:ea typeface="Gill Sans"/>
                <a:cs typeface="Gill Sans"/>
                <a:sym typeface="Gill Sans"/>
              </a:rPr>
              <a:t>A barcode is a series of dark and light parallel lines of varying thickness. The numbers 0 to 9 are each represented by a unique series of lines. Various barcode methods for representing these digits exist.</a:t>
            </a:r>
            <a:endParaRPr sz="19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Diagram&#10;&#10;Description automatically generated" id="222" name="Google Shape;222;g127d473976d_1_9"/>
          <p:cNvPicPr preferRelativeResize="0"/>
          <p:nvPr/>
        </p:nvPicPr>
        <p:blipFill rotWithShape="1">
          <a:blip r:embed="rId3">
            <a:alphaModFix/>
          </a:blip>
          <a:srcRect b="0" l="0" r="0" t="0"/>
          <a:stretch/>
        </p:blipFill>
        <p:spPr>
          <a:xfrm>
            <a:off x="226484" y="1801201"/>
            <a:ext cx="5643034" cy="1786573"/>
          </a:xfrm>
          <a:prstGeom prst="rect">
            <a:avLst/>
          </a:prstGeom>
          <a:noFill/>
          <a:ln>
            <a:noFill/>
          </a:ln>
        </p:spPr>
      </p:pic>
      <p:pic>
        <p:nvPicPr>
          <p:cNvPr descr="A picture containing text, crossword puzzle&#10;&#10;Description automatically generated" id="223" name="Google Shape;223;g127d473976d_1_9"/>
          <p:cNvPicPr preferRelativeResize="0"/>
          <p:nvPr/>
        </p:nvPicPr>
        <p:blipFill rotWithShape="1">
          <a:blip r:embed="rId4">
            <a:alphaModFix/>
          </a:blip>
          <a:srcRect b="0" l="0" r="0" t="0"/>
          <a:stretch/>
        </p:blipFill>
        <p:spPr>
          <a:xfrm>
            <a:off x="1572625" y="3587786"/>
            <a:ext cx="2743201" cy="2215329"/>
          </a:xfrm>
          <a:prstGeom prst="rect">
            <a:avLst/>
          </a:prstGeom>
          <a:noFill/>
          <a:ln>
            <a:noFill/>
          </a:ln>
        </p:spPr>
      </p:pic>
      <p:pic>
        <p:nvPicPr>
          <p:cNvPr descr="A picture containing text, clipart&#10;&#10;Description automatically generated" id="224" name="Google Shape;224;g127d473976d_1_9"/>
          <p:cNvPicPr preferRelativeResize="0"/>
          <p:nvPr/>
        </p:nvPicPr>
        <p:blipFill rotWithShape="1">
          <a:blip r:embed="rId5">
            <a:alphaModFix/>
          </a:blip>
          <a:srcRect b="0" l="0" r="0" t="0"/>
          <a:stretch/>
        </p:blipFill>
        <p:spPr>
          <a:xfrm>
            <a:off x="1251854" y="5895171"/>
            <a:ext cx="3592284" cy="754343"/>
          </a:xfrm>
          <a:prstGeom prst="rect">
            <a:avLst/>
          </a:prstGeom>
          <a:noFill/>
          <a:ln>
            <a:noFill/>
          </a:ln>
        </p:spPr>
      </p:pic>
      <p:pic>
        <p:nvPicPr>
          <p:cNvPr id="225" name="Google Shape;225;g127d473976d_1_9"/>
          <p:cNvPicPr preferRelativeResize="0"/>
          <p:nvPr/>
        </p:nvPicPr>
        <p:blipFill>
          <a:blip r:embed="rId6">
            <a:alphaModFix/>
          </a:blip>
          <a:stretch>
            <a:fillRect/>
          </a:stretch>
        </p:blipFill>
        <p:spPr>
          <a:xfrm>
            <a:off x="311700" y="106125"/>
            <a:ext cx="601498" cy="601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9" name="Shape 229"/>
        <p:cNvGrpSpPr/>
        <p:nvPr/>
      </p:nvGrpSpPr>
      <p:grpSpPr>
        <a:xfrm>
          <a:off x="0" y="0"/>
          <a:ext cx="0" cy="0"/>
          <a:chOff x="0" y="0"/>
          <a:chExt cx="0" cy="0"/>
        </a:xfrm>
      </p:grpSpPr>
      <p:pic>
        <p:nvPicPr>
          <p:cNvPr id="230" name="Google Shape;230;g127d473976d_1_20"/>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31" name="Google Shape;231;g127d473976d_1_20"/>
          <p:cNvSpPr txBox="1"/>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None/>
            </a:pPr>
            <a:r>
              <a:rPr lang="en-US" sz="2800">
                <a:solidFill>
                  <a:srgbClr val="262626"/>
                </a:solidFill>
                <a:latin typeface="Gill Sans"/>
                <a:ea typeface="Gill Sans"/>
                <a:cs typeface="Gill Sans"/>
                <a:sym typeface="Gill Sans"/>
              </a:rPr>
              <a:t>BARCODE SCANNERS </a:t>
            </a:r>
            <a:endParaRPr sz="2800">
              <a:solidFill>
                <a:srgbClr val="262626"/>
              </a:solidFill>
              <a:latin typeface="Gill Sans"/>
              <a:ea typeface="Gill Sans"/>
              <a:cs typeface="Gill Sans"/>
              <a:sym typeface="Gill Sans"/>
            </a:endParaRPr>
          </a:p>
        </p:txBody>
      </p:sp>
      <p:sp>
        <p:nvSpPr>
          <p:cNvPr id="232" name="Google Shape;232;g127d473976d_1_20"/>
          <p:cNvSpPr txBox="1"/>
          <p:nvPr/>
        </p:nvSpPr>
        <p:spPr>
          <a:xfrm>
            <a:off x="2231136" y="2638044"/>
            <a:ext cx="7729800" cy="3102000"/>
          </a:xfrm>
          <a:prstGeom prst="rect">
            <a:avLst/>
          </a:prstGeom>
          <a:noFill/>
          <a:ln>
            <a:noFill/>
          </a:ln>
        </p:spPr>
        <p:txBody>
          <a:bodyPr anchorCtr="0" anchor="t" bIns="45700" lIns="91425" spcFirstLastPara="1" rIns="91425" wrap="square" tIns="45700">
            <a:normAutofit lnSpcReduction="10000"/>
          </a:bodyPr>
          <a:lstStyle/>
          <a:p>
            <a:pPr indent="-237172" lvl="0" marL="228600" rtl="0" algn="l">
              <a:spcBef>
                <a:spcPts val="0"/>
              </a:spcBef>
              <a:spcAft>
                <a:spcPts val="0"/>
              </a:spcAft>
              <a:buClr>
                <a:srgbClr val="9BAFB5"/>
              </a:buClr>
              <a:buSzPts val="1800"/>
              <a:buChar char="•"/>
            </a:pPr>
            <a:r>
              <a:rPr lang="en-US" sz="1800">
                <a:solidFill>
                  <a:srgbClr val="262626"/>
                </a:solidFill>
                <a:latin typeface="Gill Sans"/>
                <a:ea typeface="Gill Sans"/>
                <a:cs typeface="Gill Sans"/>
                <a:sym typeface="Gill Sans"/>
              </a:rPr>
              <a:t>The barcode is first of all read by a red laser or red LED (light emitting diode)</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Light is reflected back off the barcode; the dark areas reflect little or no light, which allows the bars to be read</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The reflected light is read by sensors (photoelectric cells)</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As the laser or LED light is scanned across the barcode, a pattern is generated, which is converted into digital data – this allows the computer to understand the barcode</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For example: the digit ‘3’ on the left generates the pattern: </a:t>
            </a:r>
            <a:r>
              <a:rPr b="1" lang="en-US" sz="1800">
                <a:solidFill>
                  <a:srgbClr val="262626"/>
                </a:solidFill>
                <a:latin typeface="Gill Sans"/>
                <a:ea typeface="Gill Sans"/>
                <a:cs typeface="Gill Sans"/>
                <a:sym typeface="Gill Sans"/>
              </a:rPr>
              <a:t>L D D D D L D</a:t>
            </a:r>
            <a:r>
              <a:rPr lang="en-US" sz="1800">
                <a:solidFill>
                  <a:srgbClr val="262626"/>
                </a:solidFill>
                <a:latin typeface="Gill Sans"/>
                <a:ea typeface="Gill Sans"/>
                <a:cs typeface="Gill Sans"/>
                <a:sym typeface="Gill Sans"/>
              </a:rPr>
              <a:t> (where L = light and D = dark), this has the binary equivalent of: </a:t>
            </a:r>
            <a:r>
              <a:rPr b="1" lang="en-US" sz="1800">
                <a:solidFill>
                  <a:srgbClr val="262626"/>
                </a:solidFill>
                <a:latin typeface="Gill Sans"/>
                <a:ea typeface="Gill Sans"/>
                <a:cs typeface="Gill Sans"/>
                <a:sym typeface="Gill Sans"/>
              </a:rPr>
              <a:t>0 1 1 1 1 0 1</a:t>
            </a:r>
            <a:r>
              <a:rPr lang="en-US" sz="1800">
                <a:solidFill>
                  <a:srgbClr val="262626"/>
                </a:solidFill>
                <a:latin typeface="Gill Sans"/>
                <a:ea typeface="Gill Sans"/>
                <a:cs typeface="Gill Sans"/>
                <a:sym typeface="Gill Sans"/>
              </a:rPr>
              <a:t> (where L = 0 and D = 1).</a:t>
            </a:r>
            <a:endParaRPr sz="1800">
              <a:solidFill>
                <a:srgbClr val="262626"/>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3" name="Shape 103"/>
        <p:cNvGrpSpPr/>
        <p:nvPr/>
      </p:nvGrpSpPr>
      <p:grpSpPr>
        <a:xfrm>
          <a:off x="0" y="0"/>
          <a:ext cx="0" cy="0"/>
          <a:chOff x="0" y="0"/>
          <a:chExt cx="0" cy="0"/>
        </a:xfrm>
      </p:grpSpPr>
      <p:sp>
        <p:nvSpPr>
          <p:cNvPr id="104" name="Google Shape;104;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COMPUTER ARCHITECTURE</a:t>
            </a:r>
            <a:endParaRPr/>
          </a:p>
        </p:txBody>
      </p:sp>
      <p:sp>
        <p:nvSpPr>
          <p:cNvPr id="105" name="Google Shape;105;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SzPts val="1800"/>
              <a:buChar char="•"/>
            </a:pPr>
            <a:r>
              <a:rPr lang="en-US"/>
              <a:t>The Central Processing Unit (CPU)/microprocessor</a:t>
            </a:r>
            <a:endParaRPr/>
          </a:p>
          <a:p>
            <a:pPr indent="-228600" lvl="0" marL="228600" rtl="0" algn="l">
              <a:lnSpc>
                <a:spcPct val="100000"/>
              </a:lnSpc>
              <a:spcBef>
                <a:spcPts val="1000"/>
              </a:spcBef>
              <a:spcAft>
                <a:spcPts val="0"/>
              </a:spcAft>
              <a:buSzPts val="1800"/>
              <a:buChar char="•"/>
            </a:pPr>
            <a:r>
              <a:rPr lang="en-US"/>
              <a:t>Von Neumann architecture</a:t>
            </a:r>
            <a:endParaRPr/>
          </a:p>
          <a:p>
            <a:pPr indent="-228600" lvl="0" marL="228600" rtl="0" algn="l">
              <a:lnSpc>
                <a:spcPct val="100000"/>
              </a:lnSpc>
              <a:spcBef>
                <a:spcPts val="1000"/>
              </a:spcBef>
              <a:spcAft>
                <a:spcPts val="0"/>
              </a:spcAft>
              <a:buSzPts val="1800"/>
              <a:buChar char="•"/>
            </a:pPr>
            <a:r>
              <a:rPr lang="en-US"/>
              <a:t>Arithmetic and logic unit (ALU), control unit (CU) and registers</a:t>
            </a:r>
            <a:endParaRPr/>
          </a:p>
          <a:p>
            <a:pPr indent="-228600" lvl="0" marL="228600" rtl="0" algn="l">
              <a:lnSpc>
                <a:spcPct val="100000"/>
              </a:lnSpc>
              <a:spcBef>
                <a:spcPts val="1000"/>
              </a:spcBef>
              <a:spcAft>
                <a:spcPts val="0"/>
              </a:spcAft>
              <a:buSzPts val="1800"/>
              <a:buChar char="•"/>
            </a:pPr>
            <a:r>
              <a:rPr lang="en-US"/>
              <a:t>Control bus, address bus, data bus</a:t>
            </a:r>
            <a:endParaRPr/>
          </a:p>
          <a:p>
            <a:pPr indent="-228600" lvl="0" marL="228600" rtl="0" algn="l">
              <a:lnSpc>
                <a:spcPct val="100000"/>
              </a:lnSpc>
              <a:spcBef>
                <a:spcPts val="1000"/>
              </a:spcBef>
              <a:spcAft>
                <a:spcPts val="0"/>
              </a:spcAft>
              <a:buSzPts val="1800"/>
              <a:buChar char="•"/>
            </a:pPr>
            <a:r>
              <a:rPr lang="en-US"/>
              <a:t>Cores, cache and the internal clock</a:t>
            </a:r>
            <a:endParaRPr/>
          </a:p>
          <a:p>
            <a:pPr indent="-228600" lvl="0" marL="228600" rtl="0" algn="l">
              <a:lnSpc>
                <a:spcPct val="100000"/>
              </a:lnSpc>
              <a:spcBef>
                <a:spcPts val="1000"/>
              </a:spcBef>
              <a:spcAft>
                <a:spcPts val="0"/>
              </a:spcAft>
              <a:buSzPts val="1800"/>
              <a:buChar char="•"/>
            </a:pPr>
            <a:r>
              <a:rPr lang="en-US"/>
              <a:t>Fetch–Decode–Execute cycle</a:t>
            </a:r>
            <a:endParaRPr/>
          </a:p>
          <a:p>
            <a:pPr indent="-228600" lvl="0" marL="228600" rtl="0" algn="l">
              <a:lnSpc>
                <a:spcPct val="100000"/>
              </a:lnSpc>
              <a:spcBef>
                <a:spcPts val="1000"/>
              </a:spcBef>
              <a:spcAft>
                <a:spcPts val="0"/>
              </a:spcAft>
              <a:buSzPts val="1800"/>
              <a:buChar char="•"/>
            </a:pPr>
            <a:r>
              <a:rPr lang="en-US"/>
              <a:t>Instruction set for a CPU</a:t>
            </a:r>
            <a:endParaRPr/>
          </a:p>
          <a:p>
            <a:pPr indent="-228600" lvl="0" marL="228600" rtl="0" algn="l">
              <a:lnSpc>
                <a:spcPct val="100000"/>
              </a:lnSpc>
              <a:spcBef>
                <a:spcPts val="1000"/>
              </a:spcBef>
              <a:spcAft>
                <a:spcPts val="0"/>
              </a:spcAft>
              <a:buSzPts val="1800"/>
              <a:buChar char="•"/>
            </a:pPr>
            <a:r>
              <a:rPr lang="en-US"/>
              <a:t>Embedded systems </a:t>
            </a:r>
            <a:endParaRPr/>
          </a:p>
          <a:p>
            <a:pPr indent="-114300" lvl="0" marL="228600" rtl="0" algn="l">
              <a:lnSpc>
                <a:spcPct val="100000"/>
              </a:lnSpc>
              <a:spcBef>
                <a:spcPts val="1000"/>
              </a:spcBef>
              <a:spcAft>
                <a:spcPts val="0"/>
              </a:spcAft>
              <a:buSzPts val="1800"/>
              <a:buNone/>
            </a:pPr>
            <a:r>
              <a:t/>
            </a:r>
            <a:endParaRPr/>
          </a:p>
        </p:txBody>
      </p:sp>
      <p:pic>
        <p:nvPicPr>
          <p:cNvPr id="106" name="Google Shape;106;p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6" name="Shape 236"/>
        <p:cNvGrpSpPr/>
        <p:nvPr/>
      </p:nvGrpSpPr>
      <p:grpSpPr>
        <a:xfrm>
          <a:off x="0" y="0"/>
          <a:ext cx="0" cy="0"/>
          <a:chOff x="0" y="0"/>
          <a:chExt cx="0" cy="0"/>
        </a:xfrm>
      </p:grpSpPr>
      <p:pic>
        <p:nvPicPr>
          <p:cNvPr id="237" name="Google Shape;237;g127d473976d_1_28"/>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38" name="Google Shape;238;g127d473976d_1_28"/>
          <p:cNvSpPr txBox="1"/>
          <p:nvPr/>
        </p:nvSpPr>
        <p:spPr>
          <a:xfrm>
            <a:off x="799380" y="804495"/>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QUICK RESPONSE (QR) CODES</a:t>
            </a:r>
            <a:endParaRPr sz="2200">
              <a:solidFill>
                <a:srgbClr val="262626"/>
              </a:solidFill>
              <a:latin typeface="Gill Sans"/>
              <a:ea typeface="Gill Sans"/>
              <a:cs typeface="Gill Sans"/>
              <a:sym typeface="Gill Sans"/>
            </a:endParaRPr>
          </a:p>
        </p:txBody>
      </p:sp>
      <p:sp>
        <p:nvSpPr>
          <p:cNvPr id="239" name="Google Shape;239;g127d473976d_1_28"/>
          <p:cNvSpPr txBox="1"/>
          <p:nvPr/>
        </p:nvSpPr>
        <p:spPr>
          <a:xfrm>
            <a:off x="6736080" y="804672"/>
            <a:ext cx="4815900" cy="5248800"/>
          </a:xfrm>
          <a:prstGeom prst="rect">
            <a:avLst/>
          </a:prstGeom>
          <a:noFill/>
          <a:ln>
            <a:noFill/>
          </a:ln>
        </p:spPr>
        <p:txBody>
          <a:bodyPr anchorCtr="0" anchor="t" bIns="45700" lIns="91425" spcFirstLastPara="1" rIns="91425" wrap="square" tIns="45700">
            <a:normAutofit/>
          </a:bodyPr>
          <a:lstStyle/>
          <a:p>
            <a:pPr indent="-246697"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Another type of barcode is the quick response (QR) code. </a:t>
            </a:r>
            <a:endParaRPr sz="1900">
              <a:solidFill>
                <a:srgbClr val="000000"/>
              </a:solidFill>
              <a:latin typeface="Gill Sans"/>
              <a:ea typeface="Gill Sans"/>
              <a:cs typeface="Gill Sans"/>
              <a:sym typeface="Gill Sans"/>
            </a:endParaRPr>
          </a:p>
          <a:p>
            <a:pPr indent="0" lvl="0" marL="228600" rtl="0" algn="l">
              <a:spcBef>
                <a:spcPts val="0"/>
              </a:spcBef>
              <a:spcAft>
                <a:spcPts val="0"/>
              </a:spcAft>
              <a:buNone/>
            </a:pPr>
            <a:r>
              <a:t/>
            </a:r>
            <a:endParaRPr sz="1900">
              <a:latin typeface="Gill Sans"/>
              <a:ea typeface="Gill Sans"/>
              <a:cs typeface="Gill Sans"/>
              <a:sym typeface="Gill Sans"/>
            </a:endParaRPr>
          </a:p>
          <a:p>
            <a:pPr indent="-246697"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This is made up of a matrix of filled-in dark squares on a light background. </a:t>
            </a:r>
            <a:endParaRPr sz="1900">
              <a:solidFill>
                <a:srgbClr val="000000"/>
              </a:solidFill>
              <a:latin typeface="Gill Sans"/>
              <a:ea typeface="Gill Sans"/>
              <a:cs typeface="Gill Sans"/>
              <a:sym typeface="Gill Sans"/>
            </a:endParaRPr>
          </a:p>
          <a:p>
            <a:pPr indent="0" lvl="0" marL="228600" rtl="0" algn="l">
              <a:spcBef>
                <a:spcPts val="0"/>
              </a:spcBef>
              <a:spcAft>
                <a:spcPts val="0"/>
              </a:spcAft>
              <a:buNone/>
            </a:pPr>
            <a:r>
              <a:t/>
            </a:r>
            <a:endParaRPr sz="1900">
              <a:latin typeface="Gill Sans"/>
              <a:ea typeface="Gill Sans"/>
              <a:cs typeface="Gill Sans"/>
              <a:sym typeface="Gill Sans"/>
            </a:endParaRPr>
          </a:p>
          <a:p>
            <a:pPr indent="0" lvl="0" marL="228600" rtl="0" algn="l">
              <a:spcBef>
                <a:spcPts val="0"/>
              </a:spcBef>
              <a:spcAft>
                <a:spcPts val="0"/>
              </a:spcAft>
              <a:buNone/>
            </a:pPr>
            <a:r>
              <a:rPr lang="en-US" sz="1900">
                <a:solidFill>
                  <a:srgbClr val="000000"/>
                </a:solidFill>
                <a:latin typeface="Gill Sans"/>
                <a:ea typeface="Gill Sans"/>
                <a:cs typeface="Gill Sans"/>
                <a:sym typeface="Gill Sans"/>
              </a:rPr>
              <a:t>For example, the QR code on the left, is a website advertising rock music merchandise. It includes a web address in the code.</a:t>
            </a:r>
            <a:endParaRPr sz="1900">
              <a:solidFill>
                <a:srgbClr val="000000"/>
              </a:solidFill>
              <a:latin typeface="Gill Sans"/>
              <a:ea typeface="Gill Sans"/>
              <a:cs typeface="Gill Sans"/>
              <a:sym typeface="Gill Sans"/>
            </a:endParaRPr>
          </a:p>
          <a:p>
            <a:pPr indent="-246697"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QR codes can hold considerably more information than the more conventional barcodes.</a:t>
            </a:r>
            <a:endParaRPr sz="19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Qr code&#10;&#10;Description automatically generated" id="240" name="Google Shape;240;g127d473976d_1_28"/>
          <p:cNvPicPr preferRelativeResize="0"/>
          <p:nvPr/>
        </p:nvPicPr>
        <p:blipFill rotWithShape="1">
          <a:blip r:embed="rId4">
            <a:alphaModFix/>
          </a:blip>
          <a:srcRect b="0" l="0" r="0" t="0"/>
          <a:stretch/>
        </p:blipFill>
        <p:spPr>
          <a:xfrm>
            <a:off x="1882503" y="2624305"/>
            <a:ext cx="2324100" cy="230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127d473976d_1_37"/>
          <p:cNvSpPr txBox="1"/>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None/>
            </a:pPr>
            <a:r>
              <a:rPr lang="en-US" sz="2800">
                <a:solidFill>
                  <a:srgbClr val="262626"/>
                </a:solidFill>
                <a:latin typeface="Gill Sans"/>
                <a:ea typeface="Gill Sans"/>
                <a:cs typeface="Gill Sans"/>
                <a:sym typeface="Gill Sans"/>
              </a:rPr>
              <a:t>QUICK RESPONSE (QR) CODES </a:t>
            </a:r>
            <a:endParaRPr sz="2800">
              <a:solidFill>
                <a:srgbClr val="262626"/>
              </a:solidFill>
              <a:latin typeface="Gill Sans"/>
              <a:ea typeface="Gill Sans"/>
              <a:cs typeface="Gill Sans"/>
              <a:sym typeface="Gill Sans"/>
            </a:endParaRPr>
          </a:p>
        </p:txBody>
      </p:sp>
      <p:sp>
        <p:nvSpPr>
          <p:cNvPr id="246" name="Google Shape;246;g127d473976d_1_37"/>
          <p:cNvSpPr txBox="1"/>
          <p:nvPr/>
        </p:nvSpPr>
        <p:spPr>
          <a:xfrm>
            <a:off x="2231136" y="2468711"/>
            <a:ext cx="7729800" cy="4107300"/>
          </a:xfrm>
          <a:prstGeom prst="rect">
            <a:avLst/>
          </a:prstGeom>
          <a:noFill/>
          <a:ln>
            <a:noFill/>
          </a:ln>
        </p:spPr>
        <p:txBody>
          <a:bodyPr anchorCtr="0" anchor="t" bIns="45700" lIns="91425" spcFirstLastPara="1" rIns="91425" wrap="square" tIns="45700">
            <a:normAutofit/>
          </a:bodyPr>
          <a:lstStyle/>
          <a:p>
            <a:pPr indent="-254317" lvl="0" marL="228600" rtl="0" algn="l">
              <a:spcBef>
                <a:spcPts val="0"/>
              </a:spcBef>
              <a:spcAft>
                <a:spcPts val="0"/>
              </a:spcAft>
              <a:buClr>
                <a:srgbClr val="9BAFB5"/>
              </a:buClr>
              <a:buSzPts val="1800"/>
              <a:buChar char="•"/>
            </a:pPr>
            <a:r>
              <a:rPr lang="en-US" sz="1800">
                <a:solidFill>
                  <a:srgbClr val="262626"/>
                </a:solidFill>
                <a:latin typeface="Gill Sans"/>
                <a:ea typeface="Gill Sans"/>
                <a:cs typeface="Gill Sans"/>
                <a:sym typeface="Gill Sans"/>
              </a:rPr>
              <a:t>Advantages </a:t>
            </a:r>
            <a:endParaRPr sz="18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They can hold much more information</a:t>
            </a:r>
            <a:endParaRPr sz="16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There will be fewer errors; </a:t>
            </a:r>
            <a:endParaRPr sz="16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QR codes are easier to read; they don’t need expensive laser or LED (light emitting diode) scanners like barcodes – they can be read by the cameras on smartphones or tablets</a:t>
            </a:r>
            <a:endParaRPr sz="16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It is easy to transmit QR codes either as text messages or images</a:t>
            </a:r>
            <a:endParaRPr sz="16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It is also possible to encrypt QR codes which gives them greater protection than traditional barcodes.</a:t>
            </a:r>
            <a:endParaRPr sz="1600">
              <a:solidFill>
                <a:srgbClr val="262626"/>
              </a:solidFill>
              <a:latin typeface="Gill Sans"/>
              <a:ea typeface="Gill Sans"/>
              <a:cs typeface="Gill Sans"/>
              <a:sym typeface="Gill Sans"/>
            </a:endParaRPr>
          </a:p>
          <a:p>
            <a:pPr indent="-254317"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Disadvantages </a:t>
            </a:r>
            <a:endParaRPr sz="18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More than one QR format is available</a:t>
            </a:r>
            <a:endParaRPr sz="1600">
              <a:solidFill>
                <a:srgbClr val="262626"/>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262626"/>
                </a:solidFill>
                <a:latin typeface="Gill Sans"/>
                <a:ea typeface="Gill Sans"/>
                <a:cs typeface="Gill Sans"/>
                <a:sym typeface="Gill Sans"/>
              </a:rPr>
              <a:t>QR codes can be used to transmit malicious codes – known as attagging. </a:t>
            </a:r>
            <a:endParaRPr sz="1600">
              <a:solidFill>
                <a:srgbClr val="262626"/>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0" name="Shape 250"/>
        <p:cNvGrpSpPr/>
        <p:nvPr/>
      </p:nvGrpSpPr>
      <p:grpSpPr>
        <a:xfrm>
          <a:off x="0" y="0"/>
          <a:ext cx="0" cy="0"/>
          <a:chOff x="0" y="0"/>
          <a:chExt cx="0" cy="0"/>
        </a:xfrm>
      </p:grpSpPr>
      <p:sp>
        <p:nvSpPr>
          <p:cNvPr id="251" name="Google Shape;251;g127d473976d_1_44"/>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DIGITAL CAMERAS</a:t>
            </a:r>
            <a:endParaRPr sz="2200">
              <a:solidFill>
                <a:srgbClr val="262626"/>
              </a:solidFill>
              <a:latin typeface="Gill Sans"/>
              <a:ea typeface="Gill Sans"/>
              <a:cs typeface="Gill Sans"/>
              <a:sym typeface="Gill Sans"/>
            </a:endParaRPr>
          </a:p>
        </p:txBody>
      </p:sp>
      <p:sp>
        <p:nvSpPr>
          <p:cNvPr id="252" name="Google Shape;252;g127d473976d_1_44"/>
          <p:cNvSpPr txBox="1"/>
          <p:nvPr/>
        </p:nvSpPr>
        <p:spPr>
          <a:xfrm>
            <a:off x="6736080" y="804672"/>
            <a:ext cx="4815900" cy="52488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1900">
                <a:solidFill>
                  <a:srgbClr val="000000"/>
                </a:solidFill>
                <a:latin typeface="Gill Sans"/>
                <a:ea typeface="Gill Sans"/>
                <a:cs typeface="Gill Sans"/>
                <a:sym typeface="Gill Sans"/>
              </a:rPr>
              <a:t>These cameras are controlled by an embedded system which can automatically carry out the following tasks: </a:t>
            </a:r>
            <a:endParaRPr sz="19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adjust the shutter speed</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focus the image automatically</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operate the flash gun automatically</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adjust the aperture size</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adjust the size of the image</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remove ‘red eye’ when the flash gun has been used </a:t>
            </a:r>
            <a:endParaRPr sz="16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A picture containing electronics, camera&#10;&#10;Description automatically generated" id="253" name="Google Shape;253;g127d473976d_1_44"/>
          <p:cNvPicPr preferRelativeResize="0"/>
          <p:nvPr/>
        </p:nvPicPr>
        <p:blipFill rotWithShape="1">
          <a:blip r:embed="rId3">
            <a:alphaModFix/>
          </a:blip>
          <a:srcRect b="0" l="0" r="0" t="0"/>
          <a:stretch/>
        </p:blipFill>
        <p:spPr>
          <a:xfrm>
            <a:off x="1667107" y="2634343"/>
            <a:ext cx="2743200" cy="23513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g127d473976d_1_52"/>
          <p:cNvSpPr txBox="1"/>
          <p:nvPr/>
        </p:nvSpPr>
        <p:spPr>
          <a:xfrm>
            <a:off x="804672" y="236609"/>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DIGITAL CAMERAS (CONTD.)</a:t>
            </a:r>
            <a:endParaRPr sz="2200">
              <a:solidFill>
                <a:srgbClr val="262626"/>
              </a:solidFill>
              <a:latin typeface="Gill Sans"/>
              <a:ea typeface="Gill Sans"/>
              <a:cs typeface="Gill Sans"/>
              <a:sym typeface="Gill Sans"/>
            </a:endParaRPr>
          </a:p>
        </p:txBody>
      </p:sp>
      <p:sp>
        <p:nvSpPr>
          <p:cNvPr id="259" name="Google Shape;259;g127d473976d_1_52"/>
          <p:cNvSpPr txBox="1"/>
          <p:nvPr/>
        </p:nvSpPr>
        <p:spPr>
          <a:xfrm>
            <a:off x="6745373" y="544477"/>
            <a:ext cx="4815900" cy="6010800"/>
          </a:xfrm>
          <a:prstGeom prst="rect">
            <a:avLst/>
          </a:prstGeom>
          <a:noFill/>
          <a:ln>
            <a:noFill/>
          </a:ln>
        </p:spPr>
        <p:txBody>
          <a:bodyPr anchorCtr="0" anchor="t" bIns="45700" lIns="91425" spcFirstLastPara="1" rIns="91425" wrap="square" tIns="45700">
            <a:normAutofit/>
          </a:bodyPr>
          <a:lstStyle/>
          <a:p>
            <a:pPr indent="-255778"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What happens when a photograph is taken</a:t>
            </a:r>
            <a:endParaRPr sz="1900">
              <a:solidFill>
                <a:srgbClr val="000000"/>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image is captured when light passes through the lens on to a light-sensitive cell</a:t>
            </a:r>
            <a:r>
              <a:rPr lang="en-US" sz="1600">
                <a:latin typeface="Gill Sans"/>
                <a:ea typeface="Gill Sans"/>
                <a:cs typeface="Gill Sans"/>
                <a:sym typeface="Gill Sans"/>
              </a:rPr>
              <a:t>.</a:t>
            </a:r>
            <a:endParaRPr sz="1600">
              <a:solidFill>
                <a:srgbClr val="000000"/>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image is converted into tiny electric charges which are then passed through an </a:t>
            </a:r>
            <a:r>
              <a:rPr b="1" lang="en-US" sz="1600">
                <a:solidFill>
                  <a:srgbClr val="000000"/>
                </a:solidFill>
                <a:latin typeface="Gill Sans"/>
                <a:ea typeface="Gill Sans"/>
                <a:cs typeface="Gill Sans"/>
                <a:sym typeface="Gill Sans"/>
              </a:rPr>
              <a:t>analogue to digital converter (ADC) </a:t>
            </a:r>
            <a:r>
              <a:rPr lang="en-US" sz="1600">
                <a:solidFill>
                  <a:srgbClr val="000000"/>
                </a:solidFill>
                <a:latin typeface="Gill Sans"/>
                <a:ea typeface="Gill Sans"/>
                <a:cs typeface="Gill Sans"/>
                <a:sym typeface="Gill Sans"/>
              </a:rPr>
              <a:t>to form a digital image array. </a:t>
            </a:r>
            <a:endParaRPr sz="1600">
              <a:solidFill>
                <a:srgbClr val="000000"/>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latin typeface="Gill Sans"/>
                <a:ea typeface="Gill Sans"/>
                <a:cs typeface="Gill Sans"/>
                <a:sym typeface="Gill Sans"/>
              </a:rPr>
              <a:t>T</a:t>
            </a:r>
            <a:r>
              <a:rPr lang="en-US" sz="1600">
                <a:solidFill>
                  <a:srgbClr val="000000"/>
                </a:solidFill>
                <a:latin typeface="Gill Sans"/>
                <a:ea typeface="Gill Sans"/>
                <a:cs typeface="Gill Sans"/>
                <a:sym typeface="Gill Sans"/>
              </a:rPr>
              <a:t>he sensors measure color which produces another binary pattern</a:t>
            </a:r>
            <a:r>
              <a:rPr lang="en-US" sz="1600">
                <a:latin typeface="Gill Sans"/>
                <a:ea typeface="Gill Sans"/>
                <a:cs typeface="Gill Sans"/>
                <a:sym typeface="Gill Sans"/>
              </a:rPr>
              <a:t>.</a:t>
            </a:r>
            <a:endParaRPr sz="1600">
              <a:solidFill>
                <a:srgbClr val="000000"/>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number of pixels determines the size of the file used to store the photograph </a:t>
            </a:r>
            <a:endParaRPr sz="1600">
              <a:solidFill>
                <a:srgbClr val="000000"/>
              </a:solidFill>
              <a:latin typeface="Gill Sans"/>
              <a:ea typeface="Gill Sans"/>
              <a:cs typeface="Gill Sans"/>
              <a:sym typeface="Gill Sans"/>
            </a:endParaRPr>
          </a:p>
          <a:p>
            <a:pPr indent="-251459"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quality of the image depends on the recording device, the number of pixels used, the levels of light and how the image is stored . </a:t>
            </a:r>
            <a:endParaRPr sz="1600">
              <a:solidFill>
                <a:srgbClr val="000000"/>
              </a:solidFill>
              <a:latin typeface="Gill Sans"/>
              <a:ea typeface="Gill Sans"/>
              <a:cs typeface="Gill Sans"/>
              <a:sym typeface="Gill Sans"/>
            </a:endParaRPr>
          </a:p>
          <a:p>
            <a:pPr indent="-149859" lvl="1" marL="457200" rtl="0" algn="l">
              <a:spcBef>
                <a:spcPts val="1000"/>
              </a:spcBef>
              <a:spcAft>
                <a:spcPts val="0"/>
              </a:spcAft>
              <a:buNone/>
            </a:pPr>
            <a:r>
              <a:t/>
            </a:r>
            <a:endParaRPr sz="1600">
              <a:solidFill>
                <a:srgbClr val="000000"/>
              </a:solidFill>
              <a:latin typeface="Gill Sans"/>
              <a:ea typeface="Gill Sans"/>
              <a:cs typeface="Gill Sans"/>
              <a:sym typeface="Gill Sans"/>
            </a:endParaRPr>
          </a:p>
          <a:p>
            <a:pPr indent="-149859" lvl="1" marL="457200" rtl="0" algn="l">
              <a:spcBef>
                <a:spcPts val="1000"/>
              </a:spcBef>
              <a:spcAft>
                <a:spcPts val="0"/>
              </a:spcAft>
              <a:buNone/>
            </a:pPr>
            <a:r>
              <a:t/>
            </a:r>
            <a:endParaRPr sz="1600">
              <a:solidFill>
                <a:srgbClr val="000000"/>
              </a:solidFill>
              <a:latin typeface="Gill Sans"/>
              <a:ea typeface="Gill Sans"/>
              <a:cs typeface="Gill Sans"/>
              <a:sym typeface="Gill Sans"/>
            </a:endParaRPr>
          </a:p>
          <a:p>
            <a:pPr indent="-135128"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Chart&#10;&#10;Description automatically generated" id="260" name="Google Shape;260;g127d473976d_1_52"/>
          <p:cNvPicPr preferRelativeResize="0"/>
          <p:nvPr/>
        </p:nvPicPr>
        <p:blipFill rotWithShape="1">
          <a:blip r:embed="rId3">
            <a:alphaModFix/>
          </a:blip>
          <a:srcRect b="0" l="0" r="0" t="0"/>
          <a:stretch/>
        </p:blipFill>
        <p:spPr>
          <a:xfrm>
            <a:off x="115950" y="1684275"/>
            <a:ext cx="6413326" cy="1221175"/>
          </a:xfrm>
          <a:prstGeom prst="rect">
            <a:avLst/>
          </a:prstGeom>
          <a:noFill/>
          <a:ln>
            <a:noFill/>
          </a:ln>
        </p:spPr>
      </p:pic>
      <p:pic>
        <p:nvPicPr>
          <p:cNvPr descr="Diagram&#10;&#10;Description automatically generated" id="261" name="Google Shape;261;g127d473976d_1_52"/>
          <p:cNvPicPr preferRelativeResize="0"/>
          <p:nvPr/>
        </p:nvPicPr>
        <p:blipFill rotWithShape="1">
          <a:blip r:embed="rId4">
            <a:alphaModFix/>
          </a:blip>
          <a:srcRect b="0" l="0" r="0" t="0"/>
          <a:stretch/>
        </p:blipFill>
        <p:spPr>
          <a:xfrm>
            <a:off x="282497" y="3546814"/>
            <a:ext cx="5521712" cy="19109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g127d473976d_1_61"/>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KEYBOARDS</a:t>
            </a:r>
            <a:endParaRPr sz="2200">
              <a:solidFill>
                <a:srgbClr val="262626"/>
              </a:solidFill>
              <a:latin typeface="Gill Sans"/>
              <a:ea typeface="Gill Sans"/>
              <a:cs typeface="Gill Sans"/>
              <a:sym typeface="Gill Sans"/>
            </a:endParaRPr>
          </a:p>
        </p:txBody>
      </p:sp>
      <p:sp>
        <p:nvSpPr>
          <p:cNvPr id="267" name="Google Shape;267;g127d473976d_1_61"/>
          <p:cNvSpPr txBox="1"/>
          <p:nvPr/>
        </p:nvSpPr>
        <p:spPr>
          <a:xfrm>
            <a:off x="6736080" y="804672"/>
            <a:ext cx="4815900" cy="5248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Keyboards are by far the most common method used for data entry. </a:t>
            </a:r>
            <a:endParaRPr sz="1900">
              <a:latin typeface="Gill Sans"/>
              <a:ea typeface="Gill Sans"/>
              <a:cs typeface="Gill Sans"/>
              <a:sym typeface="Gill Sans"/>
            </a:endParaRPr>
          </a:p>
          <a:p>
            <a:pPr indent="0" lvl="0" marL="228600" rtl="0" algn="l">
              <a:spcBef>
                <a:spcPts val="0"/>
              </a:spcBef>
              <a:spcAft>
                <a:spcPts val="0"/>
              </a:spcAft>
              <a:buNone/>
            </a:pPr>
            <a:r>
              <a:t/>
            </a:r>
            <a:endParaRPr sz="1900">
              <a:latin typeface="Gill Sans"/>
              <a:ea typeface="Gill Sans"/>
              <a:cs typeface="Gill Sans"/>
              <a:sym typeface="Gill Sans"/>
            </a:endParaRPr>
          </a:p>
          <a:p>
            <a:pPr indent="-228600"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The keyboard is connected to the computer either by using a USB connection or by wireless connection. In the case of tablets and mobile phones, the keyboard is often </a:t>
            </a:r>
            <a:r>
              <a:rPr b="1" lang="en-US" sz="1900">
                <a:solidFill>
                  <a:srgbClr val="000000"/>
                </a:solidFill>
                <a:latin typeface="Gill Sans"/>
                <a:ea typeface="Gill Sans"/>
                <a:cs typeface="Gill Sans"/>
                <a:sym typeface="Gill Sans"/>
              </a:rPr>
              <a:t>virtual </a:t>
            </a:r>
            <a:r>
              <a:rPr lang="en-US" sz="1900">
                <a:solidFill>
                  <a:srgbClr val="000000"/>
                </a:solidFill>
                <a:latin typeface="Gill Sans"/>
                <a:ea typeface="Gill Sans"/>
                <a:cs typeface="Gill Sans"/>
                <a:sym typeface="Gill Sans"/>
              </a:rPr>
              <a:t>or a type of </a:t>
            </a:r>
            <a:r>
              <a:rPr b="1" lang="en-US" sz="1900">
                <a:solidFill>
                  <a:srgbClr val="000000"/>
                </a:solidFill>
                <a:latin typeface="Gill Sans"/>
                <a:ea typeface="Gill Sans"/>
                <a:cs typeface="Gill Sans"/>
                <a:sym typeface="Gill Sans"/>
              </a:rPr>
              <a:t>touch screen </a:t>
            </a:r>
            <a:r>
              <a:rPr lang="en-US" sz="1900">
                <a:solidFill>
                  <a:srgbClr val="000000"/>
                </a:solidFill>
                <a:latin typeface="Gill Sans"/>
                <a:ea typeface="Gill Sans"/>
                <a:cs typeface="Gill Sans"/>
                <a:sym typeface="Gill Sans"/>
              </a:rPr>
              <a:t>technology.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They are a relatively slow method of data entry and are also prone to errors, however keyboards are probably still the easiest way to enter text into a computer.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Unfortunately, frequent use of these devices can lead to injuries, such as </a:t>
            </a:r>
            <a:r>
              <a:rPr b="1" lang="en-US" sz="1900">
                <a:solidFill>
                  <a:srgbClr val="000000"/>
                </a:solidFill>
                <a:latin typeface="Gill Sans"/>
                <a:ea typeface="Gill Sans"/>
                <a:cs typeface="Gill Sans"/>
                <a:sym typeface="Gill Sans"/>
              </a:rPr>
              <a:t>repetitive strain injury (RSI) </a:t>
            </a:r>
            <a:r>
              <a:rPr lang="en-US" sz="1900">
                <a:solidFill>
                  <a:srgbClr val="000000"/>
                </a:solidFill>
                <a:latin typeface="Gill Sans"/>
                <a:ea typeface="Gill Sans"/>
                <a:cs typeface="Gill Sans"/>
                <a:sym typeface="Gill Sans"/>
              </a:rPr>
              <a:t>in the hands and wrists. </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A picture containing text, electronics, computer, keyboard&#10;&#10;Description automatically generated" id="268" name="Google Shape;268;g127d473976d_1_61"/>
          <p:cNvPicPr preferRelativeResize="0"/>
          <p:nvPr/>
        </p:nvPicPr>
        <p:blipFill rotWithShape="1">
          <a:blip r:embed="rId3">
            <a:alphaModFix/>
          </a:blip>
          <a:srcRect b="0" l="0" r="0" t="0"/>
          <a:stretch/>
        </p:blipFill>
        <p:spPr>
          <a:xfrm>
            <a:off x="1943100" y="2531409"/>
            <a:ext cx="2209800" cy="952500"/>
          </a:xfrm>
          <a:prstGeom prst="rect">
            <a:avLst/>
          </a:prstGeom>
          <a:noFill/>
          <a:ln>
            <a:noFill/>
          </a:ln>
        </p:spPr>
      </p:pic>
      <p:pic>
        <p:nvPicPr>
          <p:cNvPr id="269" name="Google Shape;269;g127d473976d_1_61"/>
          <p:cNvPicPr preferRelativeResize="0"/>
          <p:nvPr/>
        </p:nvPicPr>
        <p:blipFill rotWithShape="1">
          <a:blip r:embed="rId4">
            <a:alphaModFix/>
          </a:blip>
          <a:srcRect b="0" l="0" r="0" t="0"/>
          <a:stretch/>
        </p:blipFill>
        <p:spPr>
          <a:xfrm>
            <a:off x="1876985" y="3906931"/>
            <a:ext cx="2324100" cy="142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3" name="Shape 273"/>
        <p:cNvGrpSpPr/>
        <p:nvPr/>
      </p:nvGrpSpPr>
      <p:grpSpPr>
        <a:xfrm>
          <a:off x="0" y="0"/>
          <a:ext cx="0" cy="0"/>
          <a:chOff x="0" y="0"/>
          <a:chExt cx="0" cy="0"/>
        </a:xfrm>
      </p:grpSpPr>
      <p:sp>
        <p:nvSpPr>
          <p:cNvPr id="274" name="Google Shape;274;g127d473976d_1_70"/>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MICROPHONES</a:t>
            </a:r>
            <a:endParaRPr sz="2200">
              <a:solidFill>
                <a:srgbClr val="262626"/>
              </a:solidFill>
              <a:latin typeface="Gill Sans"/>
              <a:ea typeface="Gill Sans"/>
              <a:cs typeface="Gill Sans"/>
              <a:sym typeface="Gill Sans"/>
            </a:endParaRPr>
          </a:p>
        </p:txBody>
      </p:sp>
      <p:sp>
        <p:nvSpPr>
          <p:cNvPr id="275" name="Google Shape;275;g127d473976d_1_70"/>
          <p:cNvSpPr txBox="1"/>
          <p:nvPr/>
        </p:nvSpPr>
        <p:spPr>
          <a:xfrm>
            <a:off x="6736080" y="804672"/>
            <a:ext cx="4815900" cy="52488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None/>
            </a:pPr>
            <a:r>
              <a:rPr lang="en-US" sz="1900">
                <a:solidFill>
                  <a:srgbClr val="000000"/>
                </a:solidFill>
                <a:latin typeface="Gill Sans"/>
                <a:ea typeface="Gill Sans"/>
                <a:cs typeface="Gill Sans"/>
                <a:sym typeface="Gill Sans"/>
              </a:rPr>
              <a:t>Microphones are either built into the computer or are external devices connected through the USB port or using Bluetooth connectivity. </a:t>
            </a:r>
            <a:endParaRPr sz="1900">
              <a:solidFill>
                <a:srgbClr val="000000"/>
              </a:solidFill>
              <a:latin typeface="Gill Sans"/>
              <a:ea typeface="Gill Sans"/>
              <a:cs typeface="Gill Sans"/>
              <a:sym typeface="Gill Sans"/>
            </a:endParaRPr>
          </a:p>
          <a:p>
            <a:pPr indent="0" lvl="0" marL="0" rtl="0" algn="l">
              <a:spcBef>
                <a:spcPts val="0"/>
              </a:spcBef>
              <a:spcAft>
                <a:spcPts val="0"/>
              </a:spcAft>
              <a:buNone/>
            </a:pPr>
            <a:r>
              <a:t/>
            </a:r>
            <a:endParaRPr sz="1900">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When sound is created, it causes the air to vibrate.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When a diaphragm in the microphone picks up the air vibrations, the diaphragm also begins to vibrate.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A copper coil is wrapped around the cone which is connected to the diaphragm. As the diaphragm vibrates, the cone moves in and out causing the copper coil to move backwards and forwards.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This forwards and backwards motion causes the coil to cut through the magnetic field around the permanent magnet, inducing an electric current.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The electric current is then either amplified or sent to a recording device.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ct val="100000"/>
              <a:buChar char="•"/>
            </a:pPr>
            <a:r>
              <a:rPr lang="en-US" sz="1900">
                <a:solidFill>
                  <a:srgbClr val="000000"/>
                </a:solidFill>
                <a:latin typeface="Gill Sans"/>
                <a:ea typeface="Gill Sans"/>
                <a:cs typeface="Gill Sans"/>
                <a:sym typeface="Gill Sans"/>
              </a:rPr>
              <a:t>The electric current is analogue in nature. </a:t>
            </a:r>
            <a:endParaRPr sz="19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Diagram&#10;&#10;Description automatically generated" id="276" name="Google Shape;276;g127d473976d_1_70"/>
          <p:cNvPicPr preferRelativeResize="0"/>
          <p:nvPr/>
        </p:nvPicPr>
        <p:blipFill rotWithShape="1">
          <a:blip r:embed="rId3">
            <a:alphaModFix/>
          </a:blip>
          <a:srcRect b="0" l="0" r="0" t="0"/>
          <a:stretch/>
        </p:blipFill>
        <p:spPr>
          <a:xfrm>
            <a:off x="127037" y="2742234"/>
            <a:ext cx="5837662" cy="2014726"/>
          </a:xfrm>
          <a:prstGeom prst="rect">
            <a:avLst/>
          </a:prstGeom>
          <a:noFill/>
          <a:ln>
            <a:noFill/>
          </a:ln>
        </p:spPr>
      </p:pic>
      <p:sp>
        <p:nvSpPr>
          <p:cNvPr id="277" name="Google Shape;277;g127d473976d_1_70"/>
          <p:cNvSpPr txBox="1"/>
          <p:nvPr/>
        </p:nvSpPr>
        <p:spPr>
          <a:xfrm>
            <a:off x="6427225" y="5669425"/>
            <a:ext cx="543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The electric current output from the microphone can also be sent to a computer where a sound card converts the current into a digital signal which can then be stored in the computer.</a:t>
            </a:r>
            <a:endParaRPr>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1" name="Shape 281"/>
        <p:cNvGrpSpPr/>
        <p:nvPr/>
      </p:nvGrpSpPr>
      <p:grpSpPr>
        <a:xfrm>
          <a:off x="0" y="0"/>
          <a:ext cx="0" cy="0"/>
          <a:chOff x="0" y="0"/>
          <a:chExt cx="0" cy="0"/>
        </a:xfrm>
      </p:grpSpPr>
      <p:sp>
        <p:nvSpPr>
          <p:cNvPr id="282" name="Google Shape;282;g127d473976d_1_78"/>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OPTICAL MOUSE</a:t>
            </a:r>
            <a:endParaRPr sz="2200">
              <a:solidFill>
                <a:srgbClr val="262626"/>
              </a:solidFill>
              <a:latin typeface="Gill Sans"/>
              <a:ea typeface="Gill Sans"/>
              <a:cs typeface="Gill Sans"/>
              <a:sym typeface="Gill Sans"/>
            </a:endParaRPr>
          </a:p>
        </p:txBody>
      </p:sp>
      <p:sp>
        <p:nvSpPr>
          <p:cNvPr id="283" name="Google Shape;283;g127d473976d_1_78"/>
          <p:cNvSpPr txBox="1"/>
          <p:nvPr/>
        </p:nvSpPr>
        <p:spPr>
          <a:xfrm>
            <a:off x="6717200" y="219798"/>
            <a:ext cx="4815900" cy="9216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rPr lang="en-US" sz="1900">
                <a:solidFill>
                  <a:srgbClr val="000000"/>
                </a:solidFill>
                <a:latin typeface="Gill Sans"/>
                <a:ea typeface="Gill Sans"/>
                <a:cs typeface="Gill Sans"/>
                <a:sym typeface="Gill Sans"/>
              </a:rPr>
              <a:t>An </a:t>
            </a:r>
            <a:r>
              <a:rPr b="1" lang="en-US" sz="1900">
                <a:solidFill>
                  <a:srgbClr val="000000"/>
                </a:solidFill>
                <a:latin typeface="Gill Sans"/>
                <a:ea typeface="Gill Sans"/>
                <a:cs typeface="Gill Sans"/>
                <a:sym typeface="Gill Sans"/>
              </a:rPr>
              <a:t>optical mouse </a:t>
            </a:r>
            <a:r>
              <a:rPr lang="en-US" sz="1900">
                <a:solidFill>
                  <a:srgbClr val="000000"/>
                </a:solidFill>
                <a:latin typeface="Gill Sans"/>
                <a:ea typeface="Gill Sans"/>
                <a:cs typeface="Gill Sans"/>
                <a:sym typeface="Gill Sans"/>
              </a:rPr>
              <a:t>is an example of a </a:t>
            </a:r>
            <a:r>
              <a:rPr b="1" lang="en-US" sz="1900">
                <a:solidFill>
                  <a:srgbClr val="000000"/>
                </a:solidFill>
                <a:latin typeface="Gill Sans"/>
                <a:ea typeface="Gill Sans"/>
                <a:cs typeface="Gill Sans"/>
                <a:sym typeface="Gill Sans"/>
              </a:rPr>
              <a:t>pointing device</a:t>
            </a:r>
            <a:r>
              <a:rPr lang="en-US" sz="1900">
                <a:solidFill>
                  <a:srgbClr val="000000"/>
                </a:solidFill>
                <a:latin typeface="Gill Sans"/>
                <a:ea typeface="Gill Sans"/>
                <a:cs typeface="Gill Sans"/>
                <a:sym typeface="Gill Sans"/>
              </a:rPr>
              <a:t>. </a:t>
            </a:r>
            <a:endParaRPr sz="1900">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id="284" name="Google Shape;284;g127d473976d_1_78"/>
          <p:cNvPicPr preferRelativeResize="0"/>
          <p:nvPr/>
        </p:nvPicPr>
        <p:blipFill rotWithShape="1">
          <a:blip r:embed="rId3">
            <a:alphaModFix/>
          </a:blip>
          <a:srcRect b="0" l="0" r="0" t="0"/>
          <a:stretch/>
        </p:blipFill>
        <p:spPr>
          <a:xfrm>
            <a:off x="338253" y="2661003"/>
            <a:ext cx="5400907" cy="1526700"/>
          </a:xfrm>
          <a:prstGeom prst="rect">
            <a:avLst/>
          </a:prstGeom>
          <a:noFill/>
          <a:ln>
            <a:noFill/>
          </a:ln>
        </p:spPr>
      </p:pic>
      <p:sp>
        <p:nvSpPr>
          <p:cNvPr id="285" name="Google Shape;285;g127d473976d_1_78"/>
          <p:cNvSpPr txBox="1"/>
          <p:nvPr/>
        </p:nvSpPr>
        <p:spPr>
          <a:xfrm>
            <a:off x="6801400" y="1053250"/>
            <a:ext cx="4815900" cy="5154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sz="1800">
                <a:solidFill>
                  <a:srgbClr val="262626"/>
                </a:solidFill>
                <a:latin typeface="Gill Sans"/>
                <a:ea typeface="Gill Sans"/>
                <a:cs typeface="Gill Sans"/>
                <a:sym typeface="Gill Sans"/>
              </a:rPr>
              <a:t>Benefits </a:t>
            </a:r>
            <a:r>
              <a:rPr lang="en-US" sz="1800">
                <a:solidFill>
                  <a:srgbClr val="262626"/>
                </a:solidFill>
                <a:latin typeface="Gill Sans"/>
                <a:ea typeface="Gill Sans"/>
                <a:cs typeface="Gill Sans"/>
                <a:sym typeface="Gill Sans"/>
              </a:rPr>
              <a:t> </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There are no moving parts, therefore it is more reliable.</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Dirt can’t get trapped in any of the mechanical components.</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There is no need to have any special surfaces. </a:t>
            </a:r>
            <a:endParaRPr sz="1800">
              <a:solidFill>
                <a:srgbClr val="262626"/>
              </a:solidFill>
              <a:latin typeface="Gill Sans"/>
              <a:ea typeface="Gill Sans"/>
              <a:cs typeface="Gill Sans"/>
              <a:sym typeface="Gill Sans"/>
            </a:endParaRPr>
          </a:p>
          <a:p>
            <a:pPr indent="0" lvl="0" marL="0" rtl="0" algn="l">
              <a:spcBef>
                <a:spcPts val="1000"/>
              </a:spcBef>
              <a:spcAft>
                <a:spcPts val="0"/>
              </a:spcAft>
              <a:buNone/>
            </a:pPr>
            <a:r>
              <a:rPr lang="en-US" sz="1800">
                <a:solidFill>
                  <a:srgbClr val="262626"/>
                </a:solidFill>
                <a:latin typeface="Gill Sans"/>
                <a:ea typeface="Gill Sans"/>
                <a:cs typeface="Gill Sans"/>
                <a:sym typeface="Gill Sans"/>
              </a:rPr>
              <a:t>Most optical mice use Bluetooth connectivity. </a:t>
            </a:r>
            <a:endParaRPr sz="1800">
              <a:solidFill>
                <a:srgbClr val="262626"/>
              </a:solidFill>
              <a:latin typeface="Gill Sans"/>
              <a:ea typeface="Gill Sans"/>
              <a:cs typeface="Gill Sans"/>
              <a:sym typeface="Gill Sans"/>
            </a:endParaRPr>
          </a:p>
          <a:p>
            <a:pPr indent="0" lvl="0" marL="0" rtl="0" algn="l">
              <a:spcBef>
                <a:spcPts val="1000"/>
              </a:spcBef>
              <a:spcAft>
                <a:spcPts val="0"/>
              </a:spcAft>
              <a:buNone/>
            </a:pPr>
            <a:r>
              <a:rPr lang="en-US" sz="1800">
                <a:solidFill>
                  <a:srgbClr val="262626"/>
                </a:solidFill>
                <a:latin typeface="Gill Sans"/>
                <a:ea typeface="Gill Sans"/>
                <a:cs typeface="Gill Sans"/>
                <a:sym typeface="Gill Sans"/>
              </a:rPr>
              <a:t>A wired mouse has the following advantages: </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No signal loss since there is a constant signal pathway (wire)</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Cheaper to operate (no need to buy new batteries or charge batteries)</a:t>
            </a:r>
            <a:endParaRPr sz="1800">
              <a:solidFill>
                <a:srgbClr val="262626"/>
              </a:solidFill>
              <a:latin typeface="Gill Sans"/>
              <a:ea typeface="Gill Sans"/>
              <a:cs typeface="Gill Sans"/>
              <a:sym typeface="Gill Sans"/>
            </a:endParaRPr>
          </a:p>
          <a:p>
            <a:pPr indent="-237172"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Fewer environmental issues (no need to dispose of old batteries). </a:t>
            </a:r>
            <a:endParaRPr sz="1800">
              <a:solidFill>
                <a:srgbClr val="262626"/>
              </a:solidFill>
              <a:latin typeface="Gill Sans"/>
              <a:ea typeface="Gill Sans"/>
              <a:cs typeface="Gill Sans"/>
              <a:sym typeface="Gill Sans"/>
            </a:endParaRPr>
          </a:p>
          <a:p>
            <a:pPr indent="-122872" lvl="0" marL="228600" rtl="0" algn="l">
              <a:spcBef>
                <a:spcPts val="1000"/>
              </a:spcBef>
              <a:spcAft>
                <a:spcPts val="0"/>
              </a:spcAft>
              <a:buNone/>
            </a:pPr>
            <a:r>
              <a:t/>
            </a:r>
            <a:endParaRPr sz="1800">
              <a:solidFill>
                <a:srgbClr val="262626"/>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g127d473976d_1_88"/>
          <p:cNvSpPr txBox="1"/>
          <p:nvPr/>
        </p:nvSpPr>
        <p:spPr>
          <a:xfrm>
            <a:off x="3857322" y="50801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2D AND 3D SCANNERS</a:t>
            </a:r>
            <a:endParaRPr sz="2200">
              <a:solidFill>
                <a:srgbClr val="262626"/>
              </a:solidFill>
              <a:latin typeface="Gill Sans"/>
              <a:ea typeface="Gill Sans"/>
              <a:cs typeface="Gill Sans"/>
              <a:sym typeface="Gill Sans"/>
            </a:endParaRPr>
          </a:p>
        </p:txBody>
      </p:sp>
      <p:pic>
        <p:nvPicPr>
          <p:cNvPr descr="A picture containing text&#10;&#10;Description automatically generated" id="291" name="Google Shape;291;g127d473976d_1_88"/>
          <p:cNvPicPr preferRelativeResize="0"/>
          <p:nvPr/>
        </p:nvPicPr>
        <p:blipFill rotWithShape="1">
          <a:blip r:embed="rId3">
            <a:alphaModFix/>
          </a:blip>
          <a:srcRect b="0" l="0" r="0" t="0"/>
          <a:stretch/>
        </p:blipFill>
        <p:spPr>
          <a:xfrm>
            <a:off x="3307413" y="1727349"/>
            <a:ext cx="5586621" cy="50079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5" name="Shape 295"/>
        <p:cNvGrpSpPr/>
        <p:nvPr/>
      </p:nvGrpSpPr>
      <p:grpSpPr>
        <a:xfrm>
          <a:off x="0" y="0"/>
          <a:ext cx="0" cy="0"/>
          <a:chOff x="0" y="0"/>
          <a:chExt cx="0" cy="0"/>
        </a:xfrm>
      </p:grpSpPr>
      <p:sp>
        <p:nvSpPr>
          <p:cNvPr id="296" name="Google Shape;296;g127d473976d_1_96"/>
          <p:cNvSpPr txBox="1"/>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None/>
            </a:pPr>
            <a:r>
              <a:rPr b="1" lang="en-US" sz="2800">
                <a:solidFill>
                  <a:srgbClr val="262626"/>
                </a:solidFill>
                <a:latin typeface="Gill Sans"/>
                <a:ea typeface="Gill Sans"/>
                <a:cs typeface="Gill Sans"/>
                <a:sym typeface="Gill Sans"/>
              </a:rPr>
              <a:t>TOUCH SCREENS</a:t>
            </a:r>
            <a:endParaRPr sz="2800">
              <a:solidFill>
                <a:srgbClr val="262626"/>
              </a:solidFill>
              <a:latin typeface="Gill Sans"/>
              <a:ea typeface="Gill Sans"/>
              <a:cs typeface="Gill Sans"/>
              <a:sym typeface="Gill Sans"/>
            </a:endParaRPr>
          </a:p>
        </p:txBody>
      </p:sp>
      <p:sp>
        <p:nvSpPr>
          <p:cNvPr id="297" name="Google Shape;297;g127d473976d_1_96"/>
          <p:cNvSpPr txBox="1"/>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800">
                <a:solidFill>
                  <a:srgbClr val="262626"/>
                </a:solidFill>
                <a:latin typeface="Gill Sans"/>
                <a:ea typeface="Gill Sans"/>
                <a:cs typeface="Gill Sans"/>
                <a:sym typeface="Gill Sans"/>
              </a:rPr>
              <a:t>Touch screens are now a very common form of input device. </a:t>
            </a:r>
            <a:endParaRPr sz="1800">
              <a:solidFill>
                <a:srgbClr val="262626"/>
              </a:solidFill>
              <a:latin typeface="Gill Sans"/>
              <a:ea typeface="Gill Sans"/>
              <a:cs typeface="Gill Sans"/>
              <a:sym typeface="Gill Sans"/>
            </a:endParaRPr>
          </a:p>
          <a:p>
            <a:pPr indent="0" lvl="0" marL="0" rtl="0" algn="l">
              <a:spcBef>
                <a:spcPts val="0"/>
              </a:spcBef>
              <a:spcAft>
                <a:spcPts val="0"/>
              </a:spcAft>
              <a:buNone/>
            </a:pPr>
            <a:r>
              <a:t/>
            </a:r>
            <a:endParaRPr sz="1800">
              <a:solidFill>
                <a:srgbClr val="262626"/>
              </a:solidFill>
              <a:latin typeface="Gill Sans"/>
              <a:ea typeface="Gill Sans"/>
              <a:cs typeface="Gill Sans"/>
              <a:sym typeface="Gill Sans"/>
            </a:endParaRPr>
          </a:p>
          <a:p>
            <a:pPr indent="0" lvl="0" marL="0" rtl="0" algn="l">
              <a:spcBef>
                <a:spcPts val="0"/>
              </a:spcBef>
              <a:spcAft>
                <a:spcPts val="0"/>
              </a:spcAft>
              <a:buNone/>
            </a:pPr>
            <a:r>
              <a:rPr lang="en-US" sz="1800">
                <a:solidFill>
                  <a:srgbClr val="262626"/>
                </a:solidFill>
                <a:latin typeface="Gill Sans"/>
                <a:ea typeface="Gill Sans"/>
                <a:cs typeface="Gill Sans"/>
                <a:sym typeface="Gill Sans"/>
              </a:rPr>
              <a:t>There are three common types of touch screen technologies.</a:t>
            </a:r>
            <a:endParaRPr sz="1800">
              <a:solidFill>
                <a:srgbClr val="262626"/>
              </a:solidFill>
              <a:latin typeface="Gill Sans"/>
              <a:ea typeface="Gill Sans"/>
              <a:cs typeface="Gill Sans"/>
              <a:sym typeface="Gill Sans"/>
            </a:endParaRPr>
          </a:p>
          <a:p>
            <a:pPr indent="0" lvl="0" marL="0" rtl="0" algn="l">
              <a:spcBef>
                <a:spcPts val="0"/>
              </a:spcBef>
              <a:spcAft>
                <a:spcPts val="0"/>
              </a:spcAft>
              <a:buNone/>
            </a:pPr>
            <a:r>
              <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Capacitive</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Infrared</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rgbClr val="9BAFB5"/>
              </a:buClr>
              <a:buSzPts val="1800"/>
              <a:buChar char="•"/>
            </a:pPr>
            <a:r>
              <a:rPr lang="en-US" sz="1800">
                <a:solidFill>
                  <a:srgbClr val="262626"/>
                </a:solidFill>
                <a:latin typeface="Gill Sans"/>
                <a:ea typeface="Gill Sans"/>
                <a:cs typeface="Gill Sans"/>
                <a:sym typeface="Gill Sans"/>
              </a:rPr>
              <a:t>Resistive (most common method at the moment)</a:t>
            </a:r>
            <a:endParaRPr sz="1800">
              <a:solidFill>
                <a:srgbClr val="262626"/>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g127d473976d_1_103"/>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OUTPUT DEVICES - ACTUATORS</a:t>
            </a:r>
            <a:endParaRPr sz="2200">
              <a:solidFill>
                <a:srgbClr val="262626"/>
              </a:solidFill>
              <a:latin typeface="Gill Sans"/>
              <a:ea typeface="Gill Sans"/>
              <a:cs typeface="Gill Sans"/>
              <a:sym typeface="Gill Sans"/>
            </a:endParaRPr>
          </a:p>
        </p:txBody>
      </p:sp>
      <p:sp>
        <p:nvSpPr>
          <p:cNvPr id="303" name="Google Shape;303;g127d473976d_1_103"/>
          <p:cNvSpPr txBox="1"/>
          <p:nvPr/>
        </p:nvSpPr>
        <p:spPr>
          <a:xfrm>
            <a:off x="6745505" y="803477"/>
            <a:ext cx="4815900" cy="6568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An actuator is a mechanical or electromechanical device such as a relay, solenoid or motor.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If a plunger is placed inside the coil, it will move when a current is applied to the coil. This would allow the solenoid to operate a valve or a switch, for example.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There are also examples of rotary solenoids where a cylindrical coil is used. In this case, when a current is supplied to the coil, it would cause a rotational movement of the plunger. </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Diagram&#10;&#10;Description automatically generated" id="304" name="Google Shape;304;g127d473976d_1_103"/>
          <p:cNvPicPr preferRelativeResize="0"/>
          <p:nvPr/>
        </p:nvPicPr>
        <p:blipFill rotWithShape="1">
          <a:blip r:embed="rId3">
            <a:alphaModFix/>
          </a:blip>
          <a:srcRect b="0" l="0" r="0" t="0"/>
          <a:stretch/>
        </p:blipFill>
        <p:spPr>
          <a:xfrm>
            <a:off x="236033" y="2544729"/>
            <a:ext cx="5605346" cy="2428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0" name="Shape 110"/>
        <p:cNvGrpSpPr/>
        <p:nvPr/>
      </p:nvGrpSpPr>
      <p:grpSpPr>
        <a:xfrm>
          <a:off x="0" y="0"/>
          <a:ext cx="0" cy="0"/>
          <a:chOff x="0" y="0"/>
          <a:chExt cx="0" cy="0"/>
        </a:xfrm>
      </p:grpSpPr>
      <p:sp>
        <p:nvSpPr>
          <p:cNvPr id="111" name="Google Shape;111;p4"/>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8571"/>
              <a:buFont typeface="Gill Sans"/>
              <a:buNone/>
            </a:pPr>
            <a:r>
              <a:rPr lang="en-US"/>
              <a:t>THE CENTRAL PROCESSING UNIT (CPU)/MICROPROCESSOR</a:t>
            </a:r>
            <a:endParaRPr/>
          </a:p>
        </p:txBody>
      </p:sp>
      <p:sp>
        <p:nvSpPr>
          <p:cNvPr id="112" name="Google Shape;112;p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Font typeface="Noto Sans Symbols"/>
              <a:buChar char="⮚"/>
            </a:pPr>
            <a:r>
              <a:rPr lang="en-US"/>
              <a:t>The </a:t>
            </a:r>
            <a:r>
              <a:rPr b="1" lang="en-US"/>
              <a:t>central processing unit (CPU) </a:t>
            </a:r>
            <a:r>
              <a:rPr lang="en-US"/>
              <a:t>is central to all modern computer systems (including tablets and smartphones).</a:t>
            </a:r>
            <a:endParaRPr/>
          </a:p>
          <a:p>
            <a:pPr indent="-228600" lvl="0" marL="228600" rtl="0" algn="l">
              <a:lnSpc>
                <a:spcPct val="100000"/>
              </a:lnSpc>
              <a:spcBef>
                <a:spcPts val="1000"/>
              </a:spcBef>
              <a:spcAft>
                <a:spcPts val="0"/>
              </a:spcAft>
              <a:buSzPts val="1900"/>
              <a:buFont typeface="Noto Sans Symbols"/>
              <a:buChar char="⮚"/>
            </a:pPr>
            <a:r>
              <a:rPr lang="en-US"/>
              <a:t>The CPU is very often installed as an </a:t>
            </a:r>
            <a:r>
              <a:rPr b="1" lang="en-US"/>
              <a:t>integrated circuit </a:t>
            </a:r>
            <a:r>
              <a:rPr lang="en-US"/>
              <a:t>on a single microchip.</a:t>
            </a:r>
            <a:endParaRPr/>
          </a:p>
          <a:p>
            <a:pPr indent="-107950" lvl="0" marL="228600" rtl="0" algn="l">
              <a:lnSpc>
                <a:spcPct val="100000"/>
              </a:lnSpc>
              <a:spcBef>
                <a:spcPts val="1000"/>
              </a:spcBef>
              <a:spcAft>
                <a:spcPts val="0"/>
              </a:spcAft>
              <a:buSzPts val="1900"/>
              <a:buNone/>
            </a:pPr>
            <a:r>
              <a:t/>
            </a:r>
            <a:endParaRPr/>
          </a:p>
        </p:txBody>
      </p:sp>
      <p:pic>
        <p:nvPicPr>
          <p:cNvPr descr="A picture containing text, electronics, circuit&#10;&#10;Description automatically generated" id="113" name="Google Shape;113;p4"/>
          <p:cNvPicPr preferRelativeResize="0"/>
          <p:nvPr/>
        </p:nvPicPr>
        <p:blipFill rotWithShape="1">
          <a:blip r:embed="rId3">
            <a:alphaModFix/>
          </a:blip>
          <a:srcRect b="0" l="0" r="0" t="0"/>
          <a:stretch/>
        </p:blipFill>
        <p:spPr>
          <a:xfrm>
            <a:off x="4451674" y="4160952"/>
            <a:ext cx="3288649" cy="1850650"/>
          </a:xfrm>
          <a:prstGeom prst="rect">
            <a:avLst/>
          </a:prstGeom>
          <a:noFill/>
          <a:ln>
            <a:noFill/>
          </a:ln>
        </p:spPr>
      </p:pic>
      <p:pic>
        <p:nvPicPr>
          <p:cNvPr id="114" name="Google Shape;114;p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8" name="Shape 308"/>
        <p:cNvGrpSpPr/>
        <p:nvPr/>
      </p:nvGrpSpPr>
      <p:grpSpPr>
        <a:xfrm>
          <a:off x="0" y="0"/>
          <a:ext cx="0" cy="0"/>
          <a:chOff x="0" y="0"/>
          <a:chExt cx="0" cy="0"/>
        </a:xfrm>
      </p:grpSpPr>
      <p:sp>
        <p:nvSpPr>
          <p:cNvPr id="309" name="Google Shape;309;g127d473976d_1_116"/>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b="1" lang="en-US" sz="2200">
                <a:solidFill>
                  <a:srgbClr val="262626"/>
                </a:solidFill>
                <a:latin typeface="Gill Sans"/>
                <a:ea typeface="Gill Sans"/>
                <a:cs typeface="Gill Sans"/>
                <a:sym typeface="Gill Sans"/>
              </a:rPr>
              <a:t>LIGHT PROJECTORS</a:t>
            </a:r>
            <a:endParaRPr sz="2200">
              <a:solidFill>
                <a:srgbClr val="262626"/>
              </a:solidFill>
              <a:latin typeface="Gill Sans"/>
              <a:ea typeface="Gill Sans"/>
              <a:cs typeface="Gill Sans"/>
              <a:sym typeface="Gill Sans"/>
            </a:endParaRPr>
          </a:p>
        </p:txBody>
      </p:sp>
      <p:sp>
        <p:nvSpPr>
          <p:cNvPr id="310" name="Google Shape;310;g127d473976d_1_116"/>
          <p:cNvSpPr txBox="1"/>
          <p:nvPr/>
        </p:nvSpPr>
        <p:spPr>
          <a:xfrm>
            <a:off x="6754955" y="803477"/>
            <a:ext cx="4815900" cy="6568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BAFB5"/>
              </a:buClr>
              <a:buSzPts val="1900"/>
              <a:buChar char="•"/>
            </a:pPr>
            <a:r>
              <a:rPr lang="en-US" sz="1900">
                <a:solidFill>
                  <a:srgbClr val="000000"/>
                </a:solidFill>
                <a:latin typeface="Gill Sans"/>
                <a:ea typeface="Gill Sans"/>
                <a:cs typeface="Gill Sans"/>
                <a:sym typeface="Gill Sans"/>
              </a:rPr>
              <a:t>There are two common types of light projectors:</a:t>
            </a:r>
            <a:endParaRPr sz="19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digital light projector (DLP) </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liquid crystal display (LCD) projector. </a:t>
            </a:r>
            <a:endParaRPr sz="16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Projectors are used to project computer output onto larger screens or even onto interactive whiteboards. </a:t>
            </a:r>
            <a:endParaRPr sz="1900">
              <a:solidFill>
                <a:srgbClr val="000000"/>
              </a:solidFill>
              <a:latin typeface="Gill Sans"/>
              <a:ea typeface="Gill Sans"/>
              <a:cs typeface="Gill Sans"/>
              <a:sym typeface="Gill Sans"/>
            </a:endParaRPr>
          </a:p>
          <a:p>
            <a:pPr indent="-228600"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They are often used in presentations and in multimedia applications. </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Diagram&#10;&#10;Description automatically generated" id="311" name="Google Shape;311;g127d473976d_1_116"/>
          <p:cNvPicPr preferRelativeResize="0"/>
          <p:nvPr/>
        </p:nvPicPr>
        <p:blipFill rotWithShape="1">
          <a:blip r:embed="rId3">
            <a:alphaModFix/>
          </a:blip>
          <a:srcRect b="0" l="0" r="0" t="0"/>
          <a:stretch/>
        </p:blipFill>
        <p:spPr>
          <a:xfrm>
            <a:off x="208156" y="2313965"/>
            <a:ext cx="5661102" cy="1263631"/>
          </a:xfrm>
          <a:prstGeom prst="rect">
            <a:avLst/>
          </a:prstGeom>
          <a:noFill/>
          <a:ln>
            <a:noFill/>
          </a:ln>
        </p:spPr>
      </p:pic>
      <p:pic>
        <p:nvPicPr>
          <p:cNvPr descr="Diagram&#10;&#10;Description automatically generated" id="312" name="Google Shape;312;g127d473976d_1_116"/>
          <p:cNvPicPr preferRelativeResize="0"/>
          <p:nvPr/>
        </p:nvPicPr>
        <p:blipFill rotWithShape="1">
          <a:blip r:embed="rId4">
            <a:alphaModFix/>
          </a:blip>
          <a:srcRect b="0" l="0" r="0" t="0"/>
          <a:stretch/>
        </p:blipFill>
        <p:spPr>
          <a:xfrm>
            <a:off x="719254" y="3989644"/>
            <a:ext cx="4648201" cy="2354174"/>
          </a:xfrm>
          <a:prstGeom prst="rect">
            <a:avLst/>
          </a:prstGeom>
          <a:noFill/>
          <a:ln>
            <a:noFill/>
          </a:ln>
        </p:spPr>
      </p:pic>
      <p:sp>
        <p:nvSpPr>
          <p:cNvPr id="313" name="Google Shape;313;g127d473976d_1_116"/>
          <p:cNvSpPr txBox="1"/>
          <p:nvPr/>
        </p:nvSpPr>
        <p:spPr>
          <a:xfrm>
            <a:off x="2252547" y="3637156"/>
            <a:ext cx="15723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0000"/>
                </a:solidFill>
                <a:latin typeface="Gill Sans"/>
                <a:ea typeface="Gill Sans"/>
                <a:cs typeface="Gill Sans"/>
                <a:sym typeface="Gill Sans"/>
              </a:rPr>
              <a:t>Digital Light Projector</a:t>
            </a:r>
            <a:endParaRPr sz="1800">
              <a:solidFill>
                <a:srgbClr val="000000"/>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7" name="Shape 317"/>
        <p:cNvGrpSpPr/>
        <p:nvPr/>
      </p:nvGrpSpPr>
      <p:grpSpPr>
        <a:xfrm>
          <a:off x="0" y="0"/>
          <a:ext cx="0" cy="0"/>
          <a:chOff x="0" y="0"/>
          <a:chExt cx="0" cy="0"/>
        </a:xfrm>
      </p:grpSpPr>
      <p:sp>
        <p:nvSpPr>
          <p:cNvPr id="318" name="Google Shape;318;g127d473976d_1_126"/>
          <p:cNvSpPr txBox="1"/>
          <p:nvPr/>
        </p:nvSpPr>
        <p:spPr>
          <a:xfrm>
            <a:off x="3852597" y="595938"/>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INKJET PRINTERS</a:t>
            </a:r>
            <a:endParaRPr sz="2200">
              <a:solidFill>
                <a:srgbClr val="262626"/>
              </a:solidFill>
              <a:latin typeface="Gill Sans"/>
              <a:ea typeface="Gill Sans"/>
              <a:cs typeface="Gill Sans"/>
              <a:sym typeface="Gill Sans"/>
            </a:endParaRPr>
          </a:p>
        </p:txBody>
      </p:sp>
      <p:pic>
        <p:nvPicPr>
          <p:cNvPr descr="A picture containing text, electronics, printer&#10;&#10;Description automatically generated" id="319" name="Google Shape;319;g127d473976d_1_126"/>
          <p:cNvPicPr preferRelativeResize="0"/>
          <p:nvPr/>
        </p:nvPicPr>
        <p:blipFill rotWithShape="1">
          <a:blip r:embed="rId3">
            <a:alphaModFix/>
          </a:blip>
          <a:srcRect b="0" l="0" r="0" t="0"/>
          <a:stretch/>
        </p:blipFill>
        <p:spPr>
          <a:xfrm>
            <a:off x="1667107" y="2935877"/>
            <a:ext cx="2743200" cy="2268638"/>
          </a:xfrm>
          <a:prstGeom prst="rect">
            <a:avLst/>
          </a:prstGeom>
          <a:noFill/>
          <a:ln>
            <a:noFill/>
          </a:ln>
        </p:spPr>
      </p:pic>
      <p:graphicFrame>
        <p:nvGraphicFramePr>
          <p:cNvPr id="320" name="Google Shape;320;g127d473976d_1_126"/>
          <p:cNvGraphicFramePr/>
          <p:nvPr/>
        </p:nvGraphicFramePr>
        <p:xfrm>
          <a:off x="5720834" y="1982432"/>
          <a:ext cx="3000000" cy="3000000"/>
        </p:xfrm>
        <a:graphic>
          <a:graphicData uri="http://schemas.openxmlformats.org/drawingml/2006/table">
            <a:tbl>
              <a:tblPr bandRow="1" firstRow="1">
                <a:noFill/>
                <a:tableStyleId>{04612459-A799-4A34-91F2-77191EF98A06}</a:tableStyleId>
              </a:tblPr>
              <a:tblGrid>
                <a:gridCol w="586250"/>
                <a:gridCol w="5318925"/>
              </a:tblGrid>
              <a:tr h="502925">
                <a:tc>
                  <a:txBody>
                    <a:bodyPr/>
                    <a:lstStyle/>
                    <a:p>
                      <a:pPr indent="0" lvl="0" marL="0" marR="0" rtl="0" algn="l">
                        <a:spcBef>
                          <a:spcPts val="0"/>
                        </a:spcBef>
                        <a:spcAft>
                          <a:spcPts val="0"/>
                        </a:spcAft>
                        <a:buNone/>
                      </a:pPr>
                      <a:r>
                        <a:rPr lang="en-US" sz="900"/>
                        <a:t>Stage in process </a:t>
                      </a:r>
                      <a:endParaRPr sz="1800"/>
                    </a:p>
                  </a:txBody>
                  <a:tcPr marT="45725" marB="45725" marR="91450" marL="91450" anchor="ctr"/>
                </a:tc>
                <a:tc>
                  <a:txBody>
                    <a:bodyPr/>
                    <a:lstStyle/>
                    <a:p>
                      <a:pPr indent="0" lvl="0" marL="0" marR="0" rtl="0" algn="l">
                        <a:spcBef>
                          <a:spcPts val="0"/>
                        </a:spcBef>
                        <a:spcAft>
                          <a:spcPts val="0"/>
                        </a:spcAft>
                        <a:buNone/>
                      </a:pPr>
                      <a:r>
                        <a:rPr lang="en-US" sz="900"/>
                        <a:t>Description of what happens </a:t>
                      </a:r>
                      <a:endParaRPr sz="1800"/>
                    </a:p>
                  </a:txBody>
                  <a:tcPr marT="45725" marB="45725" marR="91450" marL="91450" anchor="ctr"/>
                </a:tc>
              </a:tr>
              <a:tr h="288075">
                <a:tc>
                  <a:txBody>
                    <a:bodyPr/>
                    <a:lstStyle/>
                    <a:p>
                      <a:pPr indent="0" lvl="0" marL="0" marR="0" rtl="0" algn="l">
                        <a:spcBef>
                          <a:spcPts val="0"/>
                        </a:spcBef>
                        <a:spcAft>
                          <a:spcPts val="0"/>
                        </a:spcAft>
                        <a:buNone/>
                      </a:pPr>
                      <a:r>
                        <a:rPr lang="en-US" sz="900"/>
                        <a:t>1 </a:t>
                      </a:r>
                      <a:endParaRPr sz="1800"/>
                    </a:p>
                  </a:txBody>
                  <a:tcPr marT="45725" marB="45725" marR="91450" marL="91450" anchor="ctr"/>
                </a:tc>
                <a:tc>
                  <a:txBody>
                    <a:bodyPr/>
                    <a:lstStyle/>
                    <a:p>
                      <a:pPr indent="0" lvl="0" marL="0" marR="0" rtl="0" algn="l">
                        <a:spcBef>
                          <a:spcPts val="0"/>
                        </a:spcBef>
                        <a:spcAft>
                          <a:spcPts val="0"/>
                        </a:spcAft>
                        <a:buNone/>
                      </a:pPr>
                      <a:r>
                        <a:rPr lang="en-US" sz="900"/>
                        <a:t>the data from the document is sent to a printer driver </a:t>
                      </a:r>
                      <a:endParaRPr sz="1800"/>
                    </a:p>
                  </a:txBody>
                  <a:tcPr marT="45725" marB="45725" marR="91450" marL="91450" anchor="ctr"/>
                </a:tc>
              </a:tr>
              <a:tr h="288075">
                <a:tc>
                  <a:txBody>
                    <a:bodyPr/>
                    <a:lstStyle/>
                    <a:p>
                      <a:pPr indent="0" lvl="0" marL="0" marR="0" rtl="0" algn="l">
                        <a:spcBef>
                          <a:spcPts val="0"/>
                        </a:spcBef>
                        <a:spcAft>
                          <a:spcPts val="0"/>
                        </a:spcAft>
                        <a:buNone/>
                      </a:pPr>
                      <a:r>
                        <a:rPr lang="en-US" sz="900"/>
                        <a:t>2 </a:t>
                      </a:r>
                      <a:endParaRPr sz="1800"/>
                    </a:p>
                  </a:txBody>
                  <a:tcPr marT="45725" marB="45725" marR="91450" marL="91450" anchor="ctr"/>
                </a:tc>
                <a:tc>
                  <a:txBody>
                    <a:bodyPr/>
                    <a:lstStyle/>
                    <a:p>
                      <a:pPr indent="0" lvl="0" marL="0" marR="0" rtl="0" algn="l">
                        <a:spcBef>
                          <a:spcPts val="0"/>
                        </a:spcBef>
                        <a:spcAft>
                          <a:spcPts val="0"/>
                        </a:spcAft>
                        <a:buNone/>
                      </a:pPr>
                      <a:r>
                        <a:rPr lang="en-US" sz="900"/>
                        <a:t>the printer driver ensures that the data is in a format that the chosen printer can understand </a:t>
                      </a:r>
                      <a:endParaRPr sz="1800"/>
                    </a:p>
                  </a:txBody>
                  <a:tcPr marT="45725" marB="45725" marR="91450" marL="91450" anchor="ctr"/>
                </a:tc>
              </a:tr>
              <a:tr h="466900">
                <a:tc>
                  <a:txBody>
                    <a:bodyPr/>
                    <a:lstStyle/>
                    <a:p>
                      <a:pPr indent="0" lvl="0" marL="0" marR="0" rtl="0" algn="l">
                        <a:spcBef>
                          <a:spcPts val="0"/>
                        </a:spcBef>
                        <a:spcAft>
                          <a:spcPts val="0"/>
                        </a:spcAft>
                        <a:buNone/>
                      </a:pPr>
                      <a:r>
                        <a:rPr lang="en-US" sz="900"/>
                        <a:t>3 </a:t>
                      </a:r>
                      <a:endParaRPr sz="1800"/>
                    </a:p>
                  </a:txBody>
                  <a:tcPr marT="45725" marB="45725" marR="91450" marL="91450" anchor="ctr"/>
                </a:tc>
                <a:tc>
                  <a:txBody>
                    <a:bodyPr/>
                    <a:lstStyle/>
                    <a:p>
                      <a:pPr indent="0" lvl="0" marL="0" marR="0" rtl="0" algn="l">
                        <a:spcBef>
                          <a:spcPts val="0"/>
                        </a:spcBef>
                        <a:spcAft>
                          <a:spcPts val="0"/>
                        </a:spcAft>
                        <a:buNone/>
                      </a:pPr>
                      <a:r>
                        <a:rPr lang="en-US" sz="900"/>
                        <a:t>a check is made by the printer driver to ensure that the chosen printer is available to print (e.g. is it busy, is it off- line, is it out of ink, and so on) </a:t>
                      </a:r>
                      <a:endParaRPr sz="1800"/>
                    </a:p>
                  </a:txBody>
                  <a:tcPr marT="45725" marB="45725" marR="91450" marL="91450" anchor="ctr"/>
                </a:tc>
              </a:tr>
              <a:tr h="298025">
                <a:tc>
                  <a:txBody>
                    <a:bodyPr/>
                    <a:lstStyle/>
                    <a:p>
                      <a:pPr indent="0" lvl="0" marL="0" marR="0" rtl="0" algn="l">
                        <a:spcBef>
                          <a:spcPts val="0"/>
                        </a:spcBef>
                        <a:spcAft>
                          <a:spcPts val="0"/>
                        </a:spcAft>
                        <a:buNone/>
                      </a:pPr>
                      <a:r>
                        <a:rPr lang="en-US" sz="900"/>
                        <a:t>4 </a:t>
                      </a:r>
                      <a:endParaRPr sz="1800"/>
                    </a:p>
                  </a:txBody>
                  <a:tcPr marT="45725" marB="45725" marR="91450" marL="91450" anchor="ctr"/>
                </a:tc>
                <a:tc>
                  <a:txBody>
                    <a:bodyPr/>
                    <a:lstStyle/>
                    <a:p>
                      <a:pPr indent="0" lvl="0" marL="0" marR="0" rtl="0" algn="l">
                        <a:spcBef>
                          <a:spcPts val="0"/>
                        </a:spcBef>
                        <a:spcAft>
                          <a:spcPts val="0"/>
                        </a:spcAft>
                        <a:buNone/>
                      </a:pPr>
                      <a:r>
                        <a:rPr lang="en-US" sz="900"/>
                        <a:t>the data is then sent to the printer and it is stored in a temporary memory known as a printer buffer </a:t>
                      </a:r>
                      <a:endParaRPr sz="1800"/>
                    </a:p>
                  </a:txBody>
                  <a:tcPr marT="45725" marB="45725" marR="91450" marL="91450" anchor="ctr"/>
                </a:tc>
              </a:tr>
              <a:tr h="502925">
                <a:tc>
                  <a:txBody>
                    <a:bodyPr/>
                    <a:lstStyle/>
                    <a:p>
                      <a:pPr indent="0" lvl="0" marL="0" marR="0" rtl="0" algn="l">
                        <a:spcBef>
                          <a:spcPts val="0"/>
                        </a:spcBef>
                        <a:spcAft>
                          <a:spcPts val="0"/>
                        </a:spcAft>
                        <a:buNone/>
                      </a:pPr>
                      <a:r>
                        <a:rPr lang="en-US" sz="900"/>
                        <a:t>5 </a:t>
                      </a:r>
                      <a:endParaRPr sz="1800"/>
                    </a:p>
                  </a:txBody>
                  <a:tcPr marT="45725" marB="45725" marR="91450" marL="91450" anchor="ctr"/>
                </a:tc>
                <a:tc>
                  <a:txBody>
                    <a:bodyPr/>
                    <a:lstStyle/>
                    <a:p>
                      <a:pPr indent="0" lvl="0" marL="0" marR="0" rtl="0" algn="l">
                        <a:spcBef>
                          <a:spcPts val="0"/>
                        </a:spcBef>
                        <a:spcAft>
                          <a:spcPts val="0"/>
                        </a:spcAft>
                        <a:buNone/>
                      </a:pPr>
                      <a:r>
                        <a:rPr lang="en-US" sz="900"/>
                        <a:t>a sheet of paper is then fed into the main body of the printer; a sensor detects whether paper is available in the paper feed tray – if it is out of paper (or the paper is jammed) then an error message is sent back to the computer </a:t>
                      </a:r>
                      <a:endParaRPr sz="1800"/>
                    </a:p>
                  </a:txBody>
                  <a:tcPr marT="45725" marB="45725" marR="91450" marL="91450" anchor="ctr"/>
                </a:tc>
              </a:tr>
              <a:tr h="502925">
                <a:tc>
                  <a:txBody>
                    <a:bodyPr/>
                    <a:lstStyle/>
                    <a:p>
                      <a:pPr indent="0" lvl="0" marL="0" marR="0" rtl="0" algn="l">
                        <a:spcBef>
                          <a:spcPts val="0"/>
                        </a:spcBef>
                        <a:spcAft>
                          <a:spcPts val="0"/>
                        </a:spcAft>
                        <a:buNone/>
                      </a:pPr>
                      <a:r>
                        <a:rPr lang="en-US" sz="900"/>
                        <a:t>6 </a:t>
                      </a:r>
                      <a:endParaRPr sz="1800"/>
                    </a:p>
                  </a:txBody>
                  <a:tcPr marT="45725" marB="45725" marR="91450" marL="91450" anchor="ctr"/>
                </a:tc>
                <a:tc>
                  <a:txBody>
                    <a:bodyPr/>
                    <a:lstStyle/>
                    <a:p>
                      <a:pPr indent="0" lvl="0" marL="0" marR="0" rtl="0" algn="l">
                        <a:spcBef>
                          <a:spcPts val="0"/>
                        </a:spcBef>
                        <a:spcAft>
                          <a:spcPts val="0"/>
                        </a:spcAft>
                        <a:buNone/>
                      </a:pPr>
                      <a:r>
                        <a:rPr lang="en-US" sz="900"/>
                        <a:t>as the sheet of paper is fed through the printer, the print head moves from side to side across the paper printing the text or image; the four ink colours are sprayed in their exact amounts to produce the desired final colour </a:t>
                      </a:r>
                      <a:endParaRPr sz="1800"/>
                    </a:p>
                  </a:txBody>
                  <a:tcPr marT="45725" marB="45725" marR="91450" marL="91450" anchor="ctr"/>
                </a:tc>
              </a:tr>
              <a:tr h="456950">
                <a:tc>
                  <a:txBody>
                    <a:bodyPr/>
                    <a:lstStyle/>
                    <a:p>
                      <a:pPr indent="0" lvl="0" marL="0" marR="0" rtl="0" algn="l">
                        <a:spcBef>
                          <a:spcPts val="0"/>
                        </a:spcBef>
                        <a:spcAft>
                          <a:spcPts val="0"/>
                        </a:spcAft>
                        <a:buNone/>
                      </a:pPr>
                      <a:r>
                        <a:rPr lang="en-US" sz="900"/>
                        <a:t>7 </a:t>
                      </a:r>
                      <a:endParaRPr sz="1800"/>
                    </a:p>
                  </a:txBody>
                  <a:tcPr marT="45725" marB="45725" marR="91450" marL="91450" anchor="ctr"/>
                </a:tc>
                <a:tc>
                  <a:txBody>
                    <a:bodyPr/>
                    <a:lstStyle/>
                    <a:p>
                      <a:pPr indent="0" lvl="0" marL="0" marR="0" rtl="0" algn="l">
                        <a:spcBef>
                          <a:spcPts val="0"/>
                        </a:spcBef>
                        <a:spcAft>
                          <a:spcPts val="0"/>
                        </a:spcAft>
                        <a:buNone/>
                      </a:pPr>
                      <a:r>
                        <a:rPr lang="en-US" sz="900"/>
                        <a:t>at the end of each full pass of the print head, the paper is advanced very slightly to allow the next line to be printed; this continues until the whole page has been printed </a:t>
                      </a:r>
                      <a:endParaRPr sz="1800"/>
                    </a:p>
                  </a:txBody>
                  <a:tcPr marT="45725" marB="45725" marR="91450" marL="91450" anchor="ctr"/>
                </a:tc>
              </a:tr>
              <a:tr h="365775">
                <a:tc>
                  <a:txBody>
                    <a:bodyPr/>
                    <a:lstStyle/>
                    <a:p>
                      <a:pPr indent="0" lvl="0" marL="0" marR="0" rtl="0" algn="l">
                        <a:spcBef>
                          <a:spcPts val="0"/>
                        </a:spcBef>
                        <a:spcAft>
                          <a:spcPts val="0"/>
                        </a:spcAft>
                        <a:buNone/>
                      </a:pPr>
                      <a:r>
                        <a:rPr lang="en-US" sz="900"/>
                        <a:t>8 </a:t>
                      </a:r>
                      <a:endParaRPr sz="1800"/>
                    </a:p>
                  </a:txBody>
                  <a:tcPr marT="45725" marB="45725" marR="91450" marL="91450" anchor="ctr"/>
                </a:tc>
                <a:tc>
                  <a:txBody>
                    <a:bodyPr/>
                    <a:lstStyle/>
                    <a:p>
                      <a:pPr indent="0" lvl="0" marL="0" marR="0" rtl="0" algn="l">
                        <a:spcBef>
                          <a:spcPts val="0"/>
                        </a:spcBef>
                        <a:spcAft>
                          <a:spcPts val="0"/>
                        </a:spcAft>
                        <a:buNone/>
                      </a:pPr>
                      <a:r>
                        <a:rPr lang="en-US" sz="900"/>
                        <a:t>if there is more data in the printer buffer, then the whole process from stage 5 is repeated until the buffer is finally empty </a:t>
                      </a:r>
                      <a:endParaRPr sz="1800"/>
                    </a:p>
                  </a:txBody>
                  <a:tcPr marT="45725" marB="45725" marR="91450" marL="91450" anchor="ctr"/>
                </a:tc>
              </a:tr>
              <a:tr h="502925">
                <a:tc>
                  <a:txBody>
                    <a:bodyPr/>
                    <a:lstStyle/>
                    <a:p>
                      <a:pPr indent="0" lvl="0" marL="0" marR="0" rtl="0" algn="l">
                        <a:spcBef>
                          <a:spcPts val="0"/>
                        </a:spcBef>
                        <a:spcAft>
                          <a:spcPts val="0"/>
                        </a:spcAft>
                        <a:buNone/>
                      </a:pPr>
                      <a:r>
                        <a:rPr lang="en-US" sz="900"/>
                        <a:t>9 </a:t>
                      </a:r>
                      <a:endParaRPr sz="1800"/>
                    </a:p>
                  </a:txBody>
                  <a:tcPr marT="45725" marB="45725" marR="91450" marL="91450" anchor="ctr"/>
                </a:tc>
                <a:tc>
                  <a:txBody>
                    <a:bodyPr/>
                    <a:lstStyle/>
                    <a:p>
                      <a:pPr indent="0" lvl="0" marL="0" marR="0" rtl="0" algn="l">
                        <a:spcBef>
                          <a:spcPts val="0"/>
                        </a:spcBef>
                        <a:spcAft>
                          <a:spcPts val="0"/>
                        </a:spcAft>
                        <a:buNone/>
                      </a:pPr>
                      <a:r>
                        <a:rPr lang="en-US" sz="900"/>
                        <a:t>once the printer buffer is empty, the printer sends an interrupt to the CPU in the computer; this is a request for more data to be sent to the printer; the whole process continues until the whole of the document has been printed </a:t>
                      </a:r>
                      <a:endParaRPr sz="1800"/>
                    </a:p>
                  </a:txBody>
                  <a:tcPr marT="45725" marB="45725" marR="91450" marL="9145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4" name="Shape 324"/>
        <p:cNvGrpSpPr/>
        <p:nvPr/>
      </p:nvGrpSpPr>
      <p:grpSpPr>
        <a:xfrm>
          <a:off x="0" y="0"/>
          <a:ext cx="0" cy="0"/>
          <a:chOff x="0" y="0"/>
          <a:chExt cx="0" cy="0"/>
        </a:xfrm>
      </p:grpSpPr>
      <p:sp>
        <p:nvSpPr>
          <p:cNvPr id="325" name="Google Shape;325;g127d473976d_1_138"/>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b="1" lang="en-US" sz="2200">
                <a:solidFill>
                  <a:srgbClr val="262626"/>
                </a:solidFill>
                <a:latin typeface="Gill Sans"/>
                <a:ea typeface="Gill Sans"/>
                <a:cs typeface="Gill Sans"/>
                <a:sym typeface="Gill Sans"/>
              </a:rPr>
              <a:t>LASER PRINTERS</a:t>
            </a:r>
            <a:endParaRPr sz="2200">
              <a:solidFill>
                <a:srgbClr val="262626"/>
              </a:solidFill>
              <a:latin typeface="Gill Sans"/>
              <a:ea typeface="Gill Sans"/>
              <a:cs typeface="Gill Sans"/>
              <a:sym typeface="Gill Sans"/>
            </a:endParaRPr>
          </a:p>
        </p:txBody>
      </p:sp>
      <p:pic>
        <p:nvPicPr>
          <p:cNvPr descr="A picture containing text, electronics, duplicator, printer&#10;&#10;Description automatically generated" id="326" name="Google Shape;326;g127d473976d_1_138"/>
          <p:cNvPicPr preferRelativeResize="0"/>
          <p:nvPr/>
        </p:nvPicPr>
        <p:blipFill rotWithShape="1">
          <a:blip r:embed="rId3">
            <a:alphaModFix/>
          </a:blip>
          <a:srcRect b="0" l="0" r="0" t="0"/>
          <a:stretch/>
        </p:blipFill>
        <p:spPr>
          <a:xfrm>
            <a:off x="1676400" y="2684265"/>
            <a:ext cx="2743200" cy="2619022"/>
          </a:xfrm>
          <a:prstGeom prst="rect">
            <a:avLst/>
          </a:prstGeom>
          <a:noFill/>
          <a:ln>
            <a:noFill/>
          </a:ln>
        </p:spPr>
      </p:pic>
      <p:graphicFrame>
        <p:nvGraphicFramePr>
          <p:cNvPr id="327" name="Google Shape;327;g127d473976d_1_138"/>
          <p:cNvGraphicFramePr/>
          <p:nvPr/>
        </p:nvGraphicFramePr>
        <p:xfrm>
          <a:off x="5788170" y="803483"/>
          <a:ext cx="3000000" cy="3000000"/>
        </p:xfrm>
        <a:graphic>
          <a:graphicData uri="http://schemas.openxmlformats.org/drawingml/2006/table">
            <a:tbl>
              <a:tblPr bandRow="1" firstRow="1">
                <a:noFill/>
                <a:tableStyleId>{04612459-A799-4A34-91F2-77191EF98A06}</a:tableStyleId>
              </a:tblPr>
              <a:tblGrid>
                <a:gridCol w="521800"/>
                <a:gridCol w="5102925"/>
              </a:tblGrid>
              <a:tr h="493050">
                <a:tc>
                  <a:txBody>
                    <a:bodyPr/>
                    <a:lstStyle/>
                    <a:p>
                      <a:pPr indent="0" lvl="0" marL="0" marR="0" rtl="0" algn="l">
                        <a:spcBef>
                          <a:spcPts val="0"/>
                        </a:spcBef>
                        <a:spcAft>
                          <a:spcPts val="0"/>
                        </a:spcAft>
                        <a:buNone/>
                      </a:pPr>
                      <a:r>
                        <a:rPr lang="en-US" sz="900"/>
                        <a:t>Stage in process </a:t>
                      </a:r>
                      <a:endParaRPr sz="1800"/>
                    </a:p>
                  </a:txBody>
                  <a:tcPr marT="45725" marB="45725" marR="91450" marL="91450" anchor="ctr"/>
                </a:tc>
                <a:tc>
                  <a:txBody>
                    <a:bodyPr/>
                    <a:lstStyle/>
                    <a:p>
                      <a:pPr indent="0" lvl="0" marL="0" marR="0" rtl="0" algn="l">
                        <a:spcBef>
                          <a:spcPts val="0"/>
                        </a:spcBef>
                        <a:spcAft>
                          <a:spcPts val="0"/>
                        </a:spcAft>
                        <a:buNone/>
                      </a:pPr>
                      <a:r>
                        <a:rPr lang="en-US" sz="900"/>
                        <a:t>Description of what happens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1 </a:t>
                      </a:r>
                      <a:endParaRPr sz="1800"/>
                    </a:p>
                  </a:txBody>
                  <a:tcPr marT="45725" marB="45725" marR="91450" marL="91450" anchor="ctr"/>
                </a:tc>
                <a:tc>
                  <a:txBody>
                    <a:bodyPr/>
                    <a:lstStyle/>
                    <a:p>
                      <a:pPr indent="0" lvl="0" marL="0" marR="0" rtl="0" algn="l">
                        <a:spcBef>
                          <a:spcPts val="0"/>
                        </a:spcBef>
                        <a:spcAft>
                          <a:spcPts val="0"/>
                        </a:spcAft>
                        <a:buNone/>
                      </a:pPr>
                      <a:r>
                        <a:rPr lang="en-US" sz="900"/>
                        <a:t>the data from the document is sent to a printer driver </a:t>
                      </a:r>
                      <a:endParaRPr sz="1800"/>
                    </a:p>
                  </a:txBody>
                  <a:tcPr marT="45725" marB="45725" marR="91450" marL="91450" anchor="ctr"/>
                </a:tc>
              </a:tr>
              <a:tr h="319500">
                <a:tc>
                  <a:txBody>
                    <a:bodyPr/>
                    <a:lstStyle/>
                    <a:p>
                      <a:pPr indent="0" lvl="0" marL="0" marR="0" rtl="0" algn="l">
                        <a:spcBef>
                          <a:spcPts val="0"/>
                        </a:spcBef>
                        <a:spcAft>
                          <a:spcPts val="0"/>
                        </a:spcAft>
                        <a:buNone/>
                      </a:pPr>
                      <a:r>
                        <a:rPr lang="en-US" sz="900"/>
                        <a:t>2 </a:t>
                      </a:r>
                      <a:endParaRPr sz="1800"/>
                    </a:p>
                  </a:txBody>
                  <a:tcPr marT="45725" marB="45725" marR="91450" marL="91450" anchor="ctr"/>
                </a:tc>
                <a:tc>
                  <a:txBody>
                    <a:bodyPr/>
                    <a:lstStyle/>
                    <a:p>
                      <a:pPr indent="0" lvl="0" marL="0" marR="0" rtl="0" algn="l">
                        <a:spcBef>
                          <a:spcPts val="0"/>
                        </a:spcBef>
                        <a:spcAft>
                          <a:spcPts val="0"/>
                        </a:spcAft>
                        <a:buNone/>
                      </a:pPr>
                      <a:r>
                        <a:rPr lang="en-US" sz="900"/>
                        <a:t>the printer driver ensures that the data is in a format that the chosen printer can understand </a:t>
                      </a:r>
                      <a:endParaRPr sz="1800"/>
                    </a:p>
                  </a:txBody>
                  <a:tcPr marT="45725" marB="45725" marR="91450" marL="91450" anchor="ctr"/>
                </a:tc>
              </a:tr>
              <a:tr h="365775">
                <a:tc>
                  <a:txBody>
                    <a:bodyPr/>
                    <a:lstStyle/>
                    <a:p>
                      <a:pPr indent="0" lvl="0" marL="0" marR="0" rtl="0" algn="l">
                        <a:spcBef>
                          <a:spcPts val="0"/>
                        </a:spcBef>
                        <a:spcAft>
                          <a:spcPts val="0"/>
                        </a:spcAft>
                        <a:buNone/>
                      </a:pPr>
                      <a:r>
                        <a:rPr lang="en-US" sz="900"/>
                        <a:t>3 </a:t>
                      </a:r>
                      <a:endParaRPr sz="1800"/>
                    </a:p>
                  </a:txBody>
                  <a:tcPr marT="45725" marB="45725" marR="91450" marL="91450" anchor="ctr"/>
                </a:tc>
                <a:tc>
                  <a:txBody>
                    <a:bodyPr/>
                    <a:lstStyle/>
                    <a:p>
                      <a:pPr indent="0" lvl="0" marL="0" marR="0" rtl="0" algn="l">
                        <a:spcBef>
                          <a:spcPts val="0"/>
                        </a:spcBef>
                        <a:spcAft>
                          <a:spcPts val="0"/>
                        </a:spcAft>
                        <a:buNone/>
                      </a:pPr>
                      <a:r>
                        <a:rPr lang="en-US" sz="900"/>
                        <a:t>a check is made by the printer driver to ensure that the chosen printer is available to print (e.g. is it busy, is it off-line, is it out of ink, and so on)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4 </a:t>
                      </a:r>
                      <a:endParaRPr sz="1800"/>
                    </a:p>
                  </a:txBody>
                  <a:tcPr marT="45725" marB="45725" marR="91450" marL="91450" anchor="ctr"/>
                </a:tc>
                <a:tc>
                  <a:txBody>
                    <a:bodyPr/>
                    <a:lstStyle/>
                    <a:p>
                      <a:pPr indent="0" lvl="0" marL="0" marR="0" rtl="0" algn="l">
                        <a:spcBef>
                          <a:spcPts val="0"/>
                        </a:spcBef>
                        <a:spcAft>
                          <a:spcPts val="0"/>
                        </a:spcAft>
                        <a:buNone/>
                      </a:pPr>
                      <a:r>
                        <a:rPr lang="en-US" sz="900"/>
                        <a:t>the data is then sent to the printer and it is stored in a temporary memory known as a printer buffer </a:t>
                      </a:r>
                      <a:endParaRPr sz="1800"/>
                    </a:p>
                  </a:txBody>
                  <a:tcPr marT="45725" marB="45725" marR="91450" marL="91450" anchor="ctr"/>
                </a:tc>
              </a:tr>
              <a:tr h="503825">
                <a:tc>
                  <a:txBody>
                    <a:bodyPr/>
                    <a:lstStyle/>
                    <a:p>
                      <a:pPr indent="0" lvl="0" marL="0" marR="0" rtl="0" algn="l">
                        <a:spcBef>
                          <a:spcPts val="0"/>
                        </a:spcBef>
                        <a:spcAft>
                          <a:spcPts val="0"/>
                        </a:spcAft>
                        <a:buNone/>
                      </a:pPr>
                      <a:r>
                        <a:rPr lang="en-US" sz="900"/>
                        <a:t>5 </a:t>
                      </a:r>
                      <a:endParaRPr sz="1800"/>
                    </a:p>
                  </a:txBody>
                  <a:tcPr marT="45725" marB="45725" marR="91450" marL="91450" anchor="ctr"/>
                </a:tc>
                <a:tc>
                  <a:txBody>
                    <a:bodyPr/>
                    <a:lstStyle/>
                    <a:p>
                      <a:pPr indent="0" lvl="0" marL="0" marR="0" rtl="0" algn="l">
                        <a:spcBef>
                          <a:spcPts val="0"/>
                        </a:spcBef>
                        <a:spcAft>
                          <a:spcPts val="0"/>
                        </a:spcAft>
                        <a:buNone/>
                      </a:pPr>
                      <a:r>
                        <a:rPr lang="en-US" sz="900"/>
                        <a:t>the start of the printing process involves a printing drum being given a positive charge; as this drum rotates, a laser beam is scanned across it removing the positive charge in certain areas; this leaves negatively charged areas that exactly match the text/images of the page to be printed </a:t>
                      </a:r>
                      <a:endParaRPr sz="1800"/>
                    </a:p>
                  </a:txBody>
                  <a:tcPr marT="45725" marB="45725" marR="91450" marL="91450" anchor="ctr"/>
                </a:tc>
              </a:tr>
              <a:tr h="491550">
                <a:tc>
                  <a:txBody>
                    <a:bodyPr/>
                    <a:lstStyle/>
                    <a:p>
                      <a:pPr indent="0" lvl="0" marL="0" marR="0" rtl="0" algn="l">
                        <a:spcBef>
                          <a:spcPts val="0"/>
                        </a:spcBef>
                        <a:spcAft>
                          <a:spcPts val="0"/>
                        </a:spcAft>
                        <a:buNone/>
                      </a:pPr>
                      <a:r>
                        <a:rPr lang="en-US" sz="900"/>
                        <a:t>6 </a:t>
                      </a:r>
                      <a:endParaRPr sz="1800"/>
                    </a:p>
                  </a:txBody>
                  <a:tcPr marT="45725" marB="45725" marR="91450" marL="91450" anchor="ctr"/>
                </a:tc>
                <a:tc>
                  <a:txBody>
                    <a:bodyPr/>
                    <a:lstStyle/>
                    <a:p>
                      <a:pPr indent="0" lvl="0" marL="0" marR="0" rtl="0" algn="l">
                        <a:spcBef>
                          <a:spcPts val="0"/>
                        </a:spcBef>
                        <a:spcAft>
                          <a:spcPts val="0"/>
                        </a:spcAft>
                        <a:buNone/>
                      </a:pPr>
                      <a:r>
                        <a:rPr lang="en-US" sz="900"/>
                        <a:t>the drum is then coated with positively charged toner (powdered ink); since the toner is positively charged, it only sticks to the negatively charged parts of the drum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7 </a:t>
                      </a:r>
                      <a:endParaRPr sz="1800"/>
                    </a:p>
                  </a:txBody>
                  <a:tcPr marT="45725" marB="45725" marR="91450" marL="91450" anchor="ctr"/>
                </a:tc>
                <a:tc>
                  <a:txBody>
                    <a:bodyPr/>
                    <a:lstStyle/>
                    <a:p>
                      <a:pPr indent="0" lvl="0" marL="0" marR="0" rtl="0" algn="l">
                        <a:spcBef>
                          <a:spcPts val="0"/>
                        </a:spcBef>
                        <a:spcAft>
                          <a:spcPts val="0"/>
                        </a:spcAft>
                        <a:buNone/>
                      </a:pPr>
                      <a:r>
                        <a:rPr lang="en-US" sz="900"/>
                        <a:t>a negatively charged sheet of paper is then rolled over the drum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8 </a:t>
                      </a:r>
                      <a:endParaRPr sz="1800"/>
                    </a:p>
                  </a:txBody>
                  <a:tcPr marT="45725" marB="45725" marR="91450" marL="91450" anchor="ctr"/>
                </a:tc>
                <a:tc>
                  <a:txBody>
                    <a:bodyPr/>
                    <a:lstStyle/>
                    <a:p>
                      <a:pPr indent="0" lvl="0" marL="0" marR="0" rtl="0" algn="l">
                        <a:spcBef>
                          <a:spcPts val="0"/>
                        </a:spcBef>
                        <a:spcAft>
                          <a:spcPts val="0"/>
                        </a:spcAft>
                        <a:buNone/>
                      </a:pPr>
                      <a:r>
                        <a:rPr lang="en-US" sz="900"/>
                        <a:t>the toner on the drum now sticks to the paper to produce an exact copy of the page sent to the printer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9 </a:t>
                      </a:r>
                      <a:endParaRPr sz="1800"/>
                    </a:p>
                  </a:txBody>
                  <a:tcPr marT="45725" marB="45725" marR="91450" marL="91450" anchor="ctr"/>
                </a:tc>
                <a:tc>
                  <a:txBody>
                    <a:bodyPr/>
                    <a:lstStyle/>
                    <a:p>
                      <a:pPr indent="0" lvl="0" marL="0" marR="0" rtl="0" algn="l">
                        <a:spcBef>
                          <a:spcPts val="0"/>
                        </a:spcBef>
                        <a:spcAft>
                          <a:spcPts val="0"/>
                        </a:spcAft>
                        <a:buNone/>
                      </a:pPr>
                      <a:r>
                        <a:rPr lang="en-US" sz="900"/>
                        <a:t>to prevent the paper sticking to the drum, the electric charge on the paper is removed after one rotation of the drum </a:t>
                      </a:r>
                      <a:endParaRPr sz="1800"/>
                    </a:p>
                  </a:txBody>
                  <a:tcPr marT="45725" marB="45725" marR="91450" marL="91450" anchor="ctr"/>
                </a:tc>
              </a:tr>
              <a:tr h="365775">
                <a:tc>
                  <a:txBody>
                    <a:bodyPr/>
                    <a:lstStyle/>
                    <a:p>
                      <a:pPr indent="0" lvl="0" marL="0" marR="0" rtl="0" algn="l">
                        <a:spcBef>
                          <a:spcPts val="0"/>
                        </a:spcBef>
                        <a:spcAft>
                          <a:spcPts val="0"/>
                        </a:spcAft>
                        <a:buNone/>
                      </a:pPr>
                      <a:r>
                        <a:rPr lang="en-US" sz="900"/>
                        <a:t>10 </a:t>
                      </a:r>
                      <a:endParaRPr sz="1800"/>
                    </a:p>
                  </a:txBody>
                  <a:tcPr marT="45725" marB="45725" marR="91450" marL="91450" anchor="ctr"/>
                </a:tc>
                <a:tc>
                  <a:txBody>
                    <a:bodyPr/>
                    <a:lstStyle/>
                    <a:p>
                      <a:pPr indent="0" lvl="0" marL="0" marR="0" rtl="0" algn="l">
                        <a:spcBef>
                          <a:spcPts val="0"/>
                        </a:spcBef>
                        <a:spcAft>
                          <a:spcPts val="0"/>
                        </a:spcAft>
                        <a:buNone/>
                      </a:pPr>
                      <a:r>
                        <a:rPr lang="en-US" sz="900"/>
                        <a:t>the paper finally goes through a fuser which is a set of heated rollers; the heat melts the ink so that it fixes permanently to the paper </a:t>
                      </a:r>
                      <a:endParaRPr sz="1800"/>
                    </a:p>
                  </a:txBody>
                  <a:tcPr marT="45725" marB="45725" marR="91450" marL="91450" anchor="ctr"/>
                </a:tc>
              </a:tr>
              <a:tr h="307225">
                <a:tc>
                  <a:txBody>
                    <a:bodyPr/>
                    <a:lstStyle/>
                    <a:p>
                      <a:pPr indent="0" lvl="0" marL="0" marR="0" rtl="0" algn="l">
                        <a:spcBef>
                          <a:spcPts val="0"/>
                        </a:spcBef>
                        <a:spcAft>
                          <a:spcPts val="0"/>
                        </a:spcAft>
                        <a:buNone/>
                      </a:pPr>
                      <a:r>
                        <a:rPr lang="en-US" sz="900"/>
                        <a:t>11 </a:t>
                      </a:r>
                      <a:endParaRPr sz="1800"/>
                    </a:p>
                  </a:txBody>
                  <a:tcPr marT="45725" marB="45725" marR="91450" marL="91450" anchor="ctr"/>
                </a:tc>
                <a:tc>
                  <a:txBody>
                    <a:bodyPr/>
                    <a:lstStyle/>
                    <a:p>
                      <a:pPr indent="0" lvl="0" marL="0" marR="0" rtl="0" algn="l">
                        <a:spcBef>
                          <a:spcPts val="0"/>
                        </a:spcBef>
                        <a:spcAft>
                          <a:spcPts val="0"/>
                        </a:spcAft>
                        <a:buNone/>
                      </a:pPr>
                      <a:r>
                        <a:rPr lang="en-US" sz="900"/>
                        <a:t>at the very end, a discharge lamp removes all the electric charge from the drum making it ready to print the next page </a:t>
                      </a:r>
                      <a:endParaRPr sz="1800"/>
                    </a:p>
                  </a:txBody>
                  <a:tcPr marT="45725" marB="45725" marR="91450" marL="9145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1" name="Shape 331"/>
        <p:cNvGrpSpPr/>
        <p:nvPr/>
      </p:nvGrpSpPr>
      <p:grpSpPr>
        <a:xfrm>
          <a:off x="0" y="0"/>
          <a:ext cx="0" cy="0"/>
          <a:chOff x="0" y="0"/>
          <a:chExt cx="0" cy="0"/>
        </a:xfrm>
      </p:grpSpPr>
      <p:sp>
        <p:nvSpPr>
          <p:cNvPr id="332" name="Google Shape;332;g127d473976d_1_146"/>
          <p:cNvSpPr txBox="1"/>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None/>
            </a:pPr>
            <a:r>
              <a:rPr lang="en-US" sz="2800">
                <a:solidFill>
                  <a:srgbClr val="262626"/>
                </a:solidFill>
                <a:latin typeface="Gill Sans"/>
                <a:ea typeface="Gill Sans"/>
                <a:cs typeface="Gill Sans"/>
                <a:sym typeface="Gill Sans"/>
              </a:rPr>
              <a:t>LED AND LCD SCREENS</a:t>
            </a:r>
            <a:endParaRPr sz="2800">
              <a:solidFill>
                <a:srgbClr val="262626"/>
              </a:solidFill>
              <a:latin typeface="Gill Sans"/>
              <a:ea typeface="Gill Sans"/>
              <a:cs typeface="Gill Sans"/>
              <a:sym typeface="Gill Sans"/>
            </a:endParaRPr>
          </a:p>
        </p:txBody>
      </p:sp>
      <p:sp>
        <p:nvSpPr>
          <p:cNvPr id="333" name="Google Shape;333;g127d473976d_1_146"/>
          <p:cNvSpPr txBox="1"/>
          <p:nvPr/>
        </p:nvSpPr>
        <p:spPr>
          <a:xfrm>
            <a:off x="2231136" y="2638044"/>
            <a:ext cx="7729800" cy="31020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None/>
            </a:pPr>
            <a:r>
              <a:rPr lang="en-US" sz="2979">
                <a:solidFill>
                  <a:srgbClr val="262626"/>
                </a:solidFill>
                <a:latin typeface="Gill Sans"/>
                <a:ea typeface="Gill Sans"/>
                <a:cs typeface="Gill Sans"/>
                <a:sym typeface="Gill Sans"/>
              </a:rPr>
              <a:t>LEDs have become increasingly more popular, as the method of back lighting, due to a number of advantages over older CCFL technology: </a:t>
            </a:r>
            <a:endParaRPr sz="2979">
              <a:solidFill>
                <a:srgbClr val="262626"/>
              </a:solidFill>
              <a:latin typeface="Gill Sans"/>
              <a:ea typeface="Gill Sans"/>
              <a:cs typeface="Gill Sans"/>
              <a:sym typeface="Gill Sans"/>
            </a:endParaRPr>
          </a:p>
          <a:p>
            <a:pPr indent="-269903" lvl="0" marL="285750" rtl="0" algn="l">
              <a:spcBef>
                <a:spcPts val="1000"/>
              </a:spcBef>
              <a:spcAft>
                <a:spcPts val="0"/>
              </a:spcAft>
              <a:buClr>
                <a:srgbClr val="9BAFB5"/>
              </a:buClr>
              <a:buSzPct val="100000"/>
              <a:buChar char="•"/>
            </a:pPr>
            <a:r>
              <a:rPr lang="en-US" sz="2979">
                <a:solidFill>
                  <a:srgbClr val="262626"/>
                </a:solidFill>
                <a:latin typeface="Gill Sans"/>
                <a:ea typeface="Gill Sans"/>
                <a:cs typeface="Gill Sans"/>
                <a:sym typeface="Gill Sans"/>
              </a:rPr>
              <a:t>LEDs reach their maximum brightness almost immediately</a:t>
            </a:r>
            <a:endParaRPr sz="2979">
              <a:solidFill>
                <a:srgbClr val="262626"/>
              </a:solidFill>
              <a:latin typeface="Gill Sans"/>
              <a:ea typeface="Gill Sans"/>
              <a:cs typeface="Gill Sans"/>
              <a:sym typeface="Gill Sans"/>
            </a:endParaRPr>
          </a:p>
          <a:p>
            <a:pPr indent="-269903" lvl="0" marL="285750" rtl="0" algn="l">
              <a:spcBef>
                <a:spcPts val="1000"/>
              </a:spcBef>
              <a:spcAft>
                <a:spcPts val="0"/>
              </a:spcAft>
              <a:buClr>
                <a:srgbClr val="9BAFB5"/>
              </a:buClr>
              <a:buSzPct val="100000"/>
              <a:buChar char="•"/>
            </a:pPr>
            <a:r>
              <a:rPr lang="en-US" sz="2979">
                <a:solidFill>
                  <a:srgbClr val="262626"/>
                </a:solidFill>
                <a:latin typeface="Gill Sans"/>
                <a:ea typeface="Gill Sans"/>
                <a:cs typeface="Gill Sans"/>
                <a:sym typeface="Gill Sans"/>
              </a:rPr>
              <a:t>LEDs give a whiter light that sharpens the image and makes the colors appear more vivid; CCFL had a slightly yellowish tint</a:t>
            </a:r>
            <a:endParaRPr sz="2979">
              <a:solidFill>
                <a:srgbClr val="262626"/>
              </a:solidFill>
              <a:latin typeface="Gill Sans"/>
              <a:ea typeface="Gill Sans"/>
              <a:cs typeface="Gill Sans"/>
              <a:sym typeface="Gill Sans"/>
            </a:endParaRPr>
          </a:p>
          <a:p>
            <a:pPr indent="-269903" lvl="0" marL="285750" rtl="0" algn="l">
              <a:spcBef>
                <a:spcPts val="1000"/>
              </a:spcBef>
              <a:spcAft>
                <a:spcPts val="0"/>
              </a:spcAft>
              <a:buClr>
                <a:srgbClr val="9BAFB5"/>
              </a:buClr>
              <a:buSzPct val="100000"/>
              <a:buChar char="•"/>
            </a:pPr>
            <a:r>
              <a:rPr lang="en-US" sz="2979">
                <a:solidFill>
                  <a:srgbClr val="262626"/>
                </a:solidFill>
                <a:latin typeface="Gill Sans"/>
                <a:ea typeface="Gill Sans"/>
                <a:cs typeface="Gill Sans"/>
                <a:sym typeface="Gill Sans"/>
              </a:rPr>
              <a:t>Monitors using LED technology are much thinner </a:t>
            </a:r>
            <a:endParaRPr sz="2979">
              <a:solidFill>
                <a:srgbClr val="262626"/>
              </a:solidFill>
              <a:latin typeface="Gill Sans"/>
              <a:ea typeface="Gill Sans"/>
              <a:cs typeface="Gill Sans"/>
              <a:sym typeface="Gill Sans"/>
            </a:endParaRPr>
          </a:p>
          <a:p>
            <a:pPr indent="-269903" lvl="0" marL="285750" rtl="0" algn="l">
              <a:spcBef>
                <a:spcPts val="1000"/>
              </a:spcBef>
              <a:spcAft>
                <a:spcPts val="0"/>
              </a:spcAft>
              <a:buClr>
                <a:srgbClr val="9BAFB5"/>
              </a:buClr>
              <a:buSzPct val="100000"/>
              <a:buChar char="•"/>
            </a:pPr>
            <a:r>
              <a:rPr lang="en-US" sz="2979">
                <a:solidFill>
                  <a:srgbClr val="262626"/>
                </a:solidFill>
                <a:latin typeface="Gill Sans"/>
                <a:ea typeface="Gill Sans"/>
                <a:cs typeface="Gill Sans"/>
                <a:sym typeface="Gill Sans"/>
              </a:rPr>
              <a:t>LEDs last indefinitely; this makes the technology more reliable and makes for a more consistent product</a:t>
            </a:r>
            <a:endParaRPr sz="2979">
              <a:solidFill>
                <a:srgbClr val="262626"/>
              </a:solidFill>
              <a:latin typeface="Gill Sans"/>
              <a:ea typeface="Gill Sans"/>
              <a:cs typeface="Gill Sans"/>
              <a:sym typeface="Gill Sans"/>
            </a:endParaRPr>
          </a:p>
          <a:p>
            <a:pPr indent="-269903" lvl="0" marL="285750" rtl="0" algn="l">
              <a:spcBef>
                <a:spcPts val="1000"/>
              </a:spcBef>
              <a:spcAft>
                <a:spcPts val="0"/>
              </a:spcAft>
              <a:buClr>
                <a:srgbClr val="9BAFB5"/>
              </a:buClr>
              <a:buSzPct val="100000"/>
              <a:buChar char="•"/>
            </a:pPr>
            <a:r>
              <a:rPr lang="en-US" sz="2979">
                <a:solidFill>
                  <a:srgbClr val="262626"/>
                </a:solidFill>
                <a:latin typeface="Gill Sans"/>
                <a:ea typeface="Gill Sans"/>
                <a:cs typeface="Gill Sans"/>
                <a:sym typeface="Gill Sans"/>
              </a:rPr>
              <a:t>LEDs consume very little power which means they produce less heat as well as using less energy.</a:t>
            </a:r>
            <a:endParaRPr sz="2979">
              <a:solidFill>
                <a:srgbClr val="262626"/>
              </a:solidFill>
              <a:latin typeface="Gill Sans"/>
              <a:ea typeface="Gill Sans"/>
              <a:cs typeface="Gill Sans"/>
              <a:sym typeface="Gill Sans"/>
            </a:endParaRPr>
          </a:p>
          <a:p>
            <a:pPr indent="-122872" lvl="0" marL="228600" rtl="0" algn="l">
              <a:spcBef>
                <a:spcPts val="1000"/>
              </a:spcBef>
              <a:spcAft>
                <a:spcPts val="0"/>
              </a:spcAft>
              <a:buNone/>
            </a:pPr>
            <a:r>
              <a:t/>
            </a:r>
            <a:endParaRPr sz="1800">
              <a:solidFill>
                <a:srgbClr val="262626"/>
              </a:solidFill>
              <a:latin typeface="Gill Sans"/>
              <a:ea typeface="Gill Sans"/>
              <a:cs typeface="Gill Sans"/>
              <a:sym typeface="Gill Sans"/>
            </a:endParaRPr>
          </a:p>
          <a:p>
            <a:pPr indent="-122872" lvl="0" marL="228600" rtl="0" algn="l">
              <a:spcBef>
                <a:spcPts val="1000"/>
              </a:spcBef>
              <a:spcAft>
                <a:spcPts val="0"/>
              </a:spcAft>
              <a:buNone/>
            </a:pPr>
            <a:r>
              <a:t/>
            </a:r>
            <a:endParaRPr sz="1800">
              <a:solidFill>
                <a:srgbClr val="262626"/>
              </a:solidFill>
              <a:latin typeface="Gill Sans"/>
              <a:ea typeface="Gill Sans"/>
              <a:cs typeface="Gill Sans"/>
              <a:sym typeface="Gill Sans"/>
            </a:endParaRPr>
          </a:p>
          <a:p>
            <a:pPr indent="-122872" lvl="0" marL="228600" rtl="0" algn="l">
              <a:spcBef>
                <a:spcPts val="1000"/>
              </a:spcBef>
              <a:spcAft>
                <a:spcPts val="0"/>
              </a:spcAft>
              <a:buNone/>
            </a:pPr>
            <a:r>
              <a:t/>
            </a:r>
            <a:endParaRPr sz="1800">
              <a:solidFill>
                <a:srgbClr val="262626"/>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7" name="Shape 337"/>
        <p:cNvGrpSpPr/>
        <p:nvPr/>
      </p:nvGrpSpPr>
      <p:grpSpPr>
        <a:xfrm>
          <a:off x="0" y="0"/>
          <a:ext cx="0" cy="0"/>
          <a:chOff x="0" y="0"/>
          <a:chExt cx="0" cy="0"/>
        </a:xfrm>
      </p:grpSpPr>
      <p:sp>
        <p:nvSpPr>
          <p:cNvPr id="338" name="Google Shape;338;g127d473976d_1_153"/>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(LOUD) SPEAKERS</a:t>
            </a:r>
            <a:endParaRPr sz="2200">
              <a:solidFill>
                <a:srgbClr val="262626"/>
              </a:solidFill>
              <a:latin typeface="Gill Sans"/>
              <a:ea typeface="Gill Sans"/>
              <a:cs typeface="Gill Sans"/>
              <a:sym typeface="Gill Sans"/>
            </a:endParaRPr>
          </a:p>
        </p:txBody>
      </p:sp>
      <p:sp>
        <p:nvSpPr>
          <p:cNvPr id="339" name="Google Shape;339;g127d473976d_1_153"/>
          <p:cNvSpPr txBox="1"/>
          <p:nvPr/>
        </p:nvSpPr>
        <p:spPr>
          <a:xfrm>
            <a:off x="6736080" y="386502"/>
            <a:ext cx="4815900" cy="6568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BAFB5"/>
              </a:buClr>
              <a:buSzPts val="1900"/>
              <a:buChar char="•"/>
            </a:pPr>
            <a:r>
              <a:rPr b="1" lang="en-US" sz="1900">
                <a:solidFill>
                  <a:srgbClr val="000000"/>
                </a:solidFill>
                <a:latin typeface="Gill Sans"/>
                <a:ea typeface="Gill Sans"/>
                <a:cs typeface="Gill Sans"/>
                <a:sym typeface="Gill Sans"/>
              </a:rPr>
              <a:t>Loudspeakers </a:t>
            </a:r>
            <a:r>
              <a:rPr lang="en-US" sz="1900">
                <a:solidFill>
                  <a:srgbClr val="000000"/>
                </a:solidFill>
                <a:latin typeface="Gill Sans"/>
                <a:ea typeface="Gill Sans"/>
                <a:cs typeface="Gill Sans"/>
                <a:sym typeface="Gill Sans"/>
              </a:rPr>
              <a:t>are output devices that produce sound. When connected to a computer system, digitized sound stored on a file needs to be converted into sound as follows: </a:t>
            </a:r>
            <a:endParaRPr sz="19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digital data is first passed through a digital to analogue converter (DAC) where it is changed into an electric current. </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This is then passed through an amplifier (since the current generated by the DAC will be very small); this creates a current large enough to drive a loudspeaker. </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This electric current is then fed to a loudspeaker where it is converted into sound. </a:t>
            </a:r>
            <a:endParaRPr sz="1600">
              <a:solidFill>
                <a:srgbClr val="000000"/>
              </a:solidFill>
              <a:latin typeface="Gill Sans"/>
              <a:ea typeface="Gill Sans"/>
              <a:cs typeface="Gill Sans"/>
              <a:sym typeface="Gill Sans"/>
            </a:endParaRPr>
          </a:p>
          <a:p>
            <a:pPr indent="-228600" lvl="1" marL="457200" rtl="0" algn="l">
              <a:spcBef>
                <a:spcPts val="1000"/>
              </a:spcBef>
              <a:spcAft>
                <a:spcPts val="0"/>
              </a:spcAft>
              <a:buClr>
                <a:srgbClr val="9BAFB5"/>
              </a:buClr>
              <a:buSzPts val="1600"/>
              <a:buChar char="•"/>
            </a:pPr>
            <a:r>
              <a:rPr lang="en-US" sz="1600">
                <a:solidFill>
                  <a:srgbClr val="000000"/>
                </a:solidFill>
                <a:latin typeface="Gill Sans"/>
                <a:ea typeface="Gill Sans"/>
                <a:cs typeface="Gill Sans"/>
                <a:sym typeface="Gill Sans"/>
              </a:rPr>
              <a:t>The schematic on the left shows how this is done.</a:t>
            </a:r>
            <a:endParaRPr sz="16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A picture containing graphical user interface&#10;&#10;Description automatically generated" id="340" name="Google Shape;340;g127d473976d_1_153"/>
          <p:cNvPicPr preferRelativeResize="0"/>
          <p:nvPr/>
        </p:nvPicPr>
        <p:blipFill rotWithShape="1">
          <a:blip r:embed="rId3">
            <a:alphaModFix/>
          </a:blip>
          <a:srcRect b="0" l="0" r="0" t="0"/>
          <a:stretch/>
        </p:blipFill>
        <p:spPr>
          <a:xfrm>
            <a:off x="505523" y="2489049"/>
            <a:ext cx="5084956" cy="1378095"/>
          </a:xfrm>
          <a:prstGeom prst="rect">
            <a:avLst/>
          </a:prstGeom>
          <a:noFill/>
          <a:ln>
            <a:noFill/>
          </a:ln>
        </p:spPr>
      </p:pic>
      <p:pic>
        <p:nvPicPr>
          <p:cNvPr descr="Diagram&#10;&#10;Description automatically generated" id="341" name="Google Shape;341;g127d473976d_1_153"/>
          <p:cNvPicPr preferRelativeResize="0"/>
          <p:nvPr/>
        </p:nvPicPr>
        <p:blipFill rotWithShape="1">
          <a:blip r:embed="rId4">
            <a:alphaModFix/>
          </a:blip>
          <a:srcRect b="0" l="0" r="0" t="0"/>
          <a:stretch/>
        </p:blipFill>
        <p:spPr>
          <a:xfrm>
            <a:off x="1258230" y="4130015"/>
            <a:ext cx="3579542" cy="22499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g127d473976d_1_162"/>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3D PRINTERS</a:t>
            </a:r>
            <a:endParaRPr sz="2200">
              <a:solidFill>
                <a:srgbClr val="262626"/>
              </a:solidFill>
              <a:latin typeface="Gill Sans"/>
              <a:ea typeface="Gill Sans"/>
              <a:cs typeface="Gill Sans"/>
              <a:sym typeface="Gill Sans"/>
            </a:endParaRPr>
          </a:p>
        </p:txBody>
      </p:sp>
      <p:pic>
        <p:nvPicPr>
          <p:cNvPr descr="A picture containing indoor, oven&#10;&#10;Description automatically generated" id="347" name="Google Shape;347;g127d473976d_1_162"/>
          <p:cNvPicPr preferRelativeResize="0"/>
          <p:nvPr/>
        </p:nvPicPr>
        <p:blipFill rotWithShape="1">
          <a:blip r:embed="rId3">
            <a:alphaModFix/>
          </a:blip>
          <a:srcRect b="0" l="0" r="0" t="0"/>
          <a:stretch/>
        </p:blipFill>
        <p:spPr>
          <a:xfrm>
            <a:off x="1676400" y="2844390"/>
            <a:ext cx="2743200" cy="2209126"/>
          </a:xfrm>
          <a:prstGeom prst="rect">
            <a:avLst/>
          </a:prstGeom>
          <a:noFill/>
          <a:ln>
            <a:noFill/>
          </a:ln>
        </p:spPr>
      </p:pic>
      <p:sp>
        <p:nvSpPr>
          <p:cNvPr id="348" name="Google Shape;348;g127d473976d_1_162"/>
          <p:cNvSpPr txBox="1"/>
          <p:nvPr/>
        </p:nvSpPr>
        <p:spPr>
          <a:xfrm>
            <a:off x="6736080" y="386502"/>
            <a:ext cx="4815900" cy="6568200"/>
          </a:xfrm>
          <a:prstGeom prst="rect">
            <a:avLst/>
          </a:prstGeom>
          <a:noFill/>
          <a:ln>
            <a:noFill/>
          </a:ln>
        </p:spPr>
        <p:txBody>
          <a:bodyPr anchorCtr="0" anchor="t" bIns="45700" lIns="91425" spcFirstLastPara="1" rIns="91425" wrap="square" tIns="45700">
            <a:normAutofit/>
          </a:bodyPr>
          <a:lstStyle/>
          <a:p>
            <a:pPr indent="-246697" lvl="0" marL="228600" rtl="0" algn="l">
              <a:spcBef>
                <a:spcPts val="0"/>
              </a:spcBef>
              <a:spcAft>
                <a:spcPts val="0"/>
              </a:spcAft>
              <a:buClr>
                <a:srgbClr val="9BAFB5"/>
              </a:buClr>
              <a:buSzPts val="1900"/>
              <a:buChar char="•"/>
            </a:pPr>
            <a:r>
              <a:rPr lang="en-US" sz="1900">
                <a:latin typeface="Gill Sans"/>
                <a:ea typeface="Gill Sans"/>
                <a:cs typeface="Gill Sans"/>
                <a:sym typeface="Gill Sans"/>
              </a:rPr>
              <a:t>U</a:t>
            </a:r>
            <a:r>
              <a:rPr lang="en-US" sz="1900">
                <a:solidFill>
                  <a:srgbClr val="000000"/>
                </a:solidFill>
                <a:latin typeface="Gill Sans"/>
                <a:ea typeface="Gill Sans"/>
                <a:cs typeface="Gill Sans"/>
                <a:sym typeface="Gill Sans"/>
              </a:rPr>
              <a:t>sed to produce solid objects that actually work. </a:t>
            </a:r>
            <a:endParaRPr sz="1900">
              <a:latin typeface="Gill Sans"/>
              <a:ea typeface="Gill Sans"/>
              <a:cs typeface="Gill Sans"/>
              <a:sym typeface="Gill Sans"/>
            </a:endParaRPr>
          </a:p>
          <a:p>
            <a:pPr indent="-246697" lvl="0" marL="228600" rtl="0" algn="l">
              <a:spcBef>
                <a:spcPts val="1000"/>
              </a:spcBef>
              <a:spcAft>
                <a:spcPts val="0"/>
              </a:spcAft>
              <a:buClr>
                <a:srgbClr val="9BAFB5"/>
              </a:buClr>
              <a:buSzPts val="1900"/>
              <a:buChar char="•"/>
            </a:pPr>
            <a:r>
              <a:rPr b="1" lang="en-US" sz="1900">
                <a:solidFill>
                  <a:srgbClr val="000000"/>
                </a:solidFill>
                <a:latin typeface="Gill Sans"/>
                <a:ea typeface="Gill Sans"/>
                <a:cs typeface="Gill Sans"/>
                <a:sym typeface="Gill Sans"/>
              </a:rPr>
              <a:t>Direct 3D printing </a:t>
            </a:r>
            <a:r>
              <a:rPr lang="en-US" sz="1900">
                <a:solidFill>
                  <a:srgbClr val="000000"/>
                </a:solidFill>
                <a:latin typeface="Gill Sans"/>
                <a:ea typeface="Gill Sans"/>
                <a:cs typeface="Gill Sans"/>
                <a:sym typeface="Gill Sans"/>
              </a:rPr>
              <a:t>uses inkjet technology; a print head can move left to right as in a normal printer. However, the print head can also move up and down to build up the layers of an object. </a:t>
            </a:r>
            <a:endParaRPr sz="1900">
              <a:solidFill>
                <a:srgbClr val="000000"/>
              </a:solidFill>
              <a:latin typeface="Gill Sans"/>
              <a:ea typeface="Gill Sans"/>
              <a:cs typeface="Gill Sans"/>
              <a:sym typeface="Gill Sans"/>
            </a:endParaRPr>
          </a:p>
          <a:p>
            <a:pPr indent="-246697" lvl="0" marL="228600" rtl="0" algn="l">
              <a:spcBef>
                <a:spcPts val="1000"/>
              </a:spcBef>
              <a:spcAft>
                <a:spcPts val="0"/>
              </a:spcAft>
              <a:buClr>
                <a:srgbClr val="9BAFB5"/>
              </a:buClr>
              <a:buSzPts val="1900"/>
              <a:buChar char="•"/>
            </a:pPr>
            <a:r>
              <a:rPr b="1" lang="en-US" sz="1900">
                <a:solidFill>
                  <a:srgbClr val="000000"/>
                </a:solidFill>
                <a:latin typeface="Gill Sans"/>
                <a:ea typeface="Gill Sans"/>
                <a:cs typeface="Gill Sans"/>
                <a:sym typeface="Gill Sans"/>
              </a:rPr>
              <a:t>Binder 3D printing </a:t>
            </a:r>
            <a:r>
              <a:rPr lang="en-US" sz="1900">
                <a:solidFill>
                  <a:srgbClr val="000000"/>
                </a:solidFill>
                <a:latin typeface="Gill Sans"/>
                <a:ea typeface="Gill Sans"/>
                <a:cs typeface="Gill Sans"/>
                <a:sym typeface="Gill Sans"/>
              </a:rPr>
              <a:t>is similar to direct 3D printing. However, this method uses two passes for each of the layers; the first pass sprays dry powder and then on the second pass a binder (a type of glue) is sprayed to form a solid layer. </a:t>
            </a:r>
            <a:endParaRPr sz="1900">
              <a:solidFill>
                <a:srgbClr val="000000"/>
              </a:solidFill>
              <a:latin typeface="Gill Sans"/>
              <a:ea typeface="Gill Sans"/>
              <a:cs typeface="Gill Sans"/>
              <a:sym typeface="Gill Sans"/>
            </a:endParaRPr>
          </a:p>
          <a:p>
            <a:pPr indent="-246697" lvl="0" marL="228600" rtl="0" algn="l">
              <a:spcBef>
                <a:spcPts val="1000"/>
              </a:spcBef>
              <a:spcAft>
                <a:spcPts val="0"/>
              </a:spcAft>
              <a:buClr>
                <a:srgbClr val="9BAFB5"/>
              </a:buClr>
              <a:buSzPts val="1900"/>
              <a:buChar char="•"/>
            </a:pPr>
            <a:r>
              <a:rPr lang="en-US" sz="1900">
                <a:solidFill>
                  <a:srgbClr val="000000"/>
                </a:solidFill>
                <a:latin typeface="Gill Sans"/>
                <a:ea typeface="Gill Sans"/>
                <a:cs typeface="Gill Sans"/>
                <a:sym typeface="Gill Sans"/>
              </a:rPr>
              <a:t>Newer technologies are using lasers and UV light to harden liquid polymers; </a:t>
            </a:r>
            <a:endParaRPr sz="1900">
              <a:solidFill>
                <a:srgbClr val="000000"/>
              </a:solidFill>
              <a:latin typeface="Gill Sans"/>
              <a:ea typeface="Gill Sans"/>
              <a:cs typeface="Gill Sans"/>
              <a:sym typeface="Gill Sans"/>
            </a:endParaRPr>
          </a:p>
          <a:p>
            <a:pPr indent="-126047" lvl="0" marL="228600" rtl="0" algn="l">
              <a:spcBef>
                <a:spcPts val="1000"/>
              </a:spcBef>
              <a:spcAft>
                <a:spcPts val="0"/>
              </a:spcAft>
              <a:buNone/>
            </a:pPr>
            <a:r>
              <a:t/>
            </a:r>
            <a:endParaRPr sz="1900">
              <a:solidFill>
                <a:srgbClr val="000000"/>
              </a:solidFill>
              <a:latin typeface="Gill Sans"/>
              <a:ea typeface="Gill Sans"/>
              <a:cs typeface="Gill Sans"/>
              <a:sym typeface="Gill Sans"/>
            </a:endParaRPr>
          </a:p>
          <a:p>
            <a:pPr indent="-126047"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2" name="Shape 352"/>
        <p:cNvGrpSpPr/>
        <p:nvPr/>
      </p:nvGrpSpPr>
      <p:grpSpPr>
        <a:xfrm>
          <a:off x="0" y="0"/>
          <a:ext cx="0" cy="0"/>
          <a:chOff x="0" y="0"/>
          <a:chExt cx="0" cy="0"/>
        </a:xfrm>
      </p:grpSpPr>
      <p:sp>
        <p:nvSpPr>
          <p:cNvPr id="353" name="Google Shape;353;g127d473976d_1_170"/>
          <p:cNvSpPr txBox="1"/>
          <p:nvPr/>
        </p:nvSpPr>
        <p:spPr>
          <a:xfrm>
            <a:off x="804672" y="803463"/>
            <a:ext cx="4486800" cy="1141500"/>
          </a:xfrm>
          <a:prstGeom prst="rect">
            <a:avLst/>
          </a:prstGeom>
          <a:solidFill>
            <a:srgbClr val="FFFFFF"/>
          </a:solidFill>
          <a:ln cap="sq" cmpd="sng" w="9525">
            <a:solidFill>
              <a:srgbClr val="404040"/>
            </a:solidFill>
            <a:prstDash val="solid"/>
            <a:miter lim="800000"/>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None/>
            </a:pPr>
            <a:r>
              <a:rPr lang="en-US" sz="2200">
                <a:solidFill>
                  <a:srgbClr val="262626"/>
                </a:solidFill>
                <a:latin typeface="Gill Sans"/>
                <a:ea typeface="Gill Sans"/>
                <a:cs typeface="Gill Sans"/>
                <a:sym typeface="Gill Sans"/>
              </a:rPr>
              <a:t>SENSORS</a:t>
            </a:r>
            <a:endParaRPr sz="2200">
              <a:solidFill>
                <a:srgbClr val="262626"/>
              </a:solidFill>
              <a:latin typeface="Gill Sans"/>
              <a:ea typeface="Gill Sans"/>
              <a:cs typeface="Gill Sans"/>
              <a:sym typeface="Gill Sans"/>
            </a:endParaRPr>
          </a:p>
        </p:txBody>
      </p:sp>
      <p:sp>
        <p:nvSpPr>
          <p:cNvPr id="354" name="Google Shape;354;g127d473976d_1_170"/>
          <p:cNvSpPr txBox="1"/>
          <p:nvPr/>
        </p:nvSpPr>
        <p:spPr>
          <a:xfrm>
            <a:off x="6736080" y="386502"/>
            <a:ext cx="4815900" cy="6568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BAFB5"/>
              </a:buClr>
              <a:buSzPts val="1900"/>
              <a:buChar char="•"/>
            </a:pPr>
            <a:r>
              <a:rPr b="1" lang="en-US" sz="1900">
                <a:solidFill>
                  <a:srgbClr val="000000"/>
                </a:solidFill>
                <a:latin typeface="Gill Sans"/>
                <a:ea typeface="Gill Sans"/>
                <a:cs typeface="Gill Sans"/>
                <a:sym typeface="Gill Sans"/>
              </a:rPr>
              <a:t>Sensors </a:t>
            </a:r>
            <a:r>
              <a:rPr lang="en-US" sz="1900">
                <a:solidFill>
                  <a:srgbClr val="000000"/>
                </a:solidFill>
                <a:latin typeface="Gill Sans"/>
                <a:ea typeface="Gill Sans"/>
                <a:cs typeface="Gill Sans"/>
                <a:sym typeface="Gill Sans"/>
              </a:rPr>
              <a:t>are input devices which read or measure physical properties from</a:t>
            </a:r>
            <a:br>
              <a:rPr lang="en-US" sz="1900">
                <a:solidFill>
                  <a:srgbClr val="000000"/>
                </a:solidFill>
                <a:latin typeface="Gill Sans"/>
                <a:ea typeface="Gill Sans"/>
                <a:cs typeface="Gill Sans"/>
                <a:sym typeface="Gill Sans"/>
              </a:rPr>
            </a:br>
            <a:r>
              <a:rPr lang="en-US" sz="1900">
                <a:solidFill>
                  <a:srgbClr val="000000"/>
                </a:solidFill>
                <a:latin typeface="Gill Sans"/>
                <a:ea typeface="Gill Sans"/>
                <a:cs typeface="Gill Sans"/>
                <a:sym typeface="Gill Sans"/>
              </a:rPr>
              <a:t> their surroundings. Examples include temperature, pressure, acidity level and length (there are many others). </a:t>
            </a:r>
            <a:endParaRPr sz="1900">
              <a:latin typeface="Gill Sans"/>
              <a:ea typeface="Gill Sans"/>
              <a:cs typeface="Gill Sans"/>
              <a:sym typeface="Gill Sans"/>
            </a:endParaRPr>
          </a:p>
          <a:p>
            <a:pPr indent="0" lvl="0" marL="228600" rtl="0" algn="l">
              <a:spcBef>
                <a:spcPts val="0"/>
              </a:spcBef>
              <a:spcAft>
                <a:spcPts val="0"/>
              </a:spcAft>
              <a:buNone/>
            </a:pPr>
            <a:r>
              <a:t/>
            </a:r>
            <a:endParaRPr sz="1900">
              <a:latin typeface="Gill Sans"/>
              <a:ea typeface="Gill Sans"/>
              <a:cs typeface="Gill Sans"/>
              <a:sym typeface="Gill Sans"/>
            </a:endParaRPr>
          </a:p>
          <a:p>
            <a:pPr indent="0" lvl="0" marL="228600" rtl="0" algn="l">
              <a:spcBef>
                <a:spcPts val="0"/>
              </a:spcBef>
              <a:spcAft>
                <a:spcPts val="0"/>
              </a:spcAft>
              <a:buNone/>
            </a:pPr>
            <a:r>
              <a:rPr b="1" lang="en-US" sz="1900">
                <a:latin typeface="Gill Sans"/>
                <a:ea typeface="Gill Sans"/>
                <a:cs typeface="Gill Sans"/>
                <a:sym typeface="Gill Sans"/>
              </a:rPr>
              <a:t>A</a:t>
            </a:r>
            <a:r>
              <a:rPr b="1" lang="en-US" sz="1900">
                <a:solidFill>
                  <a:srgbClr val="000000"/>
                </a:solidFill>
                <a:latin typeface="Gill Sans"/>
                <a:ea typeface="Gill Sans"/>
                <a:cs typeface="Gill Sans"/>
                <a:sym typeface="Gill Sans"/>
              </a:rPr>
              <a:t>nalogue to digital converter (ADC)</a:t>
            </a:r>
            <a:r>
              <a:rPr lang="en-US" sz="1900">
                <a:solidFill>
                  <a:srgbClr val="000000"/>
                </a:solidFill>
                <a:latin typeface="Gill Sans"/>
                <a:ea typeface="Gill Sans"/>
                <a:cs typeface="Gill Sans"/>
                <a:sym typeface="Gill Sans"/>
              </a:rPr>
              <a:t> converts physical values into discrete digital values.</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a:p>
            <a:pPr indent="-107950" lvl="0" marL="228600" rtl="0" algn="l">
              <a:spcBef>
                <a:spcPts val="1000"/>
              </a:spcBef>
              <a:spcAft>
                <a:spcPts val="0"/>
              </a:spcAft>
              <a:buNone/>
            </a:pPr>
            <a:r>
              <a:t/>
            </a:r>
            <a:endParaRPr sz="1900">
              <a:solidFill>
                <a:srgbClr val="000000"/>
              </a:solidFill>
              <a:latin typeface="Gill Sans"/>
              <a:ea typeface="Gill Sans"/>
              <a:cs typeface="Gill Sans"/>
              <a:sym typeface="Gill Sans"/>
            </a:endParaRPr>
          </a:p>
        </p:txBody>
      </p:sp>
      <p:pic>
        <p:nvPicPr>
          <p:cNvPr descr="Diagram&#10;&#10;Description automatically generated" id="355" name="Google Shape;355;g127d473976d_1_170"/>
          <p:cNvPicPr preferRelativeResize="0"/>
          <p:nvPr/>
        </p:nvPicPr>
        <p:blipFill rotWithShape="1">
          <a:blip r:embed="rId3">
            <a:alphaModFix/>
          </a:blip>
          <a:srcRect b="0" l="0" r="0" t="0"/>
          <a:stretch/>
        </p:blipFill>
        <p:spPr>
          <a:xfrm>
            <a:off x="528327" y="2979137"/>
            <a:ext cx="5586760" cy="17450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9" name="Shape 359"/>
        <p:cNvGrpSpPr/>
        <p:nvPr/>
      </p:nvGrpSpPr>
      <p:grpSpPr>
        <a:xfrm>
          <a:off x="0" y="0"/>
          <a:ext cx="0" cy="0"/>
          <a:chOff x="0" y="0"/>
          <a:chExt cx="0" cy="0"/>
        </a:xfrm>
      </p:grpSpPr>
      <p:sp>
        <p:nvSpPr>
          <p:cNvPr id="360" name="Google Shape;360;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ASSESSMENT</a:t>
            </a:r>
            <a:endParaRPr/>
          </a:p>
        </p:txBody>
      </p:sp>
      <p:sp>
        <p:nvSpPr>
          <p:cNvPr id="361" name="Google Shape;361;p15"/>
          <p:cNvSpPr txBox="1"/>
          <p:nvPr/>
        </p:nvSpPr>
        <p:spPr>
          <a:xfrm>
            <a:off x="2616467" y="2897203"/>
            <a:ext cx="69590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Gill Sans"/>
                <a:ea typeface="Gill Sans"/>
                <a:cs typeface="Gill Sans"/>
                <a:sym typeface="Gill Sans"/>
              </a:rPr>
              <a:t>Quiz 1 (Computer architecture) -</a:t>
            </a:r>
            <a:r>
              <a:rPr b="0" i="0" lang="en-US" sz="1800" u="sng" cap="none" strike="noStrike">
                <a:solidFill>
                  <a:srgbClr val="1155CC"/>
                </a:solidFill>
                <a:latin typeface="Gill Sans"/>
                <a:ea typeface="Gill Sans"/>
                <a:cs typeface="Gill Sans"/>
                <a:sym typeface="Gill Sans"/>
                <a:hlinkClick r:id="rId3">
                  <a:extLst>
                    <a:ext uri="{A12FA001-AC4F-418D-AE19-62706E023703}">
                      <ahyp:hlinkClr val="tx"/>
                    </a:ext>
                  </a:extLst>
                </a:hlinkClick>
              </a:rPr>
              <a:t>https://forms.gle/Ati128ot8WFYrvAh8</a:t>
            </a:r>
            <a:r>
              <a:rPr b="0" i="0" lang="en-US" sz="1800" u="none" cap="none" strike="noStrike">
                <a:solidFill>
                  <a:srgbClr val="000000"/>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p:txBody>
      </p:sp>
      <p:pic>
        <p:nvPicPr>
          <p:cNvPr id="362" name="Google Shape;362;p15"/>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8" name="Shape 118"/>
        <p:cNvGrpSpPr/>
        <p:nvPr/>
      </p:nvGrpSpPr>
      <p:grpSpPr>
        <a:xfrm>
          <a:off x="0" y="0"/>
          <a:ext cx="0" cy="0"/>
          <a:chOff x="0" y="0"/>
          <a:chExt cx="0" cy="0"/>
        </a:xfrm>
      </p:grpSpPr>
      <p:sp>
        <p:nvSpPr>
          <p:cNvPr id="119" name="Google Shape;119;p5"/>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VON NEUMANN ARCHITECTURE</a:t>
            </a:r>
            <a:endParaRPr/>
          </a:p>
        </p:txBody>
      </p:sp>
      <p:sp>
        <p:nvSpPr>
          <p:cNvPr id="120" name="Google Shape;120;p5"/>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p>
            <a:pPr indent="-225425" lvl="0" marL="457200" rtl="0" algn="l">
              <a:lnSpc>
                <a:spcPct val="100000"/>
              </a:lnSpc>
              <a:spcBef>
                <a:spcPts val="0"/>
              </a:spcBef>
              <a:spcAft>
                <a:spcPts val="0"/>
              </a:spcAft>
              <a:buSzPts val="1900"/>
              <a:buFont typeface="Noto Sans Symbols"/>
              <a:buChar char="⮚"/>
            </a:pPr>
            <a:r>
              <a:rPr lang="en-US"/>
              <a:t>The von Neumann architecture has the following main features:</a:t>
            </a:r>
            <a:endParaRPr/>
          </a:p>
          <a:p>
            <a:pPr indent="-228600" lvl="1" marL="457200" rtl="0" algn="l">
              <a:lnSpc>
                <a:spcPct val="100000"/>
              </a:lnSpc>
              <a:spcBef>
                <a:spcPts val="1000"/>
              </a:spcBef>
              <a:spcAft>
                <a:spcPts val="0"/>
              </a:spcAft>
              <a:buSzPts val="1900"/>
              <a:buFont typeface="Noto Sans Symbols"/>
              <a:buChar char="⮚"/>
            </a:pPr>
            <a:r>
              <a:rPr lang="en-US" sz="1900"/>
              <a:t>the concept of a CPU which was able to access the memory directly </a:t>
            </a:r>
            <a:endParaRPr/>
          </a:p>
          <a:p>
            <a:pPr indent="-228600" lvl="1" marL="457200" rtl="0" algn="l">
              <a:lnSpc>
                <a:spcPct val="100000"/>
              </a:lnSpc>
              <a:spcBef>
                <a:spcPts val="1000"/>
              </a:spcBef>
              <a:spcAft>
                <a:spcPts val="0"/>
              </a:spcAft>
              <a:buSzPts val="1900"/>
              <a:buFont typeface="Noto Sans Symbols"/>
              <a:buChar char="⮚"/>
            </a:pPr>
            <a:r>
              <a:rPr lang="en-US" sz="1900"/>
              <a:t>computer memories could store programs as well as data</a:t>
            </a:r>
            <a:endParaRPr sz="1900"/>
          </a:p>
          <a:p>
            <a:pPr indent="-228600" lvl="1" marL="457200" rtl="0" algn="l">
              <a:lnSpc>
                <a:spcPct val="100000"/>
              </a:lnSpc>
              <a:spcBef>
                <a:spcPts val="1000"/>
              </a:spcBef>
              <a:spcAft>
                <a:spcPts val="0"/>
              </a:spcAft>
              <a:buSzPts val="1900"/>
              <a:buFont typeface="Noto Sans Symbols"/>
              <a:buChar char="⮚"/>
            </a:pPr>
            <a:r>
              <a:rPr lang="en-US" sz="1900"/>
              <a:t>stored programs were made up of instructions which could be executed in sequential order. </a:t>
            </a:r>
            <a:endParaRPr sz="1900"/>
          </a:p>
        </p:txBody>
      </p:sp>
      <p:pic>
        <p:nvPicPr>
          <p:cNvPr id="121" name="Google Shape;121;p5"/>
          <p:cNvPicPr preferRelativeResize="0"/>
          <p:nvPr/>
        </p:nvPicPr>
        <p:blipFill>
          <a:blip r:embed="rId3">
            <a:alphaModFix/>
          </a:blip>
          <a:stretch>
            <a:fillRect/>
          </a:stretch>
        </p:blipFill>
        <p:spPr>
          <a:xfrm>
            <a:off x="141900" y="134425"/>
            <a:ext cx="601498" cy="601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5" name="Shape 125"/>
        <p:cNvGrpSpPr/>
        <p:nvPr/>
      </p:nvGrpSpPr>
      <p:grpSpPr>
        <a:xfrm>
          <a:off x="0" y="0"/>
          <a:ext cx="0" cy="0"/>
          <a:chOff x="0" y="0"/>
          <a:chExt cx="0" cy="0"/>
        </a:xfrm>
      </p:grpSpPr>
      <p:pic>
        <p:nvPicPr>
          <p:cNvPr descr="Diagram&#10;&#10;Description automatically generated" id="126" name="Google Shape;126;g127d47395d4_1_14"/>
          <p:cNvPicPr preferRelativeResize="0"/>
          <p:nvPr/>
        </p:nvPicPr>
        <p:blipFill rotWithShape="1">
          <a:blip r:embed="rId3">
            <a:alphaModFix/>
          </a:blip>
          <a:srcRect b="0" l="0" r="0" t="0"/>
          <a:stretch/>
        </p:blipFill>
        <p:spPr>
          <a:xfrm>
            <a:off x="3233772" y="1657881"/>
            <a:ext cx="5724454" cy="3542244"/>
          </a:xfrm>
          <a:prstGeom prst="rect">
            <a:avLst/>
          </a:prstGeom>
          <a:noFill/>
          <a:ln>
            <a:noFill/>
          </a:ln>
        </p:spPr>
      </p:pic>
      <p:pic>
        <p:nvPicPr>
          <p:cNvPr id="127" name="Google Shape;127;g127d47395d4_1_14"/>
          <p:cNvPicPr preferRelativeResize="0"/>
          <p:nvPr/>
        </p:nvPicPr>
        <p:blipFill>
          <a:blip r:embed="rId4">
            <a:alphaModFix/>
          </a:blip>
          <a:stretch>
            <a:fillRect/>
          </a:stretch>
        </p:blipFill>
        <p:spPr>
          <a:xfrm>
            <a:off x="141900" y="134425"/>
            <a:ext cx="601498" cy="60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1" name="Shape 131"/>
        <p:cNvGrpSpPr/>
        <p:nvPr/>
      </p:nvGrpSpPr>
      <p:grpSpPr>
        <a:xfrm>
          <a:off x="0" y="0"/>
          <a:ext cx="0" cy="0"/>
          <a:chOff x="0" y="0"/>
          <a:chExt cx="0" cy="0"/>
        </a:xfrm>
      </p:grpSpPr>
      <p:sp>
        <p:nvSpPr>
          <p:cNvPr id="132" name="Google Shape;132;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ARITHMETIC AND LOGIC UNIT (ALU), CONTROL UNIT (CU) AND REGISTERS</a:t>
            </a:r>
            <a:endParaRPr/>
          </a:p>
        </p:txBody>
      </p:sp>
      <p:sp>
        <p:nvSpPr>
          <p:cNvPr id="133" name="Google Shape;133;p6"/>
          <p:cNvSpPr txBox="1"/>
          <p:nvPr>
            <p:ph idx="1" type="body"/>
          </p:nvPr>
        </p:nvSpPr>
        <p:spPr>
          <a:xfrm>
            <a:off x="3009437" y="2566125"/>
            <a:ext cx="6173125" cy="275588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Font typeface="Noto Sans Symbols"/>
              <a:buChar char="⮚"/>
            </a:pPr>
            <a:r>
              <a:rPr lang="en-US" sz="1900"/>
              <a:t>The </a:t>
            </a:r>
            <a:r>
              <a:rPr b="1" lang="en-US" sz="1900"/>
              <a:t>Arithmetic &amp; Logic Unit (ALU) </a:t>
            </a:r>
            <a:r>
              <a:rPr lang="en-US" sz="1900"/>
              <a:t>allows the required arithmetic (e.g. +, - and shifting) or logic (e.g. AND, OR) operations to be carried out while a program is being run.</a:t>
            </a:r>
            <a:endParaRPr/>
          </a:p>
          <a:p>
            <a:pPr indent="-228600" lvl="0" marL="228600" rtl="0" algn="l">
              <a:lnSpc>
                <a:spcPct val="100000"/>
              </a:lnSpc>
              <a:spcBef>
                <a:spcPts val="1000"/>
              </a:spcBef>
              <a:spcAft>
                <a:spcPts val="0"/>
              </a:spcAft>
              <a:buSzPts val="1900"/>
              <a:buFont typeface="Noto Sans Symbols"/>
              <a:buChar char="⮚"/>
            </a:pPr>
            <a:r>
              <a:rPr lang="en-US" sz="1900"/>
              <a:t>The </a:t>
            </a:r>
            <a:r>
              <a:rPr b="1" lang="en-US" sz="1900"/>
              <a:t>control unit (CU) </a:t>
            </a:r>
            <a:r>
              <a:rPr lang="en-US" sz="1900"/>
              <a:t>reads an instruction from memory. The address of the location where the instruction can be found is stored in the Program Counter (PC).</a:t>
            </a:r>
            <a:endParaRPr/>
          </a:p>
        </p:txBody>
      </p:sp>
      <p:pic>
        <p:nvPicPr>
          <p:cNvPr id="134" name="Google Shape;134;p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8" name="Shape 138"/>
        <p:cNvGrpSpPr/>
        <p:nvPr/>
      </p:nvGrpSpPr>
      <p:grpSpPr>
        <a:xfrm>
          <a:off x="0" y="0"/>
          <a:ext cx="0" cy="0"/>
          <a:chOff x="0" y="0"/>
          <a:chExt cx="0" cy="0"/>
        </a:xfrm>
      </p:grpSpPr>
      <p:sp>
        <p:nvSpPr>
          <p:cNvPr id="139" name="Google Shape;139;p7"/>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8571"/>
              <a:buFont typeface="Gill Sans"/>
              <a:buNone/>
            </a:pPr>
            <a:r>
              <a:rPr lang="en-US"/>
              <a:t>ARITHMETIC AND LOGIC UNIT (ALU), CONTROL UNIT (CU) AND REGISTERS</a:t>
            </a:r>
            <a:br>
              <a:rPr lang="en-US"/>
            </a:br>
            <a:r>
              <a:rPr lang="en-US"/>
              <a:t>(CONTD.)</a:t>
            </a:r>
            <a:endParaRPr/>
          </a:p>
        </p:txBody>
      </p:sp>
      <p:sp>
        <p:nvSpPr>
          <p:cNvPr id="140" name="Google Shape;140;p7"/>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00"/>
              <a:buNone/>
            </a:pPr>
            <a:r>
              <a:rPr lang="en-US"/>
              <a:t>Registers:</a:t>
            </a:r>
            <a:endParaRPr/>
          </a:p>
          <a:p>
            <a:pPr indent="-237680" lvl="0" marL="228600" rtl="0" algn="l">
              <a:lnSpc>
                <a:spcPct val="100000"/>
              </a:lnSpc>
              <a:spcBef>
                <a:spcPts val="1000"/>
              </a:spcBef>
              <a:spcAft>
                <a:spcPts val="0"/>
              </a:spcAft>
              <a:buSzPts val="1900"/>
              <a:buFont typeface="Noto Sans Symbols"/>
              <a:buChar char="⮚"/>
            </a:pPr>
            <a:r>
              <a:rPr lang="en-US"/>
              <a:t>One of the most fundamental components of the von Neumann system are the </a:t>
            </a:r>
            <a:r>
              <a:rPr b="1" lang="en-US"/>
              <a:t>registers</a:t>
            </a:r>
            <a:r>
              <a:rPr lang="en-US"/>
              <a:t>. </a:t>
            </a:r>
            <a:endParaRPr/>
          </a:p>
          <a:p>
            <a:pPr indent="-237680" lvl="0" marL="228600" rtl="0" algn="l">
              <a:lnSpc>
                <a:spcPct val="100000"/>
              </a:lnSpc>
              <a:spcBef>
                <a:spcPts val="1000"/>
              </a:spcBef>
              <a:spcAft>
                <a:spcPts val="0"/>
              </a:spcAft>
              <a:buSzPts val="1900"/>
              <a:buFont typeface="Noto Sans Symbols"/>
              <a:buChar char="⮚"/>
            </a:pPr>
            <a:r>
              <a:rPr lang="en-US"/>
              <a:t>Registers can be general or special purpose. We will only consider the special purpose registers.</a:t>
            </a:r>
            <a:endParaRPr/>
          </a:p>
          <a:p>
            <a:pPr indent="-117030" lvl="0" marL="228600" rtl="0" algn="l">
              <a:lnSpc>
                <a:spcPct val="100000"/>
              </a:lnSpc>
              <a:spcBef>
                <a:spcPts val="1000"/>
              </a:spcBef>
              <a:spcAft>
                <a:spcPts val="0"/>
              </a:spcAft>
              <a:buSzPts val="1900"/>
              <a:buNone/>
            </a:pPr>
            <a:r>
              <a:t/>
            </a:r>
            <a:endParaRPr/>
          </a:p>
          <a:p>
            <a:pPr indent="-117030" lvl="0" marL="228600" rtl="0" algn="l">
              <a:lnSpc>
                <a:spcPct val="100000"/>
              </a:lnSpc>
              <a:spcBef>
                <a:spcPts val="1000"/>
              </a:spcBef>
              <a:spcAft>
                <a:spcPts val="0"/>
              </a:spcAft>
              <a:buSzPts val="1900"/>
              <a:buNone/>
            </a:pPr>
            <a:r>
              <a:t/>
            </a:r>
            <a:endParaRPr/>
          </a:p>
          <a:p>
            <a:pPr indent="-117030" lvl="0" marL="228600" rtl="0" algn="l">
              <a:lnSpc>
                <a:spcPct val="100000"/>
              </a:lnSpc>
              <a:spcBef>
                <a:spcPts val="1000"/>
              </a:spcBef>
              <a:spcAft>
                <a:spcPts val="0"/>
              </a:spcAft>
              <a:buSzPts val="1900"/>
              <a:buNone/>
            </a:pPr>
            <a:r>
              <a:t/>
            </a:r>
            <a:endParaRPr/>
          </a:p>
        </p:txBody>
      </p:sp>
      <p:sp>
        <p:nvSpPr>
          <p:cNvPr id="141" name="Google Shape;141;p7"/>
          <p:cNvSpPr txBox="1"/>
          <p:nvPr/>
        </p:nvSpPr>
        <p:spPr>
          <a:xfrm>
            <a:off x="2249290" y="5742254"/>
            <a:ext cx="1597419"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Specific purpose registers </a:t>
            </a:r>
            <a:endParaRPr/>
          </a:p>
        </p:txBody>
      </p:sp>
      <p:pic>
        <p:nvPicPr>
          <p:cNvPr id="142" name="Google Shape;142;p7"/>
          <p:cNvPicPr preferRelativeResize="0"/>
          <p:nvPr/>
        </p:nvPicPr>
        <p:blipFill>
          <a:blip r:embed="rId3">
            <a:alphaModFix/>
          </a:blip>
          <a:stretch>
            <a:fillRect/>
          </a:stretch>
        </p:blipFill>
        <p:spPr>
          <a:xfrm>
            <a:off x="84300" y="230375"/>
            <a:ext cx="601498" cy="601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graphicFrame>
        <p:nvGraphicFramePr>
          <p:cNvPr id="147" name="Google Shape;147;g127d47395d4_1_20"/>
          <p:cNvGraphicFramePr/>
          <p:nvPr/>
        </p:nvGraphicFramePr>
        <p:xfrm>
          <a:off x="3470763" y="1500073"/>
          <a:ext cx="3000000" cy="3000000"/>
        </p:xfrm>
        <a:graphic>
          <a:graphicData uri="http://schemas.openxmlformats.org/drawingml/2006/table">
            <a:tbl>
              <a:tblPr bandRow="1" firstRow="1">
                <a:noFill/>
                <a:tableStyleId>{0FCB514E-26DB-45C4-AF10-0BEC196D9D94}</a:tableStyleId>
              </a:tblPr>
              <a:tblGrid>
                <a:gridCol w="862450"/>
                <a:gridCol w="708725"/>
                <a:gridCol w="3679275"/>
              </a:tblGrid>
              <a:tr h="529825">
                <a:tc>
                  <a:txBody>
                    <a:bodyPr/>
                    <a:lstStyle/>
                    <a:p>
                      <a:pPr indent="0" lvl="0" marL="0" marR="0" rtl="0" algn="l">
                        <a:spcBef>
                          <a:spcPts val="0"/>
                        </a:spcBef>
                        <a:spcAft>
                          <a:spcPts val="0"/>
                        </a:spcAft>
                        <a:buNone/>
                      </a:pPr>
                      <a:r>
                        <a:rPr lang="en-US" sz="900" u="none" cap="none" strike="noStrike"/>
                        <a:t>Register</a:t>
                      </a:r>
                      <a:endParaRPr sz="1800"/>
                    </a:p>
                  </a:txBody>
                  <a:tcPr marT="45725" marB="45725" marR="91450" marL="91450" anchor="ctr"/>
                </a:tc>
                <a:tc>
                  <a:txBody>
                    <a:bodyPr/>
                    <a:lstStyle/>
                    <a:p>
                      <a:pPr indent="0" lvl="0" marL="0" marR="0" rtl="0" algn="l">
                        <a:spcBef>
                          <a:spcPts val="0"/>
                        </a:spcBef>
                        <a:spcAft>
                          <a:spcPts val="0"/>
                        </a:spcAft>
                        <a:buNone/>
                      </a:pPr>
                      <a:r>
                        <a:rPr lang="en-US" sz="900"/>
                        <a:t>Abbreviation</a:t>
                      </a:r>
                      <a:endParaRPr/>
                    </a:p>
                  </a:txBody>
                  <a:tcPr marT="45725" marB="45725" marR="91450" marL="91450" anchor="ctr"/>
                </a:tc>
                <a:tc>
                  <a:txBody>
                    <a:bodyPr/>
                    <a:lstStyle/>
                    <a:p>
                      <a:pPr indent="0" lvl="0" marL="0" marR="0" rtl="0" algn="l">
                        <a:spcBef>
                          <a:spcPts val="0"/>
                        </a:spcBef>
                        <a:spcAft>
                          <a:spcPts val="0"/>
                        </a:spcAft>
                        <a:buNone/>
                      </a:pPr>
                      <a:r>
                        <a:rPr lang="en-US" sz="900"/>
                        <a:t>Function/purpose of register</a:t>
                      </a:r>
                      <a:endParaRPr sz="1800"/>
                    </a:p>
                  </a:txBody>
                  <a:tcPr marT="45725" marB="45725" marR="91450" marL="91450" anchor="ctr"/>
                </a:tc>
              </a:tr>
              <a:tr h="745075">
                <a:tc>
                  <a:txBody>
                    <a:bodyPr/>
                    <a:lstStyle/>
                    <a:p>
                      <a:pPr indent="0" lvl="0" marL="0" marR="0" rtl="0" algn="l">
                        <a:spcBef>
                          <a:spcPts val="0"/>
                        </a:spcBef>
                        <a:spcAft>
                          <a:spcPts val="0"/>
                        </a:spcAft>
                        <a:buNone/>
                      </a:pPr>
                      <a:r>
                        <a:rPr lang="en-US" sz="900"/>
                        <a:t>current instruction register </a:t>
                      </a:r>
                      <a:endParaRPr sz="1800"/>
                    </a:p>
                  </a:txBody>
                  <a:tcPr marT="45725" marB="45725" marR="91450" marL="91450" anchor="ctr"/>
                </a:tc>
                <a:tc>
                  <a:txBody>
                    <a:bodyPr/>
                    <a:lstStyle/>
                    <a:p>
                      <a:pPr indent="0" lvl="0" marL="0" marR="0" rtl="0" algn="l">
                        <a:spcBef>
                          <a:spcPts val="0"/>
                        </a:spcBef>
                        <a:spcAft>
                          <a:spcPts val="0"/>
                        </a:spcAft>
                        <a:buNone/>
                      </a:pPr>
                      <a:r>
                        <a:rPr lang="en-US" sz="900"/>
                        <a:t>CIR </a:t>
                      </a:r>
                      <a:endParaRPr sz="1800"/>
                    </a:p>
                  </a:txBody>
                  <a:tcPr marT="45725" marB="45725" marR="91450" marL="91450" anchor="ctr"/>
                </a:tc>
                <a:tc>
                  <a:txBody>
                    <a:bodyPr/>
                    <a:lstStyle/>
                    <a:p>
                      <a:pPr indent="0" lvl="0" marL="0" marR="0" rtl="0" algn="l">
                        <a:spcBef>
                          <a:spcPts val="0"/>
                        </a:spcBef>
                        <a:spcAft>
                          <a:spcPts val="0"/>
                        </a:spcAft>
                        <a:buNone/>
                      </a:pPr>
                      <a:r>
                        <a:rPr lang="en-US" sz="900"/>
                        <a:t>this register stores the current instruction being decoded and executed </a:t>
                      </a:r>
                      <a:endParaRPr sz="1800"/>
                    </a:p>
                  </a:txBody>
                  <a:tcPr marT="45725" marB="45725" marR="91450" marL="91450" anchor="ctr"/>
                </a:tc>
              </a:tr>
              <a:tr h="546400">
                <a:tc>
                  <a:txBody>
                    <a:bodyPr/>
                    <a:lstStyle/>
                    <a:p>
                      <a:pPr indent="0" lvl="0" marL="0" marR="0" rtl="0" algn="l">
                        <a:spcBef>
                          <a:spcPts val="0"/>
                        </a:spcBef>
                        <a:spcAft>
                          <a:spcPts val="0"/>
                        </a:spcAft>
                        <a:buNone/>
                      </a:pPr>
                      <a:r>
                        <a:rPr lang="en-US" sz="900"/>
                        <a:t>accumulator </a:t>
                      </a:r>
                      <a:endParaRPr sz="1800"/>
                    </a:p>
                  </a:txBody>
                  <a:tcPr marT="45725" marB="45725" marR="91450" marL="91450" anchor="ctr"/>
                </a:tc>
                <a:tc>
                  <a:txBody>
                    <a:bodyPr/>
                    <a:lstStyle/>
                    <a:p>
                      <a:pPr indent="0" lvl="0" marL="0" marR="0" rtl="0" algn="l">
                        <a:spcBef>
                          <a:spcPts val="0"/>
                        </a:spcBef>
                        <a:spcAft>
                          <a:spcPts val="0"/>
                        </a:spcAft>
                        <a:buNone/>
                      </a:pPr>
                      <a:r>
                        <a:rPr lang="en-US" sz="900"/>
                        <a:t>ACC </a:t>
                      </a:r>
                      <a:endParaRPr sz="1800"/>
                    </a:p>
                  </a:txBody>
                  <a:tcPr marT="45725" marB="45725" marR="91450" marL="91450" anchor="ctr"/>
                </a:tc>
                <a:tc>
                  <a:txBody>
                    <a:bodyPr/>
                    <a:lstStyle/>
                    <a:p>
                      <a:pPr indent="0" lvl="0" marL="0" marR="0" rtl="0" algn="l">
                        <a:spcBef>
                          <a:spcPts val="0"/>
                        </a:spcBef>
                        <a:spcAft>
                          <a:spcPts val="0"/>
                        </a:spcAft>
                        <a:buNone/>
                      </a:pPr>
                      <a:r>
                        <a:rPr lang="en-US" sz="900"/>
                        <a:t>this register is used when carrying out ALU calculations; it stores data temporarily during the calculations </a:t>
                      </a:r>
                      <a:endParaRPr sz="1800"/>
                    </a:p>
                  </a:txBody>
                  <a:tcPr marT="45725" marB="45725" marR="91450" marL="91450" anchor="ctr"/>
                </a:tc>
              </a:tr>
              <a:tr h="745075">
                <a:tc>
                  <a:txBody>
                    <a:bodyPr/>
                    <a:lstStyle/>
                    <a:p>
                      <a:pPr indent="0" lvl="0" marL="0" marR="0" rtl="0" algn="l">
                        <a:spcBef>
                          <a:spcPts val="0"/>
                        </a:spcBef>
                        <a:spcAft>
                          <a:spcPts val="0"/>
                        </a:spcAft>
                        <a:buNone/>
                      </a:pPr>
                      <a:r>
                        <a:rPr lang="en-US" sz="900"/>
                        <a:t>memory address register </a:t>
                      </a:r>
                      <a:endParaRPr sz="1800"/>
                    </a:p>
                  </a:txBody>
                  <a:tcPr marT="45725" marB="45725" marR="91450" marL="91450" anchor="ctr"/>
                </a:tc>
                <a:tc>
                  <a:txBody>
                    <a:bodyPr/>
                    <a:lstStyle/>
                    <a:p>
                      <a:pPr indent="0" lvl="0" marL="0" marR="0" rtl="0" algn="l">
                        <a:spcBef>
                          <a:spcPts val="0"/>
                        </a:spcBef>
                        <a:spcAft>
                          <a:spcPts val="0"/>
                        </a:spcAft>
                        <a:buNone/>
                      </a:pPr>
                      <a:r>
                        <a:rPr lang="en-US" sz="900"/>
                        <a:t>MAR </a:t>
                      </a:r>
                      <a:endParaRPr sz="1800"/>
                    </a:p>
                  </a:txBody>
                  <a:tcPr marT="45725" marB="45725" marR="91450" marL="91450" anchor="ctr"/>
                </a:tc>
                <a:tc>
                  <a:txBody>
                    <a:bodyPr/>
                    <a:lstStyle/>
                    <a:p>
                      <a:pPr indent="0" lvl="0" marL="0" marR="0" rtl="0" algn="l">
                        <a:spcBef>
                          <a:spcPts val="0"/>
                        </a:spcBef>
                        <a:spcAft>
                          <a:spcPts val="0"/>
                        </a:spcAft>
                        <a:buNone/>
                      </a:pPr>
                      <a:r>
                        <a:rPr lang="en-US" sz="900"/>
                        <a:t>this register stores the address of the memory location currently being read from or written to </a:t>
                      </a:r>
                      <a:endParaRPr sz="1800"/>
                    </a:p>
                  </a:txBody>
                  <a:tcPr marT="45725" marB="45725" marR="91450" marL="91450" anchor="ctr"/>
                </a:tc>
              </a:tr>
              <a:tr h="745075">
                <a:tc>
                  <a:txBody>
                    <a:bodyPr/>
                    <a:lstStyle/>
                    <a:p>
                      <a:pPr indent="0" lvl="0" marL="0" marR="0" rtl="0" algn="l">
                        <a:spcBef>
                          <a:spcPts val="0"/>
                        </a:spcBef>
                        <a:spcAft>
                          <a:spcPts val="0"/>
                        </a:spcAft>
                        <a:buNone/>
                      </a:pPr>
                      <a:r>
                        <a:rPr lang="en-US" sz="900"/>
                        <a:t>memory data/ buffer register </a:t>
                      </a:r>
                      <a:endParaRPr sz="1800"/>
                    </a:p>
                  </a:txBody>
                  <a:tcPr marT="45725" marB="45725" marR="91450" marL="91450" anchor="ctr"/>
                </a:tc>
                <a:tc>
                  <a:txBody>
                    <a:bodyPr/>
                    <a:lstStyle/>
                    <a:p>
                      <a:pPr indent="0" lvl="0" marL="0" marR="0" rtl="0" algn="l">
                        <a:spcBef>
                          <a:spcPts val="0"/>
                        </a:spcBef>
                        <a:spcAft>
                          <a:spcPts val="0"/>
                        </a:spcAft>
                        <a:buNone/>
                      </a:pPr>
                      <a:r>
                        <a:rPr lang="en-US" sz="900"/>
                        <a:t>MDR </a:t>
                      </a:r>
                      <a:endParaRPr sz="1800"/>
                    </a:p>
                  </a:txBody>
                  <a:tcPr marT="45725" marB="45725" marR="91450" marL="91450" anchor="ctr"/>
                </a:tc>
                <a:tc>
                  <a:txBody>
                    <a:bodyPr/>
                    <a:lstStyle/>
                    <a:p>
                      <a:pPr indent="0" lvl="0" marL="0" marR="0" rtl="0" algn="l">
                        <a:spcBef>
                          <a:spcPts val="0"/>
                        </a:spcBef>
                        <a:spcAft>
                          <a:spcPts val="0"/>
                        </a:spcAft>
                        <a:buNone/>
                      </a:pPr>
                      <a:r>
                        <a:rPr lang="en-US" sz="900"/>
                        <a:t>this register stores data which has just been read from memory or data which is about to be written to memory </a:t>
                      </a:r>
                      <a:endParaRPr sz="1800"/>
                    </a:p>
                  </a:txBody>
                  <a:tcPr marT="45725" marB="45725" marR="91450" marL="91450" anchor="ctr"/>
                </a:tc>
              </a:tr>
              <a:tr h="546400">
                <a:tc>
                  <a:txBody>
                    <a:bodyPr/>
                    <a:lstStyle/>
                    <a:p>
                      <a:pPr indent="0" lvl="0" marL="0" marR="0" rtl="0" algn="l">
                        <a:spcBef>
                          <a:spcPts val="0"/>
                        </a:spcBef>
                        <a:spcAft>
                          <a:spcPts val="0"/>
                        </a:spcAft>
                        <a:buNone/>
                      </a:pPr>
                      <a:r>
                        <a:rPr lang="en-US" sz="900"/>
                        <a:t>program counter </a:t>
                      </a:r>
                      <a:endParaRPr sz="1800"/>
                    </a:p>
                  </a:txBody>
                  <a:tcPr marT="45725" marB="45725" marR="91450" marL="91450" anchor="ctr"/>
                </a:tc>
                <a:tc>
                  <a:txBody>
                    <a:bodyPr/>
                    <a:lstStyle/>
                    <a:p>
                      <a:pPr indent="0" lvl="0" marL="0" marR="0" rtl="0" algn="l">
                        <a:spcBef>
                          <a:spcPts val="0"/>
                        </a:spcBef>
                        <a:spcAft>
                          <a:spcPts val="0"/>
                        </a:spcAft>
                        <a:buNone/>
                      </a:pPr>
                      <a:r>
                        <a:rPr lang="en-US" sz="900"/>
                        <a:t>PC </a:t>
                      </a:r>
                      <a:endParaRPr sz="1800"/>
                    </a:p>
                  </a:txBody>
                  <a:tcPr marT="45725" marB="45725" marR="91450" marL="91450" anchor="ctr"/>
                </a:tc>
                <a:tc>
                  <a:txBody>
                    <a:bodyPr/>
                    <a:lstStyle/>
                    <a:p>
                      <a:pPr indent="0" lvl="0" marL="0" marR="0" rtl="0" algn="l">
                        <a:spcBef>
                          <a:spcPts val="0"/>
                        </a:spcBef>
                        <a:spcAft>
                          <a:spcPts val="0"/>
                        </a:spcAft>
                        <a:buNone/>
                      </a:pPr>
                      <a:r>
                        <a:rPr lang="en-US" sz="900"/>
                        <a:t>this register stores the address where the next instruction to be read can be found </a:t>
                      </a:r>
                      <a:endParaRPr sz="1800"/>
                    </a:p>
                  </a:txBody>
                  <a:tcPr marT="45725" marB="45725" marR="91450" marL="91450" anchor="ctr"/>
                </a:tc>
              </a:tr>
            </a:tbl>
          </a:graphicData>
        </a:graphic>
      </p:graphicFrame>
      <p:pic>
        <p:nvPicPr>
          <p:cNvPr id="148" name="Google Shape;148;g127d47395d4_1_20"/>
          <p:cNvPicPr preferRelativeResize="0"/>
          <p:nvPr/>
        </p:nvPicPr>
        <p:blipFill>
          <a:blip r:embed="rId3">
            <a:alphaModFix/>
          </a:blip>
          <a:stretch>
            <a:fillRect/>
          </a:stretch>
        </p:blipFill>
        <p:spPr>
          <a:xfrm>
            <a:off x="141900" y="134425"/>
            <a:ext cx="601498" cy="601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p8"/>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CONTROL BUS, ADDRESS BUS, DATA BUS</a:t>
            </a:r>
            <a:endParaRPr/>
          </a:p>
        </p:txBody>
      </p:sp>
      <p:sp>
        <p:nvSpPr>
          <p:cNvPr id="154" name="Google Shape;154;p8"/>
          <p:cNvSpPr txBox="1"/>
          <p:nvPr>
            <p:ph idx="1" type="body"/>
          </p:nvPr>
        </p:nvSpPr>
        <p:spPr>
          <a:xfrm>
            <a:off x="6942899" y="2421100"/>
            <a:ext cx="4593300" cy="3578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SzPct val="105555"/>
              <a:buNone/>
            </a:pPr>
            <a:r>
              <a:rPr b="1" lang="en-US"/>
              <a:t>System buses </a:t>
            </a:r>
            <a:r>
              <a:rPr lang="en-US"/>
              <a:t>are used in computers as parallel transmission components; each wire in the bus transmits one bit of data. There are three common buses used in the von Neumann architecture known as: address bus, data bus and control bus. </a:t>
            </a:r>
            <a:endParaRPr/>
          </a:p>
          <a:p>
            <a:pPr indent="-210502" lvl="0" marL="228600" rtl="0" algn="l">
              <a:lnSpc>
                <a:spcPct val="100000"/>
              </a:lnSpc>
              <a:spcBef>
                <a:spcPts val="1000"/>
              </a:spcBef>
              <a:spcAft>
                <a:spcPts val="0"/>
              </a:spcAft>
              <a:buSzPct val="105555"/>
              <a:buChar char="•"/>
            </a:pPr>
            <a:r>
              <a:rPr lang="en-US"/>
              <a:t>The </a:t>
            </a:r>
            <a:r>
              <a:rPr b="1" lang="en-US"/>
              <a:t>address bus </a:t>
            </a:r>
            <a:r>
              <a:rPr lang="en-US"/>
              <a:t>carries addresses throughout the computer system. </a:t>
            </a:r>
            <a:endParaRPr/>
          </a:p>
          <a:p>
            <a:pPr indent="-210502" lvl="0" marL="228600" rtl="0" algn="l">
              <a:lnSpc>
                <a:spcPct val="100000"/>
              </a:lnSpc>
              <a:spcBef>
                <a:spcPts val="1000"/>
              </a:spcBef>
              <a:spcAft>
                <a:spcPts val="0"/>
              </a:spcAft>
              <a:buSzPct val="105555"/>
              <a:buChar char="•"/>
            </a:pPr>
            <a:r>
              <a:rPr lang="en-US"/>
              <a:t>The </a:t>
            </a:r>
            <a:r>
              <a:rPr b="1" lang="en-US"/>
              <a:t>data bus </a:t>
            </a:r>
            <a:r>
              <a:rPr lang="en-US"/>
              <a:t>is </a:t>
            </a:r>
            <a:r>
              <a:rPr b="1" lang="en-US"/>
              <a:t>bidirectional. </a:t>
            </a:r>
            <a:r>
              <a:rPr lang="en-US"/>
              <a:t>This means data can be carried from CPU to memory (and vice versa) and to and from input/output devices.</a:t>
            </a:r>
            <a:endParaRPr/>
          </a:p>
          <a:p>
            <a:pPr indent="-210502" lvl="0" marL="228600" rtl="0" algn="l">
              <a:lnSpc>
                <a:spcPct val="100000"/>
              </a:lnSpc>
              <a:spcBef>
                <a:spcPts val="1000"/>
              </a:spcBef>
              <a:spcAft>
                <a:spcPts val="0"/>
              </a:spcAft>
              <a:buSzPct val="105555"/>
              <a:buChar char="•"/>
            </a:pPr>
            <a:r>
              <a:rPr lang="en-US"/>
              <a:t>The </a:t>
            </a:r>
            <a:r>
              <a:rPr b="1" lang="en-US"/>
              <a:t>control bus </a:t>
            </a:r>
            <a:r>
              <a:rPr lang="en-US"/>
              <a:t>is also bidirectional. It carries signals from the control unit (CU) to all the other computer components. It is usually 8-bits wide.</a:t>
            </a:r>
            <a:endParaRPr/>
          </a:p>
          <a:p>
            <a:pPr indent="-107950" lvl="0" marL="228600" rtl="0" algn="l">
              <a:lnSpc>
                <a:spcPct val="100000"/>
              </a:lnSpc>
              <a:spcBef>
                <a:spcPts val="1000"/>
              </a:spcBef>
              <a:spcAft>
                <a:spcPts val="0"/>
              </a:spcAft>
              <a:buSzPct val="105555"/>
              <a:buNone/>
            </a:pPr>
            <a:r>
              <a:t/>
            </a:r>
            <a:endParaRPr/>
          </a:p>
        </p:txBody>
      </p:sp>
      <p:pic>
        <p:nvPicPr>
          <p:cNvPr descr="Diagram&#10;&#10;Description automatically generated" id="155" name="Google Shape;155;p8"/>
          <p:cNvPicPr preferRelativeResize="0"/>
          <p:nvPr/>
        </p:nvPicPr>
        <p:blipFill rotWithShape="1">
          <a:blip r:embed="rId3">
            <a:alphaModFix/>
          </a:blip>
          <a:srcRect b="0" l="0" r="0" t="0"/>
          <a:stretch/>
        </p:blipFill>
        <p:spPr>
          <a:xfrm>
            <a:off x="521279" y="2399771"/>
            <a:ext cx="5896879" cy="3144642"/>
          </a:xfrm>
          <a:prstGeom prst="rect">
            <a:avLst/>
          </a:prstGeom>
          <a:noFill/>
          <a:ln>
            <a:noFill/>
          </a:ln>
        </p:spPr>
      </p:pic>
      <p:pic>
        <p:nvPicPr>
          <p:cNvPr id="156" name="Google Shape;156;p8"/>
          <p:cNvPicPr preferRelativeResize="0"/>
          <p:nvPr/>
        </p:nvPicPr>
        <p:blipFill>
          <a:blip r:embed="rId4">
            <a:alphaModFix/>
          </a:blip>
          <a:stretch>
            <a:fillRect/>
          </a:stretch>
        </p:blipFill>
        <p:spPr>
          <a:xfrm>
            <a:off x="96775" y="269300"/>
            <a:ext cx="601498" cy="601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2022-05-03T11:08:43Z</dcterms:created>
  <dc:creator>Shriya pedaparthi</dc:creator>
</cp:coreProperties>
</file>