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hux6Z51HNQ55xYGdU3RthfQbWI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F8C7C2-85A2-488A-A70E-8A84919722F0}">
  <a:tblStyle styleId="{09F8C7C2-85A2-488A-A70E-8A84919722F0}"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F0E7"/>
          </a:solidFill>
        </a:fill>
      </a:tcStyle>
    </a:wholeTbl>
    <a:band1H>
      <a:tcTxStyle/>
      <a:tcStyle>
        <a:fill>
          <a:solidFill>
            <a:srgbClr val="FBDFCB"/>
          </a:solidFill>
        </a:fill>
      </a:tcStyle>
    </a:band1H>
    <a:band2H>
      <a:tcTxStyle/>
    </a:band2H>
    <a:band1V>
      <a:tcTxStyle/>
      <a:tcStyle>
        <a:fill>
          <a:solidFill>
            <a:srgbClr val="FBDFCB"/>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GillSans-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18"/>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26"/>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6"/>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6"/>
          <p:cNvSpPr/>
          <p:nvPr>
            <p:ph idx="2" type="pic"/>
          </p:nvPr>
        </p:nvSpPr>
        <p:spPr>
          <a:xfrm>
            <a:off x="6095999" y="0"/>
            <a:ext cx="6102097" cy="6858000"/>
          </a:xfrm>
          <a:prstGeom prst="rect">
            <a:avLst/>
          </a:prstGeom>
          <a:solidFill>
            <a:srgbClr val="BFBFBF"/>
          </a:solidFill>
          <a:ln>
            <a:noFill/>
          </a:ln>
        </p:spPr>
      </p:sp>
      <p:sp>
        <p:nvSpPr>
          <p:cNvPr id="79" name="Google Shape;79;p26"/>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0" name="Google Shape;80;p2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6"/>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7"/>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6" name="Google Shape;86;p2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8"/>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8"/>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2" name="Google Shape;92;p2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9"/>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7" name="Google Shape;27;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0" name="Shape 30"/>
        <p:cNvGrpSpPr/>
        <p:nvPr/>
      </p:nvGrpSpPr>
      <p:grpSpPr>
        <a:xfrm>
          <a:off x="0" y="0"/>
          <a:ext cx="0" cy="0"/>
          <a:chOff x="0" y="0"/>
          <a:chExt cx="0" cy="0"/>
        </a:xfrm>
      </p:grpSpPr>
      <p:sp>
        <p:nvSpPr>
          <p:cNvPr id="31" name="Google Shape;31;p20"/>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0"/>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34" name="Google Shape;34;p20"/>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35" name="Google Shape;35;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38" name="Shape 38"/>
        <p:cNvGrpSpPr/>
        <p:nvPr/>
      </p:nvGrpSpPr>
      <p:grpSpPr>
        <a:xfrm>
          <a:off x="0" y="0"/>
          <a:ext cx="0" cy="0"/>
          <a:chOff x="0" y="0"/>
          <a:chExt cx="0" cy="0"/>
        </a:xfrm>
      </p:grpSpPr>
      <p:sp>
        <p:nvSpPr>
          <p:cNvPr id="39" name="Google Shape;39;p17"/>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41" name="Google Shape;41;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1"/>
        </a:solidFill>
      </p:bgPr>
    </p:bg>
    <p:spTree>
      <p:nvGrpSpPr>
        <p:cNvPr id="44" name="Shape 44"/>
        <p:cNvGrpSpPr/>
        <p:nvPr/>
      </p:nvGrpSpPr>
      <p:grpSpPr>
        <a:xfrm>
          <a:off x="0" y="0"/>
          <a:ext cx="0" cy="0"/>
          <a:chOff x="0" y="0"/>
          <a:chExt cx="0" cy="0"/>
        </a:xfrm>
      </p:grpSpPr>
      <p:sp>
        <p:nvSpPr>
          <p:cNvPr id="45" name="Google Shape;45;p21"/>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47" name="Google Shape;47;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2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2"/>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3" name="Google Shape;53;p22"/>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4" name="Google Shape;54;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23"/>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9" name="Google Shape;59;p23"/>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0" name="Google Shape;60;p23"/>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1" name="Google Shape;61;p23"/>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62" name="Google Shape;62;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5" name="Google Shape;65;p2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2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3.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9" name="Google Shape;9;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0" name="Google Shape;10;p1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8" name="Shape 18"/>
        <p:cNvGrpSpPr/>
        <p:nvPr/>
      </p:nvGrpSpPr>
      <p:grpSpPr>
        <a:xfrm>
          <a:off x="0" y="0"/>
          <a:ext cx="0" cy="0"/>
          <a:chOff x="0" y="0"/>
          <a:chExt cx="0" cy="0"/>
        </a:xfrm>
      </p:grpSpPr>
      <p:sp>
        <p:nvSpPr>
          <p:cNvPr id="19" name="Google Shape;19;p1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5"/>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1" name="Google Shape;21;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2" name="Google Shape;22;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3" name="Google Shape;23;p1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forms.gle/iysjZjbbd9Cn5g3Z7"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8" name="Shape 98"/>
        <p:cNvGrpSpPr/>
        <p:nvPr/>
      </p:nvGrpSpPr>
      <p:grpSpPr>
        <a:xfrm>
          <a:off x="0" y="0"/>
          <a:ext cx="0" cy="0"/>
          <a:chOff x="0" y="0"/>
          <a:chExt cx="0" cy="0"/>
        </a:xfrm>
      </p:grpSpPr>
      <p:sp>
        <p:nvSpPr>
          <p:cNvPr id="99" name="Google Shape;99;p1"/>
          <p:cNvSpPr txBox="1"/>
          <p:nvPr>
            <p:ph idx="4294967295"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US"/>
              <a:t>HARDWARE</a:t>
            </a:r>
            <a:endParaRPr/>
          </a:p>
        </p:txBody>
      </p:sp>
      <p:pic>
        <p:nvPicPr>
          <p:cNvPr id="100" name="Google Shape;100;p1"/>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3" name="Shape 163"/>
        <p:cNvGrpSpPr/>
        <p:nvPr/>
      </p:nvGrpSpPr>
      <p:grpSpPr>
        <a:xfrm>
          <a:off x="0" y="0"/>
          <a:ext cx="0" cy="0"/>
          <a:chOff x="0" y="0"/>
          <a:chExt cx="0" cy="0"/>
        </a:xfrm>
      </p:grpSpPr>
      <p:sp>
        <p:nvSpPr>
          <p:cNvPr id="164" name="Google Shape;164;p11"/>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DIFFERENCES BETWEEN STATIC AND DYNAMIC IP ADDRESSES </a:t>
            </a:r>
            <a:endParaRPr/>
          </a:p>
        </p:txBody>
      </p:sp>
      <p:graphicFrame>
        <p:nvGraphicFramePr>
          <p:cNvPr id="165" name="Google Shape;165;p11"/>
          <p:cNvGraphicFramePr/>
          <p:nvPr/>
        </p:nvGraphicFramePr>
        <p:xfrm>
          <a:off x="2935432" y="2339686"/>
          <a:ext cx="3000000" cy="3000000"/>
        </p:xfrm>
        <a:graphic>
          <a:graphicData uri="http://schemas.openxmlformats.org/drawingml/2006/table">
            <a:tbl>
              <a:tblPr bandRow="1" firstRow="1">
                <a:noFill/>
                <a:tableStyleId>{09F8C7C2-85A2-488A-A70E-8A84919722F0}</a:tableStyleId>
              </a:tblPr>
              <a:tblGrid>
                <a:gridCol w="3164900"/>
                <a:gridCol w="3164900"/>
              </a:tblGrid>
              <a:tr h="367325">
                <a:tc>
                  <a:txBody>
                    <a:bodyPr/>
                    <a:lstStyle/>
                    <a:p>
                      <a:pPr indent="0" lvl="0" marL="0" marR="0" rtl="0" algn="l">
                        <a:spcBef>
                          <a:spcPts val="0"/>
                        </a:spcBef>
                        <a:spcAft>
                          <a:spcPts val="0"/>
                        </a:spcAft>
                        <a:buNone/>
                      </a:pPr>
                      <a:r>
                        <a:rPr lang="en-US" sz="900"/>
                        <a:t>Dynamic IP addresses </a:t>
                      </a:r>
                      <a:endParaRPr sz="1800"/>
                    </a:p>
                  </a:txBody>
                  <a:tcPr marT="45725" marB="45725" marR="91450" marL="91450" anchor="ctr"/>
                </a:tc>
                <a:tc>
                  <a:txBody>
                    <a:bodyPr/>
                    <a:lstStyle/>
                    <a:p>
                      <a:pPr indent="0" lvl="0" marL="0" marR="0" rtl="0" algn="l">
                        <a:spcBef>
                          <a:spcPts val="0"/>
                        </a:spcBef>
                        <a:spcAft>
                          <a:spcPts val="0"/>
                        </a:spcAft>
                        <a:buNone/>
                      </a:pPr>
                      <a:r>
                        <a:rPr lang="en-US" sz="900"/>
                        <a:t>Static IP addresses </a:t>
                      </a:r>
                      <a:endParaRPr sz="1800"/>
                    </a:p>
                  </a:txBody>
                  <a:tcPr marT="45725" marB="45725" marR="91450" marL="91450" anchor="ctr"/>
                </a:tc>
              </a:tr>
              <a:tr h="891875">
                <a:tc>
                  <a:txBody>
                    <a:bodyPr/>
                    <a:lstStyle/>
                    <a:p>
                      <a:pPr indent="0" lvl="0" marL="0" marR="0" rtl="0" algn="l">
                        <a:spcBef>
                          <a:spcPts val="0"/>
                        </a:spcBef>
                        <a:spcAft>
                          <a:spcPts val="0"/>
                        </a:spcAft>
                        <a:buNone/>
                      </a:pPr>
                      <a:r>
                        <a:rPr lang="en-US" sz="900"/>
                        <a:t>greater privacy since they change each time a user logs on </a:t>
                      </a:r>
                      <a:endParaRPr sz="1800"/>
                    </a:p>
                  </a:txBody>
                  <a:tcPr marT="45725" marB="45725" marR="91450" marL="91450" anchor="ctr"/>
                </a:tc>
                <a:tc>
                  <a:txBody>
                    <a:bodyPr/>
                    <a:lstStyle/>
                    <a:p>
                      <a:pPr indent="0" lvl="0" marL="0" marR="0" rtl="0" algn="l">
                        <a:spcBef>
                          <a:spcPts val="0"/>
                        </a:spcBef>
                        <a:spcAft>
                          <a:spcPts val="0"/>
                        </a:spcAft>
                        <a:buNone/>
                      </a:pPr>
                      <a:r>
                        <a:rPr lang="en-US" sz="900"/>
                        <a:t>since static IP addresses don’t change, they allow each device to be fully traceable </a:t>
                      </a:r>
                      <a:endParaRPr sz="1800"/>
                    </a:p>
                  </a:txBody>
                  <a:tcPr marT="45725" marB="45725" marR="91450" marL="91450" anchor="ctr"/>
                </a:tc>
              </a:tr>
              <a:tr h="666750">
                <a:tc rowSpan="2">
                  <a:txBody>
                    <a:bodyPr/>
                    <a:lstStyle/>
                    <a:p>
                      <a:pPr indent="0" lvl="0" marL="0" marR="0" rtl="0" algn="l">
                        <a:spcBef>
                          <a:spcPts val="0"/>
                        </a:spcBef>
                        <a:spcAft>
                          <a:spcPts val="0"/>
                        </a:spcAft>
                        <a:buNone/>
                      </a:pPr>
                      <a:r>
                        <a:rPr lang="en-US" sz="900"/>
                        <a:t>dynamic IP addresses can be an issue when using, for example, VoIP since this type of addressing is less reliable as it can disconnect and change the IP address causing the VoIP connection to fail </a:t>
                      </a:r>
                      <a:endParaRPr sz="1800"/>
                    </a:p>
                  </a:txBody>
                  <a:tcPr marT="45725" marB="45725" marR="91450" marL="91450" anchor="ctr"/>
                </a:tc>
                <a:tc>
                  <a:txBody>
                    <a:bodyPr/>
                    <a:lstStyle/>
                    <a:p>
                      <a:pPr indent="0" lvl="0" marL="0" marR="0" rtl="0" algn="l">
                        <a:spcBef>
                          <a:spcPts val="0"/>
                        </a:spcBef>
                        <a:spcAft>
                          <a:spcPts val="0"/>
                        </a:spcAft>
                        <a:buNone/>
                      </a:pPr>
                      <a:r>
                        <a:rPr lang="en-US" sz="900"/>
                        <a:t>allow for faster upload and download speeds</a:t>
                      </a:r>
                      <a:endParaRPr sz="1800"/>
                    </a:p>
                  </a:txBody>
                  <a:tcPr marT="45725" marB="45725" marR="91450" marL="91450" anchor="ctr"/>
                </a:tc>
              </a:tr>
              <a:tr h="779325">
                <a:tc vMerge="1"/>
                <a:tc>
                  <a:txBody>
                    <a:bodyPr/>
                    <a:lstStyle/>
                    <a:p>
                      <a:pPr indent="0" lvl="0" marL="0" marR="0" rtl="0" algn="l">
                        <a:spcBef>
                          <a:spcPts val="0"/>
                        </a:spcBef>
                        <a:spcAft>
                          <a:spcPts val="0"/>
                        </a:spcAft>
                        <a:buNone/>
                      </a:pPr>
                      <a:r>
                        <a:rPr lang="en-US" sz="900"/>
                        <a:t>more expensive to maintain since the device must be constantly running so that information is always available </a:t>
                      </a:r>
                      <a:endParaRPr sz="1800"/>
                    </a:p>
                  </a:txBody>
                  <a:tcPr marT="45725" marB="45725" marR="91450" marL="91450" anchor="ctr"/>
                </a:tc>
              </a:tr>
            </a:tbl>
          </a:graphicData>
        </a:graphic>
      </p:graphicFrame>
      <p:sp>
        <p:nvSpPr>
          <p:cNvPr id="166" name="Google Shape;166;p11"/>
          <p:cNvSpPr txBox="1"/>
          <p:nvPr/>
        </p:nvSpPr>
        <p:spPr>
          <a:xfrm>
            <a:off x="4724400" y="3200400"/>
            <a:ext cx="2743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pic>
        <p:nvPicPr>
          <p:cNvPr id="167" name="Google Shape;167;p11"/>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1" name="Shape 171"/>
        <p:cNvGrpSpPr/>
        <p:nvPr/>
      </p:nvGrpSpPr>
      <p:grpSpPr>
        <a:xfrm>
          <a:off x="0" y="0"/>
          <a:ext cx="0" cy="0"/>
          <a:chOff x="0" y="0"/>
          <a:chExt cx="0" cy="0"/>
        </a:xfrm>
      </p:grpSpPr>
      <p:sp>
        <p:nvSpPr>
          <p:cNvPr id="172" name="Google Shape;172;p12"/>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200"/>
              <a:buFont typeface="Gill Sans"/>
              <a:buNone/>
            </a:pPr>
            <a:r>
              <a:rPr lang="en-US"/>
              <a:t>ROUTERS</a:t>
            </a:r>
            <a:endParaRPr/>
          </a:p>
        </p:txBody>
      </p:sp>
      <p:sp>
        <p:nvSpPr>
          <p:cNvPr id="173" name="Google Shape;173;p12"/>
          <p:cNvSpPr txBox="1"/>
          <p:nvPr>
            <p:ph idx="1" type="body"/>
          </p:nvPr>
        </p:nvSpPr>
        <p:spPr>
          <a:xfrm>
            <a:off x="6093898" y="2638050"/>
            <a:ext cx="5197800" cy="35313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SzPts val="1900"/>
              <a:buFont typeface="Noto Sans Symbols"/>
              <a:buChar char="⮚"/>
            </a:pPr>
            <a:r>
              <a:rPr lang="en-US"/>
              <a:t>Routers enable data packets to be routed between different networks, for example, to join a LAN to a WAN.</a:t>
            </a:r>
            <a:endParaRPr/>
          </a:p>
          <a:p>
            <a:pPr indent="-228600" lvl="0" marL="228600" rtl="0" algn="l">
              <a:lnSpc>
                <a:spcPct val="100000"/>
              </a:lnSpc>
              <a:spcBef>
                <a:spcPts val="1000"/>
              </a:spcBef>
              <a:spcAft>
                <a:spcPts val="0"/>
              </a:spcAft>
              <a:buSzPts val="1900"/>
              <a:buFont typeface="Noto Sans Symbols"/>
              <a:buChar char="⮚"/>
            </a:pPr>
            <a:r>
              <a:rPr lang="en-US"/>
              <a:t>The router takes data transmitted in one format from a network (which is using a particular protocol) and converts the data to a protocol and format understood by another network, thereby allowing them to communicate.</a:t>
            </a:r>
            <a:endParaRPr/>
          </a:p>
          <a:p>
            <a:pPr indent="-228600" lvl="0" marL="228600" rtl="0" algn="l">
              <a:lnSpc>
                <a:spcPct val="100000"/>
              </a:lnSpc>
              <a:spcBef>
                <a:spcPts val="1000"/>
              </a:spcBef>
              <a:spcAft>
                <a:spcPts val="0"/>
              </a:spcAft>
              <a:buSzPts val="1900"/>
              <a:buFont typeface="Noto Sans Symbols"/>
              <a:buChar char="⮚"/>
            </a:pPr>
            <a:r>
              <a:rPr lang="en-US"/>
              <a:t>A router would typically have an internet cable plugged into it and several cables connecting to computers and other devices on the LAN.</a:t>
            </a:r>
            <a:endParaRPr/>
          </a:p>
          <a:p>
            <a:pPr indent="-107950" lvl="0" marL="228600" rtl="0" algn="l">
              <a:lnSpc>
                <a:spcPct val="100000"/>
              </a:lnSpc>
              <a:spcBef>
                <a:spcPts val="1000"/>
              </a:spcBef>
              <a:spcAft>
                <a:spcPts val="0"/>
              </a:spcAft>
              <a:buSzPts val="1900"/>
              <a:buFont typeface="Noto Sans Symbols"/>
              <a:buNone/>
            </a:pPr>
            <a:r>
              <a:t/>
            </a:r>
            <a:endParaRPr/>
          </a:p>
        </p:txBody>
      </p:sp>
      <p:pic>
        <p:nvPicPr>
          <p:cNvPr id="174" name="Google Shape;174;p12"/>
          <p:cNvPicPr preferRelativeResize="0"/>
          <p:nvPr/>
        </p:nvPicPr>
        <p:blipFill rotWithShape="1">
          <a:blip r:embed="rId3">
            <a:alphaModFix/>
          </a:blip>
          <a:srcRect b="0" l="0" r="0" t="0"/>
          <a:stretch/>
        </p:blipFill>
        <p:spPr>
          <a:xfrm>
            <a:off x="1880607" y="2268580"/>
            <a:ext cx="2254929" cy="1847651"/>
          </a:xfrm>
          <a:prstGeom prst="rect">
            <a:avLst/>
          </a:prstGeom>
          <a:noFill/>
          <a:ln>
            <a:noFill/>
          </a:ln>
        </p:spPr>
      </p:pic>
      <p:pic>
        <p:nvPicPr>
          <p:cNvPr id="175" name="Google Shape;175;p12"/>
          <p:cNvPicPr preferRelativeResize="0"/>
          <p:nvPr/>
        </p:nvPicPr>
        <p:blipFill rotWithShape="1">
          <a:blip r:embed="rId4">
            <a:alphaModFix/>
          </a:blip>
          <a:srcRect b="0" l="0" r="0" t="0"/>
          <a:stretch/>
        </p:blipFill>
        <p:spPr>
          <a:xfrm>
            <a:off x="649926" y="4478244"/>
            <a:ext cx="4725268" cy="1847651"/>
          </a:xfrm>
          <a:prstGeom prst="rect">
            <a:avLst/>
          </a:prstGeom>
          <a:noFill/>
          <a:ln>
            <a:noFill/>
          </a:ln>
        </p:spPr>
      </p:pic>
      <p:pic>
        <p:nvPicPr>
          <p:cNvPr id="176" name="Google Shape;176;p12"/>
          <p:cNvPicPr preferRelativeResize="0"/>
          <p:nvPr/>
        </p:nvPicPr>
        <p:blipFill>
          <a:blip r:embed="rId5">
            <a:alphaModFix/>
          </a:blip>
          <a:stretch>
            <a:fillRect/>
          </a:stretch>
        </p:blipFill>
        <p:spPr>
          <a:xfrm>
            <a:off x="311700" y="106125"/>
            <a:ext cx="601498" cy="6014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0" name="Shape 180"/>
        <p:cNvGrpSpPr/>
        <p:nvPr/>
      </p:nvGrpSpPr>
      <p:grpSpPr>
        <a:xfrm>
          <a:off x="0" y="0"/>
          <a:ext cx="0" cy="0"/>
          <a:chOff x="0" y="0"/>
          <a:chExt cx="0" cy="0"/>
        </a:xfrm>
      </p:grpSpPr>
      <p:sp>
        <p:nvSpPr>
          <p:cNvPr id="181" name="Google Shape;181;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ROUTERS (CONTD.)</a:t>
            </a:r>
            <a:endParaRPr/>
          </a:p>
        </p:txBody>
      </p:sp>
      <p:sp>
        <p:nvSpPr>
          <p:cNvPr id="182" name="Google Shape;182;p13"/>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fontScale="85000" lnSpcReduction="10000"/>
          </a:bodyPr>
          <a:lstStyle/>
          <a:p>
            <a:pPr indent="-220027" lvl="0" marL="228600" rtl="0" algn="l">
              <a:lnSpc>
                <a:spcPct val="100000"/>
              </a:lnSpc>
              <a:spcBef>
                <a:spcPts val="0"/>
              </a:spcBef>
              <a:spcAft>
                <a:spcPts val="0"/>
              </a:spcAft>
              <a:buSzPct val="100000"/>
              <a:buFont typeface="Noto Sans Symbols"/>
              <a:buChar char="⮚"/>
            </a:pPr>
            <a:r>
              <a:rPr lang="en-US"/>
              <a:t>Broadband routers sit behind a firewall. The firewall protects the computers on a network.</a:t>
            </a:r>
            <a:endParaRPr/>
          </a:p>
          <a:p>
            <a:pPr indent="-220027" lvl="0" marL="228600" rtl="0" algn="l">
              <a:lnSpc>
                <a:spcPct val="100000"/>
              </a:lnSpc>
              <a:spcBef>
                <a:spcPts val="1000"/>
              </a:spcBef>
              <a:spcAft>
                <a:spcPts val="0"/>
              </a:spcAft>
              <a:buSzPct val="100000"/>
              <a:buFont typeface="Noto Sans Symbols"/>
              <a:buChar char="⮚"/>
            </a:pPr>
            <a:r>
              <a:rPr lang="en-US"/>
              <a:t>The router’s main function is to transmit internet and transmission protocols between two networks and also allow private networks to be connected together.</a:t>
            </a:r>
            <a:endParaRPr/>
          </a:p>
          <a:p>
            <a:pPr indent="-220027" lvl="0" marL="228600" rtl="0" algn="l">
              <a:lnSpc>
                <a:spcPct val="100000"/>
              </a:lnSpc>
              <a:spcBef>
                <a:spcPts val="1000"/>
              </a:spcBef>
              <a:spcAft>
                <a:spcPts val="0"/>
              </a:spcAft>
              <a:buSzPct val="100000"/>
              <a:buFont typeface="Noto Sans Symbols"/>
              <a:buChar char="⮚"/>
            </a:pPr>
            <a:r>
              <a:rPr lang="en-US"/>
              <a:t>Routers inspect the data package sent to it from any computer on any of the networks connected to it. </a:t>
            </a:r>
            <a:endParaRPr/>
          </a:p>
          <a:p>
            <a:pPr indent="-220027" lvl="0" marL="228600" rtl="0" algn="l">
              <a:lnSpc>
                <a:spcPct val="100000"/>
              </a:lnSpc>
              <a:spcBef>
                <a:spcPts val="1000"/>
              </a:spcBef>
              <a:spcAft>
                <a:spcPts val="0"/>
              </a:spcAft>
              <a:buSzPct val="100000"/>
              <a:buFont typeface="Noto Sans Symbols"/>
              <a:buChar char="⮚"/>
            </a:pPr>
            <a:r>
              <a:rPr lang="en-US"/>
              <a:t>Since every computer on the same network has the same part of an internet protocol (IP) address, the router is able to send the data packet to the appropriate switch, and the data will then be delivered to the correct device using the MAC destination address. </a:t>
            </a:r>
            <a:endParaRPr/>
          </a:p>
          <a:p>
            <a:pPr indent="-220027" lvl="0" marL="228600" rtl="0" algn="l">
              <a:lnSpc>
                <a:spcPct val="100000"/>
              </a:lnSpc>
              <a:spcBef>
                <a:spcPts val="1000"/>
              </a:spcBef>
              <a:spcAft>
                <a:spcPts val="0"/>
              </a:spcAft>
              <a:buSzPct val="100000"/>
              <a:buFont typeface="Noto Sans Symbols"/>
              <a:buChar char="⮚"/>
            </a:pPr>
            <a:r>
              <a:rPr lang="en-US"/>
              <a:t>If the MAC address doesn’t match any device connected to the switch, it passes on to another switch on the same network until the appropriate device is found. </a:t>
            </a:r>
            <a:endParaRPr/>
          </a:p>
          <a:p>
            <a:pPr indent="-220027" lvl="0" marL="228600" rtl="0" algn="l">
              <a:lnSpc>
                <a:spcPct val="100000"/>
              </a:lnSpc>
              <a:spcBef>
                <a:spcPts val="1000"/>
              </a:spcBef>
              <a:spcAft>
                <a:spcPts val="0"/>
              </a:spcAft>
              <a:buSzPct val="100000"/>
              <a:buFont typeface="Noto Sans Symbols"/>
              <a:buChar char="⮚"/>
            </a:pPr>
            <a:r>
              <a:rPr lang="en-US"/>
              <a:t>Routers can be wired or wireless devices.</a:t>
            </a:r>
            <a:endParaRPr/>
          </a:p>
        </p:txBody>
      </p:sp>
      <p:pic>
        <p:nvPicPr>
          <p:cNvPr id="183" name="Google Shape;183;p13"/>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7" name="Shape 187"/>
        <p:cNvGrpSpPr/>
        <p:nvPr/>
      </p:nvGrpSpPr>
      <p:grpSpPr>
        <a:xfrm>
          <a:off x="0" y="0"/>
          <a:ext cx="0" cy="0"/>
          <a:chOff x="0" y="0"/>
          <a:chExt cx="0" cy="0"/>
        </a:xfrm>
      </p:grpSpPr>
      <p:sp>
        <p:nvSpPr>
          <p:cNvPr id="188" name="Google Shape;188;p1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ASSESSMENT</a:t>
            </a:r>
            <a:endParaRPr/>
          </a:p>
        </p:txBody>
      </p:sp>
      <p:sp>
        <p:nvSpPr>
          <p:cNvPr id="189" name="Google Shape;189;p14"/>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0" i="0" lang="en-US" sz="1800" u="none" strike="noStrike">
                <a:solidFill>
                  <a:srgbClr val="000000"/>
                </a:solidFill>
                <a:latin typeface="Gill Sans"/>
                <a:ea typeface="Gill Sans"/>
                <a:cs typeface="Gill Sans"/>
                <a:sym typeface="Gill Sans"/>
              </a:rPr>
              <a:t> Quiz 4 (Network hardware) - </a:t>
            </a:r>
            <a:r>
              <a:rPr b="0" i="0" lang="en-US" sz="1800" u="sng" strike="noStrike">
                <a:solidFill>
                  <a:srgbClr val="1155CC"/>
                </a:solidFill>
                <a:latin typeface="Gill Sans"/>
                <a:ea typeface="Gill Sans"/>
                <a:cs typeface="Gill Sans"/>
                <a:sym typeface="Gill Sans"/>
                <a:hlinkClick r:id="rId3">
                  <a:extLst>
                    <a:ext uri="{A12FA001-AC4F-418D-AE19-62706E023703}">
                      <ahyp:hlinkClr val="tx"/>
                    </a:ext>
                  </a:extLst>
                </a:hlinkClick>
              </a:rPr>
              <a:t>https://forms.gle/iysjZjbbd9Cn5g3Z7</a:t>
            </a:r>
            <a:r>
              <a:rPr b="0" i="0" lang="en-US" sz="1800" u="none" strike="noStrike">
                <a:solidFill>
                  <a:srgbClr val="000000"/>
                </a:solidFill>
                <a:latin typeface="Gill Sans"/>
                <a:ea typeface="Gill Sans"/>
                <a:cs typeface="Gill Sans"/>
                <a:sym typeface="Gill Sans"/>
              </a:rPr>
              <a:t> </a:t>
            </a:r>
            <a:endParaRPr>
              <a:latin typeface="Gill Sans"/>
              <a:ea typeface="Gill Sans"/>
              <a:cs typeface="Gill Sans"/>
              <a:sym typeface="Gill Sans"/>
            </a:endParaRPr>
          </a:p>
        </p:txBody>
      </p:sp>
      <p:pic>
        <p:nvPicPr>
          <p:cNvPr id="190" name="Google Shape;190;p14"/>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4" name="Shape 104"/>
        <p:cNvGrpSpPr/>
        <p:nvPr/>
      </p:nvGrpSpPr>
      <p:grpSpPr>
        <a:xfrm>
          <a:off x="0" y="0"/>
          <a:ext cx="0" cy="0"/>
          <a:chOff x="0" y="0"/>
          <a:chExt cx="0" cy="0"/>
        </a:xfrm>
      </p:grpSpPr>
      <p:sp>
        <p:nvSpPr>
          <p:cNvPr id="105" name="Google Shape;105;p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NETWORK HARDWARE</a:t>
            </a:r>
            <a:endParaRPr/>
          </a:p>
        </p:txBody>
      </p:sp>
      <p:sp>
        <p:nvSpPr>
          <p:cNvPr id="106" name="Google Shape;106;p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SzPts val="2000"/>
              <a:buFont typeface="Noto Sans Symbols"/>
              <a:buChar char="⮚"/>
            </a:pPr>
            <a:r>
              <a:rPr lang="en-US" sz="2000"/>
              <a:t>Network Systems</a:t>
            </a:r>
            <a:endParaRPr/>
          </a:p>
          <a:p>
            <a:pPr indent="-228600" lvl="1" marL="457200" rtl="0" algn="l">
              <a:lnSpc>
                <a:spcPct val="100000"/>
              </a:lnSpc>
              <a:spcBef>
                <a:spcPts val="1000"/>
              </a:spcBef>
              <a:spcAft>
                <a:spcPts val="0"/>
              </a:spcAft>
              <a:buSzPts val="1800"/>
              <a:buFont typeface="Noto Sans Symbols"/>
              <a:buChar char="⮚"/>
            </a:pPr>
            <a:r>
              <a:rPr lang="en-US" sz="1800"/>
              <a:t>NIC</a:t>
            </a:r>
            <a:endParaRPr/>
          </a:p>
          <a:p>
            <a:pPr indent="-228600" lvl="1" marL="457200" rtl="0" algn="l">
              <a:lnSpc>
                <a:spcPct val="100000"/>
              </a:lnSpc>
              <a:spcBef>
                <a:spcPts val="1000"/>
              </a:spcBef>
              <a:spcAft>
                <a:spcPts val="0"/>
              </a:spcAft>
              <a:buSzPts val="1800"/>
              <a:buFont typeface="Noto Sans Symbols"/>
              <a:buChar char="⮚"/>
            </a:pPr>
            <a:r>
              <a:rPr lang="en-US" sz="1800"/>
              <a:t>MAC Address</a:t>
            </a:r>
            <a:endParaRPr/>
          </a:p>
          <a:p>
            <a:pPr indent="-228600" lvl="1" marL="457200" rtl="0" algn="l">
              <a:lnSpc>
                <a:spcPct val="100000"/>
              </a:lnSpc>
              <a:spcBef>
                <a:spcPts val="1000"/>
              </a:spcBef>
              <a:spcAft>
                <a:spcPts val="0"/>
              </a:spcAft>
              <a:buSzPts val="1800"/>
              <a:buFont typeface="Noto Sans Symbols"/>
              <a:buChar char="⮚"/>
            </a:pPr>
            <a:r>
              <a:rPr lang="en-US" sz="1800"/>
              <a:t>IP Address</a:t>
            </a:r>
            <a:endParaRPr/>
          </a:p>
          <a:p>
            <a:pPr indent="-228600" lvl="1" marL="457200" rtl="0" algn="l">
              <a:lnSpc>
                <a:spcPct val="100000"/>
              </a:lnSpc>
              <a:spcBef>
                <a:spcPts val="1000"/>
              </a:spcBef>
              <a:spcAft>
                <a:spcPts val="0"/>
              </a:spcAft>
              <a:buSzPts val="1800"/>
              <a:buFont typeface="Noto Sans Symbols"/>
              <a:buChar char="⮚"/>
            </a:pPr>
            <a:r>
              <a:rPr lang="en-US" sz="1800"/>
              <a:t>Routers</a:t>
            </a:r>
            <a:endParaRPr sz="1800"/>
          </a:p>
        </p:txBody>
      </p:sp>
      <p:pic>
        <p:nvPicPr>
          <p:cNvPr id="107" name="Google Shape;107;p3"/>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1" name="Shape 111"/>
        <p:cNvGrpSpPr/>
        <p:nvPr/>
      </p:nvGrpSpPr>
      <p:grpSpPr>
        <a:xfrm>
          <a:off x="0" y="0"/>
          <a:ext cx="0" cy="0"/>
          <a:chOff x="0" y="0"/>
          <a:chExt cx="0" cy="0"/>
        </a:xfrm>
      </p:grpSpPr>
      <p:sp>
        <p:nvSpPr>
          <p:cNvPr id="112" name="Google Shape;112;p4"/>
          <p:cNvSpPr txBox="1"/>
          <p:nvPr>
            <p:ph type="title"/>
          </p:nvPr>
        </p:nvSpPr>
        <p:spPr>
          <a:xfrm>
            <a:off x="2231136" y="964692"/>
            <a:ext cx="7729800" cy="118860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200"/>
              <a:buFont typeface="Gill Sans"/>
              <a:buNone/>
            </a:pPr>
            <a:r>
              <a:rPr lang="en-US"/>
              <a:t>NETWORK INTERFACE CARD</a:t>
            </a:r>
            <a:endParaRPr/>
          </a:p>
        </p:txBody>
      </p:sp>
      <p:sp>
        <p:nvSpPr>
          <p:cNvPr id="113" name="Google Shape;113;p4"/>
          <p:cNvSpPr txBox="1"/>
          <p:nvPr>
            <p:ph idx="1" type="body"/>
          </p:nvPr>
        </p:nvSpPr>
        <p:spPr>
          <a:xfrm>
            <a:off x="4867579" y="2638050"/>
            <a:ext cx="5093400" cy="31020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00000"/>
              </a:lnSpc>
              <a:spcBef>
                <a:spcPts val="0"/>
              </a:spcBef>
              <a:spcAft>
                <a:spcPts val="0"/>
              </a:spcAft>
              <a:buSzPts val="1900"/>
              <a:buFont typeface="Noto Sans Symbols"/>
              <a:buChar char="⮚"/>
            </a:pPr>
            <a:r>
              <a:rPr lang="en-US"/>
              <a:t>A network interface card (NIC) is needed to allow a device to connect to a network (such as the internet).</a:t>
            </a:r>
            <a:endParaRPr/>
          </a:p>
          <a:p>
            <a:pPr indent="-228600" lvl="0" marL="228600" rtl="0" algn="l">
              <a:lnSpc>
                <a:spcPct val="100000"/>
              </a:lnSpc>
              <a:spcBef>
                <a:spcPts val="1000"/>
              </a:spcBef>
              <a:spcAft>
                <a:spcPts val="0"/>
              </a:spcAft>
              <a:buSzPts val="1900"/>
              <a:buFont typeface="Noto Sans Symbols"/>
              <a:buChar char="⮚"/>
            </a:pPr>
            <a:r>
              <a:rPr lang="en-US"/>
              <a:t>It is usually part of the device hardware and contains the Media Access Control (MAC) address generated at the manufacturing stage.</a:t>
            </a:r>
            <a:endParaRPr/>
          </a:p>
          <a:p>
            <a:pPr indent="-228600" lvl="0" marL="228600" rtl="0" algn="l">
              <a:lnSpc>
                <a:spcPct val="100000"/>
              </a:lnSpc>
              <a:spcBef>
                <a:spcPts val="1000"/>
              </a:spcBef>
              <a:spcAft>
                <a:spcPts val="0"/>
              </a:spcAft>
              <a:buSzPts val="1900"/>
              <a:buFont typeface="Noto Sans Symbols"/>
              <a:buChar char="⮚"/>
            </a:pPr>
            <a:r>
              <a:rPr lang="en-US"/>
              <a:t>Wireless network interface cards/controllers (WNICs) are the same as NICs but they use wireless connectivity utilizing an antenna to communicate with networks via microwaves.</a:t>
            </a:r>
            <a:endParaRPr/>
          </a:p>
          <a:p>
            <a:pPr indent="-107950" lvl="0" marL="228600" rtl="0" algn="l">
              <a:lnSpc>
                <a:spcPct val="100000"/>
              </a:lnSpc>
              <a:spcBef>
                <a:spcPts val="1000"/>
              </a:spcBef>
              <a:spcAft>
                <a:spcPts val="0"/>
              </a:spcAft>
              <a:buSzPts val="1900"/>
              <a:buFont typeface="Noto Sans Symbols"/>
              <a:buNone/>
            </a:pPr>
            <a:r>
              <a:t/>
            </a:r>
            <a:endParaRPr/>
          </a:p>
        </p:txBody>
      </p:sp>
      <p:pic>
        <p:nvPicPr>
          <p:cNvPr id="114" name="Google Shape;114;p4"/>
          <p:cNvPicPr preferRelativeResize="0"/>
          <p:nvPr/>
        </p:nvPicPr>
        <p:blipFill rotWithShape="1">
          <a:blip r:embed="rId3">
            <a:alphaModFix/>
          </a:blip>
          <a:srcRect b="0" l="0" r="0" t="0"/>
          <a:stretch/>
        </p:blipFill>
        <p:spPr>
          <a:xfrm>
            <a:off x="1469205" y="2624326"/>
            <a:ext cx="3122929" cy="1947914"/>
          </a:xfrm>
          <a:prstGeom prst="rect">
            <a:avLst/>
          </a:prstGeom>
          <a:noFill/>
          <a:ln>
            <a:noFill/>
          </a:ln>
        </p:spPr>
      </p:pic>
      <p:pic>
        <p:nvPicPr>
          <p:cNvPr id="115" name="Google Shape;115;p4"/>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9" name="Shape 119"/>
        <p:cNvGrpSpPr/>
        <p:nvPr/>
      </p:nvGrpSpPr>
      <p:grpSpPr>
        <a:xfrm>
          <a:off x="0" y="0"/>
          <a:ext cx="0" cy="0"/>
          <a:chOff x="0" y="0"/>
          <a:chExt cx="0" cy="0"/>
        </a:xfrm>
      </p:grpSpPr>
      <p:sp>
        <p:nvSpPr>
          <p:cNvPr id="120" name="Google Shape;120;p5"/>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MEDIA ACCESS CONTROL (MAC)</a:t>
            </a:r>
            <a:endParaRPr/>
          </a:p>
        </p:txBody>
      </p:sp>
      <p:sp>
        <p:nvSpPr>
          <p:cNvPr id="121" name="Google Shape;121;p5"/>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00000"/>
              </a:lnSpc>
              <a:spcBef>
                <a:spcPts val="0"/>
              </a:spcBef>
              <a:spcAft>
                <a:spcPts val="0"/>
              </a:spcAft>
              <a:buSzPts val="1800"/>
              <a:buFont typeface="Noto Sans Symbols"/>
              <a:buChar char="⮚"/>
            </a:pPr>
            <a:r>
              <a:rPr lang="en-US"/>
              <a:t>A MAC address is made up of 48 bits which are shown as six groups of hexadecimal digits with the general format:</a:t>
            </a:r>
            <a:endParaRPr/>
          </a:p>
          <a:p>
            <a:pPr indent="-114300" lvl="0" marL="228600" rtl="0" algn="l">
              <a:lnSpc>
                <a:spcPct val="100000"/>
              </a:lnSpc>
              <a:spcBef>
                <a:spcPts val="1000"/>
              </a:spcBef>
              <a:spcAft>
                <a:spcPts val="0"/>
              </a:spcAft>
              <a:buSzPts val="1800"/>
              <a:buFont typeface="Noto Sans Symbols"/>
              <a:buNone/>
            </a:pPr>
            <a:r>
              <a:t/>
            </a:r>
            <a:endParaRPr/>
          </a:p>
          <a:p>
            <a:pPr indent="-114300" lvl="0" marL="228600" rtl="0" algn="l">
              <a:lnSpc>
                <a:spcPct val="100000"/>
              </a:lnSpc>
              <a:spcBef>
                <a:spcPts val="1000"/>
              </a:spcBef>
              <a:spcAft>
                <a:spcPts val="0"/>
              </a:spcAft>
              <a:buSzPts val="1800"/>
              <a:buFont typeface="Noto Sans Symbols"/>
              <a:buNone/>
            </a:pPr>
            <a:r>
              <a:t/>
            </a:r>
            <a:endParaRPr/>
          </a:p>
          <a:p>
            <a:pPr indent="-228600" lvl="0" marL="228600" rtl="0" algn="l">
              <a:lnSpc>
                <a:spcPct val="100000"/>
              </a:lnSpc>
              <a:spcBef>
                <a:spcPts val="1000"/>
              </a:spcBef>
              <a:spcAft>
                <a:spcPts val="0"/>
              </a:spcAft>
              <a:buSzPts val="1800"/>
              <a:buFont typeface="Noto Sans Symbols"/>
              <a:buChar char="⮚"/>
            </a:pPr>
            <a:r>
              <a:rPr lang="en-US"/>
              <a:t>If the NIC card is replaced, the MAC address will also change.</a:t>
            </a:r>
            <a:endParaRPr/>
          </a:p>
          <a:p>
            <a:pPr indent="-228600" lvl="0" marL="228600" rtl="0" algn="l">
              <a:lnSpc>
                <a:spcPct val="100000"/>
              </a:lnSpc>
              <a:spcBef>
                <a:spcPts val="1000"/>
              </a:spcBef>
              <a:spcAft>
                <a:spcPts val="0"/>
              </a:spcAft>
              <a:buSzPts val="1800"/>
              <a:buFont typeface="Noto Sans Symbols"/>
              <a:buChar char="⮚"/>
            </a:pPr>
            <a:r>
              <a:rPr lang="en-US"/>
              <a:t>There are two types of MAC address: the Universally Administered MAC Address (UAA) and the Locally Administered MAC Address (LAA).</a:t>
            </a:r>
            <a:endParaRPr/>
          </a:p>
          <a:p>
            <a:pPr indent="-228600" lvl="0" marL="228600" rtl="0" algn="l">
              <a:lnSpc>
                <a:spcPct val="100000"/>
              </a:lnSpc>
              <a:spcBef>
                <a:spcPts val="1000"/>
              </a:spcBef>
              <a:spcAft>
                <a:spcPts val="0"/>
              </a:spcAft>
              <a:buSzPts val="1800"/>
              <a:buFont typeface="Noto Sans Symbols"/>
              <a:buChar char="⮚"/>
            </a:pPr>
            <a:r>
              <a:rPr lang="en-US"/>
              <a:t>The UAA is by far the most common type of MAC address and this is the one set by the manufacturer at the factory.</a:t>
            </a:r>
            <a:endParaRPr/>
          </a:p>
          <a:p>
            <a:pPr indent="-114300" lvl="0" marL="228600" rtl="0" algn="l">
              <a:lnSpc>
                <a:spcPct val="100000"/>
              </a:lnSpc>
              <a:spcBef>
                <a:spcPts val="1000"/>
              </a:spcBef>
              <a:spcAft>
                <a:spcPts val="0"/>
              </a:spcAft>
              <a:buSzPts val="1800"/>
              <a:buFont typeface="Noto Sans Symbols"/>
              <a:buNone/>
            </a:pPr>
            <a:r>
              <a:t/>
            </a:r>
            <a:endParaRPr/>
          </a:p>
        </p:txBody>
      </p:sp>
      <p:pic>
        <p:nvPicPr>
          <p:cNvPr id="122" name="Google Shape;122;p5"/>
          <p:cNvPicPr preferRelativeResize="0"/>
          <p:nvPr/>
        </p:nvPicPr>
        <p:blipFill rotWithShape="1">
          <a:blip r:embed="rId3">
            <a:alphaModFix/>
          </a:blip>
          <a:srcRect b="0" l="0" r="0" t="0"/>
          <a:stretch/>
        </p:blipFill>
        <p:spPr>
          <a:xfrm>
            <a:off x="5083123" y="3105133"/>
            <a:ext cx="2025754" cy="647733"/>
          </a:xfrm>
          <a:prstGeom prst="rect">
            <a:avLst/>
          </a:prstGeom>
          <a:noFill/>
          <a:ln>
            <a:noFill/>
          </a:ln>
        </p:spPr>
      </p:pic>
      <p:pic>
        <p:nvPicPr>
          <p:cNvPr id="123" name="Google Shape;123;p5"/>
          <p:cNvPicPr preferRelativeResize="0"/>
          <p:nvPr/>
        </p:nvPicPr>
        <p:blipFill>
          <a:blip r:embed="rId4">
            <a:alphaModFix/>
          </a:blip>
          <a:stretch>
            <a:fillRect/>
          </a:stretch>
        </p:blipFill>
        <p:spPr>
          <a:xfrm>
            <a:off x="311700" y="106125"/>
            <a:ext cx="601498" cy="6014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7" name="Shape 127"/>
        <p:cNvGrpSpPr/>
        <p:nvPr/>
      </p:nvGrpSpPr>
      <p:grpSpPr>
        <a:xfrm>
          <a:off x="0" y="0"/>
          <a:ext cx="0" cy="0"/>
          <a:chOff x="0" y="0"/>
          <a:chExt cx="0" cy="0"/>
        </a:xfrm>
      </p:grpSpPr>
      <p:sp>
        <p:nvSpPr>
          <p:cNvPr id="128" name="Google Shape;128;p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MEDIA ACCESS CONTROL (MAC)</a:t>
            </a:r>
            <a:br>
              <a:rPr lang="en-US"/>
            </a:br>
            <a:r>
              <a:rPr lang="en-US"/>
              <a:t>(CONTD.)</a:t>
            </a:r>
            <a:endParaRPr/>
          </a:p>
        </p:txBody>
      </p:sp>
      <p:sp>
        <p:nvSpPr>
          <p:cNvPr id="129" name="Google Shape;129;p6"/>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US"/>
              <a:t>There are some occasions when a user or organization wishes to change their MAC address such as:</a:t>
            </a:r>
            <a:endParaRPr/>
          </a:p>
          <a:p>
            <a:pPr indent="-228600" lvl="0" marL="228600" rtl="0" algn="l">
              <a:lnSpc>
                <a:spcPct val="100000"/>
              </a:lnSpc>
              <a:spcBef>
                <a:spcPts val="1000"/>
              </a:spcBef>
              <a:spcAft>
                <a:spcPts val="0"/>
              </a:spcAft>
              <a:buSzPts val="1800"/>
              <a:buFont typeface="Noto Sans Symbols"/>
              <a:buChar char="⮚"/>
            </a:pPr>
            <a:r>
              <a:rPr lang="en-US"/>
              <a:t>Certain software used on mainframe systems need all the MAC addresses of devices to fall into a strict format</a:t>
            </a:r>
            <a:endParaRPr/>
          </a:p>
          <a:p>
            <a:pPr indent="-228600" lvl="0" marL="228600" rtl="0" algn="l">
              <a:lnSpc>
                <a:spcPct val="100000"/>
              </a:lnSpc>
              <a:spcBef>
                <a:spcPts val="1000"/>
              </a:spcBef>
              <a:spcAft>
                <a:spcPts val="0"/>
              </a:spcAft>
              <a:buSzPts val="1800"/>
              <a:buFont typeface="Noto Sans Symbols"/>
              <a:buChar char="⮚"/>
            </a:pPr>
            <a:r>
              <a:rPr lang="en-US"/>
              <a:t>It may be necessary to bypass a MAC address filter on a router or a firewall</a:t>
            </a:r>
            <a:endParaRPr/>
          </a:p>
          <a:p>
            <a:pPr indent="-228600" lvl="0" marL="228600" rtl="0" algn="l">
              <a:lnSpc>
                <a:spcPct val="100000"/>
              </a:lnSpc>
              <a:spcBef>
                <a:spcPts val="1000"/>
              </a:spcBef>
              <a:spcAft>
                <a:spcPts val="0"/>
              </a:spcAft>
              <a:buSzPts val="1800"/>
              <a:buFont typeface="Noto Sans Symbols"/>
              <a:buChar char="⮚"/>
            </a:pPr>
            <a:r>
              <a:rPr lang="en-US"/>
              <a:t>To get past certain types of network restrictions it may be necessary to emulate unrestricted MAC addresses; </a:t>
            </a:r>
            <a:endParaRPr/>
          </a:p>
        </p:txBody>
      </p:sp>
      <p:pic>
        <p:nvPicPr>
          <p:cNvPr id="130" name="Google Shape;130;p6"/>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4" name="Shape 134"/>
        <p:cNvGrpSpPr/>
        <p:nvPr/>
      </p:nvGrpSpPr>
      <p:grpSpPr>
        <a:xfrm>
          <a:off x="0" y="0"/>
          <a:ext cx="0" cy="0"/>
          <a:chOff x="0" y="0"/>
          <a:chExt cx="0" cy="0"/>
        </a:xfrm>
      </p:grpSpPr>
      <p:sp>
        <p:nvSpPr>
          <p:cNvPr id="135" name="Google Shape;135;p7"/>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INTERNET PROTOCOL (IP) ADDRESS</a:t>
            </a:r>
            <a:endParaRPr/>
          </a:p>
        </p:txBody>
      </p:sp>
      <p:sp>
        <p:nvSpPr>
          <p:cNvPr id="136" name="Google Shape;136;p7"/>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00000"/>
              </a:lnSpc>
              <a:spcBef>
                <a:spcPts val="0"/>
              </a:spcBef>
              <a:spcAft>
                <a:spcPts val="0"/>
              </a:spcAft>
              <a:buSzPts val="1800"/>
              <a:buFont typeface="Noto Sans Symbols"/>
              <a:buChar char="⮚"/>
            </a:pPr>
            <a:r>
              <a:rPr lang="en-US"/>
              <a:t>When a device connects to a private network, a router assigns a private IP address to it. </a:t>
            </a:r>
            <a:endParaRPr/>
          </a:p>
          <a:p>
            <a:pPr indent="-228600" lvl="0" marL="228600" rtl="0" algn="l">
              <a:lnSpc>
                <a:spcPct val="100000"/>
              </a:lnSpc>
              <a:spcBef>
                <a:spcPts val="1000"/>
              </a:spcBef>
              <a:spcAft>
                <a:spcPts val="0"/>
              </a:spcAft>
              <a:buSzPts val="1800"/>
              <a:buFont typeface="Noto Sans Symbols"/>
              <a:buChar char="⮚"/>
            </a:pPr>
            <a:r>
              <a:rPr lang="en-US"/>
              <a:t>That IP address is unique on that network, but might be the same as an IP address on a separate network.</a:t>
            </a:r>
            <a:endParaRPr/>
          </a:p>
          <a:p>
            <a:pPr indent="-228600" lvl="0" marL="228600" rtl="0" algn="l">
              <a:lnSpc>
                <a:spcPct val="100000"/>
              </a:lnSpc>
              <a:spcBef>
                <a:spcPts val="1000"/>
              </a:spcBef>
              <a:spcAft>
                <a:spcPts val="0"/>
              </a:spcAft>
              <a:buSzPts val="1800"/>
              <a:buFont typeface="Noto Sans Symbols"/>
              <a:buChar char="⮚"/>
            </a:pPr>
            <a:r>
              <a:rPr lang="en-US"/>
              <a:t>When a router connects to the internet it is given a unique public IP address. This is usually supplied by the internet service provider (ISP). No other device on the internet has the same public IP address.</a:t>
            </a:r>
            <a:endParaRPr/>
          </a:p>
          <a:p>
            <a:pPr indent="-228600" lvl="0" marL="228600" rtl="0" algn="l">
              <a:lnSpc>
                <a:spcPct val="100000"/>
              </a:lnSpc>
              <a:spcBef>
                <a:spcPts val="1000"/>
              </a:spcBef>
              <a:spcAft>
                <a:spcPts val="0"/>
              </a:spcAft>
              <a:buSzPts val="1800"/>
              <a:buFont typeface="Noto Sans Symbols"/>
              <a:buChar char="⮚"/>
            </a:pPr>
            <a:r>
              <a:rPr lang="en-US"/>
              <a:t>Because the operation of the internet is based on a set of protocols (rules), it is necessary to supply an IP address.</a:t>
            </a:r>
            <a:endParaRPr/>
          </a:p>
          <a:p>
            <a:pPr indent="-228600" lvl="0" marL="228600" rtl="0" algn="l">
              <a:lnSpc>
                <a:spcPct val="100000"/>
              </a:lnSpc>
              <a:spcBef>
                <a:spcPts val="1000"/>
              </a:spcBef>
              <a:spcAft>
                <a:spcPts val="0"/>
              </a:spcAft>
              <a:buSzPts val="1800"/>
              <a:buFont typeface="Noto Sans Symbols"/>
              <a:buChar char="⮚"/>
            </a:pPr>
            <a:r>
              <a:rPr lang="en-US"/>
              <a:t>Protocols define the rules that must be agreed by senders and receivers of data communicating through the internet.</a:t>
            </a:r>
            <a:endParaRPr/>
          </a:p>
        </p:txBody>
      </p:sp>
      <p:pic>
        <p:nvPicPr>
          <p:cNvPr id="137" name="Google Shape;137;p7"/>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1" name="Shape 141"/>
        <p:cNvGrpSpPr/>
        <p:nvPr/>
      </p:nvGrpSpPr>
      <p:grpSpPr>
        <a:xfrm>
          <a:off x="0" y="0"/>
          <a:ext cx="0" cy="0"/>
          <a:chOff x="0" y="0"/>
          <a:chExt cx="0" cy="0"/>
        </a:xfrm>
      </p:grpSpPr>
      <p:sp>
        <p:nvSpPr>
          <p:cNvPr id="142" name="Google Shape;142;p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INTERNET PROTOCOL (IP) ADDRESS</a:t>
            </a:r>
            <a:br>
              <a:rPr lang="en-US"/>
            </a:br>
            <a:r>
              <a:rPr lang="en-US"/>
              <a:t>(CONTD)</a:t>
            </a:r>
            <a:endParaRPr/>
          </a:p>
        </p:txBody>
      </p:sp>
      <p:sp>
        <p:nvSpPr>
          <p:cNvPr id="143" name="Google Shape;143;p8"/>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fontScale="92500" lnSpcReduction="20000"/>
          </a:bodyPr>
          <a:lstStyle/>
          <a:p>
            <a:pPr indent="-220027" lvl="0" marL="228600" rtl="0" algn="l">
              <a:lnSpc>
                <a:spcPct val="100000"/>
              </a:lnSpc>
              <a:spcBef>
                <a:spcPts val="0"/>
              </a:spcBef>
              <a:spcAft>
                <a:spcPts val="0"/>
              </a:spcAft>
              <a:buSzPct val="100000"/>
              <a:buFont typeface="Noto Sans Symbols"/>
              <a:buChar char="⮚"/>
            </a:pPr>
            <a:r>
              <a:rPr lang="en-US"/>
              <a:t>There are two versions of IP: IPv4 and IPv6. IPv4 is based on 32 bits and the address is written as four groups of eight bits (shown in denary format); for example, 254.25.28.77.</a:t>
            </a:r>
            <a:endParaRPr/>
          </a:p>
          <a:p>
            <a:pPr indent="-220027" lvl="0" marL="228600" rtl="0" algn="l">
              <a:lnSpc>
                <a:spcPct val="100000"/>
              </a:lnSpc>
              <a:spcBef>
                <a:spcPts val="1000"/>
              </a:spcBef>
              <a:spcAft>
                <a:spcPts val="0"/>
              </a:spcAft>
              <a:buSzPct val="100000"/>
              <a:buFont typeface="Noto Sans Symbols"/>
              <a:buChar char="⮚"/>
            </a:pPr>
            <a:r>
              <a:rPr lang="en-US"/>
              <a:t>The use of only 32 bits considerably reduces the potential number of devices and routers used on the internet at any one time.</a:t>
            </a:r>
            <a:endParaRPr/>
          </a:p>
          <a:p>
            <a:pPr indent="-220027" lvl="0" marL="228600" rtl="0" algn="l">
              <a:lnSpc>
                <a:spcPct val="100000"/>
              </a:lnSpc>
              <a:spcBef>
                <a:spcPts val="1000"/>
              </a:spcBef>
              <a:spcAft>
                <a:spcPts val="0"/>
              </a:spcAft>
              <a:buSzPct val="100000"/>
              <a:buFont typeface="Noto Sans Symbols"/>
              <a:buChar char="⮚"/>
            </a:pPr>
            <a:r>
              <a:rPr lang="en-US"/>
              <a:t>IPv6 uses 128-bit addresses that take the form of eight groups of hex digits; for example,  A8FB:7A88:FFF0:0FFF:3D21:2085:66FB:F0FA.</a:t>
            </a:r>
            <a:endParaRPr/>
          </a:p>
          <a:p>
            <a:pPr indent="-220027" lvl="0" marL="228600" rtl="0" algn="l">
              <a:lnSpc>
                <a:spcPct val="100000"/>
              </a:lnSpc>
              <a:spcBef>
                <a:spcPts val="1000"/>
              </a:spcBef>
              <a:spcAft>
                <a:spcPts val="0"/>
              </a:spcAft>
              <a:buSzPct val="100000"/>
              <a:buFont typeface="Noto Sans Symbols"/>
              <a:buChar char="⮚"/>
            </a:pPr>
            <a:r>
              <a:rPr lang="en-US"/>
              <a:t>The main advantages of IPv6 over IPv4 are: </a:t>
            </a:r>
            <a:endParaRPr/>
          </a:p>
          <a:p>
            <a:pPr indent="-220980" lvl="1" marL="457200" rtl="0" algn="l">
              <a:lnSpc>
                <a:spcPct val="100000"/>
              </a:lnSpc>
              <a:spcBef>
                <a:spcPts val="1000"/>
              </a:spcBef>
              <a:spcAft>
                <a:spcPts val="0"/>
              </a:spcAft>
              <a:buSzPct val="100000"/>
              <a:buFont typeface="Noto Sans Symbols"/>
              <a:buChar char="⮚"/>
            </a:pPr>
            <a:r>
              <a:rPr lang="en-US"/>
              <a:t>     removes the risk of IP address collisions </a:t>
            </a:r>
            <a:endParaRPr/>
          </a:p>
          <a:p>
            <a:pPr indent="-220980" lvl="1" marL="457200" rtl="0" algn="l">
              <a:lnSpc>
                <a:spcPct val="100000"/>
              </a:lnSpc>
              <a:spcBef>
                <a:spcPts val="1000"/>
              </a:spcBef>
              <a:spcAft>
                <a:spcPts val="0"/>
              </a:spcAft>
              <a:buSzPct val="100000"/>
              <a:buFont typeface="Noto Sans Symbols"/>
              <a:buChar char="⮚"/>
            </a:pPr>
            <a:r>
              <a:rPr lang="en-US"/>
              <a:t>     has built-in authentication checks </a:t>
            </a:r>
            <a:endParaRPr/>
          </a:p>
          <a:p>
            <a:pPr indent="-220980" lvl="1" marL="457200" rtl="0" algn="l">
              <a:lnSpc>
                <a:spcPct val="100000"/>
              </a:lnSpc>
              <a:spcBef>
                <a:spcPts val="1000"/>
              </a:spcBef>
              <a:spcAft>
                <a:spcPts val="0"/>
              </a:spcAft>
              <a:buSzPct val="100000"/>
              <a:buFont typeface="Noto Sans Symbols"/>
              <a:buChar char="⮚"/>
            </a:pPr>
            <a:r>
              <a:rPr lang="en-US"/>
              <a:t>     allows for more efficient packet routes.   </a:t>
            </a:r>
            <a:endParaRPr/>
          </a:p>
        </p:txBody>
      </p:sp>
      <p:pic>
        <p:nvPicPr>
          <p:cNvPr id="144" name="Google Shape;144;p8"/>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8" name="Shape 148"/>
        <p:cNvGrpSpPr/>
        <p:nvPr/>
      </p:nvGrpSpPr>
      <p:grpSpPr>
        <a:xfrm>
          <a:off x="0" y="0"/>
          <a:ext cx="0" cy="0"/>
          <a:chOff x="0" y="0"/>
          <a:chExt cx="0" cy="0"/>
        </a:xfrm>
      </p:grpSpPr>
      <p:sp>
        <p:nvSpPr>
          <p:cNvPr id="149" name="Google Shape;149;p9"/>
          <p:cNvSpPr txBox="1"/>
          <p:nvPr>
            <p:ph type="title"/>
          </p:nvPr>
        </p:nvSpPr>
        <p:spPr>
          <a:xfrm>
            <a:off x="2231136" y="964692"/>
            <a:ext cx="7729800" cy="11886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DIFFERENCES BETWEEN MAC AND IP ADDRESSES</a:t>
            </a:r>
            <a:endParaRPr/>
          </a:p>
        </p:txBody>
      </p:sp>
      <p:graphicFrame>
        <p:nvGraphicFramePr>
          <p:cNvPr id="150" name="Google Shape;150;p9"/>
          <p:cNvGraphicFramePr/>
          <p:nvPr/>
        </p:nvGraphicFramePr>
        <p:xfrm>
          <a:off x="2086841" y="2299855"/>
          <a:ext cx="3000000" cy="3000000"/>
        </p:xfrm>
        <a:graphic>
          <a:graphicData uri="http://schemas.openxmlformats.org/drawingml/2006/table">
            <a:tbl>
              <a:tblPr bandRow="1" firstRow="1">
                <a:noFill/>
                <a:tableStyleId>{09F8C7C2-85A2-488A-A70E-8A84919722F0}</a:tableStyleId>
              </a:tblPr>
              <a:tblGrid>
                <a:gridCol w="4017825"/>
                <a:gridCol w="4017825"/>
              </a:tblGrid>
              <a:tr h="384700">
                <a:tc>
                  <a:txBody>
                    <a:bodyPr/>
                    <a:lstStyle/>
                    <a:p>
                      <a:pPr indent="0" lvl="0" marL="0" marR="0" rtl="0" algn="l">
                        <a:spcBef>
                          <a:spcPts val="0"/>
                        </a:spcBef>
                        <a:spcAft>
                          <a:spcPts val="0"/>
                        </a:spcAft>
                        <a:buNone/>
                      </a:pPr>
                      <a:r>
                        <a:rPr lang="en-US" sz="900" u="none" cap="none" strike="noStrike"/>
                        <a:t>MAC addresses </a:t>
                      </a:r>
                      <a:endParaRPr sz="1800"/>
                    </a:p>
                  </a:txBody>
                  <a:tcPr marT="45725" marB="45725" marR="91450" marL="91450" anchor="ctr"/>
                </a:tc>
                <a:tc>
                  <a:txBody>
                    <a:bodyPr/>
                    <a:lstStyle/>
                    <a:p>
                      <a:pPr indent="0" lvl="0" marL="0" marR="0" rtl="0" algn="l">
                        <a:spcBef>
                          <a:spcPts val="0"/>
                        </a:spcBef>
                        <a:spcAft>
                          <a:spcPts val="0"/>
                        </a:spcAft>
                        <a:buNone/>
                      </a:pPr>
                      <a:r>
                        <a:rPr lang="en-US" sz="900"/>
                        <a:t>IP addresses </a:t>
                      </a:r>
                      <a:endParaRPr sz="1800"/>
                    </a:p>
                  </a:txBody>
                  <a:tcPr marT="45725" marB="45725" marR="91450" marL="91450" anchor="ctr"/>
                </a:tc>
              </a:tr>
              <a:tr h="384700">
                <a:tc>
                  <a:txBody>
                    <a:bodyPr/>
                    <a:lstStyle/>
                    <a:p>
                      <a:pPr indent="0" lvl="0" marL="0" marR="0" rtl="0" algn="l">
                        <a:spcBef>
                          <a:spcPts val="0"/>
                        </a:spcBef>
                        <a:spcAft>
                          <a:spcPts val="0"/>
                        </a:spcAft>
                        <a:buNone/>
                      </a:pPr>
                      <a:r>
                        <a:rPr lang="en-US" sz="900"/>
                        <a:t>identifies the physical address of a device on the network </a:t>
                      </a:r>
                      <a:endParaRPr sz="1800"/>
                    </a:p>
                  </a:txBody>
                  <a:tcPr marT="45725" marB="45725" marR="91450" marL="91450" anchor="ctr"/>
                </a:tc>
                <a:tc>
                  <a:txBody>
                    <a:bodyPr/>
                    <a:lstStyle/>
                    <a:p>
                      <a:pPr indent="0" lvl="0" marL="0" marR="0" rtl="0" algn="l">
                        <a:spcBef>
                          <a:spcPts val="0"/>
                        </a:spcBef>
                        <a:spcAft>
                          <a:spcPts val="0"/>
                        </a:spcAft>
                        <a:buNone/>
                      </a:pPr>
                      <a:r>
                        <a:rPr lang="en-US" sz="900"/>
                        <a:t>identifies the global address on the internet </a:t>
                      </a:r>
                      <a:endParaRPr sz="1800"/>
                    </a:p>
                  </a:txBody>
                  <a:tcPr marT="45725" marB="45725" marR="91450" marL="91450" anchor="ctr"/>
                </a:tc>
              </a:tr>
              <a:tr h="370450">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latin typeface="Gill Sans"/>
                          <a:ea typeface="Gill Sans"/>
                          <a:cs typeface="Gill Sans"/>
                          <a:sym typeface="Gill Sans"/>
                        </a:rPr>
                        <a:t>unique for device on the network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latin typeface="Gill Sans"/>
                          <a:ea typeface="Gill Sans"/>
                          <a:cs typeface="Gill Sans"/>
                          <a:sym typeface="Gill Sans"/>
                        </a:rPr>
                        <a:t>may not necessarily be unique </a:t>
                      </a:r>
                      <a:endParaRPr/>
                    </a:p>
                  </a:txBody>
                  <a:tcPr marT="45725" marB="45725" marR="91450" marL="91450"/>
                </a:tc>
              </a:tr>
              <a:tr h="370450">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t>assigned by the manufacturer of the device and is part of the NIC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t>dynamic IP addresses are assigned by ISP using DHCP each time the device connects to the internet </a:t>
                      </a:r>
                      <a:endParaRPr sz="1800"/>
                    </a:p>
                  </a:txBody>
                  <a:tcPr marT="45725" marB="45725" marR="91450" marL="91450"/>
                </a:tc>
              </a:tr>
              <a:tr h="384700">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t>they can be universal or local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t>dynamic IP addresses change every time a device connects to the internet; static IP addresses don’t change </a:t>
                      </a:r>
                      <a:endParaRPr sz="1800"/>
                    </a:p>
                  </a:txBody>
                  <a:tcPr marT="45725" marB="45725" marR="91450" marL="91450"/>
                </a:tc>
              </a:tr>
              <a:tr h="370450">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t>when a packet of data is sent and received, the MAC address is used to identify the sender’s and recipient’s devices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t>used in routing operations as they specifically identify where the device is connected to the internet</a:t>
                      </a:r>
                      <a:endParaRPr sz="1800"/>
                    </a:p>
                  </a:txBody>
                  <a:tcPr marT="45725" marB="45725" marR="91450" marL="91450"/>
                </a:tc>
              </a:tr>
              <a:tr h="370450">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t>use 48 bits</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t>use either 32 bits (IPv4) or 128 bits (IPv6)</a:t>
                      </a:r>
                      <a:endParaRPr sz="1800"/>
                    </a:p>
                  </a:txBody>
                  <a:tcPr marT="45725" marB="45725" marR="91450" marL="91450"/>
                </a:tc>
              </a:tr>
              <a:tr h="384700">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t>can be UAA or LAA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900"/>
                        <a:buFont typeface="Gill Sans"/>
                        <a:buNone/>
                      </a:pPr>
                      <a:r>
                        <a:rPr b="0" i="0" lang="en-US" sz="900" u="none" strike="noStrike"/>
                        <a:t>can be static or dynamic </a:t>
                      </a:r>
                      <a:endParaRPr sz="1800"/>
                    </a:p>
                  </a:txBody>
                  <a:tcPr marT="45725" marB="45725" marR="91450" marL="91450"/>
                </a:tc>
              </a:tr>
            </a:tbl>
          </a:graphicData>
        </a:graphic>
      </p:graphicFrame>
      <p:sp>
        <p:nvSpPr>
          <p:cNvPr id="151" name="Google Shape;151;p9"/>
          <p:cNvSpPr txBox="1"/>
          <p:nvPr/>
        </p:nvSpPr>
        <p:spPr>
          <a:xfrm>
            <a:off x="4724400" y="3200400"/>
            <a:ext cx="2743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rgbClr val="000000"/>
              </a:solidFill>
              <a:latin typeface="Gill Sans"/>
              <a:ea typeface="Gill Sans"/>
              <a:cs typeface="Gill Sans"/>
              <a:sym typeface="Gill Sans"/>
            </a:endParaRPr>
          </a:p>
        </p:txBody>
      </p:sp>
      <p:pic>
        <p:nvPicPr>
          <p:cNvPr id="152" name="Google Shape;152;p9"/>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6" name="Shape 156"/>
        <p:cNvGrpSpPr/>
        <p:nvPr/>
      </p:nvGrpSpPr>
      <p:grpSpPr>
        <a:xfrm>
          <a:off x="0" y="0"/>
          <a:ext cx="0" cy="0"/>
          <a:chOff x="0" y="0"/>
          <a:chExt cx="0" cy="0"/>
        </a:xfrm>
      </p:grpSpPr>
      <p:sp>
        <p:nvSpPr>
          <p:cNvPr id="157" name="Google Shape;157;p1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p>
            <a:pPr indent="0" lvl="0" marL="0" rtl="0" algn="ctr">
              <a:lnSpc>
                <a:spcPct val="90000"/>
              </a:lnSpc>
              <a:spcBef>
                <a:spcPts val="0"/>
              </a:spcBef>
              <a:spcAft>
                <a:spcPts val="0"/>
              </a:spcAft>
              <a:buClr>
                <a:srgbClr val="262626"/>
              </a:buClr>
              <a:buSzPts val="2800"/>
              <a:buFont typeface="Gill Sans"/>
              <a:buNone/>
            </a:pPr>
            <a:r>
              <a:rPr lang="en-US"/>
              <a:t>STATIC AND DYNAMIC IP ADDRESSES</a:t>
            </a:r>
            <a:endParaRPr/>
          </a:p>
        </p:txBody>
      </p:sp>
      <p:sp>
        <p:nvSpPr>
          <p:cNvPr id="158" name="Google Shape;158;p10"/>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SzPts val="1800"/>
              <a:buFont typeface="Noto Sans Symbols"/>
              <a:buChar char="⮚"/>
            </a:pPr>
            <a:r>
              <a:rPr lang="en-US"/>
              <a:t>Static IP addresses are permanently assigned to a device by the internet service provider (ISP); they don’t change each time a device logs onto the internet. </a:t>
            </a:r>
            <a:endParaRPr/>
          </a:p>
          <a:p>
            <a:pPr indent="-228600" lvl="0" marL="228600" rtl="0" algn="l">
              <a:lnSpc>
                <a:spcPct val="100000"/>
              </a:lnSpc>
              <a:spcBef>
                <a:spcPts val="1000"/>
              </a:spcBef>
              <a:spcAft>
                <a:spcPts val="0"/>
              </a:spcAft>
              <a:buSzPts val="1800"/>
              <a:buFont typeface="Noto Sans Symbols"/>
              <a:buChar char="⮚"/>
            </a:pPr>
            <a:r>
              <a:rPr lang="en-US"/>
              <a:t>Static IP addresses are usually assigned to remote servers which are hosting a website, an online database or a File Transfer Protocol (FTP) server.</a:t>
            </a:r>
            <a:endParaRPr/>
          </a:p>
          <a:p>
            <a:pPr indent="-228600" lvl="0" marL="228600" rtl="0" algn="l">
              <a:lnSpc>
                <a:spcPct val="100000"/>
              </a:lnSpc>
              <a:spcBef>
                <a:spcPts val="1000"/>
              </a:spcBef>
              <a:spcAft>
                <a:spcPts val="0"/>
              </a:spcAft>
              <a:buSzPts val="1800"/>
              <a:buFont typeface="Noto Sans Symbols"/>
              <a:buChar char="⮚"/>
            </a:pPr>
            <a:r>
              <a:rPr lang="en-US"/>
              <a:t>Dynamic IP addresses are assigned by the ISP each time a device logs onto the internet. This is done using Dynamic Host Configuration Protocol (DHCP).</a:t>
            </a:r>
            <a:endParaRPr/>
          </a:p>
          <a:p>
            <a:pPr indent="-228600" lvl="0" marL="228600" rtl="0" algn="l">
              <a:lnSpc>
                <a:spcPct val="100000"/>
              </a:lnSpc>
              <a:spcBef>
                <a:spcPts val="1000"/>
              </a:spcBef>
              <a:spcAft>
                <a:spcPts val="0"/>
              </a:spcAft>
              <a:buSzPts val="1800"/>
              <a:buFont typeface="Noto Sans Symbols"/>
              <a:buChar char="⮚"/>
            </a:pPr>
            <a:r>
              <a:rPr lang="en-US"/>
              <a:t>A computer on the internet, configured as a DHCP server, is used by the ISP to automatically assign an IP address to a device.</a:t>
            </a:r>
            <a:endParaRPr/>
          </a:p>
          <a:p>
            <a:pPr indent="-114300" lvl="0" marL="228600" rtl="0" algn="l">
              <a:lnSpc>
                <a:spcPct val="100000"/>
              </a:lnSpc>
              <a:spcBef>
                <a:spcPts val="1000"/>
              </a:spcBef>
              <a:spcAft>
                <a:spcPts val="0"/>
              </a:spcAft>
              <a:buSzPts val="1800"/>
              <a:buFont typeface="Noto Sans Symbols"/>
              <a:buNone/>
            </a:pPr>
            <a:r>
              <a:t/>
            </a:r>
            <a:endParaRPr/>
          </a:p>
        </p:txBody>
      </p:sp>
      <p:pic>
        <p:nvPicPr>
          <p:cNvPr id="159" name="Google Shape;159;p10"/>
          <p:cNvPicPr preferRelativeResize="0"/>
          <p:nvPr/>
        </p:nvPicPr>
        <p:blipFill>
          <a:blip r:embed="rId3">
            <a:alphaModFix/>
          </a:blip>
          <a:stretch>
            <a:fillRect/>
          </a:stretch>
        </p:blipFill>
        <p:spPr>
          <a:xfrm>
            <a:off x="311700" y="106125"/>
            <a:ext cx="601498" cy="6014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2022-05-03T11:42:48Z</dcterms:created>
  <dc:creator>Shriya pedaparthi</dc:creator>
</cp:coreProperties>
</file>