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1" r:id="rId6"/>
    <p:sldId id="265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54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2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8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6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1D591B-9A27-4551-A2B3-4191B3B95F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2D3DF3-36F4-462C-941B-E5B61DEFB97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045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2870-FF99-D6E5-80FA-9BF21839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761235"/>
          </a:xfrm>
        </p:spPr>
        <p:txBody>
          <a:bodyPr/>
          <a:lstStyle/>
          <a:p>
            <a:r>
              <a:rPr lang="en-IN" dirty="0"/>
              <a:t>Retail sales dashboard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97F1-3729-C634-C015-2408A474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63" y="1781666"/>
            <a:ext cx="10993546" cy="590321"/>
          </a:xfrm>
        </p:spPr>
        <p:txBody>
          <a:bodyPr/>
          <a:lstStyle/>
          <a:p>
            <a:r>
              <a:rPr lang="en-IN" dirty="0"/>
              <a:t>By S Lakshmi priyanka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6B092-6653-88C4-7BA8-15BD642B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48" y="2178854"/>
            <a:ext cx="7258639" cy="4072322"/>
          </a:xfrm>
          <a:prstGeom prst="rect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66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1C6B-815C-30F5-1F22-C717024C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67266"/>
            <a:ext cx="11029616" cy="631874"/>
          </a:xfrm>
        </p:spPr>
        <p:txBody>
          <a:bodyPr/>
          <a:lstStyle/>
          <a:p>
            <a:pPr algn="ctr"/>
            <a:r>
              <a:rPr lang="en-IN" dirty="0"/>
              <a:t>Dashboard Objective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EF95-1A6B-E121-D472-5E0F1D03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202313" cy="45125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This Power BI dashboard was created to provide a </a:t>
            </a:r>
            <a:r>
              <a:rPr lang="en-IN" b="1" dirty="0"/>
              <a:t>clear and concise overview</a:t>
            </a:r>
            <a:r>
              <a:rPr lang="en-IN" dirty="0"/>
              <a:t> of retail transaction performance based on available customer and sales data. It helps stakeholders understand </a:t>
            </a:r>
            <a:r>
              <a:rPr lang="en-IN" b="1" dirty="0"/>
              <a:t>sales behaviour, demographic trends</a:t>
            </a:r>
            <a:r>
              <a:rPr lang="en-IN" dirty="0"/>
              <a:t>, and </a:t>
            </a:r>
            <a:r>
              <a:rPr lang="en-IN" b="1" dirty="0"/>
              <a:t>product preferences</a:t>
            </a:r>
            <a:r>
              <a:rPr lang="en-IN" dirty="0"/>
              <a:t> using interactive visualizations.</a:t>
            </a:r>
          </a:p>
          <a:p>
            <a:pPr>
              <a:buNone/>
            </a:pPr>
            <a:r>
              <a:rPr lang="en-IN" b="1" dirty="0"/>
              <a:t> 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Analyze </a:t>
            </a:r>
            <a:r>
              <a:rPr lang="en-IN" b="1" dirty="0"/>
              <a:t>total sales performance</a:t>
            </a:r>
            <a:r>
              <a:rPr lang="en-IN" dirty="0"/>
              <a:t> over time using transaction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</a:t>
            </a:r>
            <a:r>
              <a:rPr lang="en-IN" b="1" dirty="0"/>
              <a:t>top-performing product categories</a:t>
            </a:r>
            <a:r>
              <a:rPr lang="en-IN" dirty="0"/>
              <a:t> based on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Understand </a:t>
            </a:r>
            <a:r>
              <a:rPr lang="en-IN" b="1" dirty="0"/>
              <a:t>customer demographics</a:t>
            </a:r>
            <a:r>
              <a:rPr lang="en-IN" dirty="0"/>
              <a:t> (age and gender) and how they relate to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Visualize the </a:t>
            </a:r>
            <a:r>
              <a:rPr lang="en-IN" b="1" dirty="0"/>
              <a:t>distribution of purchases</a:t>
            </a:r>
            <a:r>
              <a:rPr lang="en-IN" dirty="0"/>
              <a:t> across different </a:t>
            </a:r>
            <a:r>
              <a:rPr lang="en-IN" b="1" dirty="0"/>
              <a:t>age groups</a:t>
            </a:r>
            <a:r>
              <a:rPr lang="en-IN" dirty="0"/>
              <a:t> and </a:t>
            </a:r>
            <a:r>
              <a:rPr lang="en-IN" b="1" dirty="0"/>
              <a:t>genders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 interactive filtering using slicers for </a:t>
            </a:r>
            <a:r>
              <a:rPr lang="en-IN" b="1" dirty="0"/>
              <a:t>product categories</a:t>
            </a:r>
            <a:r>
              <a:rPr lang="en-IN" dirty="0"/>
              <a:t>, </a:t>
            </a:r>
            <a:r>
              <a:rPr lang="en-IN" b="1" dirty="0"/>
              <a:t>gender</a:t>
            </a:r>
            <a:r>
              <a:rPr lang="en-IN" dirty="0"/>
              <a:t>, and </a:t>
            </a:r>
            <a:r>
              <a:rPr lang="en-IN" b="1" dirty="0"/>
              <a:t>quantity</a:t>
            </a:r>
            <a:r>
              <a:rPr lang="en-IN" dirty="0"/>
              <a:t> to gain deeper insights.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5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620E-E895-1FF2-845E-7C11122E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6118"/>
            <a:ext cx="11029616" cy="650727"/>
          </a:xfrm>
        </p:spPr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289A-5F11-40A7-37D6-01DDF89A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799"/>
            <a:ext cx="11029615" cy="522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dashboard uses a structured retail dataset containing customer and transaction-level data. It allows for a breakdown of sales performance by demographic and product attributes.</a:t>
            </a:r>
          </a:p>
          <a:p>
            <a:pPr marL="0" indent="0">
              <a:buNone/>
            </a:pPr>
            <a:r>
              <a:rPr lang="en-IN" dirty="0"/>
              <a:t>Key columns used: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Transaction ID:  A unique identifier for each transaction, allowing tracking and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Date:  The date when the transaction occurred, providing insights into sales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Customer ID:  A unique identifier for each customer, enabling customer-centric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Gender:  The gender of the customer (Male/Female), offering insights into gender-based purchasing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Age:  The age of the customer, facilitating segmentation and exploration of age-related influences.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Product Category:  The category of the purchased product (e.g., Electronics, Clothing, Beauty), helping understand product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Quantity:  The number of units of the product purchased, contributing to insights on purchase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Price per Unit:  The price of one unit of the product, aiding in calculations related to total spending.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Total Amount:  The total monetary value of the transaction, showcasing the financial impact of each purchase.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1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576B-F40E-535C-93CE-D486DD17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Spending Patterns Across Different Age Groups </a:t>
            </a:r>
            <a:br>
              <a:rPr lang="en-IN" dirty="0"/>
            </a:br>
            <a:r>
              <a:rPr lang="en-IN" dirty="0"/>
              <a:t>(Donut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C67A-EA25-FE67-99B2-55E2DDD2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998" y="1126644"/>
            <a:ext cx="5967167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Insights: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46-60 age group</a:t>
            </a:r>
            <a:r>
              <a:rPr lang="en-IN" dirty="0"/>
              <a:t> is the </a:t>
            </a:r>
            <a:r>
              <a:rPr lang="en-IN" b="1" dirty="0"/>
              <a:t>highest spender</a:t>
            </a:r>
            <a:r>
              <a:rPr lang="en-IN" dirty="0"/>
              <a:t>, contributing </a:t>
            </a:r>
            <a:r>
              <a:rPr lang="en-IN" b="1" dirty="0"/>
              <a:t>32.43%</a:t>
            </a:r>
            <a:r>
              <a:rPr lang="en-IN" dirty="0"/>
              <a:t> of total sales (₹148K).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18-25</a:t>
            </a:r>
            <a:r>
              <a:rPr lang="en-IN" dirty="0"/>
              <a:t> and </a:t>
            </a:r>
            <a:r>
              <a:rPr lang="en-IN" b="1" dirty="0"/>
              <a:t>26-35</a:t>
            </a:r>
            <a:r>
              <a:rPr lang="en-IN" dirty="0"/>
              <a:t> age groups are also </a:t>
            </a:r>
            <a:r>
              <a:rPr lang="en-IN" b="1" dirty="0"/>
              <a:t>strong contributors</a:t>
            </a:r>
            <a:r>
              <a:rPr lang="en-IN" dirty="0"/>
              <a:t>, with </a:t>
            </a:r>
            <a:r>
              <a:rPr lang="en-IN" b="1" dirty="0"/>
              <a:t>21.6% (₹98K)</a:t>
            </a:r>
            <a:r>
              <a:rPr lang="en-IN" dirty="0"/>
              <a:t> and </a:t>
            </a:r>
            <a:r>
              <a:rPr lang="en-IN" b="1" dirty="0"/>
              <a:t>20.15% (₹92K)</a:t>
            </a:r>
            <a:r>
              <a:rPr lang="en-IN" dirty="0"/>
              <a:t>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36-45</a:t>
            </a:r>
            <a:r>
              <a:rPr lang="en-IN" dirty="0"/>
              <a:t> age group accounts for </a:t>
            </a:r>
            <a:r>
              <a:rPr lang="en-IN" b="1" dirty="0"/>
              <a:t>18.54% (₹85K)</a:t>
            </a:r>
            <a:r>
              <a:rPr lang="en-IN" dirty="0"/>
              <a:t>, which is slightly lower than the younger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60+ age group</a:t>
            </a:r>
            <a:r>
              <a:rPr lang="en-IN" dirty="0"/>
              <a:t> shows minimal or no visible contribution (either very low or negligible in this dataset).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EB3CB-69C7-1C2A-19D2-46CC41E29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23801"/>
            <a:ext cx="4505334" cy="283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45322-5DC4-8BF3-6286-4CC3FB4E38A4}"/>
              </a:ext>
            </a:extLst>
          </p:cNvPr>
          <p:cNvSpPr txBox="1"/>
          <p:nvPr/>
        </p:nvSpPr>
        <p:spPr>
          <a:xfrm>
            <a:off x="534132" y="5417180"/>
            <a:ext cx="11419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/>
              <a:t>Interpretation:</a:t>
            </a:r>
            <a:br>
              <a:rPr lang="en-IN" dirty="0"/>
            </a:br>
            <a:r>
              <a:rPr lang="en-IN" dirty="0"/>
              <a:t>Middle-aged customers (especially 46-60) are the primary revenue drivers. Marketing strategies can be tailored to further engage this group, while youth (18–35) also remain important for targeted campaigns.</a:t>
            </a:r>
          </a:p>
        </p:txBody>
      </p:sp>
    </p:spTree>
    <p:extLst>
      <p:ext uri="{BB962C8B-B14F-4D97-AF65-F5344CB8AC3E}">
        <p14:creationId xmlns:p14="http://schemas.microsoft.com/office/powerpoint/2010/main" val="130789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9C1D-4E91-C67E-2603-12C965B8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Gender-wise Sales across Product Categories </a:t>
            </a:r>
            <a:br>
              <a:rPr lang="en-IN" dirty="0"/>
            </a:br>
            <a:r>
              <a:rPr lang="en-IN" dirty="0"/>
              <a:t>(Stacked Column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2694-012A-CC26-92C9-2278BE50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802" y="2130458"/>
            <a:ext cx="5983006" cy="4204354"/>
          </a:xfrm>
        </p:spPr>
        <p:txBody>
          <a:bodyPr/>
          <a:lstStyle/>
          <a:p>
            <a:pPr>
              <a:buNone/>
            </a:pPr>
            <a:r>
              <a:rPr lang="en-IN" b="1" dirty="0"/>
              <a:t>Insights: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Females have made slightly more purchases</a:t>
            </a:r>
            <a:r>
              <a:rPr lang="en-IN" dirty="0"/>
              <a:t> overall (1298 items) compared to males (1216 items).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</a:t>
            </a:r>
            <a:r>
              <a:rPr lang="en-IN" b="1" dirty="0"/>
              <a:t>both genders</a:t>
            </a:r>
            <a:r>
              <a:rPr lang="en-IN" dirty="0"/>
              <a:t>, </a:t>
            </a:r>
            <a:r>
              <a:rPr lang="en-IN" b="1" dirty="0"/>
              <a:t>Beauty</a:t>
            </a:r>
            <a:r>
              <a:rPr lang="en-IN" dirty="0"/>
              <a:t> and </a:t>
            </a:r>
            <a:r>
              <a:rPr lang="en-IN" b="1" dirty="0"/>
              <a:t>Clothing</a:t>
            </a:r>
            <a:r>
              <a:rPr lang="en-IN" dirty="0"/>
              <a:t> are strong product categories.</a:t>
            </a:r>
          </a:p>
          <a:p>
            <a:pPr marL="0" indent="0">
              <a:buNone/>
            </a:pPr>
            <a:r>
              <a:rPr lang="en-IN" b="1" dirty="0"/>
              <a:t>Interpretation:</a:t>
            </a:r>
            <a:br>
              <a:rPr lang="en-IN" dirty="0"/>
            </a:br>
            <a:r>
              <a:rPr lang="en-IN" dirty="0"/>
              <a:t>Women are the dominant customer base for Beauty and Electronics, while Clothing appeals almost equally to both genders. Product promotions and category-specific campaigns can be optimized accordingly.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76B03-FC50-5908-A224-238662CF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8" y="2276573"/>
            <a:ext cx="4096732" cy="40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07D113-DF10-2FEF-2A55-527CB6841A9A}"/>
              </a:ext>
            </a:extLst>
          </p:cNvPr>
          <p:cNvSpPr txBox="1">
            <a:spLocks/>
          </p:cNvSpPr>
          <p:nvPr/>
        </p:nvSpPr>
        <p:spPr>
          <a:xfrm>
            <a:off x="377931" y="3429000"/>
            <a:ext cx="5645797" cy="346100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IN" b="1" dirty="0"/>
              <a:t>Insights: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customer base is </a:t>
            </a:r>
            <a:r>
              <a:rPr lang="en-IN" b="1" dirty="0"/>
              <a:t>almost evenly split</a:t>
            </a:r>
            <a:r>
              <a:rPr lang="en-IN" dirty="0"/>
              <a:t> between genders.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Females</a:t>
            </a:r>
            <a:r>
              <a:rPr lang="en-IN" dirty="0"/>
              <a:t> represent </a:t>
            </a:r>
            <a:r>
              <a:rPr lang="en-IN" b="1" dirty="0"/>
              <a:t>51%</a:t>
            </a:r>
            <a:r>
              <a:rPr lang="en-IN" dirty="0"/>
              <a:t> (510 customers) of the total customer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Males</a:t>
            </a:r>
            <a:r>
              <a:rPr lang="en-IN" dirty="0"/>
              <a:t> represent </a:t>
            </a:r>
            <a:r>
              <a:rPr lang="en-IN" b="1" dirty="0"/>
              <a:t>49%</a:t>
            </a:r>
            <a:r>
              <a:rPr lang="en-IN" dirty="0"/>
              <a:t> (490 customers).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b="1" dirty="0"/>
              <a:t>Interpretation:</a:t>
            </a:r>
            <a:br>
              <a:rPr lang="en-IN" dirty="0"/>
            </a:br>
            <a:r>
              <a:rPr lang="en-IN" dirty="0"/>
              <a:t>There is </a:t>
            </a:r>
            <a:r>
              <a:rPr lang="en-IN" b="1" dirty="0"/>
              <a:t>no significant gender skew</a:t>
            </a:r>
            <a:r>
              <a:rPr lang="en-IN" dirty="0"/>
              <a:t> in the customer population. Marketing efforts can be </a:t>
            </a:r>
            <a:r>
              <a:rPr lang="en-IN" b="1" dirty="0"/>
              <a:t>equally targeted</a:t>
            </a:r>
            <a:r>
              <a:rPr lang="en-IN" dirty="0"/>
              <a:t> towards both males and females.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9045B-0A50-F4B2-EAFC-493B9CB8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93" y="679037"/>
            <a:ext cx="3648584" cy="2648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26D5F8-AF61-9E0F-5C62-CBBFEBDCDAEA}"/>
              </a:ext>
            </a:extLst>
          </p:cNvPr>
          <p:cNvCxnSpPr>
            <a:cxnSpLocks/>
          </p:cNvCxnSpPr>
          <p:nvPr/>
        </p:nvCxnSpPr>
        <p:spPr>
          <a:xfrm>
            <a:off x="6090702" y="763571"/>
            <a:ext cx="0" cy="590118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A861AA-6F3D-235B-5ED6-A0592BFB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92" y="936435"/>
            <a:ext cx="4571141" cy="2492565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BE1699-0497-2C7A-E2F8-CFBEF7F8D15D}"/>
              </a:ext>
            </a:extLst>
          </p:cNvPr>
          <p:cNvSpPr txBox="1">
            <a:spLocks/>
          </p:cNvSpPr>
          <p:nvPr/>
        </p:nvSpPr>
        <p:spPr>
          <a:xfrm>
            <a:off x="6268265" y="3576037"/>
            <a:ext cx="5713201" cy="31735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IN" b="1"/>
              <a:t>Insights:</a:t>
            </a:r>
            <a:endParaRPr lang="en-IN"/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Clothing</a:t>
            </a:r>
            <a:r>
              <a:rPr lang="en-IN"/>
              <a:t> is the </a:t>
            </a:r>
            <a:r>
              <a:rPr lang="en-IN" b="1"/>
              <a:t>best-selling category</a:t>
            </a:r>
            <a:r>
              <a:rPr lang="en-IN"/>
              <a:t> with </a:t>
            </a:r>
            <a:r>
              <a:rPr lang="en-IN" b="1"/>
              <a:t>894 units sold</a:t>
            </a:r>
            <a:r>
              <a:rPr lang="en-IN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Electronics</a:t>
            </a:r>
            <a:r>
              <a:rPr lang="en-IN"/>
              <a:t> follow closely with </a:t>
            </a:r>
            <a:r>
              <a:rPr lang="en-IN" b="1"/>
              <a:t>849 units</a:t>
            </a:r>
            <a:r>
              <a:rPr lang="en-IN"/>
              <a:t>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Beauty products</a:t>
            </a:r>
            <a:r>
              <a:rPr lang="en-IN"/>
              <a:t> are slightly lower at </a:t>
            </a:r>
            <a:r>
              <a:rPr lang="en-IN" b="1"/>
              <a:t>771 units</a:t>
            </a:r>
            <a:r>
              <a:rPr lang="en-IN"/>
              <a:t> sold.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b="1"/>
              <a:t>Interpretation:</a:t>
            </a:r>
            <a:br>
              <a:rPr lang="en-IN"/>
            </a:br>
            <a:r>
              <a:rPr lang="en-IN"/>
              <a:t>Clothing drives the highest volume of sales, making it a critical category for promotions and inventory management. Electronics and Beauty also perform well, suggesting opportunities for cross-category marketing.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09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EA79-2253-929A-5E5D-CC8B9B1E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883828"/>
            <a:ext cx="11029616" cy="624460"/>
          </a:xfrm>
        </p:spPr>
        <p:txBody>
          <a:bodyPr/>
          <a:lstStyle/>
          <a:p>
            <a:pPr algn="ctr"/>
            <a:r>
              <a:rPr lang="en-IN" dirty="0"/>
              <a:t>Monthly Sales Trend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08F5DA-7129-1011-013F-E9F7F9BBA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" y="2059380"/>
            <a:ext cx="5422900" cy="227272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BB6A69-7E2A-38CD-610A-CD86E9FF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059380"/>
            <a:ext cx="5658228" cy="44367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Insights: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May</a:t>
            </a:r>
            <a:r>
              <a:rPr lang="en-IN" dirty="0"/>
              <a:t> recorded the </a:t>
            </a:r>
            <a:r>
              <a:rPr lang="en-IN" b="1" dirty="0"/>
              <a:t>highest sales</a:t>
            </a:r>
            <a:r>
              <a:rPr lang="en-IN" dirty="0"/>
              <a:t> at </a:t>
            </a:r>
            <a:r>
              <a:rPr lang="en-IN" b="1" dirty="0"/>
              <a:t>₹53K</a:t>
            </a:r>
            <a:r>
              <a:rPr lang="en-IN" dirty="0"/>
              <a:t>, indicating a major sales peak.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October</a:t>
            </a:r>
            <a:r>
              <a:rPr lang="en-IN" dirty="0"/>
              <a:t> also showed a </a:t>
            </a:r>
            <a:r>
              <a:rPr lang="en-IN" b="1" dirty="0"/>
              <a:t>strong spike</a:t>
            </a:r>
            <a:r>
              <a:rPr lang="en-IN" dirty="0"/>
              <a:t> with </a:t>
            </a:r>
            <a:r>
              <a:rPr lang="en-IN" b="1" dirty="0"/>
              <a:t>₹47K</a:t>
            </a:r>
            <a:r>
              <a:rPr lang="en-IN" dirty="0"/>
              <a:t> in sales, possibly due to festive or promotional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September</a:t>
            </a:r>
            <a:r>
              <a:rPr lang="en-IN" dirty="0"/>
              <a:t> had the </a:t>
            </a:r>
            <a:r>
              <a:rPr lang="en-IN" b="1" dirty="0"/>
              <a:t>lowest sales</a:t>
            </a:r>
            <a:r>
              <a:rPr lang="en-IN" dirty="0"/>
              <a:t> of the year at </a:t>
            </a:r>
            <a:r>
              <a:rPr lang="en-IN" b="1" dirty="0"/>
              <a:t>₹24K</a:t>
            </a:r>
            <a:r>
              <a:rPr lang="en-IN" dirty="0"/>
              <a:t>, suggesting a significant dip.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February (₹44K)</a:t>
            </a:r>
            <a:r>
              <a:rPr lang="en-IN" dirty="0"/>
              <a:t> and </a:t>
            </a:r>
            <a:r>
              <a:rPr lang="en-IN" b="1" dirty="0"/>
              <a:t>December (₹45K)</a:t>
            </a:r>
            <a:r>
              <a:rPr lang="en-IN" dirty="0"/>
              <a:t> also performed relatively well compared to other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Sales show </a:t>
            </a:r>
            <a:r>
              <a:rPr lang="en-IN" b="1" dirty="0"/>
              <a:t>noticeable fluctuations</a:t>
            </a:r>
            <a:r>
              <a:rPr lang="en-IN" dirty="0"/>
              <a:t> month-on-month, with alternating peaks and dips throughout the year.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9E15B-3513-C012-7472-C4E6172E2B9C}"/>
              </a:ext>
            </a:extLst>
          </p:cNvPr>
          <p:cNvSpPr txBox="1"/>
          <p:nvPr/>
        </p:nvSpPr>
        <p:spPr>
          <a:xfrm>
            <a:off x="345355" y="4628090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Interpretation:</a:t>
            </a:r>
            <a:br>
              <a:rPr lang="en-IN" dirty="0"/>
            </a:br>
            <a:r>
              <a:rPr lang="en-IN" dirty="0"/>
              <a:t>There are strong seasonal trends in sales. Special focus should be placed on maximizing sales during high-performing months (May, October, December) and investigating causes of low performance in months like </a:t>
            </a:r>
            <a:r>
              <a:rPr lang="en-IN" b="1" dirty="0"/>
              <a:t>September</a:t>
            </a:r>
            <a:r>
              <a:rPr lang="en-IN" dirty="0"/>
              <a:t> and </a:t>
            </a:r>
            <a:r>
              <a:rPr lang="en-IN" b="1" dirty="0"/>
              <a:t>April</a:t>
            </a:r>
            <a:r>
              <a:rPr lang="en-IN" dirty="0"/>
              <a:t> to strategize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4516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0C122-02E8-F0B6-C4B4-85F5846E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4"/>
            <a:ext cx="12192000" cy="68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F100C-CF1B-98EF-D8F3-4A189DB51D56}"/>
              </a:ext>
            </a:extLst>
          </p:cNvPr>
          <p:cNvSpPr txBox="1"/>
          <p:nvPr/>
        </p:nvSpPr>
        <p:spPr>
          <a:xfrm>
            <a:off x="2582943" y="2644170"/>
            <a:ext cx="7211506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96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  <a:lumOff val="25000"/>
                  </a:schemeClr>
                </a:solidFill>
              </a:rPr>
              <a:t>Thank</a:t>
            </a:r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999159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</TotalTime>
  <Words>797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Retail sales dashboard summary</vt:lpstr>
      <vt:lpstr>Dashboard Objective and purpose</vt:lpstr>
      <vt:lpstr>Dataset Overview</vt:lpstr>
      <vt:lpstr>Spending Patterns Across Different Age Groups  (Donut Chart)</vt:lpstr>
      <vt:lpstr>Gender-wise Sales across Product Categories  (Stacked Column Chart)</vt:lpstr>
      <vt:lpstr>PowerPoint Presentation</vt:lpstr>
      <vt:lpstr>Monthly Sales Trend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Priyanka S</dc:creator>
  <cp:lastModifiedBy>Lakshmi Priyanka S</cp:lastModifiedBy>
  <cp:revision>1</cp:revision>
  <dcterms:created xsi:type="dcterms:W3CDTF">2025-04-25T17:59:17Z</dcterms:created>
  <dcterms:modified xsi:type="dcterms:W3CDTF">2025-04-25T18:52:38Z</dcterms:modified>
</cp:coreProperties>
</file>