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Calibri" panose="020F0502020204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sketchfab.com/3d-models/amazon-logo-947dc2222ea74a75b3ba640f6653cab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Analyzing Amazon Sales Data</a:t>
            </a:r>
            <a:endParaRPr dirty="0"/>
          </a:p>
        </p:txBody>
      </p:sp>
      <p:pic>
        <p:nvPicPr>
          <p:cNvPr id="6" name="Picture 5" descr="A black letter with a yellow smile&#10;&#10;Description automatically generated">
            <a:extLst>
              <a:ext uri="{FF2B5EF4-FFF2-40B4-BE49-F238E27FC236}">
                <a16:creationId xmlns:a16="http://schemas.microsoft.com/office/drawing/2014/main" id="{34586D03-C195-46B3-4702-5164C435DAC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4871921"/>
            <a:ext cx="4100051" cy="1727431"/>
          </a:xfrm>
          <a:prstGeom prst="rect">
            <a:avLst/>
          </a:prstGeom>
        </p:spPr>
      </p:pic>
      <p:sp>
        <p:nvSpPr>
          <p:cNvPr id="7" name="TextBox 6">
            <a:extLst>
              <a:ext uri="{FF2B5EF4-FFF2-40B4-BE49-F238E27FC236}">
                <a16:creationId xmlns:a16="http://schemas.microsoft.com/office/drawing/2014/main" id="{85097029-ABBA-AAF8-ADCD-F74AF02A60CB}"/>
              </a:ext>
            </a:extLst>
          </p:cNvPr>
          <p:cNvSpPr txBox="1"/>
          <p:nvPr/>
        </p:nvSpPr>
        <p:spPr>
          <a:xfrm>
            <a:off x="0" y="6814764"/>
            <a:ext cx="4100051" cy="230832"/>
          </a:xfrm>
          <a:prstGeom prst="rect">
            <a:avLst/>
          </a:prstGeom>
          <a:noFill/>
        </p:spPr>
        <p:txBody>
          <a:bodyPr wrap="square" rtlCol="0">
            <a:spAutoFit/>
          </a:bodyPr>
          <a:lstStyle/>
          <a:p>
            <a:r>
              <a:rPr lang="en-IN" sz="900">
                <a:hlinkClick r:id="rId4" tooltip="https://sketchfab.com/3d-models/amazon-logo-947dc2222ea74a75b3ba640f6653caba"/>
              </a:rPr>
              <a:t>This Photo</a:t>
            </a:r>
            <a:r>
              <a:rPr lang="en-IN" sz="900"/>
              <a:t> by Unknown Author is licensed under </a:t>
            </a:r>
            <a:r>
              <a:rPr lang="en-IN" sz="900">
                <a:hlinkClick r:id="rId5" tooltip="https://creativecommons.org/licenses/by/3.0/"/>
              </a:rPr>
              <a:t>CC BY</a:t>
            </a:r>
            <a:endParaRPr lang="en-IN"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167491" y="2330246"/>
            <a:ext cx="9779183" cy="4026104"/>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lt1"/>
              </a:buClr>
              <a:buSzPts val="1800"/>
              <a:buNone/>
            </a:pPr>
            <a:r>
              <a:rPr lang="en-US" sz="1800" b="0" i="0" dirty="0">
                <a:solidFill>
                  <a:schemeClr val="bg1"/>
                </a:solidFill>
                <a:effectLst/>
                <a:latin typeface="+mn-lt"/>
              </a:rPr>
              <a:t>Sales data is a term that includes a large array of metrics but, broadly speaking, if you can measure something in relation to the sales process, it’s viable sales data. Modern software like Cloud CRM solutions can help you collect this data, but it’s important to learn how to read this data to understand what it means for your business and where you can improve. With such an expansive sales data definition, it can be hard to know where to focus your efforts—especially if you also have to spend time selling. Sales analytics provide the ability to break sales down into comprehensible pieces and allow businesses to examine exactly what is working and what needs improvement. So for that we can use any tools and techniques as per the convenience like Python,Tableau etc.</a:t>
            </a:r>
            <a:endParaRPr sz="1800" dirty="0">
              <a:solidFill>
                <a:schemeClr val="bg1"/>
              </a:solidFill>
              <a:latin typeface="+mn-lt"/>
            </a:endParaRPr>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12/12/2023</a:t>
            </a:r>
            <a:endParaRPr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Analyzing Amazon Sales Data</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Details of Data</a:t>
            </a:r>
            <a:endParaRPr/>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12/12/2023</a:t>
            </a:r>
            <a:endParaRPr dirty="0"/>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Analyzing Amazon Sales Data</a:t>
            </a: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6" name="Google Shape;216;p3"/>
          <p:cNvSpPr txBox="1"/>
          <p:nvPr/>
        </p:nvSpPr>
        <p:spPr>
          <a:xfrm>
            <a:off x="1204268" y="1961501"/>
            <a:ext cx="7061860" cy="4247276"/>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pPr>
            <a:r>
              <a:rPr lang="en-IN" sz="1800" dirty="0"/>
              <a:t>Following details are available regarding the amazon sales :-</a:t>
            </a:r>
          </a:p>
          <a:p>
            <a:pPr marL="342900" marR="0" lvl="0" indent="-342900" algn="just" rtl="0">
              <a:spcBef>
                <a:spcPts val="0"/>
              </a:spcBef>
              <a:spcAft>
                <a:spcPts val="0"/>
              </a:spcAft>
              <a:buFont typeface="+mj-lt"/>
              <a:buAutoNum type="arabicPeriod"/>
            </a:pPr>
            <a:r>
              <a:rPr lang="en-IN" sz="1800" dirty="0"/>
              <a:t>Region</a:t>
            </a:r>
          </a:p>
          <a:p>
            <a:pPr marL="342900" marR="0" lvl="0" indent="-342900" algn="just" rtl="0">
              <a:spcBef>
                <a:spcPts val="0"/>
              </a:spcBef>
              <a:spcAft>
                <a:spcPts val="0"/>
              </a:spcAft>
              <a:buFont typeface="+mj-lt"/>
              <a:buAutoNum type="arabicPeriod"/>
            </a:pPr>
            <a:r>
              <a:rPr lang="en-IN" sz="1800" dirty="0"/>
              <a:t>Country</a:t>
            </a:r>
          </a:p>
          <a:p>
            <a:pPr marL="342900" marR="0" lvl="0" indent="-342900" algn="just" rtl="0">
              <a:spcBef>
                <a:spcPts val="0"/>
              </a:spcBef>
              <a:spcAft>
                <a:spcPts val="0"/>
              </a:spcAft>
              <a:buFont typeface="+mj-lt"/>
              <a:buAutoNum type="arabicPeriod"/>
            </a:pPr>
            <a:r>
              <a:rPr lang="en-IN" sz="1800" dirty="0"/>
              <a:t>Item Type</a:t>
            </a:r>
          </a:p>
          <a:p>
            <a:pPr marL="342900" marR="0" lvl="0" indent="-342900" algn="just" rtl="0">
              <a:spcBef>
                <a:spcPts val="0"/>
              </a:spcBef>
              <a:spcAft>
                <a:spcPts val="0"/>
              </a:spcAft>
              <a:buFont typeface="+mj-lt"/>
              <a:buAutoNum type="arabicPeriod"/>
            </a:pPr>
            <a:r>
              <a:rPr lang="en-IN" sz="1800" dirty="0"/>
              <a:t>Sales Channel</a:t>
            </a:r>
          </a:p>
          <a:p>
            <a:pPr marL="342900" marR="0" lvl="0" indent="-342900" algn="just" rtl="0">
              <a:spcBef>
                <a:spcPts val="0"/>
              </a:spcBef>
              <a:spcAft>
                <a:spcPts val="0"/>
              </a:spcAft>
              <a:buFont typeface="+mj-lt"/>
              <a:buAutoNum type="arabicPeriod"/>
            </a:pPr>
            <a:r>
              <a:rPr lang="en-IN" sz="1800" dirty="0"/>
              <a:t>Order Priority</a:t>
            </a:r>
          </a:p>
          <a:p>
            <a:pPr marL="342900" marR="0" lvl="0" indent="-342900" algn="just" rtl="0">
              <a:spcBef>
                <a:spcPts val="0"/>
              </a:spcBef>
              <a:spcAft>
                <a:spcPts val="0"/>
              </a:spcAft>
              <a:buFont typeface="+mj-lt"/>
              <a:buAutoNum type="arabicPeriod"/>
            </a:pPr>
            <a:r>
              <a:rPr lang="en-IN" sz="1800" dirty="0"/>
              <a:t>Order Date</a:t>
            </a:r>
          </a:p>
          <a:p>
            <a:pPr marL="342900" marR="0" lvl="0" indent="-342900" algn="just" rtl="0">
              <a:spcBef>
                <a:spcPts val="0"/>
              </a:spcBef>
              <a:spcAft>
                <a:spcPts val="0"/>
              </a:spcAft>
              <a:buFont typeface="+mj-lt"/>
              <a:buAutoNum type="arabicPeriod"/>
            </a:pPr>
            <a:r>
              <a:rPr lang="en-IN" sz="1800" dirty="0"/>
              <a:t>Order ID</a:t>
            </a:r>
          </a:p>
          <a:p>
            <a:pPr marL="342900" marR="0" lvl="0" indent="-342900" algn="just" rtl="0">
              <a:spcBef>
                <a:spcPts val="0"/>
              </a:spcBef>
              <a:spcAft>
                <a:spcPts val="0"/>
              </a:spcAft>
              <a:buFont typeface="+mj-lt"/>
              <a:buAutoNum type="arabicPeriod"/>
            </a:pPr>
            <a:r>
              <a:rPr lang="en-IN" sz="1800" dirty="0"/>
              <a:t>Ship Date</a:t>
            </a:r>
          </a:p>
          <a:p>
            <a:pPr marL="342900" marR="0" lvl="0" indent="-342900" algn="just" rtl="0">
              <a:spcBef>
                <a:spcPts val="0"/>
              </a:spcBef>
              <a:spcAft>
                <a:spcPts val="0"/>
              </a:spcAft>
              <a:buFont typeface="+mj-lt"/>
              <a:buAutoNum type="arabicPeriod"/>
            </a:pPr>
            <a:r>
              <a:rPr lang="en-IN" sz="1800" dirty="0"/>
              <a:t>Units Price</a:t>
            </a:r>
          </a:p>
          <a:p>
            <a:pPr marL="342900" marR="0" lvl="0" indent="-342900" algn="just" rtl="0">
              <a:spcBef>
                <a:spcPts val="0"/>
              </a:spcBef>
              <a:spcAft>
                <a:spcPts val="0"/>
              </a:spcAft>
              <a:buFont typeface="+mj-lt"/>
              <a:buAutoNum type="arabicPeriod"/>
            </a:pPr>
            <a:r>
              <a:rPr lang="en-IN" sz="1800" dirty="0"/>
              <a:t>Units Sold</a:t>
            </a:r>
          </a:p>
          <a:p>
            <a:pPr marL="342900" marR="0" lvl="0" indent="-342900" algn="just" rtl="0">
              <a:spcBef>
                <a:spcPts val="0"/>
              </a:spcBef>
              <a:spcAft>
                <a:spcPts val="0"/>
              </a:spcAft>
              <a:buFont typeface="+mj-lt"/>
              <a:buAutoNum type="arabicPeriod"/>
            </a:pPr>
            <a:r>
              <a:rPr lang="en-IN" sz="1800" dirty="0"/>
              <a:t>Units Cost</a:t>
            </a:r>
          </a:p>
          <a:p>
            <a:pPr marL="342900" marR="0" lvl="0" indent="-342900" algn="just" rtl="0">
              <a:spcBef>
                <a:spcPts val="0"/>
              </a:spcBef>
              <a:spcAft>
                <a:spcPts val="0"/>
              </a:spcAft>
              <a:buFont typeface="+mj-lt"/>
              <a:buAutoNum type="arabicPeriod"/>
            </a:pPr>
            <a:r>
              <a:rPr lang="en-IN" sz="1800" dirty="0"/>
              <a:t>Total Revenue</a:t>
            </a:r>
          </a:p>
          <a:p>
            <a:pPr marL="342900" marR="0" lvl="0" indent="-342900" algn="just" rtl="0">
              <a:spcBef>
                <a:spcPts val="0"/>
              </a:spcBef>
              <a:spcAft>
                <a:spcPts val="0"/>
              </a:spcAft>
              <a:buFont typeface="+mj-lt"/>
              <a:buAutoNum type="arabicPeriod"/>
            </a:pPr>
            <a:r>
              <a:rPr lang="en-IN" sz="1800" dirty="0"/>
              <a:t>Total Profit</a:t>
            </a:r>
          </a:p>
          <a:p>
            <a:pPr marL="342900" marR="0" lvl="0" indent="-342900" algn="just" rtl="0">
              <a:spcBef>
                <a:spcPts val="0"/>
              </a:spcBef>
              <a:spcAft>
                <a:spcPts val="0"/>
              </a:spcAft>
              <a:buFont typeface="+mj-lt"/>
              <a:buAutoNum type="arabicPeriod"/>
            </a:pPr>
            <a:r>
              <a:rPr lang="en-IN" sz="1800" dirty="0"/>
              <a:t>Total Cost</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Main KPIs</a:t>
            </a:r>
            <a:endParaRPr/>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12/12/2023</a:t>
            </a:r>
            <a:endParaRPr dirty="0"/>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dirty="0"/>
              <a:t>Analyzing Amazon Sales Data</a:t>
            </a:r>
          </a:p>
          <a:p>
            <a:pPr marL="0" lvl="0" indent="0" algn="ctr" rtl="0">
              <a:spcBef>
                <a:spcPts val="0"/>
              </a:spcBef>
              <a:spcAft>
                <a:spcPts val="0"/>
              </a:spcAft>
              <a:buNone/>
            </a:pPr>
            <a:endParaRPr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830742" y="1753435"/>
            <a:ext cx="9207337" cy="2666165"/>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2400"/>
              <a:buNone/>
            </a:pPr>
            <a:r>
              <a:rPr lang="en-IN" dirty="0"/>
              <a:t>Profit – Year wise, MonthYear wise, Region wise, Country wise, Items wise.</a:t>
            </a:r>
          </a:p>
          <a:p>
            <a:pPr marL="0" lvl="0" indent="0" algn="just" rtl="0">
              <a:lnSpc>
                <a:spcPct val="90000"/>
              </a:lnSpc>
              <a:spcBef>
                <a:spcPts val="1000"/>
              </a:spcBef>
              <a:spcAft>
                <a:spcPts val="0"/>
              </a:spcAft>
              <a:buClr>
                <a:schemeClr val="dk1"/>
              </a:buClr>
              <a:buSzPts val="2400"/>
              <a:buNone/>
            </a:pPr>
            <a:r>
              <a:rPr lang="en-IN" dirty="0"/>
              <a:t>Revenue – Year wise, MonthYear wise.</a:t>
            </a:r>
          </a:p>
          <a:p>
            <a:pPr marL="0" lvl="0" indent="0" algn="just" rtl="0">
              <a:lnSpc>
                <a:spcPct val="90000"/>
              </a:lnSpc>
              <a:spcBef>
                <a:spcPts val="1000"/>
              </a:spcBef>
              <a:spcAft>
                <a:spcPts val="0"/>
              </a:spcAft>
              <a:buClr>
                <a:schemeClr val="dk1"/>
              </a:buClr>
              <a:buSzPts val="2400"/>
              <a:buNone/>
            </a:pPr>
            <a:r>
              <a:rPr lang="en-IN" dirty="0"/>
              <a:t>Cost – MonthYear wise, cost of Items per Sales channels.</a:t>
            </a:r>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Mock – up Dashboard</a:t>
            </a:r>
            <a:endParaRPr/>
          </a:p>
        </p:txBody>
      </p:sp>
      <p:sp>
        <p:nvSpPr>
          <p:cNvPr id="236" name="Google Shape;236;p5"/>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12/12/2023</a:t>
            </a:r>
            <a:endParaRPr dirty="0"/>
          </a:p>
        </p:txBody>
      </p:sp>
      <p:sp>
        <p:nvSpPr>
          <p:cNvPr id="237" name="Google Shape;2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dirty="0"/>
              <a:t>Analyzing Amazon Sales Data</a:t>
            </a:r>
          </a:p>
          <a:p>
            <a:pPr marL="0" lvl="0" indent="0" algn="ctr" rtl="0">
              <a:spcBef>
                <a:spcPts val="0"/>
              </a:spcBef>
              <a:spcAft>
                <a:spcPts val="0"/>
              </a:spcAft>
              <a:buNone/>
            </a:pPr>
            <a:endParaRPr dirty="0"/>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39" name="Google Shape;239;p5"/>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a:p>
        </p:txBody>
      </p:sp>
      <p:sp>
        <p:nvSpPr>
          <p:cNvPr id="240" name="Google Shape;240;p5"/>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p:txBody>
      </p:sp>
      <p:sp>
        <p:nvSpPr>
          <p:cNvPr id="241" name="Google Shape;241;p5"/>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dirty="0"/>
          </a:p>
        </p:txBody>
      </p:sp>
      <p:sp>
        <p:nvSpPr>
          <p:cNvPr id="242" name="Google Shape;242;p5"/>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p:txBody>
      </p:sp>
      <p:pic>
        <p:nvPicPr>
          <p:cNvPr id="3" name="Picture 2" descr="A screenshot of a computer&#10;&#10;Description automatically generated">
            <a:extLst>
              <a:ext uri="{FF2B5EF4-FFF2-40B4-BE49-F238E27FC236}">
                <a16:creationId xmlns:a16="http://schemas.microsoft.com/office/drawing/2014/main" id="{475359CF-CA10-2583-5E64-49446AC5DD5C}"/>
              </a:ext>
            </a:extLst>
          </p:cNvPr>
          <p:cNvPicPr>
            <a:picLocks noChangeAspect="1"/>
          </p:cNvPicPr>
          <p:nvPr/>
        </p:nvPicPr>
        <p:blipFill>
          <a:blip r:embed="rId3"/>
          <a:stretch>
            <a:fillRect/>
          </a:stretch>
        </p:blipFill>
        <p:spPr>
          <a:xfrm>
            <a:off x="589934" y="1858297"/>
            <a:ext cx="10356741" cy="36764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228981" y="34337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My Design</a:t>
            </a:r>
            <a:endParaRPr dirty="0"/>
          </a:p>
        </p:txBody>
      </p:sp>
      <p:sp>
        <p:nvSpPr>
          <p:cNvPr id="250" name="Google Shape;250;p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12/12/2023</a:t>
            </a:r>
            <a:endParaRPr dirty="0"/>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dirty="0"/>
              <a:t>Analyzing Amazon Sales Data</a:t>
            </a:r>
          </a:p>
          <a:p>
            <a:pPr marL="0" lvl="0" indent="0" algn="ctr" rtl="0">
              <a:spcBef>
                <a:spcPts val="0"/>
              </a:spcBef>
              <a:spcAft>
                <a:spcPts val="0"/>
              </a:spcAft>
              <a:buNone/>
            </a:pPr>
            <a:endParaRPr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dirty="0"/>
          </a:p>
        </p:txBody>
      </p:sp>
      <p:sp>
        <p:nvSpPr>
          <p:cNvPr id="253" name="Google Shape;253;p6"/>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a:p>
        </p:txBody>
      </p:sp>
      <p:sp>
        <p:nvSpPr>
          <p:cNvPr id="3" name="Text Placeholder 2">
            <a:extLst>
              <a:ext uri="{FF2B5EF4-FFF2-40B4-BE49-F238E27FC236}">
                <a16:creationId xmlns:a16="http://schemas.microsoft.com/office/drawing/2014/main" id="{2AC1E943-DF3C-64E3-732F-04C7C22268D9}"/>
              </a:ext>
            </a:extLst>
          </p:cNvPr>
          <p:cNvSpPr>
            <a:spLocks noGrp="1"/>
          </p:cNvSpPr>
          <p:nvPr>
            <p:ph type="body" idx="2"/>
          </p:nvPr>
        </p:nvSpPr>
        <p:spPr/>
        <p:txBody>
          <a:bodyPr/>
          <a:lstStyle/>
          <a:p>
            <a:endParaRPr lang="en-IN" dirty="0"/>
          </a:p>
        </p:txBody>
      </p:sp>
      <p:pic>
        <p:nvPicPr>
          <p:cNvPr id="7" name="Picture 6" descr="A screenshot of a computer&#10;&#10;Description automatically generated">
            <a:extLst>
              <a:ext uri="{FF2B5EF4-FFF2-40B4-BE49-F238E27FC236}">
                <a16:creationId xmlns:a16="http://schemas.microsoft.com/office/drawing/2014/main" id="{6AF7FA71-ED9C-6595-9B2C-A604C91CEF67}"/>
              </a:ext>
            </a:extLst>
          </p:cNvPr>
          <p:cNvPicPr>
            <a:picLocks noChangeAspect="1"/>
          </p:cNvPicPr>
          <p:nvPr/>
        </p:nvPicPr>
        <p:blipFill>
          <a:blip r:embed="rId3"/>
          <a:stretch>
            <a:fillRect/>
          </a:stretch>
        </p:blipFill>
        <p:spPr>
          <a:xfrm>
            <a:off x="228982" y="1885785"/>
            <a:ext cx="11196102" cy="36596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283</Words>
  <Application>Microsoft Office PowerPoint</Application>
  <PresentationFormat>Widescreen</PresentationFormat>
  <Paragraphs>48</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Analyzing Amazon Sales Data</vt:lpstr>
      <vt:lpstr>Introduction</vt:lpstr>
      <vt:lpstr>Details of Data</vt:lpstr>
      <vt:lpstr>Main KPIs</vt:lpstr>
      <vt:lpstr>Mock – up Dashboard</vt:lpstr>
      <vt:lpstr>My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dc:title>
  <dc:creator>NAVEEN SRINIVASAN</dc:creator>
  <cp:lastModifiedBy>LAKSHMI BELGAVI</cp:lastModifiedBy>
  <cp:revision>2</cp:revision>
  <dcterms:created xsi:type="dcterms:W3CDTF">2022-12-29T06:36:15Z</dcterms:created>
  <dcterms:modified xsi:type="dcterms:W3CDTF">2023-12-03T12:13:45Z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