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9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80" r:id="rId15"/>
    <p:sldId id="281" r:id="rId16"/>
    <p:sldId id="282" r:id="rId17"/>
    <p:sldId id="283" r:id="rId18"/>
    <p:sldId id="267" r:id="rId19"/>
    <p:sldId id="268" r:id="rId20"/>
    <p:sldId id="269" r:id="rId21"/>
    <p:sldId id="270" r:id="rId22"/>
    <p:sldId id="272" r:id="rId23"/>
    <p:sldId id="273" r:id="rId24"/>
    <p:sldId id="274" r:id="rId25"/>
    <p:sldId id="275" r:id="rId26"/>
    <p:sldId id="276" r:id="rId27"/>
    <p:sldId id="277" r:id="rId28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67" autoAdjust="0"/>
    <p:restoredTop sz="92893" autoAdjust="0"/>
  </p:normalViewPr>
  <p:slideViewPr>
    <p:cSldViewPr snapToGrid="0" snapToObjects="1" showGuides="1">
      <p:cViewPr>
        <p:scale>
          <a:sx n="50" d="100"/>
          <a:sy n="50" d="100"/>
        </p:scale>
        <p:origin x="1152" y="2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8" Type="http://schemas.openxmlformats.org/officeDocument/2006/relationships/slide" Target="slides/slide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9983" y="2345720"/>
            <a:ext cx="6482017" cy="1083280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0E659B"/>
                </a:solidFill>
              </a:rPr>
              <a:t>&lt;Data Analysis Capstone&gt;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025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09984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&lt;Lakshmi&gt;</a:t>
            </a:r>
          </a:p>
          <a:p>
            <a:pPr marL="0" indent="0">
              <a:buNone/>
            </a:pPr>
            <a:r>
              <a:rPr lang="en-US" dirty="0"/>
              <a:t>&lt;17 Oct 2024&gt;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825"/>
            <a:ext cx="10959988" cy="1325563"/>
          </a:xfrm>
        </p:spPr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MongoDB &amp; Redis quickly moves up to No.2 and No.3</a:t>
            </a:r>
          </a:p>
          <a:p>
            <a:r>
              <a:rPr lang="en-US" sz="2400" dirty="0"/>
              <a:t>PostgreSQL moves from No.3 to No.1</a:t>
            </a:r>
          </a:p>
          <a:p>
            <a:r>
              <a:rPr lang="en-US" sz="2400" dirty="0"/>
              <a:t>MS SQL server drops from No.2 to No.5</a:t>
            </a:r>
          </a:p>
          <a:p>
            <a:r>
              <a:rPr lang="en-US" sz="2400" dirty="0"/>
              <a:t>Oracle disappear from top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Open source database becomes more and more popular compared with commercial one.</a:t>
            </a:r>
          </a:p>
          <a:p>
            <a:r>
              <a:rPr lang="en-US" sz="2400" dirty="0"/>
              <a:t>Non-relational database see increasingly usage in the future.</a:t>
            </a:r>
          </a:p>
          <a:p>
            <a:r>
              <a:rPr lang="en-US" sz="2400" dirty="0"/>
              <a:t>Relational database still takes a leading position in the near future.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PLATFORM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794" y="2506661"/>
            <a:ext cx="5163056" cy="32109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685" y="2506660"/>
            <a:ext cx="4989205" cy="321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688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825"/>
            <a:ext cx="10959988" cy="1325563"/>
          </a:xfrm>
        </p:spPr>
        <p:txBody>
          <a:bodyPr/>
          <a:lstStyle/>
          <a:p>
            <a:r>
              <a:rPr lang="en-US" dirty="0"/>
              <a:t>PLATFORM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Windows and Linux still dominates the platform trend.</a:t>
            </a:r>
          </a:p>
          <a:p>
            <a:r>
              <a:rPr lang="en-US" sz="2400" dirty="0"/>
              <a:t>Android is No.1 in mobile platform.</a:t>
            </a:r>
          </a:p>
          <a:p>
            <a:r>
              <a:rPr lang="en-US" sz="2400" dirty="0"/>
              <a:t>Cloud platform such as Kubernetes, Docker, AWS is getting more and more market share.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Windows and Linux are still main developing platform in a foreseeable future.</a:t>
            </a:r>
          </a:p>
          <a:p>
            <a:r>
              <a:rPr lang="en-US" sz="2400" dirty="0"/>
              <a:t>The transformation to cloud computing is a non-reversible process.</a:t>
            </a:r>
          </a:p>
        </p:txBody>
      </p:sp>
    </p:spTree>
    <p:extLst>
      <p:ext uri="{BB962C8B-B14F-4D97-AF65-F5344CB8AC3E}">
        <p14:creationId xmlns:p14="http://schemas.microsoft.com/office/powerpoint/2010/main" val="2851982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WEB FRAME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737" y="2327564"/>
            <a:ext cx="4844262" cy="369289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384" y="2327564"/>
            <a:ext cx="4844262" cy="369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46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825"/>
            <a:ext cx="10959988" cy="1325563"/>
          </a:xfrm>
        </p:spPr>
        <p:txBody>
          <a:bodyPr/>
          <a:lstStyle/>
          <a:p>
            <a:r>
              <a:rPr lang="en-US" dirty="0"/>
              <a:t>WEB FRAME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jQuery decreases from No.1 to No.4.</a:t>
            </a:r>
          </a:p>
          <a:p>
            <a:r>
              <a:rPr lang="en-US" sz="2400" dirty="0"/>
              <a:t>React.js moves up from No.3 to No.1</a:t>
            </a:r>
          </a:p>
          <a:p>
            <a:r>
              <a:rPr lang="en-US" sz="2400" dirty="0"/>
              <a:t>Vue.js moves from No.9 to No.3.</a:t>
            </a:r>
          </a:p>
          <a:p>
            <a:r>
              <a:rPr lang="en-US" sz="2400" dirty="0"/>
              <a:t>Angular.js stays at same position.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jQuery quickly loses market share show lack of interest in its future development.</a:t>
            </a:r>
          </a:p>
          <a:p>
            <a:r>
              <a:rPr lang="en-US" sz="2400" dirty="0"/>
              <a:t>React.js and Vue.js becomes the new standard for web frame development.</a:t>
            </a:r>
          </a:p>
        </p:txBody>
      </p:sp>
    </p:spTree>
    <p:extLst>
      <p:ext uri="{BB962C8B-B14F-4D97-AF65-F5344CB8AC3E}">
        <p14:creationId xmlns:p14="http://schemas.microsoft.com/office/powerpoint/2010/main" val="290721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2160076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https://github.com/LakshmiSKarumuru/DataAnalyst/blob/main/IBM%20Cognos%20Project1.pdf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035" y="1424701"/>
            <a:ext cx="8290143" cy="227231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035" y="3694240"/>
            <a:ext cx="8290143" cy="243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825" y="1504042"/>
            <a:ext cx="7779089" cy="215687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4825" y="3685837"/>
            <a:ext cx="7779089" cy="222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755" y="1487487"/>
            <a:ext cx="8050850" cy="226986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6636" y="3838006"/>
            <a:ext cx="8045275" cy="225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pic>
        <p:nvPicPr>
          <p:cNvPr id="4" name="내용 개체 틀 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32716" y="1665740"/>
            <a:ext cx="5181600" cy="2854036"/>
          </a:xfrm>
          <a:prstGeom prst="rect">
            <a:avLst/>
          </a:prstGeo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 txBox="1">
            <a:spLocks/>
          </p:cNvSpPr>
          <p:nvPr/>
        </p:nvSpPr>
        <p:spPr>
          <a:xfrm>
            <a:off x="6172200" y="4603687"/>
            <a:ext cx="5181600" cy="14052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Majority of respondents are at young age (20, 30s) </a:t>
            </a:r>
            <a:r>
              <a:rPr lang="en-US" sz="2200" dirty="0">
                <a:sym typeface="Wingdings" panose="05000000000000000000" pitchFamily="2" charset="2"/>
              </a:rPr>
              <a:t> this could skew the result in favor of new technology.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Web based language stays at No.1</a:t>
            </a:r>
          </a:p>
          <a:p>
            <a:r>
              <a:rPr lang="en-US" sz="2400" dirty="0"/>
              <a:t>Non-relational database moves to No.2 &amp; No.3</a:t>
            </a:r>
          </a:p>
          <a:p>
            <a:r>
              <a:rPr lang="en-US" sz="2400" dirty="0"/>
              <a:t>Cloud-based platform moves to No.1</a:t>
            </a:r>
          </a:p>
          <a:p>
            <a:r>
              <a:rPr lang="en-US" sz="2400" dirty="0"/>
              <a:t>React.js stays at No.1 on web framework.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Web based application is taking over the traditional application.</a:t>
            </a:r>
          </a:p>
          <a:p>
            <a:r>
              <a:rPr lang="en-US" sz="2400" dirty="0"/>
              <a:t>Non-relational database sees increasing adoption.</a:t>
            </a:r>
          </a:p>
          <a:p>
            <a:r>
              <a:rPr lang="en-US" sz="2400" dirty="0"/>
              <a:t>Cloud-based services become top-choice for platform development.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 stay relevant in the technology field, it’s important to learn web-based language &amp; non-relational database.</a:t>
            </a:r>
          </a:p>
          <a:p>
            <a:r>
              <a:rPr lang="en-US" dirty="0"/>
              <a:t>Among web framework, React.js is the best to learn for your future.</a:t>
            </a:r>
          </a:p>
          <a:p>
            <a:r>
              <a:rPr lang="en-US" dirty="0"/>
              <a:t>Cloud-based service is the right direction for IT investment.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56038" y="1493501"/>
            <a:ext cx="3243943" cy="2416738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6038" y="4005810"/>
            <a:ext cx="4185934" cy="235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832353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GITHUB JOB POSTINGS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91822" y="1644461"/>
            <a:ext cx="10399925" cy="422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8305" y="2191385"/>
            <a:ext cx="10525371" cy="2862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 Module 1 you have collected the job postings data using web scraping in a file named “</a:t>
            </a:r>
            <a:r>
              <a:rPr lang="en-IN" sz="2400" dirty="0"/>
              <a:t>popular-</a:t>
            </a:r>
            <a:r>
              <a:rPr lang="en-IN" sz="2400" dirty="0" err="1"/>
              <a:t>languages.csv</a:t>
            </a:r>
            <a:r>
              <a:rPr lang="en-US" sz="2200" dirty="0"/>
              <a:t>”. Present that data using a bar chart here. Order the bar chart in the descending order of salary.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449" y="1561748"/>
            <a:ext cx="10396888" cy="429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417299" cy="4465447"/>
          </a:xfrm>
        </p:spPr>
        <p:txBody>
          <a:bodyPr>
            <a:normAutofit/>
          </a:bodyPr>
          <a:lstStyle/>
          <a:p>
            <a:r>
              <a:rPr lang="en-US" sz="2200" dirty="0"/>
              <a:t>The most popular technologies are web-based one such as JavaScript, HTML.</a:t>
            </a:r>
          </a:p>
          <a:p>
            <a:r>
              <a:rPr lang="en-US" sz="2200" dirty="0"/>
              <a:t>Among all web-based frame works, the hottest areas area React.js and jQuery.</a:t>
            </a:r>
          </a:p>
          <a:p>
            <a:r>
              <a:rPr lang="en-US" sz="2200" dirty="0"/>
              <a:t>Windows and Linux still dominate all developing platforms.</a:t>
            </a:r>
          </a:p>
          <a:p>
            <a:r>
              <a:rPr lang="en-US" sz="2200" dirty="0"/>
              <a:t>For mobile platform, Android wins by no contest.</a:t>
            </a:r>
          </a:p>
          <a:p>
            <a:r>
              <a:rPr lang="en-US" sz="2200" dirty="0"/>
              <a:t>Although MySQL is still the most used database, MongoDB and PostgreSQL show increasing trend of applying in the future.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The technology market changes quickly every year.</a:t>
            </a:r>
          </a:p>
          <a:p>
            <a:r>
              <a:rPr lang="en-US" sz="2200" dirty="0"/>
              <a:t>It is important to catch-up with the latest technology in each field.</a:t>
            </a:r>
          </a:p>
          <a:p>
            <a:r>
              <a:rPr lang="en-US" sz="2200" dirty="0"/>
              <a:t>The comparison between current &amp; next year technology trend will provide great inside into the market.</a:t>
            </a:r>
          </a:p>
          <a:p>
            <a:r>
              <a:rPr lang="en-US" sz="2200" dirty="0"/>
              <a:t>The study consist of 4 main parts:</a:t>
            </a:r>
          </a:p>
          <a:p>
            <a:pPr lvl="1"/>
            <a:r>
              <a:rPr lang="en-US" sz="1800" dirty="0"/>
              <a:t>Top language using</a:t>
            </a:r>
          </a:p>
          <a:p>
            <a:pPr lvl="1"/>
            <a:r>
              <a:rPr lang="en-US" sz="1800" dirty="0"/>
              <a:t>Top database using</a:t>
            </a:r>
          </a:p>
          <a:p>
            <a:pPr lvl="1"/>
            <a:r>
              <a:rPr lang="en-US" sz="1800" dirty="0"/>
              <a:t>Top platform using</a:t>
            </a:r>
          </a:p>
          <a:p>
            <a:pPr lvl="1"/>
            <a:r>
              <a:rPr lang="en-US" sz="1800" dirty="0"/>
              <a:t>Top web frame using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2200" dirty="0"/>
              <a:t>The technology trend is studied by comparing current and future technology usage.</a:t>
            </a:r>
          </a:p>
          <a:p>
            <a:r>
              <a:rPr lang="en-US" sz="2200" dirty="0"/>
              <a:t>The data was from the ‘Stack Overflow Developer Survey 2019’.</a:t>
            </a:r>
          </a:p>
          <a:p>
            <a:r>
              <a:rPr lang="en-US" sz="2200" dirty="0"/>
              <a:t>Different type of charts, such as bar, line, pie, tree-map … will be used to visualize the result.</a:t>
            </a:r>
          </a:p>
          <a:p>
            <a:r>
              <a:rPr lang="en-US" sz="2200" dirty="0"/>
              <a:t>The IBM dashboard is used to analyses data and create visualization.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2200" dirty="0"/>
              <a:t>The results consists of 4 main parts:</a:t>
            </a:r>
          </a:p>
          <a:p>
            <a:pPr lvl="1"/>
            <a:r>
              <a:rPr lang="en-US" sz="1400" dirty="0"/>
              <a:t>Programming language trend</a:t>
            </a:r>
          </a:p>
          <a:p>
            <a:pPr lvl="1"/>
            <a:r>
              <a:rPr lang="en-US" sz="1400" dirty="0"/>
              <a:t>Database trend</a:t>
            </a:r>
          </a:p>
          <a:p>
            <a:pPr lvl="1"/>
            <a:r>
              <a:rPr lang="en-US" sz="1400" dirty="0"/>
              <a:t>Platform trend</a:t>
            </a:r>
          </a:p>
          <a:p>
            <a:pPr lvl="1"/>
            <a:r>
              <a:rPr lang="en-US" sz="1400" dirty="0"/>
              <a:t>Web frame trend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704" y="2462501"/>
            <a:ext cx="5242173" cy="29477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768" y="2462501"/>
            <a:ext cx="5310568" cy="29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99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JavaScript &amp; HTML/CSS are top programming languages for both current and future trend.</a:t>
            </a:r>
          </a:p>
          <a:p>
            <a:r>
              <a:rPr lang="en-US" sz="2400" dirty="0"/>
              <a:t>Python moves from 5</a:t>
            </a:r>
            <a:r>
              <a:rPr lang="en-US" sz="2400" baseline="30000" dirty="0"/>
              <a:t>th</a:t>
            </a:r>
            <a:r>
              <a:rPr lang="en-US" sz="2400" dirty="0"/>
              <a:t> position to 3</a:t>
            </a:r>
            <a:r>
              <a:rPr lang="en-US" sz="2400" baseline="30000" dirty="0"/>
              <a:t>rd</a:t>
            </a:r>
            <a:r>
              <a:rPr lang="en-US" sz="2400" dirty="0"/>
              <a:t> position in top 10.</a:t>
            </a:r>
          </a:p>
          <a:p>
            <a:r>
              <a:rPr lang="en-US" sz="2400" dirty="0"/>
              <a:t>C++ and PHP area disappearing from top 10.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Web programming languages still stay dominance in near future.</a:t>
            </a:r>
          </a:p>
          <a:p>
            <a:r>
              <a:rPr lang="en-US" sz="2400" dirty="0"/>
              <a:t>Python &amp; data science is becoming more and more important.</a:t>
            </a:r>
          </a:p>
          <a:p>
            <a:r>
              <a:rPr lang="en-US" sz="2400" dirty="0"/>
              <a:t>Legacy language such as C++, PHP … are gradually falling out of interest.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656" y="2327563"/>
            <a:ext cx="5113307" cy="283515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210" y="2398858"/>
            <a:ext cx="5165654" cy="283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4DA07C5-A406-4A0D-B3E6-3856C94AC7F3}">
  <ds:schemaRefs>
    <ds:schemaRef ds:uri="http://schemas.microsoft.com/office/2006/documentManagement/types"/>
    <ds:schemaRef ds:uri="http://schemas.microsoft.com/office/2006/metadata/properties"/>
    <ds:schemaRef ds:uri="http://purl.org/dc/dcmitype/"/>
    <ds:schemaRef ds:uri="f80a141d-92ca-4d3d-9308-f7e7b1d44ce8"/>
    <ds:schemaRef ds:uri="155be751-a274-42e8-93fb-f39d3b9bccc8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1625</TotalTime>
  <Words>800</Words>
  <Application>Microsoft Office PowerPoint</Application>
  <PresentationFormat>Widescreen</PresentationFormat>
  <Paragraphs>126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Helv</vt:lpstr>
      <vt:lpstr>IBM Plex Mono SemiBold</vt:lpstr>
      <vt:lpstr>IBM Plex Mono Text</vt:lpstr>
      <vt:lpstr>Wingdings</vt:lpstr>
      <vt:lpstr>SLIDE_TEMPLATE_skill_network</vt:lpstr>
      <vt:lpstr>&lt;Data Analysis Capstone&gt;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PLATFORM TRENDS</vt:lpstr>
      <vt:lpstr>PLATFORM TRENDS - FINDINGS &amp; IMPLICATIONS</vt:lpstr>
      <vt:lpstr>WEB FRAME TRENDS</vt:lpstr>
      <vt:lpstr>WEB FRAME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GITHUB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Lakshmi Karumuru</cp:lastModifiedBy>
  <cp:revision>41</cp:revision>
  <dcterms:created xsi:type="dcterms:W3CDTF">2020-10-28T18:29:43Z</dcterms:created>
  <dcterms:modified xsi:type="dcterms:W3CDTF">2024-10-18T02:49:11Z</dcterms:modified>
</cp:coreProperties>
</file>