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82" r:id="rId2"/>
  </p:sldMasterIdLst>
  <p:notesMasterIdLst>
    <p:notesMasterId r:id="rId28"/>
  </p:notesMasterIdLst>
  <p:sldIdLst>
    <p:sldId id="351" r:id="rId3"/>
    <p:sldId id="350" r:id="rId4"/>
    <p:sldId id="352" r:id="rId5"/>
    <p:sldId id="353" r:id="rId6"/>
    <p:sldId id="354" r:id="rId7"/>
    <p:sldId id="356" r:id="rId8"/>
    <p:sldId id="363" r:id="rId9"/>
    <p:sldId id="357" r:id="rId10"/>
    <p:sldId id="405" r:id="rId11"/>
    <p:sldId id="379" r:id="rId12"/>
    <p:sldId id="387" r:id="rId13"/>
    <p:sldId id="393" r:id="rId14"/>
    <p:sldId id="398" r:id="rId15"/>
    <p:sldId id="399" r:id="rId16"/>
    <p:sldId id="400" r:id="rId17"/>
    <p:sldId id="401" r:id="rId18"/>
    <p:sldId id="369" r:id="rId19"/>
    <p:sldId id="370" r:id="rId20"/>
    <p:sldId id="360" r:id="rId21"/>
    <p:sldId id="361" r:id="rId22"/>
    <p:sldId id="366" r:id="rId23"/>
    <p:sldId id="372" r:id="rId24"/>
    <p:sldId id="373" r:id="rId25"/>
    <p:sldId id="374" r:id="rId26"/>
    <p:sldId id="339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DDD9C3"/>
    <a:srgbClr val="4F81BD"/>
    <a:srgbClr val="4BACC6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2" autoAdjust="0"/>
  </p:normalViewPr>
  <p:slideViewPr>
    <p:cSldViewPr>
      <p:cViewPr varScale="1">
        <p:scale>
          <a:sx n="90" d="100"/>
          <a:sy n="90" d="100"/>
        </p:scale>
        <p:origin x="756" y="7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Material Description</c:v>
                </c:pt>
              </c:strCache>
            </c:strRef>
          </c:tx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E15-4C4E-BF0F-CDE1230C34BE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200" b="1"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15-4C4E-BF0F-CDE1230C34B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E15-4C4E-BF0F-CDE1230C34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Unique Records</c:v>
                </c:pt>
                <c:pt idx="1">
                  <c:v>Driver Records</c:v>
                </c:pt>
                <c:pt idx="2">
                  <c:v>Passenger Records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0.68893129770992401</c:v>
                </c:pt>
                <c:pt idx="1">
                  <c:v>9.9236641221374045E-2</c:v>
                </c:pt>
                <c:pt idx="2">
                  <c:v>0.21183206106870228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15-4C4E-BF0F-CDE1230C3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346880"/>
        <c:axId val="156767296"/>
      </c:barChart>
      <c:catAx>
        <c:axId val="44346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en-US"/>
          </a:p>
        </c:txPr>
        <c:crossAx val="156767296"/>
        <c:crosses val="autoZero"/>
        <c:auto val="1"/>
        <c:lblAlgn val="ctr"/>
        <c:lblOffset val="100"/>
        <c:noMultiLvlLbl val="0"/>
      </c:catAx>
      <c:valAx>
        <c:axId val="15676729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4346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35764-9980-426B-A61C-9A5F7D2EC5C7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8EA80-7217-4EAF-9E85-ACB15960A3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0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il and ga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cover-smooth-edges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67894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867894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9" name="Picture 8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n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0"/>
            <a:ext cx="8299739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1115616" y="0"/>
            <a:ext cx="4968552" cy="3435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b="1" i="0" kern="1200" cap="all" baseline="0">
                <a:solidFill>
                  <a:srgbClr val="0060B2"/>
                </a:solidFill>
                <a:latin typeface="Futura Std Book" pitchFamily="34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19872" y="1167594"/>
            <a:ext cx="5400600" cy="3024336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chemeClr val="accent6">
                    <a:lumMod val="75000"/>
                  </a:schemeClr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80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nd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0"/>
            <a:ext cx="8299739" cy="5143500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19872" y="1707654"/>
            <a:ext cx="5400600" cy="2484276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67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&amp;V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244408" cy="51640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735546"/>
            <a:ext cx="9144000" cy="4407954"/>
          </a:xfrm>
        </p:spPr>
        <p:txBody>
          <a:bodyPr/>
          <a:lstStyle>
            <a:lvl1pPr indent="-396000">
              <a:defRPr>
                <a:latin typeface="Futura Bk" pitchFamily="34" charset="0"/>
              </a:defRPr>
            </a:lvl1pPr>
            <a:lvl2pPr marL="864000" indent="-288000">
              <a:defRPr>
                <a:latin typeface="Futura Bk" pitchFamily="34" charset="0"/>
              </a:defRPr>
            </a:lvl2pPr>
            <a:lvl3pPr indent="-432000">
              <a:defRPr>
                <a:latin typeface="Futura Bk" pitchFamily="34" charset="0"/>
              </a:defRPr>
            </a:lvl3pPr>
            <a:lvl4pPr indent="-324000">
              <a:defRPr>
                <a:latin typeface="Futura Bk" pitchFamily="34" charset="0"/>
              </a:defRPr>
            </a:lvl4pPr>
            <a:lvl5pPr>
              <a:defRPr>
                <a:latin typeface="Futura Bk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298" y="13874"/>
            <a:ext cx="9142702" cy="735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b="1" i="0" kern="1200" cap="all" baseline="0">
                <a:solidFill>
                  <a:srgbClr val="0060B2"/>
                </a:solidFill>
                <a:latin typeface="Futura Std Book" pitchFamily="34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200" y="32400"/>
            <a:ext cx="9036000" cy="648000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02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alpha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244408" cy="516403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1298" y="13874"/>
            <a:ext cx="9142702" cy="735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b="1" i="0" kern="1200" cap="all" baseline="0">
                <a:solidFill>
                  <a:srgbClr val="0060B2"/>
                </a:solidFill>
                <a:latin typeface="Futura Std Book" pitchFamily="34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88" y="699542"/>
            <a:ext cx="9142412" cy="4443958"/>
          </a:xfrm>
        </p:spPr>
        <p:txBody>
          <a:bodyPr/>
          <a:lstStyle>
            <a:lvl1pPr marL="514350" indent="-514350">
              <a:buFont typeface="+mj-lt"/>
              <a:buAutoNum type="alphaUcPeriod"/>
              <a:defRPr>
                <a:latin typeface="Futura Bk" pitchFamily="34" charset="0"/>
              </a:defRPr>
            </a:lvl1pPr>
            <a:lvl2pPr marL="864000" indent="-288000">
              <a:defRPr>
                <a:latin typeface="Futura Bk" pitchFamily="34" charset="0"/>
              </a:defRPr>
            </a:lvl2pPr>
            <a:lvl3pPr indent="-432000">
              <a:defRPr>
                <a:latin typeface="Futura Bk" pitchFamily="34" charset="0"/>
              </a:defRPr>
            </a:lvl3pPr>
            <a:lvl4pPr indent="-324000">
              <a:defRPr>
                <a:latin typeface="Futura Bk" pitchFamily="34" charset="0"/>
              </a:defRPr>
            </a:lvl4pPr>
            <a:lvl5pPr>
              <a:defRPr>
                <a:latin typeface="Futura Bk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3200" y="32400"/>
            <a:ext cx="9036000" cy="648000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42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A427-1B59-42E7-A985-9779358C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14414-023D-43BB-89B7-DCFBB6185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88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d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0"/>
            <a:ext cx="8299739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19872" y="1707654"/>
            <a:ext cx="5400600" cy="2430270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chemeClr val="accent6">
                    <a:lumMod val="75000"/>
                  </a:schemeClr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9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d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20538"/>
            <a:ext cx="8299739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19872" y="1707654"/>
            <a:ext cx="5400600" cy="2484276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9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il and ga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cover-smooth-edges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67894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867894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9" name="Picture 8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57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i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rline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67894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867894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9" name="Picture 8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35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T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tsevices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88432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867894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3" name="Picture 12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9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i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rline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67894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867894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9" name="Picture 8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t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tility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538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67894"/>
            <a:ext cx="3600400" cy="93610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867894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0" name="Picture 9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4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uto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utomobile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16424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795886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0" name="Picture 9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54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nking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795886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795886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0" name="Picture 9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87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a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C5841B-3330-446F-AF7C-30817352A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/>
          <a:stretch/>
        </p:blipFill>
        <p:spPr>
          <a:xfrm>
            <a:off x="33288" y="1414"/>
            <a:ext cx="9110712" cy="44954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795886"/>
            <a:ext cx="3600400" cy="1008112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795886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643758"/>
            <a:ext cx="533893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 b="1" i="0" baseline="0">
                <a:solidFill>
                  <a:srgbClr val="0060B2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50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il and 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795886"/>
            <a:ext cx="3600400" cy="1008112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795886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43758"/>
            <a:ext cx="5410944" cy="6232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 b="1" i="0" baseline="0">
                <a:solidFill>
                  <a:srgbClr val="0060B2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605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il and g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795886"/>
            <a:ext cx="3600400" cy="1008112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795886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68606"/>
            <a:ext cx="533893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 b="1" i="0" baseline="0">
                <a:solidFill>
                  <a:srgbClr val="0060B2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1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n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0"/>
            <a:ext cx="8299739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1115616" y="0"/>
            <a:ext cx="4968552" cy="3435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b="1" i="0" kern="1200" cap="all" baseline="0">
                <a:solidFill>
                  <a:srgbClr val="0060B2"/>
                </a:solidFill>
                <a:latin typeface="Futura Std Book" pitchFamily="34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19872" y="789552"/>
            <a:ext cx="5400600" cy="3294366"/>
          </a:xfrm>
        </p:spPr>
        <p:txBody>
          <a:bodyPr>
            <a:normAutofit/>
          </a:bodyPr>
          <a:lstStyle>
            <a:lvl1pPr marL="514350" indent="-514350" algn="l">
              <a:buFont typeface="+mj-lt"/>
              <a:buNone/>
              <a:defRPr sz="28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3200" y="32400"/>
            <a:ext cx="9036000" cy="648000"/>
          </a:xfrm>
        </p:spPr>
        <p:txBody>
          <a:bodyPr>
            <a:normAutofit/>
          </a:bodyPr>
          <a:lstStyle>
            <a:lvl1pPr>
              <a:buNone/>
              <a:defRPr sz="3500" b="1">
                <a:solidFill>
                  <a:schemeClr val="accent6">
                    <a:lumMod val="75000"/>
                  </a:schemeClr>
                </a:solidFill>
                <a:latin typeface="Futura Bk" pitchFamily="34" charset="0"/>
              </a:defRPr>
            </a:lvl1pPr>
            <a:lvl2pPr>
              <a:defRPr>
                <a:latin typeface="Futura Bk" pitchFamily="34" charset="0"/>
              </a:defRPr>
            </a:lvl2pPr>
            <a:lvl3pPr>
              <a:defRPr>
                <a:latin typeface="Futura Bk" pitchFamily="34" charset="0"/>
              </a:defRPr>
            </a:lvl3pPr>
            <a:lvl4pPr>
              <a:defRPr>
                <a:latin typeface="Futura Bk" pitchFamily="34" charset="0"/>
              </a:defRPr>
            </a:lvl4pPr>
            <a:lvl5pPr>
              <a:defRPr>
                <a:latin typeface="Futura Bk" pitchFamily="34" charset="0"/>
              </a:defRPr>
            </a:lvl5pPr>
          </a:lstStyle>
          <a:p>
            <a:pPr lvl="0"/>
            <a:endParaRPr lang="en-IN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41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n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0"/>
            <a:ext cx="8299739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1115616" y="0"/>
            <a:ext cx="4968552" cy="3435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b="1" i="0" kern="1200" cap="all" baseline="0">
                <a:solidFill>
                  <a:srgbClr val="0060B2"/>
                </a:solidFill>
                <a:latin typeface="Futura Std Book" pitchFamily="34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19872" y="1167594"/>
            <a:ext cx="5400600" cy="3024336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chemeClr val="accent6">
                    <a:lumMod val="75000"/>
                  </a:schemeClr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825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nd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0"/>
            <a:ext cx="8299739" cy="5143500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19872" y="1707654"/>
            <a:ext cx="5400600" cy="2484276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882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&amp;V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244408" cy="51640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735546"/>
            <a:ext cx="9144000" cy="4407954"/>
          </a:xfrm>
        </p:spPr>
        <p:txBody>
          <a:bodyPr>
            <a:normAutofit/>
          </a:bodyPr>
          <a:lstStyle>
            <a:lvl1pPr indent="-396000">
              <a:defRPr sz="2000">
                <a:latin typeface="Futura Bk" pitchFamily="34" charset="0"/>
              </a:defRPr>
            </a:lvl1pPr>
            <a:lvl2pPr marL="864000" indent="-288000">
              <a:defRPr sz="1800">
                <a:latin typeface="Futura Bk" pitchFamily="34" charset="0"/>
              </a:defRPr>
            </a:lvl2pPr>
            <a:lvl3pPr indent="-432000">
              <a:defRPr sz="1600">
                <a:latin typeface="Futura Bk" pitchFamily="34" charset="0"/>
              </a:defRPr>
            </a:lvl3pPr>
            <a:lvl4pPr indent="-324000">
              <a:defRPr sz="1400">
                <a:latin typeface="Futura Bk" pitchFamily="34" charset="0"/>
              </a:defRPr>
            </a:lvl4pPr>
            <a:lvl5pPr>
              <a:defRPr sz="1200">
                <a:latin typeface="Futura Bk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298" y="13874"/>
            <a:ext cx="9142702" cy="735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b="1" i="0" kern="1200" cap="all" baseline="0">
                <a:solidFill>
                  <a:srgbClr val="0060B2"/>
                </a:solidFill>
                <a:latin typeface="Futura Std Book" pitchFamily="34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200" y="32400"/>
            <a:ext cx="9036000" cy="6480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49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T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tsevices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88432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867894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3" name="Picture 12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alpha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244408" cy="516403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1298" y="13874"/>
            <a:ext cx="9142702" cy="735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b="1" i="0" kern="1200" cap="all" baseline="0">
                <a:solidFill>
                  <a:srgbClr val="0060B2"/>
                </a:solidFill>
                <a:latin typeface="Futura Std Book" pitchFamily="34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88" y="699542"/>
            <a:ext cx="9142412" cy="444395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lphaUcPeriod"/>
              <a:defRPr sz="2000">
                <a:latin typeface="Futura Bk" pitchFamily="34" charset="0"/>
              </a:defRPr>
            </a:lvl1pPr>
            <a:lvl2pPr marL="864000" indent="-288000">
              <a:defRPr sz="1800">
                <a:latin typeface="Futura Bk" pitchFamily="34" charset="0"/>
              </a:defRPr>
            </a:lvl2pPr>
            <a:lvl3pPr indent="-432000">
              <a:defRPr sz="1600">
                <a:latin typeface="Futura Bk" pitchFamily="34" charset="0"/>
              </a:defRPr>
            </a:lvl3pPr>
            <a:lvl4pPr indent="-324000">
              <a:defRPr sz="1400">
                <a:latin typeface="Futura Bk" pitchFamily="34" charset="0"/>
              </a:defRPr>
            </a:lvl4pPr>
            <a:lvl5pPr>
              <a:defRPr sz="1200">
                <a:latin typeface="Futura Bk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3200" y="32400"/>
            <a:ext cx="9036000" cy="64800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481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d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0"/>
            <a:ext cx="8299739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19872" y="1707654"/>
            <a:ext cx="5400600" cy="2430270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chemeClr val="accent6">
                    <a:lumMod val="75000"/>
                  </a:schemeClr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16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57658-582B-489D-90E2-81EBA92F9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99739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19872" y="1707654"/>
            <a:ext cx="5400600" cy="2430270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chemeClr val="accent6">
                    <a:lumMod val="75000"/>
                  </a:schemeClr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71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31840" y="2139702"/>
            <a:ext cx="5400600" cy="1854206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chemeClr val="accent6">
                    <a:lumMod val="75000"/>
                  </a:schemeClr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282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d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20538"/>
            <a:ext cx="8299739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19872" y="1707654"/>
            <a:ext cx="5400600" cy="2484276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55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_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44408" cy="516403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1298" y="13874"/>
            <a:ext cx="9142702" cy="735546"/>
          </a:xfrm>
          <a:prstGeom prst="rect">
            <a:avLst/>
          </a:prstGeom>
        </p:spPr>
        <p:txBody>
          <a:bodyPr vert="horz" lIns="84716" tIns="42358" rIns="84716" bIns="4235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b="1" i="0" kern="1200" cap="all" baseline="0">
                <a:solidFill>
                  <a:srgbClr val="0060B2"/>
                </a:solidFill>
                <a:latin typeface="Futura Std Book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8472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43" b="1" i="0" u="none" strike="noStrike" kern="1200" cap="all" spc="0" normalizeH="0" baseline="0" noProof="0" dirty="0">
              <a:ln>
                <a:noFill/>
              </a:ln>
              <a:solidFill>
                <a:srgbClr val="0060B2"/>
              </a:solidFill>
              <a:effectLst/>
              <a:uLnTx/>
              <a:uFillTx/>
              <a:latin typeface="Futura Std Book" pitchFamily="34" charset="0"/>
              <a:ea typeface="+mj-ea"/>
              <a:cs typeface="+mj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200" y="32400"/>
            <a:ext cx="9036000" cy="648000"/>
          </a:xfrm>
          <a:prstGeom prst="rect">
            <a:avLst/>
          </a:prstGeom>
        </p:spPr>
        <p:txBody>
          <a:bodyPr/>
          <a:lstStyle>
            <a:lvl1pPr algn="l">
              <a:defRPr sz="3243" b="1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8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7210"/>
            <a:fld id="{15808C2F-4DAB-4055-96DC-C2BB66C61E8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47210"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t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tility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538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67894"/>
            <a:ext cx="3600400" cy="93610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867894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0" name="Picture 9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uto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utomobile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816424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795886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0" name="Picture 9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nking_cover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3795886"/>
            <a:ext cx="3600400" cy="987574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795886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67544" y="2643758"/>
            <a:ext cx="6120680" cy="666074"/>
          </a:xfrm>
          <a:prstGeom prst="rect">
            <a:avLst/>
          </a:prstGeom>
        </p:spPr>
        <p:txBody>
          <a:bodyPr/>
          <a:lstStyle>
            <a:lvl1pPr algn="l">
              <a:defRPr sz="35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0" name="Picture 9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il and 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795886"/>
            <a:ext cx="3600400" cy="1008112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795886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43758"/>
            <a:ext cx="5410944" cy="6232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 b="1" i="0" baseline="0">
                <a:solidFill>
                  <a:srgbClr val="0060B2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 descr="header_b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DA8FFF0-19BD-42E6-AF2D-D2A01A4F7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il and g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795886"/>
            <a:ext cx="3600400" cy="1008112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283968" y="3795886"/>
            <a:ext cx="3240360" cy="1008112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baseline="0" smtClean="0">
                <a:solidFill>
                  <a:schemeClr val="tx1">
                    <a:tint val="75000"/>
                  </a:schemeClr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68606"/>
            <a:ext cx="533893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 b="1" i="0" baseline="0">
                <a:solidFill>
                  <a:srgbClr val="0060B2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 descr="header_b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38"/>
            <a:ext cx="3923928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n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0"/>
            <a:ext cx="8299739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1115616" y="0"/>
            <a:ext cx="4968552" cy="3435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b="1" i="0" kern="1200" cap="all" baseline="0">
                <a:solidFill>
                  <a:srgbClr val="0060B2"/>
                </a:solidFill>
                <a:latin typeface="Futura Std Book" pitchFamily="34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19872" y="789552"/>
            <a:ext cx="5400600" cy="3294366"/>
          </a:xfrm>
        </p:spPr>
        <p:txBody>
          <a:bodyPr>
            <a:normAutofit/>
          </a:bodyPr>
          <a:lstStyle>
            <a:lvl1pPr marL="514350" indent="-514350" algn="l">
              <a:buFont typeface="+mj-lt"/>
              <a:buNone/>
              <a:defRPr sz="2800" b="1">
                <a:solidFill>
                  <a:srgbClr val="0070C0"/>
                </a:solidFill>
                <a:latin typeface="Futura Bk" pitchFamily="34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3200" y="32400"/>
            <a:ext cx="9036000" cy="648000"/>
          </a:xfrm>
        </p:spPr>
        <p:txBody>
          <a:bodyPr>
            <a:normAutofit/>
          </a:bodyPr>
          <a:lstStyle>
            <a:lvl1pPr>
              <a:buNone/>
              <a:defRPr sz="3500" b="1">
                <a:solidFill>
                  <a:schemeClr val="accent6">
                    <a:lumMod val="75000"/>
                  </a:schemeClr>
                </a:solidFill>
                <a:latin typeface="Futura Bk" pitchFamily="34" charset="0"/>
              </a:defRPr>
            </a:lvl1pPr>
            <a:lvl2pPr>
              <a:defRPr>
                <a:latin typeface="Futura Bk" pitchFamily="34" charset="0"/>
              </a:defRPr>
            </a:lvl2pPr>
            <a:lvl3pPr>
              <a:defRPr>
                <a:latin typeface="Futura Bk" pitchFamily="34" charset="0"/>
              </a:defRPr>
            </a:lvl3pPr>
            <a:lvl4pPr>
              <a:defRPr>
                <a:latin typeface="Futura Bk" pitchFamily="34" charset="0"/>
              </a:defRPr>
            </a:lvl4pPr>
            <a:lvl5pPr>
              <a:defRPr>
                <a:latin typeface="Futura Bk" pitchFamily="34" charset="0"/>
              </a:defRPr>
            </a:lvl5pPr>
          </a:lstStyle>
          <a:p>
            <a:pPr lvl="0"/>
            <a:endParaRPr lang="en-IN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8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504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" name="Picture 3" descr="JPG-SNV-logo-without-tagline.jp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5166" y="103400"/>
            <a:ext cx="717143" cy="3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78" r:id="rId3"/>
    <p:sldLayoutId id="2147483679" r:id="rId4"/>
    <p:sldLayoutId id="2147483676" r:id="rId5"/>
    <p:sldLayoutId id="2147483677" r:id="rId6"/>
    <p:sldLayoutId id="2147483665" r:id="rId7"/>
    <p:sldLayoutId id="2147483666" r:id="rId8"/>
    <p:sldLayoutId id="2147483650" r:id="rId9"/>
    <p:sldLayoutId id="2147483673" r:id="rId10"/>
    <p:sldLayoutId id="2147483668" r:id="rId11"/>
    <p:sldLayoutId id="2147483671" r:id="rId12"/>
    <p:sldLayoutId id="2147483672" r:id="rId13"/>
    <p:sldLayoutId id="2147483681" r:id="rId14"/>
    <p:sldLayoutId id="2147483670" r:id="rId15"/>
    <p:sldLayoutId id="2147483674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9"/>
        </a:buBlip>
        <a:defRPr sz="3200" kern="1200">
          <a:solidFill>
            <a:schemeClr val="tx1"/>
          </a:solidFill>
          <a:latin typeface="Futura Bk" pitchFamily="34" charset="0"/>
          <a:ea typeface="+mn-ea"/>
          <a:cs typeface="+mn-cs"/>
        </a:defRPr>
      </a:lvl1pPr>
      <a:lvl2pPr marL="1028700" indent="-571500" algn="l" defTabSz="914400" rtl="0" eaLnBrk="1" latinLnBrk="0" hangingPunct="1">
        <a:spcBef>
          <a:spcPct val="20000"/>
        </a:spcBef>
        <a:buFont typeface="Futura Bk" pitchFamily="34" charset="0"/>
        <a:buChar char="•"/>
        <a:defRPr lang="en-US" sz="2800" kern="1200" dirty="0" smtClean="0">
          <a:solidFill>
            <a:schemeClr val="tx1"/>
          </a:solidFill>
          <a:latin typeface="Futura Bk" pitchFamily="34" charset="0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Futura Bk" pitchFamily="34" charset="0"/>
        <a:buChar char="—"/>
        <a:defRPr sz="2400" kern="1200">
          <a:solidFill>
            <a:schemeClr val="tx1"/>
          </a:solidFill>
          <a:latin typeface="Futura Bk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Futura Bk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Futura B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504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8C2F-4DAB-4055-96DC-C2BB66C61E8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" name="Picture 3" descr="JPG-SNV-logo-without-tagline.jpg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5166" y="103400"/>
            <a:ext cx="717143" cy="3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2" r:id="rId1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22"/>
        </a:buBlip>
        <a:defRPr sz="3200" kern="1200">
          <a:solidFill>
            <a:schemeClr val="tx1"/>
          </a:solidFill>
          <a:latin typeface="Futura Bk" pitchFamily="34" charset="0"/>
          <a:ea typeface="+mn-ea"/>
          <a:cs typeface="+mn-cs"/>
        </a:defRPr>
      </a:lvl1pPr>
      <a:lvl2pPr marL="1028700" indent="-571500" algn="l" defTabSz="914400" rtl="0" eaLnBrk="1" latinLnBrk="0" hangingPunct="1">
        <a:spcBef>
          <a:spcPct val="20000"/>
        </a:spcBef>
        <a:buFont typeface="Futura Bk" pitchFamily="34" charset="0"/>
        <a:buChar char="•"/>
        <a:defRPr lang="en-US" sz="2800" kern="1200" dirty="0" smtClean="0">
          <a:solidFill>
            <a:schemeClr val="tx1"/>
          </a:solidFill>
          <a:latin typeface="Futura Bk" pitchFamily="34" charset="0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Futura Bk" pitchFamily="34" charset="0"/>
        <a:buChar char="—"/>
        <a:defRPr sz="2400" kern="1200">
          <a:solidFill>
            <a:schemeClr val="tx1"/>
          </a:solidFill>
          <a:latin typeface="Futura Bk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Futura Bk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Futura B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gif"/><Relationship Id="rId3" Type="http://schemas.openxmlformats.org/officeDocument/2006/relationships/image" Target="../media/image55.jpeg"/><Relationship Id="rId7" Type="http://schemas.openxmlformats.org/officeDocument/2006/relationships/image" Target="../media/image58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9.xml"/><Relationship Id="rId6" Type="http://schemas.openxmlformats.org/officeDocument/2006/relationships/slide" Target="slide21.xml"/><Relationship Id="rId5" Type="http://schemas.openxmlformats.org/officeDocument/2006/relationships/image" Target="../media/image57.png"/><Relationship Id="rId4" Type="http://schemas.openxmlformats.org/officeDocument/2006/relationships/image" Target="../media/image5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Relationship Id="rId5" Type="http://schemas.openxmlformats.org/officeDocument/2006/relationships/slide" Target="slide24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jpe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jpe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6.jpe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53680-F725-42BA-A67A-EA03B2E29B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 Dimensions investigation on sample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0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241" y="4443958"/>
            <a:ext cx="6249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* These parameters requires extensive studies and client involvement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A57B76-1582-4882-BE83-56BBAB324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25998"/>
              </p:ext>
            </p:extLst>
          </p:nvPr>
        </p:nvGraphicFramePr>
        <p:xfrm>
          <a:off x="323528" y="735546"/>
          <a:ext cx="8352928" cy="365326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817388327"/>
                    </a:ext>
                  </a:extLst>
                </a:gridCol>
                <a:gridCol w="3419013">
                  <a:extLst>
                    <a:ext uri="{9D8B030D-6E8A-4147-A177-3AD203B41FA5}">
                      <a16:colId xmlns:a16="http://schemas.microsoft.com/office/drawing/2014/main" val="2803622816"/>
                    </a:ext>
                  </a:extLst>
                </a:gridCol>
                <a:gridCol w="3925803">
                  <a:extLst>
                    <a:ext uri="{9D8B030D-6E8A-4147-A177-3AD203B41FA5}">
                      <a16:colId xmlns:a16="http://schemas.microsoft.com/office/drawing/2014/main" val="2566115977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Data Dimension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Definition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Impact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54519"/>
                  </a:ext>
                </a:extLst>
              </a:tr>
              <a:tr h="401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Completeness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What data is missing or unusable?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Missing data will be a hindrance in numerous downstream processes such as reports, consolidation, matching </a:t>
                      </a:r>
                      <a:r>
                        <a:rPr lang="en-US" sz="1000" u="none" strike="noStrike" dirty="0" err="1">
                          <a:effectLst/>
                        </a:rPr>
                        <a:t>etc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65855971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Conformity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What data is stored in non standard format?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Maintaining conformance to specific formats is important in data representation,presentation,aggregate reporting,search, and establishing key relationship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29602799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Consistency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What data values gives confilcting information?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Inconsistency between data values plagues organizations attempting to reconcile between different systems and applications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72036627"/>
                  </a:ext>
                </a:extLst>
              </a:tr>
              <a:tr h="60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Duplication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What data records or attributes are repeated?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The inability to maintain a single representation for each entity across your systems poses numerous vulnerabilities and risks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45753718"/>
                  </a:ext>
                </a:extLst>
              </a:tr>
              <a:tr h="2364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Accuracy*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What data is incorrect or out of date?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Impact in operational and analytical applications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32746948"/>
                  </a:ext>
                </a:extLst>
              </a:tr>
              <a:tr h="401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Timeliness*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What data is up to date and information available on time?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Leading to ineffective use of the data and a lack of data driven decisions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01036712"/>
                  </a:ext>
                </a:extLst>
              </a:tr>
              <a:tr h="401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Integrity*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Is data interpreted or related amongst systems differently?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The </a:t>
                      </a:r>
                      <a:r>
                        <a:rPr lang="en-US" sz="1000" u="none" strike="noStrike" dirty="0" err="1">
                          <a:effectLst/>
                        </a:rPr>
                        <a:t>inablity</a:t>
                      </a:r>
                      <a:r>
                        <a:rPr lang="en-US" sz="1000" u="none" strike="noStrike" dirty="0">
                          <a:effectLst/>
                        </a:rPr>
                        <a:t> to link related records together may actually introduce duplication across your systems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Futura Bk BT" panose="020B05020202040203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2010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52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D348F121-33D6-4DF5-98CB-76112F6D30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200" y="2375647"/>
            <a:ext cx="3203848" cy="2745314"/>
          </a:xfrm>
        </p:spPr>
        <p:txBody>
          <a:bodyPr>
            <a:normAutofit/>
          </a:bodyPr>
          <a:lstStyle/>
          <a:p>
            <a:r>
              <a:rPr lang="en-US" sz="1600" dirty="0"/>
              <a:t>Data dimensions </a:t>
            </a:r>
          </a:p>
          <a:p>
            <a:pPr marL="0" indent="0">
              <a:buNone/>
            </a:pPr>
            <a:r>
              <a:rPr lang="en-US" sz="1600" dirty="0"/>
              <a:t>	priority</a:t>
            </a:r>
          </a:p>
          <a:p>
            <a:endParaRPr lang="en-US" sz="1600" dirty="0"/>
          </a:p>
          <a:p>
            <a:r>
              <a:rPr lang="en-US" sz="1600" dirty="0"/>
              <a:t>KPI Targets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Guidelines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B8735-F34B-497B-A586-760CC2BB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Strategize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2CF2-CE72-4454-945E-BC70D432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9</a:t>
            </a:fld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38100E-1A1F-4D56-AD5D-5E65B7834B9E}"/>
              </a:ext>
            </a:extLst>
          </p:cNvPr>
          <p:cNvGrpSpPr/>
          <p:nvPr/>
        </p:nvGrpSpPr>
        <p:grpSpPr>
          <a:xfrm>
            <a:off x="179512" y="680400"/>
            <a:ext cx="2325064" cy="1274613"/>
            <a:chOff x="2005203" y="1190473"/>
            <a:chExt cx="5683949" cy="29682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F42101-53A1-4513-B956-D1241BD2F380}"/>
                </a:ext>
              </a:extLst>
            </p:cNvPr>
            <p:cNvGrpSpPr/>
            <p:nvPr/>
          </p:nvGrpSpPr>
          <p:grpSpPr>
            <a:xfrm>
              <a:off x="3284293" y="1434196"/>
              <a:ext cx="846848" cy="1353761"/>
              <a:chOff x="3284538" y="954088"/>
              <a:chExt cx="1700213" cy="2751138"/>
            </a:xfrm>
            <a:solidFill>
              <a:schemeClr val="bg2">
                <a:lumMod val="90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519F6940-B214-4B23-BD17-72F13FB18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4538" y="1077913"/>
                <a:ext cx="1700213" cy="2627313"/>
              </a:xfrm>
              <a:custGeom>
                <a:avLst/>
                <a:gdLst>
                  <a:gd name="T0" fmla="*/ 596 w 1071"/>
                  <a:gd name="T1" fmla="*/ 1575 h 1655"/>
                  <a:gd name="T2" fmla="*/ 586 w 1071"/>
                  <a:gd name="T3" fmla="*/ 1489 h 1655"/>
                  <a:gd name="T4" fmla="*/ 582 w 1071"/>
                  <a:gd name="T5" fmla="*/ 1403 h 1655"/>
                  <a:gd name="T6" fmla="*/ 584 w 1071"/>
                  <a:gd name="T7" fmla="*/ 1331 h 1655"/>
                  <a:gd name="T8" fmla="*/ 602 w 1071"/>
                  <a:gd name="T9" fmla="*/ 1193 h 1655"/>
                  <a:gd name="T10" fmla="*/ 636 w 1071"/>
                  <a:gd name="T11" fmla="*/ 1061 h 1655"/>
                  <a:gd name="T12" fmla="*/ 686 w 1071"/>
                  <a:gd name="T13" fmla="*/ 935 h 1655"/>
                  <a:gd name="T14" fmla="*/ 750 w 1071"/>
                  <a:gd name="T15" fmla="*/ 817 h 1655"/>
                  <a:gd name="T16" fmla="*/ 828 w 1071"/>
                  <a:gd name="T17" fmla="*/ 709 h 1655"/>
                  <a:gd name="T18" fmla="*/ 917 w 1071"/>
                  <a:gd name="T19" fmla="*/ 611 h 1655"/>
                  <a:gd name="T20" fmla="*/ 1017 w 1071"/>
                  <a:gd name="T21" fmla="*/ 524 h 1655"/>
                  <a:gd name="T22" fmla="*/ 977 w 1071"/>
                  <a:gd name="T23" fmla="*/ 226 h 1655"/>
                  <a:gd name="T24" fmla="*/ 754 w 1071"/>
                  <a:gd name="T25" fmla="*/ 0 h 1655"/>
                  <a:gd name="T26" fmla="*/ 670 w 1071"/>
                  <a:gd name="T27" fmla="*/ 60 h 1655"/>
                  <a:gd name="T28" fmla="*/ 592 w 1071"/>
                  <a:gd name="T29" fmla="*/ 124 h 1655"/>
                  <a:gd name="T30" fmla="*/ 516 w 1071"/>
                  <a:gd name="T31" fmla="*/ 192 h 1655"/>
                  <a:gd name="T32" fmla="*/ 444 w 1071"/>
                  <a:gd name="T33" fmla="*/ 264 h 1655"/>
                  <a:gd name="T34" fmla="*/ 378 w 1071"/>
                  <a:gd name="T35" fmla="*/ 340 h 1655"/>
                  <a:gd name="T36" fmla="*/ 316 w 1071"/>
                  <a:gd name="T37" fmla="*/ 420 h 1655"/>
                  <a:gd name="T38" fmla="*/ 258 w 1071"/>
                  <a:gd name="T39" fmla="*/ 506 h 1655"/>
                  <a:gd name="T40" fmla="*/ 206 w 1071"/>
                  <a:gd name="T41" fmla="*/ 595 h 1655"/>
                  <a:gd name="T42" fmla="*/ 160 w 1071"/>
                  <a:gd name="T43" fmla="*/ 685 h 1655"/>
                  <a:gd name="T44" fmla="*/ 118 w 1071"/>
                  <a:gd name="T45" fmla="*/ 781 h 1655"/>
                  <a:gd name="T46" fmla="*/ 84 w 1071"/>
                  <a:gd name="T47" fmla="*/ 877 h 1655"/>
                  <a:gd name="T48" fmla="*/ 54 w 1071"/>
                  <a:gd name="T49" fmla="*/ 977 h 1655"/>
                  <a:gd name="T50" fmla="*/ 30 w 1071"/>
                  <a:gd name="T51" fmla="*/ 1081 h 1655"/>
                  <a:gd name="T52" fmla="*/ 14 w 1071"/>
                  <a:gd name="T53" fmla="*/ 1185 h 1655"/>
                  <a:gd name="T54" fmla="*/ 4 w 1071"/>
                  <a:gd name="T55" fmla="*/ 1291 h 1655"/>
                  <a:gd name="T56" fmla="*/ 0 w 1071"/>
                  <a:gd name="T57" fmla="*/ 1401 h 1655"/>
                  <a:gd name="T58" fmla="*/ 2 w 1071"/>
                  <a:gd name="T59" fmla="*/ 1465 h 1655"/>
                  <a:gd name="T60" fmla="*/ 10 w 1071"/>
                  <a:gd name="T61" fmla="*/ 1591 h 1655"/>
                  <a:gd name="T62" fmla="*/ 316 w 1071"/>
                  <a:gd name="T63" fmla="*/ 1553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1" h="1655">
                    <a:moveTo>
                      <a:pt x="596" y="1575"/>
                    </a:moveTo>
                    <a:lnTo>
                      <a:pt x="596" y="1575"/>
                    </a:lnTo>
                    <a:lnTo>
                      <a:pt x="590" y="1533"/>
                    </a:lnTo>
                    <a:lnTo>
                      <a:pt x="586" y="1489"/>
                    </a:lnTo>
                    <a:lnTo>
                      <a:pt x="582" y="1447"/>
                    </a:lnTo>
                    <a:lnTo>
                      <a:pt x="582" y="1403"/>
                    </a:lnTo>
                    <a:lnTo>
                      <a:pt x="582" y="1403"/>
                    </a:lnTo>
                    <a:lnTo>
                      <a:pt x="584" y="1331"/>
                    </a:lnTo>
                    <a:lnTo>
                      <a:pt x="590" y="1261"/>
                    </a:lnTo>
                    <a:lnTo>
                      <a:pt x="602" y="1193"/>
                    </a:lnTo>
                    <a:lnTo>
                      <a:pt x="616" y="1127"/>
                    </a:lnTo>
                    <a:lnTo>
                      <a:pt x="636" y="1061"/>
                    </a:lnTo>
                    <a:lnTo>
                      <a:pt x="658" y="997"/>
                    </a:lnTo>
                    <a:lnTo>
                      <a:pt x="686" y="935"/>
                    </a:lnTo>
                    <a:lnTo>
                      <a:pt x="716" y="875"/>
                    </a:lnTo>
                    <a:lnTo>
                      <a:pt x="750" y="817"/>
                    </a:lnTo>
                    <a:lnTo>
                      <a:pt x="788" y="763"/>
                    </a:lnTo>
                    <a:lnTo>
                      <a:pt x="828" y="709"/>
                    </a:lnTo>
                    <a:lnTo>
                      <a:pt x="869" y="659"/>
                    </a:lnTo>
                    <a:lnTo>
                      <a:pt x="917" y="611"/>
                    </a:lnTo>
                    <a:lnTo>
                      <a:pt x="965" y="567"/>
                    </a:lnTo>
                    <a:lnTo>
                      <a:pt x="1017" y="524"/>
                    </a:lnTo>
                    <a:lnTo>
                      <a:pt x="1071" y="484"/>
                    </a:lnTo>
                    <a:lnTo>
                      <a:pt x="977" y="226"/>
                    </a:lnTo>
                    <a:lnTo>
                      <a:pt x="754" y="0"/>
                    </a:lnTo>
                    <a:lnTo>
                      <a:pt x="754" y="0"/>
                    </a:lnTo>
                    <a:lnTo>
                      <a:pt x="712" y="30"/>
                    </a:lnTo>
                    <a:lnTo>
                      <a:pt x="670" y="60"/>
                    </a:lnTo>
                    <a:lnTo>
                      <a:pt x="630" y="90"/>
                    </a:lnTo>
                    <a:lnTo>
                      <a:pt x="592" y="124"/>
                    </a:lnTo>
                    <a:lnTo>
                      <a:pt x="552" y="156"/>
                    </a:lnTo>
                    <a:lnTo>
                      <a:pt x="516" y="192"/>
                    </a:lnTo>
                    <a:lnTo>
                      <a:pt x="480" y="226"/>
                    </a:lnTo>
                    <a:lnTo>
                      <a:pt x="444" y="264"/>
                    </a:lnTo>
                    <a:lnTo>
                      <a:pt x="410" y="302"/>
                    </a:lnTo>
                    <a:lnTo>
                      <a:pt x="378" y="340"/>
                    </a:lnTo>
                    <a:lnTo>
                      <a:pt x="346" y="380"/>
                    </a:lnTo>
                    <a:lnTo>
                      <a:pt x="316" y="420"/>
                    </a:lnTo>
                    <a:lnTo>
                      <a:pt x="286" y="462"/>
                    </a:lnTo>
                    <a:lnTo>
                      <a:pt x="258" y="506"/>
                    </a:lnTo>
                    <a:lnTo>
                      <a:pt x="232" y="549"/>
                    </a:lnTo>
                    <a:lnTo>
                      <a:pt x="206" y="595"/>
                    </a:lnTo>
                    <a:lnTo>
                      <a:pt x="182" y="639"/>
                    </a:lnTo>
                    <a:lnTo>
                      <a:pt x="160" y="685"/>
                    </a:lnTo>
                    <a:lnTo>
                      <a:pt x="138" y="733"/>
                    </a:lnTo>
                    <a:lnTo>
                      <a:pt x="118" y="781"/>
                    </a:lnTo>
                    <a:lnTo>
                      <a:pt x="100" y="829"/>
                    </a:lnTo>
                    <a:lnTo>
                      <a:pt x="84" y="877"/>
                    </a:lnTo>
                    <a:lnTo>
                      <a:pt x="68" y="927"/>
                    </a:lnTo>
                    <a:lnTo>
                      <a:pt x="54" y="977"/>
                    </a:lnTo>
                    <a:lnTo>
                      <a:pt x="42" y="1029"/>
                    </a:lnTo>
                    <a:lnTo>
                      <a:pt x="30" y="1081"/>
                    </a:lnTo>
                    <a:lnTo>
                      <a:pt x="22" y="1133"/>
                    </a:lnTo>
                    <a:lnTo>
                      <a:pt x="14" y="1185"/>
                    </a:lnTo>
                    <a:lnTo>
                      <a:pt x="8" y="1239"/>
                    </a:lnTo>
                    <a:lnTo>
                      <a:pt x="4" y="1291"/>
                    </a:lnTo>
                    <a:lnTo>
                      <a:pt x="0" y="1347"/>
                    </a:lnTo>
                    <a:lnTo>
                      <a:pt x="0" y="1401"/>
                    </a:lnTo>
                    <a:lnTo>
                      <a:pt x="0" y="1401"/>
                    </a:lnTo>
                    <a:lnTo>
                      <a:pt x="2" y="1465"/>
                    </a:lnTo>
                    <a:lnTo>
                      <a:pt x="4" y="1529"/>
                    </a:lnTo>
                    <a:lnTo>
                      <a:pt x="10" y="1591"/>
                    </a:lnTo>
                    <a:lnTo>
                      <a:pt x="20" y="1655"/>
                    </a:lnTo>
                    <a:lnTo>
                      <a:pt x="316" y="1553"/>
                    </a:lnTo>
                    <a:lnTo>
                      <a:pt x="596" y="1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7" name="Freeform 10">
                <a:extLst>
                  <a:ext uri="{FF2B5EF4-FFF2-40B4-BE49-F238E27FC236}">
                    <a16:creationId xmlns:a16="http://schemas.microsoft.com/office/drawing/2014/main" id="{8D1566D6-5BF3-4D4B-A1E4-F7B74BF74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338" y="9540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6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2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4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"/>
              </a:p>
            </p:txBody>
          </p:sp>
          <p:sp>
            <p:nvSpPr>
              <p:cNvPr id="8" name="Freeform 12">
                <a:extLst>
                  <a:ext uri="{FF2B5EF4-FFF2-40B4-BE49-F238E27FC236}">
                    <a16:creationId xmlns:a16="http://schemas.microsoft.com/office/drawing/2014/main" id="{BF06225D-EA46-4F00-B91C-6B046D3CF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688" y="1087438"/>
                <a:ext cx="720725" cy="720725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6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0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89B5BA-2EED-4CAC-A79B-42375C67AA9C}"/>
                </a:ext>
              </a:extLst>
            </p:cNvPr>
            <p:cNvGrpSpPr/>
            <p:nvPr/>
          </p:nvGrpSpPr>
          <p:grpSpPr>
            <a:xfrm>
              <a:off x="3192571" y="2816079"/>
              <a:ext cx="1215317" cy="1053793"/>
              <a:chOff x="3100388" y="3762376"/>
              <a:chExt cx="2439988" cy="2141538"/>
            </a:xfrm>
            <a:solidFill>
              <a:schemeClr val="bg2">
                <a:lumMod val="90000"/>
              </a:schemeClr>
            </a:solidFill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416A9C63-0DAC-48B0-BB1A-631FD0E87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7563" y="3762376"/>
                <a:ext cx="2182813" cy="2141538"/>
              </a:xfrm>
              <a:custGeom>
                <a:avLst/>
                <a:gdLst>
                  <a:gd name="T0" fmla="*/ 1375 w 1375"/>
                  <a:gd name="T1" fmla="*/ 783 h 1349"/>
                  <a:gd name="T2" fmla="*/ 1375 w 1375"/>
                  <a:gd name="T3" fmla="*/ 783 h 1349"/>
                  <a:gd name="T4" fmla="*/ 1339 w 1375"/>
                  <a:gd name="T5" fmla="*/ 775 h 1349"/>
                  <a:gd name="T6" fmla="*/ 1303 w 1375"/>
                  <a:gd name="T7" fmla="*/ 763 h 1349"/>
                  <a:gd name="T8" fmla="*/ 1269 w 1375"/>
                  <a:gd name="T9" fmla="*/ 753 h 1349"/>
                  <a:gd name="T10" fmla="*/ 1235 w 1375"/>
                  <a:gd name="T11" fmla="*/ 739 h 1349"/>
                  <a:gd name="T12" fmla="*/ 1169 w 1375"/>
                  <a:gd name="T13" fmla="*/ 710 h 1349"/>
                  <a:gd name="T14" fmla="*/ 1105 w 1375"/>
                  <a:gd name="T15" fmla="*/ 678 h 1349"/>
                  <a:gd name="T16" fmla="*/ 1043 w 1375"/>
                  <a:gd name="T17" fmla="*/ 640 h 1349"/>
                  <a:gd name="T18" fmla="*/ 985 w 1375"/>
                  <a:gd name="T19" fmla="*/ 600 h 1349"/>
                  <a:gd name="T20" fmla="*/ 929 w 1375"/>
                  <a:gd name="T21" fmla="*/ 556 h 1349"/>
                  <a:gd name="T22" fmla="*/ 875 w 1375"/>
                  <a:gd name="T23" fmla="*/ 508 h 1349"/>
                  <a:gd name="T24" fmla="*/ 825 w 1375"/>
                  <a:gd name="T25" fmla="*/ 458 h 1349"/>
                  <a:gd name="T26" fmla="*/ 780 w 1375"/>
                  <a:gd name="T27" fmla="*/ 404 h 1349"/>
                  <a:gd name="T28" fmla="*/ 736 w 1375"/>
                  <a:gd name="T29" fmla="*/ 346 h 1349"/>
                  <a:gd name="T30" fmla="*/ 698 w 1375"/>
                  <a:gd name="T31" fmla="*/ 286 h 1349"/>
                  <a:gd name="T32" fmla="*/ 662 w 1375"/>
                  <a:gd name="T33" fmla="*/ 224 h 1349"/>
                  <a:gd name="T34" fmla="*/ 630 w 1375"/>
                  <a:gd name="T35" fmla="*/ 160 h 1349"/>
                  <a:gd name="T36" fmla="*/ 616 w 1375"/>
                  <a:gd name="T37" fmla="*/ 126 h 1349"/>
                  <a:gd name="T38" fmla="*/ 604 w 1375"/>
                  <a:gd name="T39" fmla="*/ 92 h 1349"/>
                  <a:gd name="T40" fmla="*/ 592 w 1375"/>
                  <a:gd name="T41" fmla="*/ 58 h 1349"/>
                  <a:gd name="T42" fmla="*/ 580 w 1375"/>
                  <a:gd name="T43" fmla="*/ 22 h 1349"/>
                  <a:gd name="T44" fmla="*/ 286 w 1375"/>
                  <a:gd name="T45" fmla="*/ 0 h 1349"/>
                  <a:gd name="T46" fmla="*/ 0 w 1375"/>
                  <a:gd name="T47" fmla="*/ 104 h 1349"/>
                  <a:gd name="T48" fmla="*/ 0 w 1375"/>
                  <a:gd name="T49" fmla="*/ 104 h 1349"/>
                  <a:gd name="T50" fmla="*/ 16 w 1375"/>
                  <a:gd name="T51" fmla="*/ 162 h 1349"/>
                  <a:gd name="T52" fmla="*/ 34 w 1375"/>
                  <a:gd name="T53" fmla="*/ 220 h 1349"/>
                  <a:gd name="T54" fmla="*/ 52 w 1375"/>
                  <a:gd name="T55" fmla="*/ 276 h 1349"/>
                  <a:gd name="T56" fmla="*/ 74 w 1375"/>
                  <a:gd name="T57" fmla="*/ 332 h 1349"/>
                  <a:gd name="T58" fmla="*/ 96 w 1375"/>
                  <a:gd name="T59" fmla="*/ 386 h 1349"/>
                  <a:gd name="T60" fmla="*/ 122 w 1375"/>
                  <a:gd name="T61" fmla="*/ 440 h 1349"/>
                  <a:gd name="T62" fmla="*/ 148 w 1375"/>
                  <a:gd name="T63" fmla="*/ 492 h 1349"/>
                  <a:gd name="T64" fmla="*/ 176 w 1375"/>
                  <a:gd name="T65" fmla="*/ 544 h 1349"/>
                  <a:gd name="T66" fmla="*/ 206 w 1375"/>
                  <a:gd name="T67" fmla="*/ 594 h 1349"/>
                  <a:gd name="T68" fmla="*/ 238 w 1375"/>
                  <a:gd name="T69" fmla="*/ 642 h 1349"/>
                  <a:gd name="T70" fmla="*/ 272 w 1375"/>
                  <a:gd name="T71" fmla="*/ 690 h 1349"/>
                  <a:gd name="T72" fmla="*/ 306 w 1375"/>
                  <a:gd name="T73" fmla="*/ 739 h 1349"/>
                  <a:gd name="T74" fmla="*/ 342 w 1375"/>
                  <a:gd name="T75" fmla="*/ 783 h 1349"/>
                  <a:gd name="T76" fmla="*/ 382 w 1375"/>
                  <a:gd name="T77" fmla="*/ 827 h 1349"/>
                  <a:gd name="T78" fmla="*/ 420 w 1375"/>
                  <a:gd name="T79" fmla="*/ 871 h 1349"/>
                  <a:gd name="T80" fmla="*/ 462 w 1375"/>
                  <a:gd name="T81" fmla="*/ 911 h 1349"/>
                  <a:gd name="T82" fmla="*/ 504 w 1375"/>
                  <a:gd name="T83" fmla="*/ 951 h 1349"/>
                  <a:gd name="T84" fmla="*/ 548 w 1375"/>
                  <a:gd name="T85" fmla="*/ 989 h 1349"/>
                  <a:gd name="T86" fmla="*/ 594 w 1375"/>
                  <a:gd name="T87" fmla="*/ 1027 h 1349"/>
                  <a:gd name="T88" fmla="*/ 640 w 1375"/>
                  <a:gd name="T89" fmla="*/ 1063 h 1349"/>
                  <a:gd name="T90" fmla="*/ 688 w 1375"/>
                  <a:gd name="T91" fmla="*/ 1095 h 1349"/>
                  <a:gd name="T92" fmla="*/ 736 w 1375"/>
                  <a:gd name="T93" fmla="*/ 1127 h 1349"/>
                  <a:gd name="T94" fmla="*/ 785 w 1375"/>
                  <a:gd name="T95" fmla="*/ 1159 h 1349"/>
                  <a:gd name="T96" fmla="*/ 837 w 1375"/>
                  <a:gd name="T97" fmla="*/ 1187 h 1349"/>
                  <a:gd name="T98" fmla="*/ 889 w 1375"/>
                  <a:gd name="T99" fmla="*/ 1213 h 1349"/>
                  <a:gd name="T100" fmla="*/ 943 w 1375"/>
                  <a:gd name="T101" fmla="*/ 1239 h 1349"/>
                  <a:gd name="T102" fmla="*/ 997 w 1375"/>
                  <a:gd name="T103" fmla="*/ 1263 h 1349"/>
                  <a:gd name="T104" fmla="*/ 1051 w 1375"/>
                  <a:gd name="T105" fmla="*/ 1283 h 1349"/>
                  <a:gd name="T106" fmla="*/ 1107 w 1375"/>
                  <a:gd name="T107" fmla="*/ 1303 h 1349"/>
                  <a:gd name="T108" fmla="*/ 1165 w 1375"/>
                  <a:gd name="T109" fmla="*/ 1321 h 1349"/>
                  <a:gd name="T110" fmla="*/ 1223 w 1375"/>
                  <a:gd name="T111" fmla="*/ 1337 h 1349"/>
                  <a:gd name="T112" fmla="*/ 1281 w 1375"/>
                  <a:gd name="T113" fmla="*/ 1349 h 1349"/>
                  <a:gd name="T114" fmla="*/ 1269 w 1375"/>
                  <a:gd name="T115" fmla="*/ 1057 h 1349"/>
                  <a:gd name="T116" fmla="*/ 1375 w 1375"/>
                  <a:gd name="T117" fmla="*/ 783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75" h="1349">
                    <a:moveTo>
                      <a:pt x="1375" y="783"/>
                    </a:moveTo>
                    <a:lnTo>
                      <a:pt x="1375" y="783"/>
                    </a:lnTo>
                    <a:lnTo>
                      <a:pt x="1339" y="775"/>
                    </a:lnTo>
                    <a:lnTo>
                      <a:pt x="1303" y="763"/>
                    </a:lnTo>
                    <a:lnTo>
                      <a:pt x="1269" y="753"/>
                    </a:lnTo>
                    <a:lnTo>
                      <a:pt x="1235" y="739"/>
                    </a:lnTo>
                    <a:lnTo>
                      <a:pt x="1169" y="710"/>
                    </a:lnTo>
                    <a:lnTo>
                      <a:pt x="1105" y="678"/>
                    </a:lnTo>
                    <a:lnTo>
                      <a:pt x="1043" y="640"/>
                    </a:lnTo>
                    <a:lnTo>
                      <a:pt x="985" y="600"/>
                    </a:lnTo>
                    <a:lnTo>
                      <a:pt x="929" y="556"/>
                    </a:lnTo>
                    <a:lnTo>
                      <a:pt x="875" y="508"/>
                    </a:lnTo>
                    <a:lnTo>
                      <a:pt x="825" y="458"/>
                    </a:lnTo>
                    <a:lnTo>
                      <a:pt x="780" y="404"/>
                    </a:lnTo>
                    <a:lnTo>
                      <a:pt x="736" y="346"/>
                    </a:lnTo>
                    <a:lnTo>
                      <a:pt x="698" y="286"/>
                    </a:lnTo>
                    <a:lnTo>
                      <a:pt x="662" y="224"/>
                    </a:lnTo>
                    <a:lnTo>
                      <a:pt x="630" y="160"/>
                    </a:lnTo>
                    <a:lnTo>
                      <a:pt x="616" y="126"/>
                    </a:lnTo>
                    <a:lnTo>
                      <a:pt x="604" y="92"/>
                    </a:lnTo>
                    <a:lnTo>
                      <a:pt x="592" y="58"/>
                    </a:lnTo>
                    <a:lnTo>
                      <a:pt x="580" y="22"/>
                    </a:lnTo>
                    <a:lnTo>
                      <a:pt x="286" y="0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16" y="162"/>
                    </a:lnTo>
                    <a:lnTo>
                      <a:pt x="34" y="220"/>
                    </a:lnTo>
                    <a:lnTo>
                      <a:pt x="52" y="276"/>
                    </a:lnTo>
                    <a:lnTo>
                      <a:pt x="74" y="332"/>
                    </a:lnTo>
                    <a:lnTo>
                      <a:pt x="96" y="386"/>
                    </a:lnTo>
                    <a:lnTo>
                      <a:pt x="122" y="440"/>
                    </a:lnTo>
                    <a:lnTo>
                      <a:pt x="148" y="492"/>
                    </a:lnTo>
                    <a:lnTo>
                      <a:pt x="176" y="544"/>
                    </a:lnTo>
                    <a:lnTo>
                      <a:pt x="206" y="594"/>
                    </a:lnTo>
                    <a:lnTo>
                      <a:pt x="238" y="642"/>
                    </a:lnTo>
                    <a:lnTo>
                      <a:pt x="272" y="690"/>
                    </a:lnTo>
                    <a:lnTo>
                      <a:pt x="306" y="739"/>
                    </a:lnTo>
                    <a:lnTo>
                      <a:pt x="342" y="783"/>
                    </a:lnTo>
                    <a:lnTo>
                      <a:pt x="382" y="827"/>
                    </a:lnTo>
                    <a:lnTo>
                      <a:pt x="420" y="871"/>
                    </a:lnTo>
                    <a:lnTo>
                      <a:pt x="462" y="911"/>
                    </a:lnTo>
                    <a:lnTo>
                      <a:pt x="504" y="951"/>
                    </a:lnTo>
                    <a:lnTo>
                      <a:pt x="548" y="989"/>
                    </a:lnTo>
                    <a:lnTo>
                      <a:pt x="594" y="1027"/>
                    </a:lnTo>
                    <a:lnTo>
                      <a:pt x="640" y="1063"/>
                    </a:lnTo>
                    <a:lnTo>
                      <a:pt x="688" y="1095"/>
                    </a:lnTo>
                    <a:lnTo>
                      <a:pt x="736" y="1127"/>
                    </a:lnTo>
                    <a:lnTo>
                      <a:pt x="785" y="1159"/>
                    </a:lnTo>
                    <a:lnTo>
                      <a:pt x="837" y="1187"/>
                    </a:lnTo>
                    <a:lnTo>
                      <a:pt x="889" y="1213"/>
                    </a:lnTo>
                    <a:lnTo>
                      <a:pt x="943" y="1239"/>
                    </a:lnTo>
                    <a:lnTo>
                      <a:pt x="997" y="1263"/>
                    </a:lnTo>
                    <a:lnTo>
                      <a:pt x="1051" y="1283"/>
                    </a:lnTo>
                    <a:lnTo>
                      <a:pt x="1107" y="1303"/>
                    </a:lnTo>
                    <a:lnTo>
                      <a:pt x="1165" y="1321"/>
                    </a:lnTo>
                    <a:lnTo>
                      <a:pt x="1223" y="1337"/>
                    </a:lnTo>
                    <a:lnTo>
                      <a:pt x="1281" y="1349"/>
                    </a:lnTo>
                    <a:lnTo>
                      <a:pt x="1269" y="1057"/>
                    </a:lnTo>
                    <a:lnTo>
                      <a:pt x="1375" y="7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32629FD-C498-49D1-8A5E-104CC533C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388" y="4035426"/>
                <a:ext cx="990600" cy="992188"/>
              </a:xfrm>
              <a:custGeom>
                <a:avLst/>
                <a:gdLst>
                  <a:gd name="T0" fmla="*/ 306 w 624"/>
                  <a:gd name="T1" fmla="*/ 0 h 625"/>
                  <a:gd name="T2" fmla="*/ 242 w 624"/>
                  <a:gd name="T3" fmla="*/ 8 h 625"/>
                  <a:gd name="T4" fmla="*/ 184 w 624"/>
                  <a:gd name="T5" fmla="*/ 28 h 625"/>
                  <a:gd name="T6" fmla="*/ 132 w 624"/>
                  <a:gd name="T7" fmla="*/ 58 h 625"/>
                  <a:gd name="T8" fmla="*/ 88 w 624"/>
                  <a:gd name="T9" fmla="*/ 96 h 625"/>
                  <a:gd name="T10" fmla="*/ 50 w 624"/>
                  <a:gd name="T11" fmla="*/ 144 h 625"/>
                  <a:gd name="T12" fmla="*/ 22 w 624"/>
                  <a:gd name="T13" fmla="*/ 198 h 625"/>
                  <a:gd name="T14" fmla="*/ 6 w 624"/>
                  <a:gd name="T15" fmla="*/ 256 h 625"/>
                  <a:gd name="T16" fmla="*/ 0 w 624"/>
                  <a:gd name="T17" fmla="*/ 320 h 625"/>
                  <a:gd name="T18" fmla="*/ 4 w 624"/>
                  <a:gd name="T19" fmla="*/ 350 h 625"/>
                  <a:gd name="T20" fmla="*/ 16 w 624"/>
                  <a:gd name="T21" fmla="*/ 412 h 625"/>
                  <a:gd name="T22" fmla="*/ 42 w 624"/>
                  <a:gd name="T23" fmla="*/ 466 h 625"/>
                  <a:gd name="T24" fmla="*/ 76 w 624"/>
                  <a:gd name="T25" fmla="*/ 516 h 625"/>
                  <a:gd name="T26" fmla="*/ 120 w 624"/>
                  <a:gd name="T27" fmla="*/ 557 h 625"/>
                  <a:gd name="T28" fmla="*/ 170 w 624"/>
                  <a:gd name="T29" fmla="*/ 589 h 625"/>
                  <a:gd name="T30" fmla="*/ 226 w 624"/>
                  <a:gd name="T31" fmla="*/ 613 h 625"/>
                  <a:gd name="T32" fmla="*/ 288 w 624"/>
                  <a:gd name="T33" fmla="*/ 623 h 625"/>
                  <a:gd name="T34" fmla="*/ 320 w 624"/>
                  <a:gd name="T35" fmla="*/ 625 h 625"/>
                  <a:gd name="T36" fmla="*/ 382 w 624"/>
                  <a:gd name="T37" fmla="*/ 617 h 625"/>
                  <a:gd name="T38" fmla="*/ 440 w 624"/>
                  <a:gd name="T39" fmla="*/ 597 h 625"/>
                  <a:gd name="T40" fmla="*/ 492 w 624"/>
                  <a:gd name="T41" fmla="*/ 567 h 625"/>
                  <a:gd name="T42" fmla="*/ 538 w 624"/>
                  <a:gd name="T43" fmla="*/ 528 h 625"/>
                  <a:gd name="T44" fmla="*/ 574 w 624"/>
                  <a:gd name="T45" fmla="*/ 480 h 625"/>
                  <a:gd name="T46" fmla="*/ 602 w 624"/>
                  <a:gd name="T47" fmla="*/ 426 h 625"/>
                  <a:gd name="T48" fmla="*/ 618 w 624"/>
                  <a:gd name="T49" fmla="*/ 368 h 625"/>
                  <a:gd name="T50" fmla="*/ 624 w 624"/>
                  <a:gd name="T51" fmla="*/ 306 h 625"/>
                  <a:gd name="T52" fmla="*/ 620 w 624"/>
                  <a:gd name="T53" fmla="*/ 274 h 625"/>
                  <a:gd name="T54" fmla="*/ 608 w 624"/>
                  <a:gd name="T55" fmla="*/ 212 h 625"/>
                  <a:gd name="T56" fmla="*/ 582 w 624"/>
                  <a:gd name="T57" fmla="*/ 158 h 625"/>
                  <a:gd name="T58" fmla="*/ 548 w 624"/>
                  <a:gd name="T59" fmla="*/ 108 h 625"/>
                  <a:gd name="T60" fmla="*/ 504 w 624"/>
                  <a:gd name="T61" fmla="*/ 68 h 625"/>
                  <a:gd name="T62" fmla="*/ 454 w 624"/>
                  <a:gd name="T63" fmla="*/ 36 h 625"/>
                  <a:gd name="T64" fmla="*/ 398 w 624"/>
                  <a:gd name="T65" fmla="*/ 12 h 625"/>
                  <a:gd name="T66" fmla="*/ 336 w 624"/>
                  <a:gd name="T67" fmla="*/ 2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4" h="625">
                    <a:moveTo>
                      <a:pt x="306" y="0"/>
                    </a:moveTo>
                    <a:lnTo>
                      <a:pt x="306" y="0"/>
                    </a:lnTo>
                    <a:lnTo>
                      <a:pt x="274" y="4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8" y="42"/>
                    </a:lnTo>
                    <a:lnTo>
                      <a:pt x="132" y="58"/>
                    </a:lnTo>
                    <a:lnTo>
                      <a:pt x="108" y="76"/>
                    </a:lnTo>
                    <a:lnTo>
                      <a:pt x="88" y="96"/>
                    </a:lnTo>
                    <a:lnTo>
                      <a:pt x="68" y="120"/>
                    </a:lnTo>
                    <a:lnTo>
                      <a:pt x="50" y="144"/>
                    </a:lnTo>
                    <a:lnTo>
                      <a:pt x="36" y="170"/>
                    </a:lnTo>
                    <a:lnTo>
                      <a:pt x="22" y="198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4" y="350"/>
                    </a:lnTo>
                    <a:lnTo>
                      <a:pt x="8" y="382"/>
                    </a:lnTo>
                    <a:lnTo>
                      <a:pt x="16" y="412"/>
                    </a:lnTo>
                    <a:lnTo>
                      <a:pt x="28" y="440"/>
                    </a:lnTo>
                    <a:lnTo>
                      <a:pt x="42" y="466"/>
                    </a:lnTo>
                    <a:lnTo>
                      <a:pt x="58" y="492"/>
                    </a:lnTo>
                    <a:lnTo>
                      <a:pt x="76" y="516"/>
                    </a:lnTo>
                    <a:lnTo>
                      <a:pt x="98" y="538"/>
                    </a:lnTo>
                    <a:lnTo>
                      <a:pt x="120" y="557"/>
                    </a:lnTo>
                    <a:lnTo>
                      <a:pt x="144" y="575"/>
                    </a:lnTo>
                    <a:lnTo>
                      <a:pt x="170" y="589"/>
                    </a:lnTo>
                    <a:lnTo>
                      <a:pt x="198" y="603"/>
                    </a:lnTo>
                    <a:lnTo>
                      <a:pt x="226" y="613"/>
                    </a:lnTo>
                    <a:lnTo>
                      <a:pt x="256" y="619"/>
                    </a:lnTo>
                    <a:lnTo>
                      <a:pt x="288" y="623"/>
                    </a:lnTo>
                    <a:lnTo>
                      <a:pt x="320" y="625"/>
                    </a:lnTo>
                    <a:lnTo>
                      <a:pt x="320" y="625"/>
                    </a:lnTo>
                    <a:lnTo>
                      <a:pt x="350" y="621"/>
                    </a:lnTo>
                    <a:lnTo>
                      <a:pt x="382" y="617"/>
                    </a:lnTo>
                    <a:lnTo>
                      <a:pt x="412" y="609"/>
                    </a:lnTo>
                    <a:lnTo>
                      <a:pt x="440" y="597"/>
                    </a:lnTo>
                    <a:lnTo>
                      <a:pt x="466" y="583"/>
                    </a:lnTo>
                    <a:lnTo>
                      <a:pt x="492" y="567"/>
                    </a:lnTo>
                    <a:lnTo>
                      <a:pt x="516" y="548"/>
                    </a:lnTo>
                    <a:lnTo>
                      <a:pt x="538" y="528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90" y="454"/>
                    </a:lnTo>
                    <a:lnTo>
                      <a:pt x="602" y="426"/>
                    </a:lnTo>
                    <a:lnTo>
                      <a:pt x="612" y="398"/>
                    </a:lnTo>
                    <a:lnTo>
                      <a:pt x="618" y="368"/>
                    </a:lnTo>
                    <a:lnTo>
                      <a:pt x="622" y="336"/>
                    </a:lnTo>
                    <a:lnTo>
                      <a:pt x="624" y="306"/>
                    </a:lnTo>
                    <a:lnTo>
                      <a:pt x="624" y="306"/>
                    </a:lnTo>
                    <a:lnTo>
                      <a:pt x="620" y="274"/>
                    </a:lnTo>
                    <a:lnTo>
                      <a:pt x="616" y="242"/>
                    </a:lnTo>
                    <a:lnTo>
                      <a:pt x="608" y="212"/>
                    </a:lnTo>
                    <a:lnTo>
                      <a:pt x="596" y="184"/>
                    </a:lnTo>
                    <a:lnTo>
                      <a:pt x="582" y="158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8" y="88"/>
                    </a:lnTo>
                    <a:lnTo>
                      <a:pt x="504" y="68"/>
                    </a:lnTo>
                    <a:lnTo>
                      <a:pt x="480" y="50"/>
                    </a:lnTo>
                    <a:lnTo>
                      <a:pt x="454" y="36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6"/>
                    </a:lnTo>
                    <a:lnTo>
                      <a:pt x="336" y="2"/>
                    </a:lnTo>
                    <a:lnTo>
                      <a:pt x="30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12" name="Freeform 16">
                <a:extLst>
                  <a:ext uri="{FF2B5EF4-FFF2-40B4-BE49-F238E27FC236}">
                    <a16:creationId xmlns:a16="http://schemas.microsoft.com/office/drawing/2014/main" id="{A9C046B1-8488-4C54-931E-DE4F3CF87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6913" y="4171951"/>
                <a:ext cx="717550" cy="717550"/>
              </a:xfrm>
              <a:custGeom>
                <a:avLst/>
                <a:gdLst>
                  <a:gd name="T0" fmla="*/ 222 w 452"/>
                  <a:gd name="T1" fmla="*/ 0 h 452"/>
                  <a:gd name="T2" fmla="*/ 176 w 452"/>
                  <a:gd name="T3" fmla="*/ 4 h 452"/>
                  <a:gd name="T4" fmla="*/ 134 w 452"/>
                  <a:gd name="T5" fmla="*/ 20 h 452"/>
                  <a:gd name="T6" fmla="*/ 96 w 452"/>
                  <a:gd name="T7" fmla="*/ 40 h 452"/>
                  <a:gd name="T8" fmla="*/ 62 w 452"/>
                  <a:gd name="T9" fmla="*/ 70 h 452"/>
                  <a:gd name="T10" fmla="*/ 36 w 452"/>
                  <a:gd name="T11" fmla="*/ 104 h 452"/>
                  <a:gd name="T12" fmla="*/ 16 w 452"/>
                  <a:gd name="T13" fmla="*/ 142 h 452"/>
                  <a:gd name="T14" fmla="*/ 2 w 452"/>
                  <a:gd name="T15" fmla="*/ 186 h 452"/>
                  <a:gd name="T16" fmla="*/ 0 w 452"/>
                  <a:gd name="T17" fmla="*/ 232 h 452"/>
                  <a:gd name="T18" fmla="*/ 0 w 452"/>
                  <a:gd name="T19" fmla="*/ 254 h 452"/>
                  <a:gd name="T20" fmla="*/ 10 w 452"/>
                  <a:gd name="T21" fmla="*/ 298 h 452"/>
                  <a:gd name="T22" fmla="*/ 30 w 452"/>
                  <a:gd name="T23" fmla="*/ 338 h 452"/>
                  <a:gd name="T24" fmla="*/ 54 w 452"/>
                  <a:gd name="T25" fmla="*/ 374 h 452"/>
                  <a:gd name="T26" fmla="*/ 86 w 452"/>
                  <a:gd name="T27" fmla="*/ 404 h 452"/>
                  <a:gd name="T28" fmla="*/ 122 w 452"/>
                  <a:gd name="T29" fmla="*/ 428 h 452"/>
                  <a:gd name="T30" fmla="*/ 164 w 452"/>
                  <a:gd name="T31" fmla="*/ 444 h 452"/>
                  <a:gd name="T32" fmla="*/ 208 w 452"/>
                  <a:gd name="T33" fmla="*/ 452 h 452"/>
                  <a:gd name="T34" fmla="*/ 232 w 452"/>
                  <a:gd name="T35" fmla="*/ 452 h 452"/>
                  <a:gd name="T36" fmla="*/ 276 w 452"/>
                  <a:gd name="T37" fmla="*/ 448 h 452"/>
                  <a:gd name="T38" fmla="*/ 320 w 452"/>
                  <a:gd name="T39" fmla="*/ 434 h 452"/>
                  <a:gd name="T40" fmla="*/ 358 w 452"/>
                  <a:gd name="T41" fmla="*/ 412 h 452"/>
                  <a:gd name="T42" fmla="*/ 390 w 452"/>
                  <a:gd name="T43" fmla="*/ 382 h 452"/>
                  <a:gd name="T44" fmla="*/ 418 w 452"/>
                  <a:gd name="T45" fmla="*/ 348 h 452"/>
                  <a:gd name="T46" fmla="*/ 438 w 452"/>
                  <a:gd name="T47" fmla="*/ 310 h 452"/>
                  <a:gd name="T48" fmla="*/ 450 w 452"/>
                  <a:gd name="T49" fmla="*/ 266 h 452"/>
                  <a:gd name="T50" fmla="*/ 452 w 452"/>
                  <a:gd name="T51" fmla="*/ 220 h 452"/>
                  <a:gd name="T52" fmla="*/ 452 w 452"/>
                  <a:gd name="T53" fmla="*/ 198 h 452"/>
                  <a:gd name="T54" fmla="*/ 442 w 452"/>
                  <a:gd name="T55" fmla="*/ 154 h 452"/>
                  <a:gd name="T56" fmla="*/ 424 w 452"/>
                  <a:gd name="T57" fmla="*/ 114 h 452"/>
                  <a:gd name="T58" fmla="*/ 398 w 452"/>
                  <a:gd name="T59" fmla="*/ 78 h 452"/>
                  <a:gd name="T60" fmla="*/ 366 w 452"/>
                  <a:gd name="T61" fmla="*/ 48 h 452"/>
                  <a:gd name="T62" fmla="*/ 330 w 452"/>
                  <a:gd name="T63" fmla="*/ 24 h 452"/>
                  <a:gd name="T64" fmla="*/ 288 w 452"/>
                  <a:gd name="T65" fmla="*/ 8 h 452"/>
                  <a:gd name="T66" fmla="*/ 244 w 452"/>
                  <a:gd name="T6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2" h="452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0"/>
                    </a:lnTo>
                    <a:lnTo>
                      <a:pt x="176" y="4"/>
                    </a:lnTo>
                    <a:lnTo>
                      <a:pt x="154" y="10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0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2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54"/>
                    </a:lnTo>
                    <a:lnTo>
                      <a:pt x="4" y="276"/>
                    </a:lnTo>
                    <a:lnTo>
                      <a:pt x="10" y="298"/>
                    </a:lnTo>
                    <a:lnTo>
                      <a:pt x="20" y="320"/>
                    </a:lnTo>
                    <a:lnTo>
                      <a:pt x="30" y="338"/>
                    </a:lnTo>
                    <a:lnTo>
                      <a:pt x="40" y="358"/>
                    </a:lnTo>
                    <a:lnTo>
                      <a:pt x="54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6"/>
                    </a:lnTo>
                    <a:lnTo>
                      <a:pt x="122" y="428"/>
                    </a:lnTo>
                    <a:lnTo>
                      <a:pt x="142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2"/>
                    </a:lnTo>
                    <a:lnTo>
                      <a:pt x="232" y="452"/>
                    </a:lnTo>
                    <a:lnTo>
                      <a:pt x="254" y="452"/>
                    </a:lnTo>
                    <a:lnTo>
                      <a:pt x="276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38" y="424"/>
                    </a:lnTo>
                    <a:lnTo>
                      <a:pt x="358" y="412"/>
                    </a:lnTo>
                    <a:lnTo>
                      <a:pt x="374" y="398"/>
                    </a:lnTo>
                    <a:lnTo>
                      <a:pt x="390" y="382"/>
                    </a:lnTo>
                    <a:lnTo>
                      <a:pt x="404" y="366"/>
                    </a:lnTo>
                    <a:lnTo>
                      <a:pt x="418" y="348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88"/>
                    </a:lnTo>
                    <a:lnTo>
                      <a:pt x="450" y="266"/>
                    </a:lnTo>
                    <a:lnTo>
                      <a:pt x="452" y="244"/>
                    </a:lnTo>
                    <a:lnTo>
                      <a:pt x="452" y="220"/>
                    </a:lnTo>
                    <a:lnTo>
                      <a:pt x="452" y="220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4"/>
                    </a:lnTo>
                    <a:lnTo>
                      <a:pt x="398" y="78"/>
                    </a:lnTo>
                    <a:lnTo>
                      <a:pt x="382" y="62"/>
                    </a:lnTo>
                    <a:lnTo>
                      <a:pt x="366" y="48"/>
                    </a:lnTo>
                    <a:lnTo>
                      <a:pt x="348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88" y="8"/>
                    </a:lnTo>
                    <a:lnTo>
                      <a:pt x="266" y="2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A02F31-0572-43D0-90D5-C1E88853B29C}"/>
                </a:ext>
              </a:extLst>
            </p:cNvPr>
            <p:cNvGrpSpPr/>
            <p:nvPr/>
          </p:nvGrpSpPr>
          <p:grpSpPr>
            <a:xfrm>
              <a:off x="5301387" y="1676358"/>
              <a:ext cx="875313" cy="1416254"/>
              <a:chOff x="7334251" y="1446213"/>
              <a:chExt cx="1757362" cy="2878138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C2A2FE81-2A59-4D7B-AE50-ECAD3BB96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4251" y="1446213"/>
                <a:ext cx="1265238" cy="2878138"/>
              </a:xfrm>
              <a:custGeom>
                <a:avLst/>
                <a:gdLst>
                  <a:gd name="T0" fmla="*/ 669 w 797"/>
                  <a:gd name="T1" fmla="*/ 1813 h 1813"/>
                  <a:gd name="T2" fmla="*/ 669 w 797"/>
                  <a:gd name="T3" fmla="*/ 1813 h 1813"/>
                  <a:gd name="T4" fmla="*/ 697 w 797"/>
                  <a:gd name="T5" fmla="*/ 1737 h 1813"/>
                  <a:gd name="T6" fmla="*/ 723 w 797"/>
                  <a:gd name="T7" fmla="*/ 1661 h 1813"/>
                  <a:gd name="T8" fmla="*/ 745 w 797"/>
                  <a:gd name="T9" fmla="*/ 1581 h 1813"/>
                  <a:gd name="T10" fmla="*/ 763 w 797"/>
                  <a:gd name="T11" fmla="*/ 1501 h 1813"/>
                  <a:gd name="T12" fmla="*/ 777 w 797"/>
                  <a:gd name="T13" fmla="*/ 1421 h 1813"/>
                  <a:gd name="T14" fmla="*/ 787 w 797"/>
                  <a:gd name="T15" fmla="*/ 1337 h 1813"/>
                  <a:gd name="T16" fmla="*/ 795 w 797"/>
                  <a:gd name="T17" fmla="*/ 1253 h 1813"/>
                  <a:gd name="T18" fmla="*/ 797 w 797"/>
                  <a:gd name="T19" fmla="*/ 1169 h 1813"/>
                  <a:gd name="T20" fmla="*/ 797 w 797"/>
                  <a:gd name="T21" fmla="*/ 1169 h 1813"/>
                  <a:gd name="T22" fmla="*/ 795 w 797"/>
                  <a:gd name="T23" fmla="*/ 1085 h 1813"/>
                  <a:gd name="T24" fmla="*/ 789 w 797"/>
                  <a:gd name="T25" fmla="*/ 1001 h 1813"/>
                  <a:gd name="T26" fmla="*/ 777 w 797"/>
                  <a:gd name="T27" fmla="*/ 919 h 1813"/>
                  <a:gd name="T28" fmla="*/ 763 w 797"/>
                  <a:gd name="T29" fmla="*/ 837 h 1813"/>
                  <a:gd name="T30" fmla="*/ 745 w 797"/>
                  <a:gd name="T31" fmla="*/ 757 h 1813"/>
                  <a:gd name="T32" fmla="*/ 723 w 797"/>
                  <a:gd name="T33" fmla="*/ 679 h 1813"/>
                  <a:gd name="T34" fmla="*/ 699 w 797"/>
                  <a:gd name="T35" fmla="*/ 603 h 1813"/>
                  <a:gd name="T36" fmla="*/ 669 w 797"/>
                  <a:gd name="T37" fmla="*/ 529 h 1813"/>
                  <a:gd name="T38" fmla="*/ 637 w 797"/>
                  <a:gd name="T39" fmla="*/ 455 h 1813"/>
                  <a:gd name="T40" fmla="*/ 601 w 797"/>
                  <a:gd name="T41" fmla="*/ 383 h 1813"/>
                  <a:gd name="T42" fmla="*/ 563 w 797"/>
                  <a:gd name="T43" fmla="*/ 315 h 1813"/>
                  <a:gd name="T44" fmla="*/ 521 w 797"/>
                  <a:gd name="T45" fmla="*/ 246 h 1813"/>
                  <a:gd name="T46" fmla="*/ 475 w 797"/>
                  <a:gd name="T47" fmla="*/ 182 h 1813"/>
                  <a:gd name="T48" fmla="*/ 427 w 797"/>
                  <a:gd name="T49" fmla="*/ 118 h 1813"/>
                  <a:gd name="T50" fmla="*/ 377 w 797"/>
                  <a:gd name="T51" fmla="*/ 58 h 1813"/>
                  <a:gd name="T52" fmla="*/ 323 w 797"/>
                  <a:gd name="T53" fmla="*/ 0 h 1813"/>
                  <a:gd name="T54" fmla="*/ 207 w 797"/>
                  <a:gd name="T55" fmla="*/ 286 h 1813"/>
                  <a:gd name="T56" fmla="*/ 0 w 797"/>
                  <a:gd name="T57" fmla="*/ 491 h 1813"/>
                  <a:gd name="T58" fmla="*/ 0 w 797"/>
                  <a:gd name="T59" fmla="*/ 491 h 1813"/>
                  <a:gd name="T60" fmla="*/ 26 w 797"/>
                  <a:gd name="T61" fmla="*/ 527 h 1813"/>
                  <a:gd name="T62" fmla="*/ 52 w 797"/>
                  <a:gd name="T63" fmla="*/ 563 h 1813"/>
                  <a:gd name="T64" fmla="*/ 76 w 797"/>
                  <a:gd name="T65" fmla="*/ 601 h 1813"/>
                  <a:gd name="T66" fmla="*/ 98 w 797"/>
                  <a:gd name="T67" fmla="*/ 641 h 1813"/>
                  <a:gd name="T68" fmla="*/ 120 w 797"/>
                  <a:gd name="T69" fmla="*/ 681 h 1813"/>
                  <a:gd name="T70" fmla="*/ 138 w 797"/>
                  <a:gd name="T71" fmla="*/ 721 h 1813"/>
                  <a:gd name="T72" fmla="*/ 156 w 797"/>
                  <a:gd name="T73" fmla="*/ 763 h 1813"/>
                  <a:gd name="T74" fmla="*/ 171 w 797"/>
                  <a:gd name="T75" fmla="*/ 805 h 1813"/>
                  <a:gd name="T76" fmla="*/ 185 w 797"/>
                  <a:gd name="T77" fmla="*/ 849 h 1813"/>
                  <a:gd name="T78" fmla="*/ 197 w 797"/>
                  <a:gd name="T79" fmla="*/ 893 h 1813"/>
                  <a:gd name="T80" fmla="*/ 209 w 797"/>
                  <a:gd name="T81" fmla="*/ 937 h 1813"/>
                  <a:gd name="T82" fmla="*/ 217 w 797"/>
                  <a:gd name="T83" fmla="*/ 983 h 1813"/>
                  <a:gd name="T84" fmla="*/ 225 w 797"/>
                  <a:gd name="T85" fmla="*/ 1029 h 1813"/>
                  <a:gd name="T86" fmla="*/ 229 w 797"/>
                  <a:gd name="T87" fmla="*/ 1075 h 1813"/>
                  <a:gd name="T88" fmla="*/ 233 w 797"/>
                  <a:gd name="T89" fmla="*/ 1123 h 1813"/>
                  <a:gd name="T90" fmla="*/ 233 w 797"/>
                  <a:gd name="T91" fmla="*/ 1171 h 1813"/>
                  <a:gd name="T92" fmla="*/ 233 w 797"/>
                  <a:gd name="T93" fmla="*/ 1171 h 1813"/>
                  <a:gd name="T94" fmla="*/ 231 w 797"/>
                  <a:gd name="T95" fmla="*/ 1233 h 1813"/>
                  <a:gd name="T96" fmla="*/ 227 w 797"/>
                  <a:gd name="T97" fmla="*/ 1293 h 1813"/>
                  <a:gd name="T98" fmla="*/ 219 w 797"/>
                  <a:gd name="T99" fmla="*/ 1351 h 1813"/>
                  <a:gd name="T100" fmla="*/ 207 w 797"/>
                  <a:gd name="T101" fmla="*/ 1411 h 1813"/>
                  <a:gd name="T102" fmla="*/ 193 w 797"/>
                  <a:gd name="T103" fmla="*/ 1467 h 1813"/>
                  <a:gd name="T104" fmla="*/ 175 w 797"/>
                  <a:gd name="T105" fmla="*/ 1523 h 1813"/>
                  <a:gd name="T106" fmla="*/ 156 w 797"/>
                  <a:gd name="T107" fmla="*/ 1577 h 1813"/>
                  <a:gd name="T108" fmla="*/ 134 w 797"/>
                  <a:gd name="T109" fmla="*/ 1631 h 1813"/>
                  <a:gd name="T110" fmla="*/ 375 w 797"/>
                  <a:gd name="T111" fmla="*/ 1779 h 1813"/>
                  <a:gd name="T112" fmla="*/ 669 w 797"/>
                  <a:gd name="T113" fmla="*/ 181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7" h="1813">
                    <a:moveTo>
                      <a:pt x="669" y="1813"/>
                    </a:moveTo>
                    <a:lnTo>
                      <a:pt x="669" y="1813"/>
                    </a:lnTo>
                    <a:lnTo>
                      <a:pt x="697" y="1737"/>
                    </a:lnTo>
                    <a:lnTo>
                      <a:pt x="723" y="1661"/>
                    </a:lnTo>
                    <a:lnTo>
                      <a:pt x="745" y="1581"/>
                    </a:lnTo>
                    <a:lnTo>
                      <a:pt x="763" y="1501"/>
                    </a:lnTo>
                    <a:lnTo>
                      <a:pt x="777" y="1421"/>
                    </a:lnTo>
                    <a:lnTo>
                      <a:pt x="787" y="1337"/>
                    </a:lnTo>
                    <a:lnTo>
                      <a:pt x="795" y="1253"/>
                    </a:lnTo>
                    <a:lnTo>
                      <a:pt x="797" y="1169"/>
                    </a:lnTo>
                    <a:lnTo>
                      <a:pt x="797" y="1169"/>
                    </a:lnTo>
                    <a:lnTo>
                      <a:pt x="795" y="1085"/>
                    </a:lnTo>
                    <a:lnTo>
                      <a:pt x="789" y="1001"/>
                    </a:lnTo>
                    <a:lnTo>
                      <a:pt x="777" y="919"/>
                    </a:lnTo>
                    <a:lnTo>
                      <a:pt x="763" y="837"/>
                    </a:lnTo>
                    <a:lnTo>
                      <a:pt x="745" y="757"/>
                    </a:lnTo>
                    <a:lnTo>
                      <a:pt x="723" y="679"/>
                    </a:lnTo>
                    <a:lnTo>
                      <a:pt x="699" y="603"/>
                    </a:lnTo>
                    <a:lnTo>
                      <a:pt x="669" y="529"/>
                    </a:lnTo>
                    <a:lnTo>
                      <a:pt x="637" y="455"/>
                    </a:lnTo>
                    <a:lnTo>
                      <a:pt x="601" y="383"/>
                    </a:lnTo>
                    <a:lnTo>
                      <a:pt x="563" y="315"/>
                    </a:lnTo>
                    <a:lnTo>
                      <a:pt x="521" y="246"/>
                    </a:lnTo>
                    <a:lnTo>
                      <a:pt x="475" y="182"/>
                    </a:lnTo>
                    <a:lnTo>
                      <a:pt x="427" y="118"/>
                    </a:lnTo>
                    <a:lnTo>
                      <a:pt x="377" y="58"/>
                    </a:lnTo>
                    <a:lnTo>
                      <a:pt x="323" y="0"/>
                    </a:lnTo>
                    <a:lnTo>
                      <a:pt x="207" y="286"/>
                    </a:lnTo>
                    <a:lnTo>
                      <a:pt x="0" y="491"/>
                    </a:lnTo>
                    <a:lnTo>
                      <a:pt x="0" y="491"/>
                    </a:lnTo>
                    <a:lnTo>
                      <a:pt x="26" y="527"/>
                    </a:lnTo>
                    <a:lnTo>
                      <a:pt x="52" y="563"/>
                    </a:lnTo>
                    <a:lnTo>
                      <a:pt x="76" y="601"/>
                    </a:lnTo>
                    <a:lnTo>
                      <a:pt x="98" y="641"/>
                    </a:lnTo>
                    <a:lnTo>
                      <a:pt x="120" y="681"/>
                    </a:lnTo>
                    <a:lnTo>
                      <a:pt x="138" y="721"/>
                    </a:lnTo>
                    <a:lnTo>
                      <a:pt x="156" y="763"/>
                    </a:lnTo>
                    <a:lnTo>
                      <a:pt x="171" y="805"/>
                    </a:lnTo>
                    <a:lnTo>
                      <a:pt x="185" y="849"/>
                    </a:lnTo>
                    <a:lnTo>
                      <a:pt x="197" y="893"/>
                    </a:lnTo>
                    <a:lnTo>
                      <a:pt x="209" y="937"/>
                    </a:lnTo>
                    <a:lnTo>
                      <a:pt x="217" y="983"/>
                    </a:lnTo>
                    <a:lnTo>
                      <a:pt x="225" y="1029"/>
                    </a:lnTo>
                    <a:lnTo>
                      <a:pt x="229" y="1075"/>
                    </a:lnTo>
                    <a:lnTo>
                      <a:pt x="233" y="1123"/>
                    </a:lnTo>
                    <a:lnTo>
                      <a:pt x="233" y="1171"/>
                    </a:lnTo>
                    <a:lnTo>
                      <a:pt x="233" y="1171"/>
                    </a:lnTo>
                    <a:lnTo>
                      <a:pt x="231" y="1233"/>
                    </a:lnTo>
                    <a:lnTo>
                      <a:pt x="227" y="1293"/>
                    </a:lnTo>
                    <a:lnTo>
                      <a:pt x="219" y="1351"/>
                    </a:lnTo>
                    <a:lnTo>
                      <a:pt x="207" y="1411"/>
                    </a:lnTo>
                    <a:lnTo>
                      <a:pt x="193" y="1467"/>
                    </a:lnTo>
                    <a:lnTo>
                      <a:pt x="175" y="1523"/>
                    </a:lnTo>
                    <a:lnTo>
                      <a:pt x="156" y="1577"/>
                    </a:lnTo>
                    <a:lnTo>
                      <a:pt x="134" y="1631"/>
                    </a:lnTo>
                    <a:lnTo>
                      <a:pt x="375" y="1779"/>
                    </a:lnTo>
                    <a:lnTo>
                      <a:pt x="669" y="18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BF4E596D-5CA7-4505-A7A8-156470640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188" y="3209926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8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6 w 622"/>
                  <a:gd name="T15" fmla="*/ 256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2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70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6 h 622"/>
                  <a:gd name="T40" fmla="*/ 492 w 622"/>
                  <a:gd name="T41" fmla="*/ 566 h 622"/>
                  <a:gd name="T42" fmla="*/ 536 w 622"/>
                  <a:gd name="T43" fmla="*/ 526 h 622"/>
                  <a:gd name="T44" fmla="*/ 574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8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8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8" y="438"/>
                    </a:lnTo>
                    <a:lnTo>
                      <a:pt x="42" y="466"/>
                    </a:lnTo>
                    <a:lnTo>
                      <a:pt x="58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4" y="572"/>
                    </a:lnTo>
                    <a:lnTo>
                      <a:pt x="170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6" y="582"/>
                    </a:lnTo>
                    <a:lnTo>
                      <a:pt x="492" y="566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6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50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2A71C481-E2D3-4B05-90C9-623B77765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7538" y="3343276"/>
                <a:ext cx="720725" cy="720725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4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8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6 h 454"/>
                  <a:gd name="T32" fmla="*/ 210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2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400 w 454"/>
                  <a:gd name="T59" fmla="*/ 78 h 454"/>
                  <a:gd name="T60" fmla="*/ 368 w 454"/>
                  <a:gd name="T61" fmla="*/ 48 h 454"/>
                  <a:gd name="T62" fmla="*/ 332 w 454"/>
                  <a:gd name="T63" fmla="*/ 26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200" y="2"/>
                    </a:lnTo>
                    <a:lnTo>
                      <a:pt x="176" y="6"/>
                    </a:lnTo>
                    <a:lnTo>
                      <a:pt x="156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80" y="56"/>
                    </a:lnTo>
                    <a:lnTo>
                      <a:pt x="64" y="70"/>
                    </a:lnTo>
                    <a:lnTo>
                      <a:pt x="50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10" y="164"/>
                    </a:lnTo>
                    <a:lnTo>
                      <a:pt x="4" y="186"/>
                    </a:lnTo>
                    <a:lnTo>
                      <a:pt x="2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2"/>
                    </a:lnTo>
                    <a:lnTo>
                      <a:pt x="88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10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2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30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400" y="78"/>
                    </a:lnTo>
                    <a:lnTo>
                      <a:pt x="384" y="64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2" y="26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3B9772-DBB9-4A03-8DB0-9BD13582E58B}"/>
                </a:ext>
              </a:extLst>
            </p:cNvPr>
            <p:cNvGrpSpPr/>
            <p:nvPr/>
          </p:nvGrpSpPr>
          <p:grpSpPr>
            <a:xfrm>
              <a:off x="3979324" y="1190473"/>
              <a:ext cx="1488901" cy="789758"/>
              <a:chOff x="4679951" y="458788"/>
              <a:chExt cx="2989263" cy="1604963"/>
            </a:xfrm>
          </p:grpSpPr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07A1173A-C01B-4195-8261-2593D0954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3376" y="458788"/>
                <a:ext cx="985838" cy="987425"/>
              </a:xfrm>
              <a:custGeom>
                <a:avLst/>
                <a:gdLst>
                  <a:gd name="T0" fmla="*/ 304 w 621"/>
                  <a:gd name="T1" fmla="*/ 0 h 622"/>
                  <a:gd name="T2" fmla="*/ 240 w 621"/>
                  <a:gd name="T3" fmla="*/ 8 h 622"/>
                  <a:gd name="T4" fmla="*/ 182 w 621"/>
                  <a:gd name="T5" fmla="*/ 28 h 622"/>
                  <a:gd name="T6" fmla="*/ 130 w 621"/>
                  <a:gd name="T7" fmla="*/ 58 h 622"/>
                  <a:gd name="T8" fmla="*/ 86 w 621"/>
                  <a:gd name="T9" fmla="*/ 96 h 622"/>
                  <a:gd name="T10" fmla="*/ 48 w 621"/>
                  <a:gd name="T11" fmla="*/ 144 h 622"/>
                  <a:gd name="T12" fmla="*/ 22 w 621"/>
                  <a:gd name="T13" fmla="*/ 196 h 622"/>
                  <a:gd name="T14" fmla="*/ 4 w 621"/>
                  <a:gd name="T15" fmla="*/ 256 h 622"/>
                  <a:gd name="T16" fmla="*/ 0 w 621"/>
                  <a:gd name="T17" fmla="*/ 318 h 622"/>
                  <a:gd name="T18" fmla="*/ 2 w 621"/>
                  <a:gd name="T19" fmla="*/ 350 h 622"/>
                  <a:gd name="T20" fmla="*/ 16 w 621"/>
                  <a:gd name="T21" fmla="*/ 410 h 622"/>
                  <a:gd name="T22" fmla="*/ 40 w 621"/>
                  <a:gd name="T23" fmla="*/ 466 h 622"/>
                  <a:gd name="T24" fmla="*/ 74 w 621"/>
                  <a:gd name="T25" fmla="*/ 514 h 622"/>
                  <a:gd name="T26" fmla="*/ 118 w 621"/>
                  <a:gd name="T27" fmla="*/ 556 h 622"/>
                  <a:gd name="T28" fmla="*/ 168 w 621"/>
                  <a:gd name="T29" fmla="*/ 588 h 622"/>
                  <a:gd name="T30" fmla="*/ 224 w 621"/>
                  <a:gd name="T31" fmla="*/ 610 h 622"/>
                  <a:gd name="T32" fmla="*/ 286 w 621"/>
                  <a:gd name="T33" fmla="*/ 622 h 622"/>
                  <a:gd name="T34" fmla="*/ 318 w 621"/>
                  <a:gd name="T35" fmla="*/ 622 h 622"/>
                  <a:gd name="T36" fmla="*/ 380 w 621"/>
                  <a:gd name="T37" fmla="*/ 616 h 622"/>
                  <a:gd name="T38" fmla="*/ 438 w 621"/>
                  <a:gd name="T39" fmla="*/ 596 h 622"/>
                  <a:gd name="T40" fmla="*/ 490 w 621"/>
                  <a:gd name="T41" fmla="*/ 566 h 622"/>
                  <a:gd name="T42" fmla="*/ 536 w 621"/>
                  <a:gd name="T43" fmla="*/ 526 h 622"/>
                  <a:gd name="T44" fmla="*/ 572 w 621"/>
                  <a:gd name="T45" fmla="*/ 480 h 622"/>
                  <a:gd name="T46" fmla="*/ 599 w 621"/>
                  <a:gd name="T47" fmla="*/ 426 h 622"/>
                  <a:gd name="T48" fmla="*/ 615 w 621"/>
                  <a:gd name="T49" fmla="*/ 368 h 622"/>
                  <a:gd name="T50" fmla="*/ 621 w 621"/>
                  <a:gd name="T51" fmla="*/ 304 h 622"/>
                  <a:gd name="T52" fmla="*/ 619 w 621"/>
                  <a:gd name="T53" fmla="*/ 272 h 622"/>
                  <a:gd name="T54" fmla="*/ 605 w 621"/>
                  <a:gd name="T55" fmla="*/ 212 h 622"/>
                  <a:gd name="T56" fmla="*/ 579 w 621"/>
                  <a:gd name="T57" fmla="*/ 158 h 622"/>
                  <a:gd name="T58" fmla="*/ 546 w 621"/>
                  <a:gd name="T59" fmla="*/ 108 h 622"/>
                  <a:gd name="T60" fmla="*/ 504 w 621"/>
                  <a:gd name="T61" fmla="*/ 68 h 622"/>
                  <a:gd name="T62" fmla="*/ 452 w 621"/>
                  <a:gd name="T63" fmla="*/ 34 h 622"/>
                  <a:gd name="T64" fmla="*/ 396 w 621"/>
                  <a:gd name="T65" fmla="*/ 12 h 622"/>
                  <a:gd name="T66" fmla="*/ 336 w 621"/>
                  <a:gd name="T67" fmla="*/ 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1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0" y="8"/>
                    </a:lnTo>
                    <a:lnTo>
                      <a:pt x="212" y="16"/>
                    </a:lnTo>
                    <a:lnTo>
                      <a:pt x="182" y="28"/>
                    </a:lnTo>
                    <a:lnTo>
                      <a:pt x="156" y="42"/>
                    </a:lnTo>
                    <a:lnTo>
                      <a:pt x="130" y="58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20"/>
                    </a:lnTo>
                    <a:lnTo>
                      <a:pt x="48" y="144"/>
                    </a:lnTo>
                    <a:lnTo>
                      <a:pt x="34" y="170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4" y="256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2"/>
                    </a:lnTo>
                    <a:lnTo>
                      <a:pt x="16" y="410"/>
                    </a:lnTo>
                    <a:lnTo>
                      <a:pt x="26" y="440"/>
                    </a:lnTo>
                    <a:lnTo>
                      <a:pt x="40" y="466"/>
                    </a:lnTo>
                    <a:lnTo>
                      <a:pt x="56" y="492"/>
                    </a:lnTo>
                    <a:lnTo>
                      <a:pt x="74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4"/>
                    </a:lnTo>
                    <a:lnTo>
                      <a:pt x="168" y="588"/>
                    </a:lnTo>
                    <a:lnTo>
                      <a:pt x="196" y="602"/>
                    </a:lnTo>
                    <a:lnTo>
                      <a:pt x="224" y="610"/>
                    </a:lnTo>
                    <a:lnTo>
                      <a:pt x="254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6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4" y="582"/>
                    </a:lnTo>
                    <a:lnTo>
                      <a:pt x="490" y="566"/>
                    </a:lnTo>
                    <a:lnTo>
                      <a:pt x="514" y="548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7" y="454"/>
                    </a:lnTo>
                    <a:lnTo>
                      <a:pt x="599" y="426"/>
                    </a:lnTo>
                    <a:lnTo>
                      <a:pt x="609" y="398"/>
                    </a:lnTo>
                    <a:lnTo>
                      <a:pt x="615" y="368"/>
                    </a:lnTo>
                    <a:lnTo>
                      <a:pt x="619" y="336"/>
                    </a:lnTo>
                    <a:lnTo>
                      <a:pt x="621" y="304"/>
                    </a:lnTo>
                    <a:lnTo>
                      <a:pt x="621" y="304"/>
                    </a:lnTo>
                    <a:lnTo>
                      <a:pt x="619" y="272"/>
                    </a:lnTo>
                    <a:lnTo>
                      <a:pt x="613" y="242"/>
                    </a:lnTo>
                    <a:lnTo>
                      <a:pt x="605" y="212"/>
                    </a:lnTo>
                    <a:lnTo>
                      <a:pt x="593" y="184"/>
                    </a:lnTo>
                    <a:lnTo>
                      <a:pt x="579" y="158"/>
                    </a:lnTo>
                    <a:lnTo>
                      <a:pt x="564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8"/>
                    </a:lnTo>
                    <a:lnTo>
                      <a:pt x="478" y="50"/>
                    </a:lnTo>
                    <a:lnTo>
                      <a:pt x="452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4611F038-45F1-4DAD-9764-5BC4A34E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642938"/>
                <a:ext cx="2989263" cy="1420813"/>
              </a:xfrm>
              <a:custGeom>
                <a:avLst/>
                <a:gdLst>
                  <a:gd name="T0" fmla="*/ 1883 w 1883"/>
                  <a:gd name="T1" fmla="*/ 402 h 895"/>
                  <a:gd name="T2" fmla="*/ 1770 w 1883"/>
                  <a:gd name="T3" fmla="*/ 312 h 895"/>
                  <a:gd name="T4" fmla="*/ 1648 w 1883"/>
                  <a:gd name="T5" fmla="*/ 232 h 895"/>
                  <a:gd name="T6" fmla="*/ 1520 w 1883"/>
                  <a:gd name="T7" fmla="*/ 164 h 895"/>
                  <a:gd name="T8" fmla="*/ 1386 w 1883"/>
                  <a:gd name="T9" fmla="*/ 106 h 895"/>
                  <a:gd name="T10" fmla="*/ 1244 w 1883"/>
                  <a:gd name="T11" fmla="*/ 60 h 895"/>
                  <a:gd name="T12" fmla="*/ 1100 w 1883"/>
                  <a:gd name="T13" fmla="*/ 26 h 895"/>
                  <a:gd name="T14" fmla="*/ 948 w 1883"/>
                  <a:gd name="T15" fmla="*/ 6 h 895"/>
                  <a:gd name="T16" fmla="*/ 794 w 1883"/>
                  <a:gd name="T17" fmla="*/ 0 h 895"/>
                  <a:gd name="T18" fmla="*/ 740 w 1883"/>
                  <a:gd name="T19" fmla="*/ 0 h 895"/>
                  <a:gd name="T20" fmla="*/ 634 w 1883"/>
                  <a:gd name="T21" fmla="*/ 6 h 895"/>
                  <a:gd name="T22" fmla="*/ 530 w 1883"/>
                  <a:gd name="T23" fmla="*/ 20 h 895"/>
                  <a:gd name="T24" fmla="*/ 428 w 1883"/>
                  <a:gd name="T25" fmla="*/ 40 h 895"/>
                  <a:gd name="T26" fmla="*/ 328 w 1883"/>
                  <a:gd name="T27" fmla="*/ 64 h 895"/>
                  <a:gd name="T28" fmla="*/ 230 w 1883"/>
                  <a:gd name="T29" fmla="*/ 96 h 895"/>
                  <a:gd name="T30" fmla="*/ 136 w 1883"/>
                  <a:gd name="T31" fmla="*/ 134 h 895"/>
                  <a:gd name="T32" fmla="*/ 44 w 1883"/>
                  <a:gd name="T33" fmla="*/ 176 h 895"/>
                  <a:gd name="T34" fmla="*/ 216 w 1883"/>
                  <a:gd name="T35" fmla="*/ 428 h 895"/>
                  <a:gd name="T36" fmla="*/ 312 w 1883"/>
                  <a:gd name="T37" fmla="*/ 690 h 895"/>
                  <a:gd name="T38" fmla="*/ 426 w 1883"/>
                  <a:gd name="T39" fmla="*/ 640 h 895"/>
                  <a:gd name="T40" fmla="*/ 548 w 1883"/>
                  <a:gd name="T41" fmla="*/ 604 h 895"/>
                  <a:gd name="T42" fmla="*/ 674 w 1883"/>
                  <a:gd name="T43" fmla="*/ 582 h 895"/>
                  <a:gd name="T44" fmla="*/ 804 w 1883"/>
                  <a:gd name="T45" fmla="*/ 574 h 895"/>
                  <a:gd name="T46" fmla="*/ 860 w 1883"/>
                  <a:gd name="T47" fmla="*/ 574 h 895"/>
                  <a:gd name="T48" fmla="*/ 972 w 1883"/>
                  <a:gd name="T49" fmla="*/ 586 h 895"/>
                  <a:gd name="T50" fmla="*/ 1078 w 1883"/>
                  <a:gd name="T51" fmla="*/ 608 h 895"/>
                  <a:gd name="T52" fmla="*/ 1182 w 1883"/>
                  <a:gd name="T53" fmla="*/ 640 h 895"/>
                  <a:gd name="T54" fmla="*/ 1280 w 1883"/>
                  <a:gd name="T55" fmla="*/ 682 h 895"/>
                  <a:gd name="T56" fmla="*/ 1374 w 1883"/>
                  <a:gd name="T57" fmla="*/ 732 h 895"/>
                  <a:gd name="T58" fmla="*/ 1462 w 1883"/>
                  <a:gd name="T59" fmla="*/ 792 h 895"/>
                  <a:gd name="T60" fmla="*/ 1544 w 1883"/>
                  <a:gd name="T61" fmla="*/ 859 h 895"/>
                  <a:gd name="T62" fmla="*/ 1764 w 1883"/>
                  <a:gd name="T63" fmla="*/ 714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3" h="895">
                    <a:moveTo>
                      <a:pt x="1883" y="402"/>
                    </a:moveTo>
                    <a:lnTo>
                      <a:pt x="1883" y="402"/>
                    </a:lnTo>
                    <a:lnTo>
                      <a:pt x="1828" y="356"/>
                    </a:lnTo>
                    <a:lnTo>
                      <a:pt x="1770" y="312"/>
                    </a:lnTo>
                    <a:lnTo>
                      <a:pt x="1710" y="272"/>
                    </a:lnTo>
                    <a:lnTo>
                      <a:pt x="1648" y="232"/>
                    </a:lnTo>
                    <a:lnTo>
                      <a:pt x="1586" y="198"/>
                    </a:lnTo>
                    <a:lnTo>
                      <a:pt x="1520" y="164"/>
                    </a:lnTo>
                    <a:lnTo>
                      <a:pt x="1454" y="134"/>
                    </a:lnTo>
                    <a:lnTo>
                      <a:pt x="1386" y="106"/>
                    </a:lnTo>
                    <a:lnTo>
                      <a:pt x="1316" y="82"/>
                    </a:lnTo>
                    <a:lnTo>
                      <a:pt x="1244" y="60"/>
                    </a:lnTo>
                    <a:lnTo>
                      <a:pt x="1172" y="42"/>
                    </a:lnTo>
                    <a:lnTo>
                      <a:pt x="1100" y="26"/>
                    </a:lnTo>
                    <a:lnTo>
                      <a:pt x="1024" y="14"/>
                    </a:lnTo>
                    <a:lnTo>
                      <a:pt x="948" y="6"/>
                    </a:lnTo>
                    <a:lnTo>
                      <a:pt x="872" y="0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740" y="0"/>
                    </a:lnTo>
                    <a:lnTo>
                      <a:pt x="688" y="2"/>
                    </a:lnTo>
                    <a:lnTo>
                      <a:pt x="634" y="6"/>
                    </a:lnTo>
                    <a:lnTo>
                      <a:pt x="582" y="12"/>
                    </a:lnTo>
                    <a:lnTo>
                      <a:pt x="530" y="20"/>
                    </a:lnTo>
                    <a:lnTo>
                      <a:pt x="480" y="28"/>
                    </a:lnTo>
                    <a:lnTo>
                      <a:pt x="428" y="40"/>
                    </a:lnTo>
                    <a:lnTo>
                      <a:pt x="378" y="52"/>
                    </a:lnTo>
                    <a:lnTo>
                      <a:pt x="328" y="64"/>
                    </a:lnTo>
                    <a:lnTo>
                      <a:pt x="280" y="80"/>
                    </a:lnTo>
                    <a:lnTo>
                      <a:pt x="230" y="96"/>
                    </a:lnTo>
                    <a:lnTo>
                      <a:pt x="184" y="114"/>
                    </a:lnTo>
                    <a:lnTo>
                      <a:pt x="136" y="134"/>
                    </a:lnTo>
                    <a:lnTo>
                      <a:pt x="90" y="154"/>
                    </a:lnTo>
                    <a:lnTo>
                      <a:pt x="44" y="176"/>
                    </a:lnTo>
                    <a:lnTo>
                      <a:pt x="0" y="200"/>
                    </a:lnTo>
                    <a:lnTo>
                      <a:pt x="216" y="428"/>
                    </a:lnTo>
                    <a:lnTo>
                      <a:pt x="312" y="690"/>
                    </a:lnTo>
                    <a:lnTo>
                      <a:pt x="312" y="690"/>
                    </a:lnTo>
                    <a:lnTo>
                      <a:pt x="368" y="664"/>
                    </a:lnTo>
                    <a:lnTo>
                      <a:pt x="426" y="640"/>
                    </a:lnTo>
                    <a:lnTo>
                      <a:pt x="486" y="620"/>
                    </a:lnTo>
                    <a:lnTo>
                      <a:pt x="548" y="604"/>
                    </a:lnTo>
                    <a:lnTo>
                      <a:pt x="610" y="590"/>
                    </a:lnTo>
                    <a:lnTo>
                      <a:pt x="674" y="582"/>
                    </a:lnTo>
                    <a:lnTo>
                      <a:pt x="738" y="576"/>
                    </a:lnTo>
                    <a:lnTo>
                      <a:pt x="804" y="574"/>
                    </a:lnTo>
                    <a:lnTo>
                      <a:pt x="804" y="574"/>
                    </a:lnTo>
                    <a:lnTo>
                      <a:pt x="860" y="574"/>
                    </a:lnTo>
                    <a:lnTo>
                      <a:pt x="916" y="580"/>
                    </a:lnTo>
                    <a:lnTo>
                      <a:pt x="972" y="586"/>
                    </a:lnTo>
                    <a:lnTo>
                      <a:pt x="1026" y="596"/>
                    </a:lnTo>
                    <a:lnTo>
                      <a:pt x="1078" y="608"/>
                    </a:lnTo>
                    <a:lnTo>
                      <a:pt x="1130" y="622"/>
                    </a:lnTo>
                    <a:lnTo>
                      <a:pt x="1182" y="640"/>
                    </a:lnTo>
                    <a:lnTo>
                      <a:pt x="1232" y="660"/>
                    </a:lnTo>
                    <a:lnTo>
                      <a:pt x="1280" y="682"/>
                    </a:lnTo>
                    <a:lnTo>
                      <a:pt x="1328" y="706"/>
                    </a:lnTo>
                    <a:lnTo>
                      <a:pt x="1374" y="732"/>
                    </a:lnTo>
                    <a:lnTo>
                      <a:pt x="1418" y="760"/>
                    </a:lnTo>
                    <a:lnTo>
                      <a:pt x="1462" y="792"/>
                    </a:lnTo>
                    <a:lnTo>
                      <a:pt x="1504" y="825"/>
                    </a:lnTo>
                    <a:lnTo>
                      <a:pt x="1544" y="859"/>
                    </a:lnTo>
                    <a:lnTo>
                      <a:pt x="1582" y="895"/>
                    </a:lnTo>
                    <a:lnTo>
                      <a:pt x="1764" y="714"/>
                    </a:lnTo>
                    <a:lnTo>
                      <a:pt x="1883" y="4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"/>
              </a:p>
            </p:txBody>
          </p:sp>
          <p:sp>
            <p:nvSpPr>
              <p:cNvPr id="20" name="Freeform 28">
                <a:extLst>
                  <a:ext uri="{FF2B5EF4-FFF2-40B4-BE49-F238E27FC236}">
                    <a16:creationId xmlns:a16="http://schemas.microsoft.com/office/drawing/2014/main" id="{C0ED8463-4CFA-423F-BF2C-F3B318347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6" y="592138"/>
                <a:ext cx="720725" cy="720725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6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4 w 454"/>
                  <a:gd name="T25" fmla="*/ 376 h 454"/>
                  <a:gd name="T26" fmla="*/ 86 w 454"/>
                  <a:gd name="T27" fmla="*/ 406 h 454"/>
                  <a:gd name="T28" fmla="*/ 122 w 454"/>
                  <a:gd name="T29" fmla="*/ 430 h 454"/>
                  <a:gd name="T30" fmla="*/ 164 w 454"/>
                  <a:gd name="T31" fmla="*/ 446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2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200 h 454"/>
                  <a:gd name="T54" fmla="*/ 442 w 454"/>
                  <a:gd name="T55" fmla="*/ 156 h 454"/>
                  <a:gd name="T56" fmla="*/ 424 w 454"/>
                  <a:gd name="T57" fmla="*/ 114 h 454"/>
                  <a:gd name="T58" fmla="*/ 398 w 454"/>
                  <a:gd name="T59" fmla="*/ 80 h 454"/>
                  <a:gd name="T60" fmla="*/ 366 w 454"/>
                  <a:gd name="T61" fmla="*/ 50 h 454"/>
                  <a:gd name="T62" fmla="*/ 330 w 454"/>
                  <a:gd name="T63" fmla="*/ 26 h 454"/>
                  <a:gd name="T64" fmla="*/ 290 w 454"/>
                  <a:gd name="T65" fmla="*/ 10 h 454"/>
                  <a:gd name="T66" fmla="*/ 244 w 454"/>
                  <a:gd name="T67" fmla="*/ 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8"/>
                    </a:lnTo>
                    <a:lnTo>
                      <a:pt x="36" y="106"/>
                    </a:lnTo>
                    <a:lnTo>
                      <a:pt x="24" y="124"/>
                    </a:lnTo>
                    <a:lnTo>
                      <a:pt x="16" y="144"/>
                    </a:lnTo>
                    <a:lnTo>
                      <a:pt x="8" y="166"/>
                    </a:lnTo>
                    <a:lnTo>
                      <a:pt x="4" y="186"/>
                    </a:lnTo>
                    <a:lnTo>
                      <a:pt x="0" y="210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4" y="376"/>
                    </a:lnTo>
                    <a:lnTo>
                      <a:pt x="70" y="392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2" y="430"/>
                    </a:lnTo>
                    <a:lnTo>
                      <a:pt x="142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4" y="452"/>
                    </a:lnTo>
                    <a:lnTo>
                      <a:pt x="278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4" y="400"/>
                    </a:lnTo>
                    <a:lnTo>
                      <a:pt x="390" y="384"/>
                    </a:lnTo>
                    <a:lnTo>
                      <a:pt x="404" y="368"/>
                    </a:lnTo>
                    <a:lnTo>
                      <a:pt x="418" y="350"/>
                    </a:lnTo>
                    <a:lnTo>
                      <a:pt x="428" y="332"/>
                    </a:lnTo>
                    <a:lnTo>
                      <a:pt x="438" y="312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2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200"/>
                    </a:lnTo>
                    <a:lnTo>
                      <a:pt x="448" y="176"/>
                    </a:lnTo>
                    <a:lnTo>
                      <a:pt x="442" y="156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80"/>
                    </a:lnTo>
                    <a:lnTo>
                      <a:pt x="384" y="64"/>
                    </a:lnTo>
                    <a:lnTo>
                      <a:pt x="366" y="50"/>
                    </a:lnTo>
                    <a:lnTo>
                      <a:pt x="350" y="36"/>
                    </a:lnTo>
                    <a:lnTo>
                      <a:pt x="330" y="26"/>
                    </a:lnTo>
                    <a:lnTo>
                      <a:pt x="310" y="16"/>
                    </a:lnTo>
                    <a:lnTo>
                      <a:pt x="290" y="10"/>
                    </a:lnTo>
                    <a:lnTo>
                      <a:pt x="268" y="4"/>
                    </a:lnTo>
                    <a:lnTo>
                      <a:pt x="244" y="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A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14157B-C339-4B32-AA77-ED5581057633}"/>
                </a:ext>
              </a:extLst>
            </p:cNvPr>
            <p:cNvSpPr txBox="1"/>
            <p:nvPr/>
          </p:nvSpPr>
          <p:spPr>
            <a:xfrm>
              <a:off x="3993726" y="2391152"/>
              <a:ext cx="1743289" cy="50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Strategize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8B3AA8-663B-4274-962C-566A5641FCC6}"/>
                </a:ext>
              </a:extLst>
            </p:cNvPr>
            <p:cNvSpPr txBox="1"/>
            <p:nvPr/>
          </p:nvSpPr>
          <p:spPr>
            <a:xfrm>
              <a:off x="5910404" y="2030220"/>
              <a:ext cx="1778748" cy="35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schemeClr val="bg2">
                      <a:lumMod val="75000"/>
                    </a:schemeClr>
                  </a:solidFill>
                </a:rPr>
                <a:t>Define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8A956B-6996-4E50-A1D4-EDE401BE7414}"/>
                </a:ext>
              </a:extLst>
            </p:cNvPr>
            <p:cNvSpPr txBox="1"/>
            <p:nvPr/>
          </p:nvSpPr>
          <p:spPr>
            <a:xfrm>
              <a:off x="5370302" y="3657039"/>
              <a:ext cx="1347506" cy="35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schemeClr val="bg2">
                      <a:lumMod val="75000"/>
                    </a:schemeClr>
                  </a:solidFill>
                </a:rPr>
                <a:t>Extract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541823-F27B-484A-A29E-81F830BB5273}"/>
                </a:ext>
              </a:extLst>
            </p:cNvPr>
            <p:cNvSpPr txBox="1"/>
            <p:nvPr/>
          </p:nvSpPr>
          <p:spPr>
            <a:xfrm>
              <a:off x="2687784" y="3657039"/>
              <a:ext cx="1347506" cy="50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" b="1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Validate &amp; Enhance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3D03D2-F887-4126-BFC5-3C6B4573DAEC}"/>
                </a:ext>
              </a:extLst>
            </p:cNvPr>
            <p:cNvSpPr txBox="1"/>
            <p:nvPr/>
          </p:nvSpPr>
          <p:spPr>
            <a:xfrm>
              <a:off x="2005203" y="2013294"/>
              <a:ext cx="1347506" cy="358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" b="1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Finalize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D3D4FFA-5971-43AF-A7D1-5460868B543D}"/>
                </a:ext>
              </a:extLst>
            </p:cNvPr>
            <p:cNvGrpSpPr/>
            <p:nvPr/>
          </p:nvGrpSpPr>
          <p:grpSpPr>
            <a:xfrm>
              <a:off x="4433190" y="3044179"/>
              <a:ext cx="1346574" cy="1069415"/>
              <a:chOff x="5591176" y="4225926"/>
              <a:chExt cx="2703513" cy="2173287"/>
            </a:xfrm>
            <a:solidFill>
              <a:schemeClr val="bg2">
                <a:lumMod val="90000"/>
              </a:schemeClr>
            </a:solidFill>
          </p:grpSpPr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13C539D0-291F-4A60-9FD6-33374EE85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1176" y="4225926"/>
                <a:ext cx="2703513" cy="1735138"/>
              </a:xfrm>
              <a:custGeom>
                <a:avLst/>
                <a:gdLst>
                  <a:gd name="T0" fmla="*/ 1168 w 1703"/>
                  <a:gd name="T1" fmla="*/ 0 h 1093"/>
                  <a:gd name="T2" fmla="*/ 1130 w 1703"/>
                  <a:gd name="T3" fmla="*/ 58 h 1093"/>
                  <a:gd name="T4" fmla="*/ 1042 w 1703"/>
                  <a:gd name="T5" fmla="*/ 164 h 1093"/>
                  <a:gd name="T6" fmla="*/ 944 w 1703"/>
                  <a:gd name="T7" fmla="*/ 260 h 1093"/>
                  <a:gd name="T8" fmla="*/ 834 w 1703"/>
                  <a:gd name="T9" fmla="*/ 342 h 1093"/>
                  <a:gd name="T10" fmla="*/ 712 w 1703"/>
                  <a:gd name="T11" fmla="*/ 412 h 1093"/>
                  <a:gd name="T12" fmla="*/ 584 w 1703"/>
                  <a:gd name="T13" fmla="*/ 465 h 1093"/>
                  <a:gd name="T14" fmla="*/ 446 w 1703"/>
                  <a:gd name="T15" fmla="*/ 501 h 1093"/>
                  <a:gd name="T16" fmla="*/ 304 w 1703"/>
                  <a:gd name="T17" fmla="*/ 521 h 1093"/>
                  <a:gd name="T18" fmla="*/ 230 w 1703"/>
                  <a:gd name="T19" fmla="*/ 523 h 1093"/>
                  <a:gd name="T20" fmla="*/ 166 w 1703"/>
                  <a:gd name="T21" fmla="*/ 521 h 1093"/>
                  <a:gd name="T22" fmla="*/ 0 w 1703"/>
                  <a:gd name="T23" fmla="*/ 787 h 1093"/>
                  <a:gd name="T24" fmla="*/ 18 w 1703"/>
                  <a:gd name="T25" fmla="*/ 1081 h 1093"/>
                  <a:gd name="T26" fmla="*/ 118 w 1703"/>
                  <a:gd name="T27" fmla="*/ 1091 h 1093"/>
                  <a:gd name="T28" fmla="*/ 220 w 1703"/>
                  <a:gd name="T29" fmla="*/ 1093 h 1093"/>
                  <a:gd name="T30" fmla="*/ 280 w 1703"/>
                  <a:gd name="T31" fmla="*/ 1093 h 1093"/>
                  <a:gd name="T32" fmla="*/ 400 w 1703"/>
                  <a:gd name="T33" fmla="*/ 1083 h 1093"/>
                  <a:gd name="T34" fmla="*/ 516 w 1703"/>
                  <a:gd name="T35" fmla="*/ 1067 h 1093"/>
                  <a:gd name="T36" fmla="*/ 628 w 1703"/>
                  <a:gd name="T37" fmla="*/ 1043 h 1093"/>
                  <a:gd name="T38" fmla="*/ 740 w 1703"/>
                  <a:gd name="T39" fmla="*/ 1011 h 1093"/>
                  <a:gd name="T40" fmla="*/ 846 w 1703"/>
                  <a:gd name="T41" fmla="*/ 973 h 1093"/>
                  <a:gd name="T42" fmla="*/ 950 w 1703"/>
                  <a:gd name="T43" fmla="*/ 927 h 1093"/>
                  <a:gd name="T44" fmla="*/ 1050 w 1703"/>
                  <a:gd name="T45" fmla="*/ 873 h 1093"/>
                  <a:gd name="T46" fmla="*/ 1146 w 1703"/>
                  <a:gd name="T47" fmla="*/ 815 h 1093"/>
                  <a:gd name="T48" fmla="*/ 1236 w 1703"/>
                  <a:gd name="T49" fmla="*/ 749 h 1093"/>
                  <a:gd name="T50" fmla="*/ 1323 w 1703"/>
                  <a:gd name="T51" fmla="*/ 679 h 1093"/>
                  <a:gd name="T52" fmla="*/ 1405 w 1703"/>
                  <a:gd name="T53" fmla="*/ 603 h 1093"/>
                  <a:gd name="T54" fmla="*/ 1481 w 1703"/>
                  <a:gd name="T55" fmla="*/ 521 h 1093"/>
                  <a:gd name="T56" fmla="*/ 1551 w 1703"/>
                  <a:gd name="T57" fmla="*/ 435 h 1093"/>
                  <a:gd name="T58" fmla="*/ 1617 w 1703"/>
                  <a:gd name="T59" fmla="*/ 342 h 1093"/>
                  <a:gd name="T60" fmla="*/ 1675 w 1703"/>
                  <a:gd name="T61" fmla="*/ 246 h 1093"/>
                  <a:gd name="T62" fmla="*/ 1427 w 1703"/>
                  <a:gd name="T63" fmla="*/ 158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3" h="1093">
                    <a:moveTo>
                      <a:pt x="1427" y="158"/>
                    </a:moveTo>
                    <a:lnTo>
                      <a:pt x="1168" y="0"/>
                    </a:lnTo>
                    <a:lnTo>
                      <a:pt x="1168" y="0"/>
                    </a:lnTo>
                    <a:lnTo>
                      <a:pt x="1130" y="58"/>
                    </a:lnTo>
                    <a:lnTo>
                      <a:pt x="1088" y="112"/>
                    </a:lnTo>
                    <a:lnTo>
                      <a:pt x="1042" y="164"/>
                    </a:lnTo>
                    <a:lnTo>
                      <a:pt x="994" y="214"/>
                    </a:lnTo>
                    <a:lnTo>
                      <a:pt x="944" y="260"/>
                    </a:lnTo>
                    <a:lnTo>
                      <a:pt x="890" y="304"/>
                    </a:lnTo>
                    <a:lnTo>
                      <a:pt x="834" y="342"/>
                    </a:lnTo>
                    <a:lnTo>
                      <a:pt x="774" y="378"/>
                    </a:lnTo>
                    <a:lnTo>
                      <a:pt x="712" y="412"/>
                    </a:lnTo>
                    <a:lnTo>
                      <a:pt x="650" y="441"/>
                    </a:lnTo>
                    <a:lnTo>
                      <a:pt x="584" y="465"/>
                    </a:lnTo>
                    <a:lnTo>
                      <a:pt x="516" y="485"/>
                    </a:lnTo>
                    <a:lnTo>
                      <a:pt x="446" y="501"/>
                    </a:lnTo>
                    <a:lnTo>
                      <a:pt x="376" y="513"/>
                    </a:lnTo>
                    <a:lnTo>
                      <a:pt x="304" y="521"/>
                    </a:lnTo>
                    <a:lnTo>
                      <a:pt x="268" y="523"/>
                    </a:lnTo>
                    <a:lnTo>
                      <a:pt x="230" y="523"/>
                    </a:lnTo>
                    <a:lnTo>
                      <a:pt x="230" y="523"/>
                    </a:lnTo>
                    <a:lnTo>
                      <a:pt x="166" y="521"/>
                    </a:lnTo>
                    <a:lnTo>
                      <a:pt x="104" y="515"/>
                    </a:lnTo>
                    <a:lnTo>
                      <a:pt x="0" y="787"/>
                    </a:lnTo>
                    <a:lnTo>
                      <a:pt x="18" y="1081"/>
                    </a:lnTo>
                    <a:lnTo>
                      <a:pt x="18" y="1081"/>
                    </a:lnTo>
                    <a:lnTo>
                      <a:pt x="68" y="1087"/>
                    </a:lnTo>
                    <a:lnTo>
                      <a:pt x="118" y="1091"/>
                    </a:lnTo>
                    <a:lnTo>
                      <a:pt x="170" y="1093"/>
                    </a:lnTo>
                    <a:lnTo>
                      <a:pt x="220" y="1093"/>
                    </a:lnTo>
                    <a:lnTo>
                      <a:pt x="220" y="1093"/>
                    </a:lnTo>
                    <a:lnTo>
                      <a:pt x="280" y="1093"/>
                    </a:lnTo>
                    <a:lnTo>
                      <a:pt x="340" y="1089"/>
                    </a:lnTo>
                    <a:lnTo>
                      <a:pt x="400" y="1083"/>
                    </a:lnTo>
                    <a:lnTo>
                      <a:pt x="458" y="1077"/>
                    </a:lnTo>
                    <a:lnTo>
                      <a:pt x="516" y="1067"/>
                    </a:lnTo>
                    <a:lnTo>
                      <a:pt x="572" y="1057"/>
                    </a:lnTo>
                    <a:lnTo>
                      <a:pt x="628" y="1043"/>
                    </a:lnTo>
                    <a:lnTo>
                      <a:pt x="684" y="1029"/>
                    </a:lnTo>
                    <a:lnTo>
                      <a:pt x="740" y="1011"/>
                    </a:lnTo>
                    <a:lnTo>
                      <a:pt x="794" y="993"/>
                    </a:lnTo>
                    <a:lnTo>
                      <a:pt x="846" y="973"/>
                    </a:lnTo>
                    <a:lnTo>
                      <a:pt x="898" y="951"/>
                    </a:lnTo>
                    <a:lnTo>
                      <a:pt x="950" y="927"/>
                    </a:lnTo>
                    <a:lnTo>
                      <a:pt x="1000" y="901"/>
                    </a:lnTo>
                    <a:lnTo>
                      <a:pt x="1050" y="873"/>
                    </a:lnTo>
                    <a:lnTo>
                      <a:pt x="1098" y="845"/>
                    </a:lnTo>
                    <a:lnTo>
                      <a:pt x="1146" y="815"/>
                    </a:lnTo>
                    <a:lnTo>
                      <a:pt x="1192" y="783"/>
                    </a:lnTo>
                    <a:lnTo>
                      <a:pt x="1236" y="749"/>
                    </a:lnTo>
                    <a:lnTo>
                      <a:pt x="1279" y="715"/>
                    </a:lnTo>
                    <a:lnTo>
                      <a:pt x="1323" y="679"/>
                    </a:lnTo>
                    <a:lnTo>
                      <a:pt x="1365" y="641"/>
                    </a:lnTo>
                    <a:lnTo>
                      <a:pt x="1405" y="603"/>
                    </a:lnTo>
                    <a:lnTo>
                      <a:pt x="1443" y="563"/>
                    </a:lnTo>
                    <a:lnTo>
                      <a:pt x="1481" y="521"/>
                    </a:lnTo>
                    <a:lnTo>
                      <a:pt x="1517" y="477"/>
                    </a:lnTo>
                    <a:lnTo>
                      <a:pt x="1551" y="435"/>
                    </a:lnTo>
                    <a:lnTo>
                      <a:pt x="1585" y="388"/>
                    </a:lnTo>
                    <a:lnTo>
                      <a:pt x="1617" y="342"/>
                    </a:lnTo>
                    <a:lnTo>
                      <a:pt x="1647" y="294"/>
                    </a:lnTo>
                    <a:lnTo>
                      <a:pt x="1675" y="246"/>
                    </a:lnTo>
                    <a:lnTo>
                      <a:pt x="1703" y="196"/>
                    </a:lnTo>
                    <a:lnTo>
                      <a:pt x="1427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94C0EB4-88DE-40DE-BC9C-7CB55388B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1" y="54117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48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4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4 w 622"/>
                  <a:gd name="T31" fmla="*/ 610 h 622"/>
                  <a:gd name="T32" fmla="*/ 286 w 622"/>
                  <a:gd name="T33" fmla="*/ 620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78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4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48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4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4" y="610"/>
                    </a:lnTo>
                    <a:lnTo>
                      <a:pt x="254" y="616"/>
                    </a:lnTo>
                    <a:lnTo>
                      <a:pt x="286" y="620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0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78"/>
                    </a:lnTo>
                    <a:lnTo>
                      <a:pt x="588" y="452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0"/>
                    </a:lnTo>
                    <a:lnTo>
                      <a:pt x="606" y="212"/>
                    </a:lnTo>
                    <a:lnTo>
                      <a:pt x="594" y="182"/>
                    </a:lnTo>
                    <a:lnTo>
                      <a:pt x="582" y="156"/>
                    </a:lnTo>
                    <a:lnTo>
                      <a:pt x="564" y="130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649CA67C-370D-480D-942D-2EED94A05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1851" y="5545138"/>
                <a:ext cx="720725" cy="720725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2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4 h 454"/>
                  <a:gd name="T20" fmla="*/ 12 w 454"/>
                  <a:gd name="T21" fmla="*/ 298 h 454"/>
                  <a:gd name="T22" fmla="*/ 30 w 454"/>
                  <a:gd name="T23" fmla="*/ 340 h 454"/>
                  <a:gd name="T24" fmla="*/ 56 w 454"/>
                  <a:gd name="T25" fmla="*/ 374 h 454"/>
                  <a:gd name="T26" fmla="*/ 86 w 454"/>
                  <a:gd name="T27" fmla="*/ 404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2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4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8"/>
                    </a:lnTo>
                    <a:lnTo>
                      <a:pt x="12" y="298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6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C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DE536B6-8C56-4F57-BA7F-0D8FC9DD3403}"/>
              </a:ext>
            </a:extLst>
          </p:cNvPr>
          <p:cNvSpPr txBox="1"/>
          <p:nvPr/>
        </p:nvSpPr>
        <p:spPr>
          <a:xfrm>
            <a:off x="2051136" y="69954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Finalize organizational requirements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Priorities, KPIs, Targets &amp; DACs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Monetizing opportunities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Plans with monitoring &amp; controlling measures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6D1AC1-2109-4AD3-BDC9-29ED4E204B69}"/>
              </a:ext>
            </a:extLst>
          </p:cNvPr>
          <p:cNvSpPr txBox="1"/>
          <p:nvPr/>
        </p:nvSpPr>
        <p:spPr>
          <a:xfrm>
            <a:off x="-252536" y="1955013"/>
            <a:ext cx="9504472" cy="338554"/>
          </a:xfrm>
          <a:prstGeom prst="rect">
            <a:avLst/>
          </a:prstGeom>
          <a:noFill/>
          <a:ln w="38100" cmpd="dbl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Dimension KPIs / Targets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CCAC97-3889-47A6-99DF-052419209D8D}"/>
              </a:ext>
            </a:extLst>
          </p:cNvPr>
          <p:cNvCxnSpPr/>
          <p:nvPr/>
        </p:nvCxnSpPr>
        <p:spPr>
          <a:xfrm>
            <a:off x="2627784" y="2375647"/>
            <a:ext cx="0" cy="24940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57B7A1-7141-4D5F-92DC-54D97DB479D0}"/>
              </a:ext>
            </a:extLst>
          </p:cNvPr>
          <p:cNvSpPr txBox="1"/>
          <p:nvPr/>
        </p:nvSpPr>
        <p:spPr>
          <a:xfrm>
            <a:off x="2611052" y="2394716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 action="ppaction://hlinksldjump"/>
              </a:rPr>
              <a:t>Numerous data dimensions are 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Completeness, Conformity, Consistency, Duplicates, Accuracy, Integrity and accessibility are the key ones to consider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27F3B1-1453-4127-AB99-993D2A754D94}"/>
              </a:ext>
            </a:extLst>
          </p:cNvPr>
          <p:cNvSpPr txBox="1"/>
          <p:nvPr/>
        </p:nvSpPr>
        <p:spPr>
          <a:xfrm>
            <a:off x="2611052" y="3234028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Target setting for each data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Based on availability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Remember, law of diminishing returns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75629C-5CD5-4FF1-A388-937DA2F2229F}"/>
              </a:ext>
            </a:extLst>
          </p:cNvPr>
          <p:cNvSpPr txBox="1"/>
          <p:nvPr/>
        </p:nvSpPr>
        <p:spPr>
          <a:xfrm>
            <a:off x="2611052" y="4177495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Local purchasing practices, Pharma industry guidelines, QA/ QC requirements, Auditing KPIs (internal &amp; external), Physical verification and others </a:t>
            </a:r>
          </a:p>
        </p:txBody>
      </p:sp>
    </p:spTree>
    <p:extLst>
      <p:ext uri="{BB962C8B-B14F-4D97-AF65-F5344CB8AC3E}">
        <p14:creationId xmlns:p14="http://schemas.microsoft.com/office/powerpoint/2010/main" val="21238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43" grpId="0"/>
      <p:bldP spid="44" grpId="0" animBg="1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D348F121-33D6-4DF5-98CB-76112F6D30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200" y="2375647"/>
            <a:ext cx="3203848" cy="2745314"/>
          </a:xfrm>
        </p:spPr>
        <p:txBody>
          <a:bodyPr>
            <a:normAutofit/>
          </a:bodyPr>
          <a:lstStyle/>
          <a:p>
            <a:r>
              <a:rPr lang="en-US" sz="1600" dirty="0"/>
              <a:t>Personnel 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Technology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Methodologies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B8735-F34B-497B-A586-760CC2BB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2CF2-CE72-4454-945E-BC70D432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E536B6-8C56-4F57-BA7F-0D8FC9DD3403}"/>
              </a:ext>
            </a:extLst>
          </p:cNvPr>
          <p:cNvSpPr txBox="1"/>
          <p:nvPr/>
        </p:nvSpPr>
        <p:spPr>
          <a:xfrm>
            <a:off x="2051136" y="651341"/>
            <a:ext cx="6553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Research available data and extract relevant information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Existing data, manuals &amp; drawings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Web based catalogues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Physical verification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Vendor contact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6D1AC1-2109-4AD3-BDC9-29ED4E204B69}"/>
              </a:ext>
            </a:extLst>
          </p:cNvPr>
          <p:cNvSpPr txBox="1"/>
          <p:nvPr/>
        </p:nvSpPr>
        <p:spPr>
          <a:xfrm>
            <a:off x="-252536" y="1955013"/>
            <a:ext cx="9504472" cy="338554"/>
          </a:xfrm>
          <a:prstGeom prst="rect">
            <a:avLst/>
          </a:prstGeom>
          <a:noFill/>
          <a:ln w="38100" cmpd="dbl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S&amp;V Accelerators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CCAC97-3889-47A6-99DF-052419209D8D}"/>
              </a:ext>
            </a:extLst>
          </p:cNvPr>
          <p:cNvCxnSpPr/>
          <p:nvPr/>
        </p:nvCxnSpPr>
        <p:spPr>
          <a:xfrm>
            <a:off x="2627784" y="2375647"/>
            <a:ext cx="0" cy="24940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57B7A1-7141-4D5F-92DC-54D97DB479D0}"/>
              </a:ext>
            </a:extLst>
          </p:cNvPr>
          <p:cNvSpPr txBox="1"/>
          <p:nvPr/>
        </p:nvSpPr>
        <p:spPr>
          <a:xfrm>
            <a:off x="2611052" y="2394716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" action="ppaction://noaction"/>
              </a:rPr>
              <a:t>Extraction of relevant data requires data consultants and their discretion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" action="ppaction://noaction"/>
              </a:rPr>
              <a:t>S&amp;V data consultants are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" action="ppaction://noaction"/>
              </a:rPr>
              <a:t>Understanding of taxonomy is critical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27F3B1-1453-4127-AB99-993D2A754D94}"/>
              </a:ext>
            </a:extLst>
          </p:cNvPr>
          <p:cNvSpPr txBox="1"/>
          <p:nvPr/>
        </p:nvSpPr>
        <p:spPr>
          <a:xfrm>
            <a:off x="2611052" y="3234028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 action="ppaction://hlinksldjump"/>
              </a:rPr>
              <a:t>Data Dictionaries fed into tools can make it intelligent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 action="ppaction://hlinksldjump"/>
              </a:rPr>
              <a:t>Tools provide the ability to standardize and parse data (~30% – 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 action="ppaction://hlinksldjump"/>
              </a:rPr>
              <a:t>Potential duplicates identification methodologies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75629C-5CD5-4FF1-A388-937DA2F2229F}"/>
              </a:ext>
            </a:extLst>
          </p:cNvPr>
          <p:cNvSpPr txBox="1"/>
          <p:nvPr/>
        </p:nvSpPr>
        <p:spPr>
          <a:xfrm>
            <a:off x="2611052" y="4065915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PMBOK for 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DMBOK for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BMBOK for business requirements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Iterative processing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1B6597-A2F2-4B77-9299-3CBD3890978B}"/>
              </a:ext>
            </a:extLst>
          </p:cNvPr>
          <p:cNvGrpSpPr/>
          <p:nvPr/>
        </p:nvGrpSpPr>
        <p:grpSpPr>
          <a:xfrm>
            <a:off x="-82584" y="614198"/>
            <a:ext cx="2325064" cy="1274613"/>
            <a:chOff x="2005203" y="1190473"/>
            <a:chExt cx="5683949" cy="296828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2FA2B8-CD05-4F36-93FB-C01ACD8E7D61}"/>
                </a:ext>
              </a:extLst>
            </p:cNvPr>
            <p:cNvGrpSpPr/>
            <p:nvPr/>
          </p:nvGrpSpPr>
          <p:grpSpPr>
            <a:xfrm>
              <a:off x="3284293" y="1434196"/>
              <a:ext cx="846848" cy="1353761"/>
              <a:chOff x="3284538" y="954088"/>
              <a:chExt cx="1700213" cy="2751138"/>
            </a:xfrm>
            <a:solidFill>
              <a:schemeClr val="bg2">
                <a:lumMod val="90000"/>
              </a:schemeClr>
            </a:solidFill>
          </p:grpSpPr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id="{7BC0F1E2-6178-4350-8248-DBBEA35D1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4538" y="1077913"/>
                <a:ext cx="1700213" cy="2627313"/>
              </a:xfrm>
              <a:custGeom>
                <a:avLst/>
                <a:gdLst>
                  <a:gd name="T0" fmla="*/ 596 w 1071"/>
                  <a:gd name="T1" fmla="*/ 1575 h 1655"/>
                  <a:gd name="T2" fmla="*/ 586 w 1071"/>
                  <a:gd name="T3" fmla="*/ 1489 h 1655"/>
                  <a:gd name="T4" fmla="*/ 582 w 1071"/>
                  <a:gd name="T5" fmla="*/ 1403 h 1655"/>
                  <a:gd name="T6" fmla="*/ 584 w 1071"/>
                  <a:gd name="T7" fmla="*/ 1331 h 1655"/>
                  <a:gd name="T8" fmla="*/ 602 w 1071"/>
                  <a:gd name="T9" fmla="*/ 1193 h 1655"/>
                  <a:gd name="T10" fmla="*/ 636 w 1071"/>
                  <a:gd name="T11" fmla="*/ 1061 h 1655"/>
                  <a:gd name="T12" fmla="*/ 686 w 1071"/>
                  <a:gd name="T13" fmla="*/ 935 h 1655"/>
                  <a:gd name="T14" fmla="*/ 750 w 1071"/>
                  <a:gd name="T15" fmla="*/ 817 h 1655"/>
                  <a:gd name="T16" fmla="*/ 828 w 1071"/>
                  <a:gd name="T17" fmla="*/ 709 h 1655"/>
                  <a:gd name="T18" fmla="*/ 917 w 1071"/>
                  <a:gd name="T19" fmla="*/ 611 h 1655"/>
                  <a:gd name="T20" fmla="*/ 1017 w 1071"/>
                  <a:gd name="T21" fmla="*/ 524 h 1655"/>
                  <a:gd name="T22" fmla="*/ 977 w 1071"/>
                  <a:gd name="T23" fmla="*/ 226 h 1655"/>
                  <a:gd name="T24" fmla="*/ 754 w 1071"/>
                  <a:gd name="T25" fmla="*/ 0 h 1655"/>
                  <a:gd name="T26" fmla="*/ 670 w 1071"/>
                  <a:gd name="T27" fmla="*/ 60 h 1655"/>
                  <a:gd name="T28" fmla="*/ 592 w 1071"/>
                  <a:gd name="T29" fmla="*/ 124 h 1655"/>
                  <a:gd name="T30" fmla="*/ 516 w 1071"/>
                  <a:gd name="T31" fmla="*/ 192 h 1655"/>
                  <a:gd name="T32" fmla="*/ 444 w 1071"/>
                  <a:gd name="T33" fmla="*/ 264 h 1655"/>
                  <a:gd name="T34" fmla="*/ 378 w 1071"/>
                  <a:gd name="T35" fmla="*/ 340 h 1655"/>
                  <a:gd name="T36" fmla="*/ 316 w 1071"/>
                  <a:gd name="T37" fmla="*/ 420 h 1655"/>
                  <a:gd name="T38" fmla="*/ 258 w 1071"/>
                  <a:gd name="T39" fmla="*/ 506 h 1655"/>
                  <a:gd name="T40" fmla="*/ 206 w 1071"/>
                  <a:gd name="T41" fmla="*/ 595 h 1655"/>
                  <a:gd name="T42" fmla="*/ 160 w 1071"/>
                  <a:gd name="T43" fmla="*/ 685 h 1655"/>
                  <a:gd name="T44" fmla="*/ 118 w 1071"/>
                  <a:gd name="T45" fmla="*/ 781 h 1655"/>
                  <a:gd name="T46" fmla="*/ 84 w 1071"/>
                  <a:gd name="T47" fmla="*/ 877 h 1655"/>
                  <a:gd name="T48" fmla="*/ 54 w 1071"/>
                  <a:gd name="T49" fmla="*/ 977 h 1655"/>
                  <a:gd name="T50" fmla="*/ 30 w 1071"/>
                  <a:gd name="T51" fmla="*/ 1081 h 1655"/>
                  <a:gd name="T52" fmla="*/ 14 w 1071"/>
                  <a:gd name="T53" fmla="*/ 1185 h 1655"/>
                  <a:gd name="T54" fmla="*/ 4 w 1071"/>
                  <a:gd name="T55" fmla="*/ 1291 h 1655"/>
                  <a:gd name="T56" fmla="*/ 0 w 1071"/>
                  <a:gd name="T57" fmla="*/ 1401 h 1655"/>
                  <a:gd name="T58" fmla="*/ 2 w 1071"/>
                  <a:gd name="T59" fmla="*/ 1465 h 1655"/>
                  <a:gd name="T60" fmla="*/ 10 w 1071"/>
                  <a:gd name="T61" fmla="*/ 1591 h 1655"/>
                  <a:gd name="T62" fmla="*/ 316 w 1071"/>
                  <a:gd name="T63" fmla="*/ 1553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1" h="1655">
                    <a:moveTo>
                      <a:pt x="596" y="1575"/>
                    </a:moveTo>
                    <a:lnTo>
                      <a:pt x="596" y="1575"/>
                    </a:lnTo>
                    <a:lnTo>
                      <a:pt x="590" y="1533"/>
                    </a:lnTo>
                    <a:lnTo>
                      <a:pt x="586" y="1489"/>
                    </a:lnTo>
                    <a:lnTo>
                      <a:pt x="582" y="1447"/>
                    </a:lnTo>
                    <a:lnTo>
                      <a:pt x="582" y="1403"/>
                    </a:lnTo>
                    <a:lnTo>
                      <a:pt x="582" y="1403"/>
                    </a:lnTo>
                    <a:lnTo>
                      <a:pt x="584" y="1331"/>
                    </a:lnTo>
                    <a:lnTo>
                      <a:pt x="590" y="1261"/>
                    </a:lnTo>
                    <a:lnTo>
                      <a:pt x="602" y="1193"/>
                    </a:lnTo>
                    <a:lnTo>
                      <a:pt x="616" y="1127"/>
                    </a:lnTo>
                    <a:lnTo>
                      <a:pt x="636" y="1061"/>
                    </a:lnTo>
                    <a:lnTo>
                      <a:pt x="658" y="997"/>
                    </a:lnTo>
                    <a:lnTo>
                      <a:pt x="686" y="935"/>
                    </a:lnTo>
                    <a:lnTo>
                      <a:pt x="716" y="875"/>
                    </a:lnTo>
                    <a:lnTo>
                      <a:pt x="750" y="817"/>
                    </a:lnTo>
                    <a:lnTo>
                      <a:pt x="788" y="763"/>
                    </a:lnTo>
                    <a:lnTo>
                      <a:pt x="828" y="709"/>
                    </a:lnTo>
                    <a:lnTo>
                      <a:pt x="869" y="659"/>
                    </a:lnTo>
                    <a:lnTo>
                      <a:pt x="917" y="611"/>
                    </a:lnTo>
                    <a:lnTo>
                      <a:pt x="965" y="567"/>
                    </a:lnTo>
                    <a:lnTo>
                      <a:pt x="1017" y="524"/>
                    </a:lnTo>
                    <a:lnTo>
                      <a:pt x="1071" y="484"/>
                    </a:lnTo>
                    <a:lnTo>
                      <a:pt x="977" y="226"/>
                    </a:lnTo>
                    <a:lnTo>
                      <a:pt x="754" y="0"/>
                    </a:lnTo>
                    <a:lnTo>
                      <a:pt x="754" y="0"/>
                    </a:lnTo>
                    <a:lnTo>
                      <a:pt x="712" y="30"/>
                    </a:lnTo>
                    <a:lnTo>
                      <a:pt x="670" y="60"/>
                    </a:lnTo>
                    <a:lnTo>
                      <a:pt x="630" y="90"/>
                    </a:lnTo>
                    <a:lnTo>
                      <a:pt x="592" y="124"/>
                    </a:lnTo>
                    <a:lnTo>
                      <a:pt x="552" y="156"/>
                    </a:lnTo>
                    <a:lnTo>
                      <a:pt x="516" y="192"/>
                    </a:lnTo>
                    <a:lnTo>
                      <a:pt x="480" y="226"/>
                    </a:lnTo>
                    <a:lnTo>
                      <a:pt x="444" y="264"/>
                    </a:lnTo>
                    <a:lnTo>
                      <a:pt x="410" y="302"/>
                    </a:lnTo>
                    <a:lnTo>
                      <a:pt x="378" y="340"/>
                    </a:lnTo>
                    <a:lnTo>
                      <a:pt x="346" y="380"/>
                    </a:lnTo>
                    <a:lnTo>
                      <a:pt x="316" y="420"/>
                    </a:lnTo>
                    <a:lnTo>
                      <a:pt x="286" y="462"/>
                    </a:lnTo>
                    <a:lnTo>
                      <a:pt x="258" y="506"/>
                    </a:lnTo>
                    <a:lnTo>
                      <a:pt x="232" y="549"/>
                    </a:lnTo>
                    <a:lnTo>
                      <a:pt x="206" y="595"/>
                    </a:lnTo>
                    <a:lnTo>
                      <a:pt x="182" y="639"/>
                    </a:lnTo>
                    <a:lnTo>
                      <a:pt x="160" y="685"/>
                    </a:lnTo>
                    <a:lnTo>
                      <a:pt x="138" y="733"/>
                    </a:lnTo>
                    <a:lnTo>
                      <a:pt x="118" y="781"/>
                    </a:lnTo>
                    <a:lnTo>
                      <a:pt x="100" y="829"/>
                    </a:lnTo>
                    <a:lnTo>
                      <a:pt x="84" y="877"/>
                    </a:lnTo>
                    <a:lnTo>
                      <a:pt x="68" y="927"/>
                    </a:lnTo>
                    <a:lnTo>
                      <a:pt x="54" y="977"/>
                    </a:lnTo>
                    <a:lnTo>
                      <a:pt x="42" y="1029"/>
                    </a:lnTo>
                    <a:lnTo>
                      <a:pt x="30" y="1081"/>
                    </a:lnTo>
                    <a:lnTo>
                      <a:pt x="22" y="1133"/>
                    </a:lnTo>
                    <a:lnTo>
                      <a:pt x="14" y="1185"/>
                    </a:lnTo>
                    <a:lnTo>
                      <a:pt x="8" y="1239"/>
                    </a:lnTo>
                    <a:lnTo>
                      <a:pt x="4" y="1291"/>
                    </a:lnTo>
                    <a:lnTo>
                      <a:pt x="0" y="1347"/>
                    </a:lnTo>
                    <a:lnTo>
                      <a:pt x="0" y="1401"/>
                    </a:lnTo>
                    <a:lnTo>
                      <a:pt x="0" y="1401"/>
                    </a:lnTo>
                    <a:lnTo>
                      <a:pt x="2" y="1465"/>
                    </a:lnTo>
                    <a:lnTo>
                      <a:pt x="4" y="1529"/>
                    </a:lnTo>
                    <a:lnTo>
                      <a:pt x="10" y="1591"/>
                    </a:lnTo>
                    <a:lnTo>
                      <a:pt x="20" y="1655"/>
                    </a:lnTo>
                    <a:lnTo>
                      <a:pt x="316" y="1553"/>
                    </a:lnTo>
                    <a:lnTo>
                      <a:pt x="596" y="1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55F8CDE6-F6F7-4BFC-BC0A-D41E5B1EB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338" y="9540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6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2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4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"/>
              </a:p>
            </p:txBody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3A56DADE-717D-44F2-81FB-595535021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688" y="1087438"/>
                <a:ext cx="720725" cy="720725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6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0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FFF87B-657C-451C-81C8-1B652B3B78BB}"/>
                </a:ext>
              </a:extLst>
            </p:cNvPr>
            <p:cNvGrpSpPr/>
            <p:nvPr/>
          </p:nvGrpSpPr>
          <p:grpSpPr>
            <a:xfrm>
              <a:off x="3192571" y="2816079"/>
              <a:ext cx="1215317" cy="1053793"/>
              <a:chOff x="3100388" y="3762376"/>
              <a:chExt cx="2439988" cy="2141538"/>
            </a:xfrm>
            <a:solidFill>
              <a:schemeClr val="bg2">
                <a:lumMod val="90000"/>
              </a:schemeClr>
            </a:solidFill>
          </p:grpSpPr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7146FBC7-353D-4FF9-981C-5D839DED2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7563" y="3762376"/>
                <a:ext cx="2182813" cy="2141538"/>
              </a:xfrm>
              <a:custGeom>
                <a:avLst/>
                <a:gdLst>
                  <a:gd name="T0" fmla="*/ 1375 w 1375"/>
                  <a:gd name="T1" fmla="*/ 783 h 1349"/>
                  <a:gd name="T2" fmla="*/ 1375 w 1375"/>
                  <a:gd name="T3" fmla="*/ 783 h 1349"/>
                  <a:gd name="T4" fmla="*/ 1339 w 1375"/>
                  <a:gd name="T5" fmla="*/ 775 h 1349"/>
                  <a:gd name="T6" fmla="*/ 1303 w 1375"/>
                  <a:gd name="T7" fmla="*/ 763 h 1349"/>
                  <a:gd name="T8" fmla="*/ 1269 w 1375"/>
                  <a:gd name="T9" fmla="*/ 753 h 1349"/>
                  <a:gd name="T10" fmla="*/ 1235 w 1375"/>
                  <a:gd name="T11" fmla="*/ 739 h 1349"/>
                  <a:gd name="T12" fmla="*/ 1169 w 1375"/>
                  <a:gd name="T13" fmla="*/ 710 h 1349"/>
                  <a:gd name="T14" fmla="*/ 1105 w 1375"/>
                  <a:gd name="T15" fmla="*/ 678 h 1349"/>
                  <a:gd name="T16" fmla="*/ 1043 w 1375"/>
                  <a:gd name="T17" fmla="*/ 640 h 1349"/>
                  <a:gd name="T18" fmla="*/ 985 w 1375"/>
                  <a:gd name="T19" fmla="*/ 600 h 1349"/>
                  <a:gd name="T20" fmla="*/ 929 w 1375"/>
                  <a:gd name="T21" fmla="*/ 556 h 1349"/>
                  <a:gd name="T22" fmla="*/ 875 w 1375"/>
                  <a:gd name="T23" fmla="*/ 508 h 1349"/>
                  <a:gd name="T24" fmla="*/ 825 w 1375"/>
                  <a:gd name="T25" fmla="*/ 458 h 1349"/>
                  <a:gd name="T26" fmla="*/ 780 w 1375"/>
                  <a:gd name="T27" fmla="*/ 404 h 1349"/>
                  <a:gd name="T28" fmla="*/ 736 w 1375"/>
                  <a:gd name="T29" fmla="*/ 346 h 1349"/>
                  <a:gd name="T30" fmla="*/ 698 w 1375"/>
                  <a:gd name="T31" fmla="*/ 286 h 1349"/>
                  <a:gd name="T32" fmla="*/ 662 w 1375"/>
                  <a:gd name="T33" fmla="*/ 224 h 1349"/>
                  <a:gd name="T34" fmla="*/ 630 w 1375"/>
                  <a:gd name="T35" fmla="*/ 160 h 1349"/>
                  <a:gd name="T36" fmla="*/ 616 w 1375"/>
                  <a:gd name="T37" fmla="*/ 126 h 1349"/>
                  <a:gd name="T38" fmla="*/ 604 w 1375"/>
                  <a:gd name="T39" fmla="*/ 92 h 1349"/>
                  <a:gd name="T40" fmla="*/ 592 w 1375"/>
                  <a:gd name="T41" fmla="*/ 58 h 1349"/>
                  <a:gd name="T42" fmla="*/ 580 w 1375"/>
                  <a:gd name="T43" fmla="*/ 22 h 1349"/>
                  <a:gd name="T44" fmla="*/ 286 w 1375"/>
                  <a:gd name="T45" fmla="*/ 0 h 1349"/>
                  <a:gd name="T46" fmla="*/ 0 w 1375"/>
                  <a:gd name="T47" fmla="*/ 104 h 1349"/>
                  <a:gd name="T48" fmla="*/ 0 w 1375"/>
                  <a:gd name="T49" fmla="*/ 104 h 1349"/>
                  <a:gd name="T50" fmla="*/ 16 w 1375"/>
                  <a:gd name="T51" fmla="*/ 162 h 1349"/>
                  <a:gd name="T52" fmla="*/ 34 w 1375"/>
                  <a:gd name="T53" fmla="*/ 220 h 1349"/>
                  <a:gd name="T54" fmla="*/ 52 w 1375"/>
                  <a:gd name="T55" fmla="*/ 276 h 1349"/>
                  <a:gd name="T56" fmla="*/ 74 w 1375"/>
                  <a:gd name="T57" fmla="*/ 332 h 1349"/>
                  <a:gd name="T58" fmla="*/ 96 w 1375"/>
                  <a:gd name="T59" fmla="*/ 386 h 1349"/>
                  <a:gd name="T60" fmla="*/ 122 w 1375"/>
                  <a:gd name="T61" fmla="*/ 440 h 1349"/>
                  <a:gd name="T62" fmla="*/ 148 w 1375"/>
                  <a:gd name="T63" fmla="*/ 492 h 1349"/>
                  <a:gd name="T64" fmla="*/ 176 w 1375"/>
                  <a:gd name="T65" fmla="*/ 544 h 1349"/>
                  <a:gd name="T66" fmla="*/ 206 w 1375"/>
                  <a:gd name="T67" fmla="*/ 594 h 1349"/>
                  <a:gd name="T68" fmla="*/ 238 w 1375"/>
                  <a:gd name="T69" fmla="*/ 642 h 1349"/>
                  <a:gd name="T70" fmla="*/ 272 w 1375"/>
                  <a:gd name="T71" fmla="*/ 690 h 1349"/>
                  <a:gd name="T72" fmla="*/ 306 w 1375"/>
                  <a:gd name="T73" fmla="*/ 739 h 1349"/>
                  <a:gd name="T74" fmla="*/ 342 w 1375"/>
                  <a:gd name="T75" fmla="*/ 783 h 1349"/>
                  <a:gd name="T76" fmla="*/ 382 w 1375"/>
                  <a:gd name="T77" fmla="*/ 827 h 1349"/>
                  <a:gd name="T78" fmla="*/ 420 w 1375"/>
                  <a:gd name="T79" fmla="*/ 871 h 1349"/>
                  <a:gd name="T80" fmla="*/ 462 w 1375"/>
                  <a:gd name="T81" fmla="*/ 911 h 1349"/>
                  <a:gd name="T82" fmla="*/ 504 w 1375"/>
                  <a:gd name="T83" fmla="*/ 951 h 1349"/>
                  <a:gd name="T84" fmla="*/ 548 w 1375"/>
                  <a:gd name="T85" fmla="*/ 989 h 1349"/>
                  <a:gd name="T86" fmla="*/ 594 w 1375"/>
                  <a:gd name="T87" fmla="*/ 1027 h 1349"/>
                  <a:gd name="T88" fmla="*/ 640 w 1375"/>
                  <a:gd name="T89" fmla="*/ 1063 h 1349"/>
                  <a:gd name="T90" fmla="*/ 688 w 1375"/>
                  <a:gd name="T91" fmla="*/ 1095 h 1349"/>
                  <a:gd name="T92" fmla="*/ 736 w 1375"/>
                  <a:gd name="T93" fmla="*/ 1127 h 1349"/>
                  <a:gd name="T94" fmla="*/ 785 w 1375"/>
                  <a:gd name="T95" fmla="*/ 1159 h 1349"/>
                  <a:gd name="T96" fmla="*/ 837 w 1375"/>
                  <a:gd name="T97" fmla="*/ 1187 h 1349"/>
                  <a:gd name="T98" fmla="*/ 889 w 1375"/>
                  <a:gd name="T99" fmla="*/ 1213 h 1349"/>
                  <a:gd name="T100" fmla="*/ 943 w 1375"/>
                  <a:gd name="T101" fmla="*/ 1239 h 1349"/>
                  <a:gd name="T102" fmla="*/ 997 w 1375"/>
                  <a:gd name="T103" fmla="*/ 1263 h 1349"/>
                  <a:gd name="T104" fmla="*/ 1051 w 1375"/>
                  <a:gd name="T105" fmla="*/ 1283 h 1349"/>
                  <a:gd name="T106" fmla="*/ 1107 w 1375"/>
                  <a:gd name="T107" fmla="*/ 1303 h 1349"/>
                  <a:gd name="T108" fmla="*/ 1165 w 1375"/>
                  <a:gd name="T109" fmla="*/ 1321 h 1349"/>
                  <a:gd name="T110" fmla="*/ 1223 w 1375"/>
                  <a:gd name="T111" fmla="*/ 1337 h 1349"/>
                  <a:gd name="T112" fmla="*/ 1281 w 1375"/>
                  <a:gd name="T113" fmla="*/ 1349 h 1349"/>
                  <a:gd name="T114" fmla="*/ 1269 w 1375"/>
                  <a:gd name="T115" fmla="*/ 1057 h 1349"/>
                  <a:gd name="T116" fmla="*/ 1375 w 1375"/>
                  <a:gd name="T117" fmla="*/ 783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75" h="1349">
                    <a:moveTo>
                      <a:pt x="1375" y="783"/>
                    </a:moveTo>
                    <a:lnTo>
                      <a:pt x="1375" y="783"/>
                    </a:lnTo>
                    <a:lnTo>
                      <a:pt x="1339" y="775"/>
                    </a:lnTo>
                    <a:lnTo>
                      <a:pt x="1303" y="763"/>
                    </a:lnTo>
                    <a:lnTo>
                      <a:pt x="1269" y="753"/>
                    </a:lnTo>
                    <a:lnTo>
                      <a:pt x="1235" y="739"/>
                    </a:lnTo>
                    <a:lnTo>
                      <a:pt x="1169" y="710"/>
                    </a:lnTo>
                    <a:lnTo>
                      <a:pt x="1105" y="678"/>
                    </a:lnTo>
                    <a:lnTo>
                      <a:pt x="1043" y="640"/>
                    </a:lnTo>
                    <a:lnTo>
                      <a:pt x="985" y="600"/>
                    </a:lnTo>
                    <a:lnTo>
                      <a:pt x="929" y="556"/>
                    </a:lnTo>
                    <a:lnTo>
                      <a:pt x="875" y="508"/>
                    </a:lnTo>
                    <a:lnTo>
                      <a:pt x="825" y="458"/>
                    </a:lnTo>
                    <a:lnTo>
                      <a:pt x="780" y="404"/>
                    </a:lnTo>
                    <a:lnTo>
                      <a:pt x="736" y="346"/>
                    </a:lnTo>
                    <a:lnTo>
                      <a:pt x="698" y="286"/>
                    </a:lnTo>
                    <a:lnTo>
                      <a:pt x="662" y="224"/>
                    </a:lnTo>
                    <a:lnTo>
                      <a:pt x="630" y="160"/>
                    </a:lnTo>
                    <a:lnTo>
                      <a:pt x="616" y="126"/>
                    </a:lnTo>
                    <a:lnTo>
                      <a:pt x="604" y="92"/>
                    </a:lnTo>
                    <a:lnTo>
                      <a:pt x="592" y="58"/>
                    </a:lnTo>
                    <a:lnTo>
                      <a:pt x="580" y="22"/>
                    </a:lnTo>
                    <a:lnTo>
                      <a:pt x="286" y="0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16" y="162"/>
                    </a:lnTo>
                    <a:lnTo>
                      <a:pt x="34" y="220"/>
                    </a:lnTo>
                    <a:lnTo>
                      <a:pt x="52" y="276"/>
                    </a:lnTo>
                    <a:lnTo>
                      <a:pt x="74" y="332"/>
                    </a:lnTo>
                    <a:lnTo>
                      <a:pt x="96" y="386"/>
                    </a:lnTo>
                    <a:lnTo>
                      <a:pt x="122" y="440"/>
                    </a:lnTo>
                    <a:lnTo>
                      <a:pt x="148" y="492"/>
                    </a:lnTo>
                    <a:lnTo>
                      <a:pt x="176" y="544"/>
                    </a:lnTo>
                    <a:lnTo>
                      <a:pt x="206" y="594"/>
                    </a:lnTo>
                    <a:lnTo>
                      <a:pt x="238" y="642"/>
                    </a:lnTo>
                    <a:lnTo>
                      <a:pt x="272" y="690"/>
                    </a:lnTo>
                    <a:lnTo>
                      <a:pt x="306" y="739"/>
                    </a:lnTo>
                    <a:lnTo>
                      <a:pt x="342" y="783"/>
                    </a:lnTo>
                    <a:lnTo>
                      <a:pt x="382" y="827"/>
                    </a:lnTo>
                    <a:lnTo>
                      <a:pt x="420" y="871"/>
                    </a:lnTo>
                    <a:lnTo>
                      <a:pt x="462" y="911"/>
                    </a:lnTo>
                    <a:lnTo>
                      <a:pt x="504" y="951"/>
                    </a:lnTo>
                    <a:lnTo>
                      <a:pt x="548" y="989"/>
                    </a:lnTo>
                    <a:lnTo>
                      <a:pt x="594" y="1027"/>
                    </a:lnTo>
                    <a:lnTo>
                      <a:pt x="640" y="1063"/>
                    </a:lnTo>
                    <a:lnTo>
                      <a:pt x="688" y="1095"/>
                    </a:lnTo>
                    <a:lnTo>
                      <a:pt x="736" y="1127"/>
                    </a:lnTo>
                    <a:lnTo>
                      <a:pt x="785" y="1159"/>
                    </a:lnTo>
                    <a:lnTo>
                      <a:pt x="837" y="1187"/>
                    </a:lnTo>
                    <a:lnTo>
                      <a:pt x="889" y="1213"/>
                    </a:lnTo>
                    <a:lnTo>
                      <a:pt x="943" y="1239"/>
                    </a:lnTo>
                    <a:lnTo>
                      <a:pt x="997" y="1263"/>
                    </a:lnTo>
                    <a:lnTo>
                      <a:pt x="1051" y="1283"/>
                    </a:lnTo>
                    <a:lnTo>
                      <a:pt x="1107" y="1303"/>
                    </a:lnTo>
                    <a:lnTo>
                      <a:pt x="1165" y="1321"/>
                    </a:lnTo>
                    <a:lnTo>
                      <a:pt x="1223" y="1337"/>
                    </a:lnTo>
                    <a:lnTo>
                      <a:pt x="1281" y="1349"/>
                    </a:lnTo>
                    <a:lnTo>
                      <a:pt x="1269" y="1057"/>
                    </a:lnTo>
                    <a:lnTo>
                      <a:pt x="1375" y="7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90" name="Freeform 14">
                <a:extLst>
                  <a:ext uri="{FF2B5EF4-FFF2-40B4-BE49-F238E27FC236}">
                    <a16:creationId xmlns:a16="http://schemas.microsoft.com/office/drawing/2014/main" id="{9B9C5A68-DBEB-4597-84CA-8E07E67F3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388" y="4035426"/>
                <a:ext cx="990600" cy="992188"/>
              </a:xfrm>
              <a:custGeom>
                <a:avLst/>
                <a:gdLst>
                  <a:gd name="T0" fmla="*/ 306 w 624"/>
                  <a:gd name="T1" fmla="*/ 0 h 625"/>
                  <a:gd name="T2" fmla="*/ 242 w 624"/>
                  <a:gd name="T3" fmla="*/ 8 h 625"/>
                  <a:gd name="T4" fmla="*/ 184 w 624"/>
                  <a:gd name="T5" fmla="*/ 28 h 625"/>
                  <a:gd name="T6" fmla="*/ 132 w 624"/>
                  <a:gd name="T7" fmla="*/ 58 h 625"/>
                  <a:gd name="T8" fmla="*/ 88 w 624"/>
                  <a:gd name="T9" fmla="*/ 96 h 625"/>
                  <a:gd name="T10" fmla="*/ 50 w 624"/>
                  <a:gd name="T11" fmla="*/ 144 h 625"/>
                  <a:gd name="T12" fmla="*/ 22 w 624"/>
                  <a:gd name="T13" fmla="*/ 198 h 625"/>
                  <a:gd name="T14" fmla="*/ 6 w 624"/>
                  <a:gd name="T15" fmla="*/ 256 h 625"/>
                  <a:gd name="T16" fmla="*/ 0 w 624"/>
                  <a:gd name="T17" fmla="*/ 320 h 625"/>
                  <a:gd name="T18" fmla="*/ 4 w 624"/>
                  <a:gd name="T19" fmla="*/ 350 h 625"/>
                  <a:gd name="T20" fmla="*/ 16 w 624"/>
                  <a:gd name="T21" fmla="*/ 412 h 625"/>
                  <a:gd name="T22" fmla="*/ 42 w 624"/>
                  <a:gd name="T23" fmla="*/ 466 h 625"/>
                  <a:gd name="T24" fmla="*/ 76 w 624"/>
                  <a:gd name="T25" fmla="*/ 516 h 625"/>
                  <a:gd name="T26" fmla="*/ 120 w 624"/>
                  <a:gd name="T27" fmla="*/ 557 h 625"/>
                  <a:gd name="T28" fmla="*/ 170 w 624"/>
                  <a:gd name="T29" fmla="*/ 589 h 625"/>
                  <a:gd name="T30" fmla="*/ 226 w 624"/>
                  <a:gd name="T31" fmla="*/ 613 h 625"/>
                  <a:gd name="T32" fmla="*/ 288 w 624"/>
                  <a:gd name="T33" fmla="*/ 623 h 625"/>
                  <a:gd name="T34" fmla="*/ 320 w 624"/>
                  <a:gd name="T35" fmla="*/ 625 h 625"/>
                  <a:gd name="T36" fmla="*/ 382 w 624"/>
                  <a:gd name="T37" fmla="*/ 617 h 625"/>
                  <a:gd name="T38" fmla="*/ 440 w 624"/>
                  <a:gd name="T39" fmla="*/ 597 h 625"/>
                  <a:gd name="T40" fmla="*/ 492 w 624"/>
                  <a:gd name="T41" fmla="*/ 567 h 625"/>
                  <a:gd name="T42" fmla="*/ 538 w 624"/>
                  <a:gd name="T43" fmla="*/ 528 h 625"/>
                  <a:gd name="T44" fmla="*/ 574 w 624"/>
                  <a:gd name="T45" fmla="*/ 480 h 625"/>
                  <a:gd name="T46" fmla="*/ 602 w 624"/>
                  <a:gd name="T47" fmla="*/ 426 h 625"/>
                  <a:gd name="T48" fmla="*/ 618 w 624"/>
                  <a:gd name="T49" fmla="*/ 368 h 625"/>
                  <a:gd name="T50" fmla="*/ 624 w 624"/>
                  <a:gd name="T51" fmla="*/ 306 h 625"/>
                  <a:gd name="T52" fmla="*/ 620 w 624"/>
                  <a:gd name="T53" fmla="*/ 274 h 625"/>
                  <a:gd name="T54" fmla="*/ 608 w 624"/>
                  <a:gd name="T55" fmla="*/ 212 h 625"/>
                  <a:gd name="T56" fmla="*/ 582 w 624"/>
                  <a:gd name="T57" fmla="*/ 158 h 625"/>
                  <a:gd name="T58" fmla="*/ 548 w 624"/>
                  <a:gd name="T59" fmla="*/ 108 h 625"/>
                  <a:gd name="T60" fmla="*/ 504 w 624"/>
                  <a:gd name="T61" fmla="*/ 68 h 625"/>
                  <a:gd name="T62" fmla="*/ 454 w 624"/>
                  <a:gd name="T63" fmla="*/ 36 h 625"/>
                  <a:gd name="T64" fmla="*/ 398 w 624"/>
                  <a:gd name="T65" fmla="*/ 12 h 625"/>
                  <a:gd name="T66" fmla="*/ 336 w 624"/>
                  <a:gd name="T67" fmla="*/ 2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4" h="625">
                    <a:moveTo>
                      <a:pt x="306" y="0"/>
                    </a:moveTo>
                    <a:lnTo>
                      <a:pt x="306" y="0"/>
                    </a:lnTo>
                    <a:lnTo>
                      <a:pt x="274" y="4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8" y="42"/>
                    </a:lnTo>
                    <a:lnTo>
                      <a:pt x="132" y="58"/>
                    </a:lnTo>
                    <a:lnTo>
                      <a:pt x="108" y="76"/>
                    </a:lnTo>
                    <a:lnTo>
                      <a:pt x="88" y="96"/>
                    </a:lnTo>
                    <a:lnTo>
                      <a:pt x="68" y="120"/>
                    </a:lnTo>
                    <a:lnTo>
                      <a:pt x="50" y="144"/>
                    </a:lnTo>
                    <a:lnTo>
                      <a:pt x="36" y="170"/>
                    </a:lnTo>
                    <a:lnTo>
                      <a:pt x="22" y="198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4" y="350"/>
                    </a:lnTo>
                    <a:lnTo>
                      <a:pt x="8" y="382"/>
                    </a:lnTo>
                    <a:lnTo>
                      <a:pt x="16" y="412"/>
                    </a:lnTo>
                    <a:lnTo>
                      <a:pt x="28" y="440"/>
                    </a:lnTo>
                    <a:lnTo>
                      <a:pt x="42" y="466"/>
                    </a:lnTo>
                    <a:lnTo>
                      <a:pt x="58" y="492"/>
                    </a:lnTo>
                    <a:lnTo>
                      <a:pt x="76" y="516"/>
                    </a:lnTo>
                    <a:lnTo>
                      <a:pt x="98" y="538"/>
                    </a:lnTo>
                    <a:lnTo>
                      <a:pt x="120" y="557"/>
                    </a:lnTo>
                    <a:lnTo>
                      <a:pt x="144" y="575"/>
                    </a:lnTo>
                    <a:lnTo>
                      <a:pt x="170" y="589"/>
                    </a:lnTo>
                    <a:lnTo>
                      <a:pt x="198" y="603"/>
                    </a:lnTo>
                    <a:lnTo>
                      <a:pt x="226" y="613"/>
                    </a:lnTo>
                    <a:lnTo>
                      <a:pt x="256" y="619"/>
                    </a:lnTo>
                    <a:lnTo>
                      <a:pt x="288" y="623"/>
                    </a:lnTo>
                    <a:lnTo>
                      <a:pt x="320" y="625"/>
                    </a:lnTo>
                    <a:lnTo>
                      <a:pt x="320" y="625"/>
                    </a:lnTo>
                    <a:lnTo>
                      <a:pt x="350" y="621"/>
                    </a:lnTo>
                    <a:lnTo>
                      <a:pt x="382" y="617"/>
                    </a:lnTo>
                    <a:lnTo>
                      <a:pt x="412" y="609"/>
                    </a:lnTo>
                    <a:lnTo>
                      <a:pt x="440" y="597"/>
                    </a:lnTo>
                    <a:lnTo>
                      <a:pt x="466" y="583"/>
                    </a:lnTo>
                    <a:lnTo>
                      <a:pt x="492" y="567"/>
                    </a:lnTo>
                    <a:lnTo>
                      <a:pt x="516" y="548"/>
                    </a:lnTo>
                    <a:lnTo>
                      <a:pt x="538" y="528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90" y="454"/>
                    </a:lnTo>
                    <a:lnTo>
                      <a:pt x="602" y="426"/>
                    </a:lnTo>
                    <a:lnTo>
                      <a:pt x="612" y="398"/>
                    </a:lnTo>
                    <a:lnTo>
                      <a:pt x="618" y="368"/>
                    </a:lnTo>
                    <a:lnTo>
                      <a:pt x="622" y="336"/>
                    </a:lnTo>
                    <a:lnTo>
                      <a:pt x="624" y="306"/>
                    </a:lnTo>
                    <a:lnTo>
                      <a:pt x="624" y="306"/>
                    </a:lnTo>
                    <a:lnTo>
                      <a:pt x="620" y="274"/>
                    </a:lnTo>
                    <a:lnTo>
                      <a:pt x="616" y="242"/>
                    </a:lnTo>
                    <a:lnTo>
                      <a:pt x="608" y="212"/>
                    </a:lnTo>
                    <a:lnTo>
                      <a:pt x="596" y="184"/>
                    </a:lnTo>
                    <a:lnTo>
                      <a:pt x="582" y="158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8" y="88"/>
                    </a:lnTo>
                    <a:lnTo>
                      <a:pt x="504" y="68"/>
                    </a:lnTo>
                    <a:lnTo>
                      <a:pt x="480" y="50"/>
                    </a:lnTo>
                    <a:lnTo>
                      <a:pt x="454" y="36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6"/>
                    </a:lnTo>
                    <a:lnTo>
                      <a:pt x="336" y="2"/>
                    </a:lnTo>
                    <a:lnTo>
                      <a:pt x="30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1D85D74E-C270-4870-A50A-23DD39B80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6913" y="4171951"/>
                <a:ext cx="717550" cy="717550"/>
              </a:xfrm>
              <a:custGeom>
                <a:avLst/>
                <a:gdLst>
                  <a:gd name="T0" fmla="*/ 222 w 452"/>
                  <a:gd name="T1" fmla="*/ 0 h 452"/>
                  <a:gd name="T2" fmla="*/ 176 w 452"/>
                  <a:gd name="T3" fmla="*/ 4 h 452"/>
                  <a:gd name="T4" fmla="*/ 134 w 452"/>
                  <a:gd name="T5" fmla="*/ 20 h 452"/>
                  <a:gd name="T6" fmla="*/ 96 w 452"/>
                  <a:gd name="T7" fmla="*/ 40 h 452"/>
                  <a:gd name="T8" fmla="*/ 62 w 452"/>
                  <a:gd name="T9" fmla="*/ 70 h 452"/>
                  <a:gd name="T10" fmla="*/ 36 w 452"/>
                  <a:gd name="T11" fmla="*/ 104 h 452"/>
                  <a:gd name="T12" fmla="*/ 16 w 452"/>
                  <a:gd name="T13" fmla="*/ 142 h 452"/>
                  <a:gd name="T14" fmla="*/ 2 w 452"/>
                  <a:gd name="T15" fmla="*/ 186 h 452"/>
                  <a:gd name="T16" fmla="*/ 0 w 452"/>
                  <a:gd name="T17" fmla="*/ 232 h 452"/>
                  <a:gd name="T18" fmla="*/ 0 w 452"/>
                  <a:gd name="T19" fmla="*/ 254 h 452"/>
                  <a:gd name="T20" fmla="*/ 10 w 452"/>
                  <a:gd name="T21" fmla="*/ 298 h 452"/>
                  <a:gd name="T22" fmla="*/ 30 w 452"/>
                  <a:gd name="T23" fmla="*/ 338 h 452"/>
                  <a:gd name="T24" fmla="*/ 54 w 452"/>
                  <a:gd name="T25" fmla="*/ 374 h 452"/>
                  <a:gd name="T26" fmla="*/ 86 w 452"/>
                  <a:gd name="T27" fmla="*/ 404 h 452"/>
                  <a:gd name="T28" fmla="*/ 122 w 452"/>
                  <a:gd name="T29" fmla="*/ 428 h 452"/>
                  <a:gd name="T30" fmla="*/ 164 w 452"/>
                  <a:gd name="T31" fmla="*/ 444 h 452"/>
                  <a:gd name="T32" fmla="*/ 208 w 452"/>
                  <a:gd name="T33" fmla="*/ 452 h 452"/>
                  <a:gd name="T34" fmla="*/ 232 w 452"/>
                  <a:gd name="T35" fmla="*/ 452 h 452"/>
                  <a:gd name="T36" fmla="*/ 276 w 452"/>
                  <a:gd name="T37" fmla="*/ 448 h 452"/>
                  <a:gd name="T38" fmla="*/ 320 w 452"/>
                  <a:gd name="T39" fmla="*/ 434 h 452"/>
                  <a:gd name="T40" fmla="*/ 358 w 452"/>
                  <a:gd name="T41" fmla="*/ 412 h 452"/>
                  <a:gd name="T42" fmla="*/ 390 w 452"/>
                  <a:gd name="T43" fmla="*/ 382 h 452"/>
                  <a:gd name="T44" fmla="*/ 418 w 452"/>
                  <a:gd name="T45" fmla="*/ 348 h 452"/>
                  <a:gd name="T46" fmla="*/ 438 w 452"/>
                  <a:gd name="T47" fmla="*/ 310 h 452"/>
                  <a:gd name="T48" fmla="*/ 450 w 452"/>
                  <a:gd name="T49" fmla="*/ 266 h 452"/>
                  <a:gd name="T50" fmla="*/ 452 w 452"/>
                  <a:gd name="T51" fmla="*/ 220 h 452"/>
                  <a:gd name="T52" fmla="*/ 452 w 452"/>
                  <a:gd name="T53" fmla="*/ 198 h 452"/>
                  <a:gd name="T54" fmla="*/ 442 w 452"/>
                  <a:gd name="T55" fmla="*/ 154 h 452"/>
                  <a:gd name="T56" fmla="*/ 424 w 452"/>
                  <a:gd name="T57" fmla="*/ 114 h 452"/>
                  <a:gd name="T58" fmla="*/ 398 w 452"/>
                  <a:gd name="T59" fmla="*/ 78 h 452"/>
                  <a:gd name="T60" fmla="*/ 366 w 452"/>
                  <a:gd name="T61" fmla="*/ 48 h 452"/>
                  <a:gd name="T62" fmla="*/ 330 w 452"/>
                  <a:gd name="T63" fmla="*/ 24 h 452"/>
                  <a:gd name="T64" fmla="*/ 288 w 452"/>
                  <a:gd name="T65" fmla="*/ 8 h 452"/>
                  <a:gd name="T66" fmla="*/ 244 w 452"/>
                  <a:gd name="T6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2" h="452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0"/>
                    </a:lnTo>
                    <a:lnTo>
                      <a:pt x="176" y="4"/>
                    </a:lnTo>
                    <a:lnTo>
                      <a:pt x="154" y="10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0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2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54"/>
                    </a:lnTo>
                    <a:lnTo>
                      <a:pt x="4" y="276"/>
                    </a:lnTo>
                    <a:lnTo>
                      <a:pt x="10" y="298"/>
                    </a:lnTo>
                    <a:lnTo>
                      <a:pt x="20" y="320"/>
                    </a:lnTo>
                    <a:lnTo>
                      <a:pt x="30" y="338"/>
                    </a:lnTo>
                    <a:lnTo>
                      <a:pt x="40" y="358"/>
                    </a:lnTo>
                    <a:lnTo>
                      <a:pt x="54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6"/>
                    </a:lnTo>
                    <a:lnTo>
                      <a:pt x="122" y="428"/>
                    </a:lnTo>
                    <a:lnTo>
                      <a:pt x="142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2"/>
                    </a:lnTo>
                    <a:lnTo>
                      <a:pt x="232" y="452"/>
                    </a:lnTo>
                    <a:lnTo>
                      <a:pt x="254" y="452"/>
                    </a:lnTo>
                    <a:lnTo>
                      <a:pt x="276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38" y="424"/>
                    </a:lnTo>
                    <a:lnTo>
                      <a:pt x="358" y="412"/>
                    </a:lnTo>
                    <a:lnTo>
                      <a:pt x="374" y="398"/>
                    </a:lnTo>
                    <a:lnTo>
                      <a:pt x="390" y="382"/>
                    </a:lnTo>
                    <a:lnTo>
                      <a:pt x="404" y="366"/>
                    </a:lnTo>
                    <a:lnTo>
                      <a:pt x="418" y="348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88"/>
                    </a:lnTo>
                    <a:lnTo>
                      <a:pt x="450" y="266"/>
                    </a:lnTo>
                    <a:lnTo>
                      <a:pt x="452" y="244"/>
                    </a:lnTo>
                    <a:lnTo>
                      <a:pt x="452" y="220"/>
                    </a:lnTo>
                    <a:lnTo>
                      <a:pt x="452" y="220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4"/>
                    </a:lnTo>
                    <a:lnTo>
                      <a:pt x="398" y="78"/>
                    </a:lnTo>
                    <a:lnTo>
                      <a:pt x="382" y="62"/>
                    </a:lnTo>
                    <a:lnTo>
                      <a:pt x="366" y="48"/>
                    </a:lnTo>
                    <a:lnTo>
                      <a:pt x="348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88" y="8"/>
                    </a:lnTo>
                    <a:lnTo>
                      <a:pt x="266" y="2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D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515082-B510-4CB2-B941-D31C208380D3}"/>
                </a:ext>
              </a:extLst>
            </p:cNvPr>
            <p:cNvGrpSpPr/>
            <p:nvPr/>
          </p:nvGrpSpPr>
          <p:grpSpPr>
            <a:xfrm>
              <a:off x="5301387" y="1676358"/>
              <a:ext cx="875313" cy="1416254"/>
              <a:chOff x="7334251" y="1446213"/>
              <a:chExt cx="1757362" cy="2878138"/>
            </a:xfrm>
            <a:solidFill>
              <a:schemeClr val="bg2">
                <a:lumMod val="90000"/>
              </a:schemeClr>
            </a:solidFill>
          </p:grpSpPr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9C6579AE-DE51-496C-A51F-80379F097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4251" y="1446213"/>
                <a:ext cx="1265238" cy="2878138"/>
              </a:xfrm>
              <a:custGeom>
                <a:avLst/>
                <a:gdLst>
                  <a:gd name="T0" fmla="*/ 669 w 797"/>
                  <a:gd name="T1" fmla="*/ 1813 h 1813"/>
                  <a:gd name="T2" fmla="*/ 669 w 797"/>
                  <a:gd name="T3" fmla="*/ 1813 h 1813"/>
                  <a:gd name="T4" fmla="*/ 697 w 797"/>
                  <a:gd name="T5" fmla="*/ 1737 h 1813"/>
                  <a:gd name="T6" fmla="*/ 723 w 797"/>
                  <a:gd name="T7" fmla="*/ 1661 h 1813"/>
                  <a:gd name="T8" fmla="*/ 745 w 797"/>
                  <a:gd name="T9" fmla="*/ 1581 h 1813"/>
                  <a:gd name="T10" fmla="*/ 763 w 797"/>
                  <a:gd name="T11" fmla="*/ 1501 h 1813"/>
                  <a:gd name="T12" fmla="*/ 777 w 797"/>
                  <a:gd name="T13" fmla="*/ 1421 h 1813"/>
                  <a:gd name="T14" fmla="*/ 787 w 797"/>
                  <a:gd name="T15" fmla="*/ 1337 h 1813"/>
                  <a:gd name="T16" fmla="*/ 795 w 797"/>
                  <a:gd name="T17" fmla="*/ 1253 h 1813"/>
                  <a:gd name="T18" fmla="*/ 797 w 797"/>
                  <a:gd name="T19" fmla="*/ 1169 h 1813"/>
                  <a:gd name="T20" fmla="*/ 797 w 797"/>
                  <a:gd name="T21" fmla="*/ 1169 h 1813"/>
                  <a:gd name="T22" fmla="*/ 795 w 797"/>
                  <a:gd name="T23" fmla="*/ 1085 h 1813"/>
                  <a:gd name="T24" fmla="*/ 789 w 797"/>
                  <a:gd name="T25" fmla="*/ 1001 h 1813"/>
                  <a:gd name="T26" fmla="*/ 777 w 797"/>
                  <a:gd name="T27" fmla="*/ 919 h 1813"/>
                  <a:gd name="T28" fmla="*/ 763 w 797"/>
                  <a:gd name="T29" fmla="*/ 837 h 1813"/>
                  <a:gd name="T30" fmla="*/ 745 w 797"/>
                  <a:gd name="T31" fmla="*/ 757 h 1813"/>
                  <a:gd name="T32" fmla="*/ 723 w 797"/>
                  <a:gd name="T33" fmla="*/ 679 h 1813"/>
                  <a:gd name="T34" fmla="*/ 699 w 797"/>
                  <a:gd name="T35" fmla="*/ 603 h 1813"/>
                  <a:gd name="T36" fmla="*/ 669 w 797"/>
                  <a:gd name="T37" fmla="*/ 529 h 1813"/>
                  <a:gd name="T38" fmla="*/ 637 w 797"/>
                  <a:gd name="T39" fmla="*/ 455 h 1813"/>
                  <a:gd name="T40" fmla="*/ 601 w 797"/>
                  <a:gd name="T41" fmla="*/ 383 h 1813"/>
                  <a:gd name="T42" fmla="*/ 563 w 797"/>
                  <a:gd name="T43" fmla="*/ 315 h 1813"/>
                  <a:gd name="T44" fmla="*/ 521 w 797"/>
                  <a:gd name="T45" fmla="*/ 246 h 1813"/>
                  <a:gd name="T46" fmla="*/ 475 w 797"/>
                  <a:gd name="T47" fmla="*/ 182 h 1813"/>
                  <a:gd name="T48" fmla="*/ 427 w 797"/>
                  <a:gd name="T49" fmla="*/ 118 h 1813"/>
                  <a:gd name="T50" fmla="*/ 377 w 797"/>
                  <a:gd name="T51" fmla="*/ 58 h 1813"/>
                  <a:gd name="T52" fmla="*/ 323 w 797"/>
                  <a:gd name="T53" fmla="*/ 0 h 1813"/>
                  <a:gd name="T54" fmla="*/ 207 w 797"/>
                  <a:gd name="T55" fmla="*/ 286 h 1813"/>
                  <a:gd name="T56" fmla="*/ 0 w 797"/>
                  <a:gd name="T57" fmla="*/ 491 h 1813"/>
                  <a:gd name="T58" fmla="*/ 0 w 797"/>
                  <a:gd name="T59" fmla="*/ 491 h 1813"/>
                  <a:gd name="T60" fmla="*/ 26 w 797"/>
                  <a:gd name="T61" fmla="*/ 527 h 1813"/>
                  <a:gd name="T62" fmla="*/ 52 w 797"/>
                  <a:gd name="T63" fmla="*/ 563 h 1813"/>
                  <a:gd name="T64" fmla="*/ 76 w 797"/>
                  <a:gd name="T65" fmla="*/ 601 h 1813"/>
                  <a:gd name="T66" fmla="*/ 98 w 797"/>
                  <a:gd name="T67" fmla="*/ 641 h 1813"/>
                  <a:gd name="T68" fmla="*/ 120 w 797"/>
                  <a:gd name="T69" fmla="*/ 681 h 1813"/>
                  <a:gd name="T70" fmla="*/ 138 w 797"/>
                  <a:gd name="T71" fmla="*/ 721 h 1813"/>
                  <a:gd name="T72" fmla="*/ 156 w 797"/>
                  <a:gd name="T73" fmla="*/ 763 h 1813"/>
                  <a:gd name="T74" fmla="*/ 171 w 797"/>
                  <a:gd name="T75" fmla="*/ 805 h 1813"/>
                  <a:gd name="T76" fmla="*/ 185 w 797"/>
                  <a:gd name="T77" fmla="*/ 849 h 1813"/>
                  <a:gd name="T78" fmla="*/ 197 w 797"/>
                  <a:gd name="T79" fmla="*/ 893 h 1813"/>
                  <a:gd name="T80" fmla="*/ 209 w 797"/>
                  <a:gd name="T81" fmla="*/ 937 h 1813"/>
                  <a:gd name="T82" fmla="*/ 217 w 797"/>
                  <a:gd name="T83" fmla="*/ 983 h 1813"/>
                  <a:gd name="T84" fmla="*/ 225 w 797"/>
                  <a:gd name="T85" fmla="*/ 1029 h 1813"/>
                  <a:gd name="T86" fmla="*/ 229 w 797"/>
                  <a:gd name="T87" fmla="*/ 1075 h 1813"/>
                  <a:gd name="T88" fmla="*/ 233 w 797"/>
                  <a:gd name="T89" fmla="*/ 1123 h 1813"/>
                  <a:gd name="T90" fmla="*/ 233 w 797"/>
                  <a:gd name="T91" fmla="*/ 1171 h 1813"/>
                  <a:gd name="T92" fmla="*/ 233 w 797"/>
                  <a:gd name="T93" fmla="*/ 1171 h 1813"/>
                  <a:gd name="T94" fmla="*/ 231 w 797"/>
                  <a:gd name="T95" fmla="*/ 1233 h 1813"/>
                  <a:gd name="T96" fmla="*/ 227 w 797"/>
                  <a:gd name="T97" fmla="*/ 1293 h 1813"/>
                  <a:gd name="T98" fmla="*/ 219 w 797"/>
                  <a:gd name="T99" fmla="*/ 1351 h 1813"/>
                  <a:gd name="T100" fmla="*/ 207 w 797"/>
                  <a:gd name="T101" fmla="*/ 1411 h 1813"/>
                  <a:gd name="T102" fmla="*/ 193 w 797"/>
                  <a:gd name="T103" fmla="*/ 1467 h 1813"/>
                  <a:gd name="T104" fmla="*/ 175 w 797"/>
                  <a:gd name="T105" fmla="*/ 1523 h 1813"/>
                  <a:gd name="T106" fmla="*/ 156 w 797"/>
                  <a:gd name="T107" fmla="*/ 1577 h 1813"/>
                  <a:gd name="T108" fmla="*/ 134 w 797"/>
                  <a:gd name="T109" fmla="*/ 1631 h 1813"/>
                  <a:gd name="T110" fmla="*/ 375 w 797"/>
                  <a:gd name="T111" fmla="*/ 1779 h 1813"/>
                  <a:gd name="T112" fmla="*/ 669 w 797"/>
                  <a:gd name="T113" fmla="*/ 181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7" h="1813">
                    <a:moveTo>
                      <a:pt x="669" y="1813"/>
                    </a:moveTo>
                    <a:lnTo>
                      <a:pt x="669" y="1813"/>
                    </a:lnTo>
                    <a:lnTo>
                      <a:pt x="697" y="1737"/>
                    </a:lnTo>
                    <a:lnTo>
                      <a:pt x="723" y="1661"/>
                    </a:lnTo>
                    <a:lnTo>
                      <a:pt x="745" y="1581"/>
                    </a:lnTo>
                    <a:lnTo>
                      <a:pt x="763" y="1501"/>
                    </a:lnTo>
                    <a:lnTo>
                      <a:pt x="777" y="1421"/>
                    </a:lnTo>
                    <a:lnTo>
                      <a:pt x="787" y="1337"/>
                    </a:lnTo>
                    <a:lnTo>
                      <a:pt x="795" y="1253"/>
                    </a:lnTo>
                    <a:lnTo>
                      <a:pt x="797" y="1169"/>
                    </a:lnTo>
                    <a:lnTo>
                      <a:pt x="797" y="1169"/>
                    </a:lnTo>
                    <a:lnTo>
                      <a:pt x="795" y="1085"/>
                    </a:lnTo>
                    <a:lnTo>
                      <a:pt x="789" y="1001"/>
                    </a:lnTo>
                    <a:lnTo>
                      <a:pt x="777" y="919"/>
                    </a:lnTo>
                    <a:lnTo>
                      <a:pt x="763" y="837"/>
                    </a:lnTo>
                    <a:lnTo>
                      <a:pt x="745" y="757"/>
                    </a:lnTo>
                    <a:lnTo>
                      <a:pt x="723" y="679"/>
                    </a:lnTo>
                    <a:lnTo>
                      <a:pt x="699" y="603"/>
                    </a:lnTo>
                    <a:lnTo>
                      <a:pt x="669" y="529"/>
                    </a:lnTo>
                    <a:lnTo>
                      <a:pt x="637" y="455"/>
                    </a:lnTo>
                    <a:lnTo>
                      <a:pt x="601" y="383"/>
                    </a:lnTo>
                    <a:lnTo>
                      <a:pt x="563" y="315"/>
                    </a:lnTo>
                    <a:lnTo>
                      <a:pt x="521" y="246"/>
                    </a:lnTo>
                    <a:lnTo>
                      <a:pt x="475" y="182"/>
                    </a:lnTo>
                    <a:lnTo>
                      <a:pt x="427" y="118"/>
                    </a:lnTo>
                    <a:lnTo>
                      <a:pt x="377" y="58"/>
                    </a:lnTo>
                    <a:lnTo>
                      <a:pt x="323" y="0"/>
                    </a:lnTo>
                    <a:lnTo>
                      <a:pt x="207" y="286"/>
                    </a:lnTo>
                    <a:lnTo>
                      <a:pt x="0" y="491"/>
                    </a:lnTo>
                    <a:lnTo>
                      <a:pt x="0" y="491"/>
                    </a:lnTo>
                    <a:lnTo>
                      <a:pt x="26" y="527"/>
                    </a:lnTo>
                    <a:lnTo>
                      <a:pt x="52" y="563"/>
                    </a:lnTo>
                    <a:lnTo>
                      <a:pt x="76" y="601"/>
                    </a:lnTo>
                    <a:lnTo>
                      <a:pt x="98" y="641"/>
                    </a:lnTo>
                    <a:lnTo>
                      <a:pt x="120" y="681"/>
                    </a:lnTo>
                    <a:lnTo>
                      <a:pt x="138" y="721"/>
                    </a:lnTo>
                    <a:lnTo>
                      <a:pt x="156" y="763"/>
                    </a:lnTo>
                    <a:lnTo>
                      <a:pt x="171" y="805"/>
                    </a:lnTo>
                    <a:lnTo>
                      <a:pt x="185" y="849"/>
                    </a:lnTo>
                    <a:lnTo>
                      <a:pt x="197" y="893"/>
                    </a:lnTo>
                    <a:lnTo>
                      <a:pt x="209" y="937"/>
                    </a:lnTo>
                    <a:lnTo>
                      <a:pt x="217" y="983"/>
                    </a:lnTo>
                    <a:lnTo>
                      <a:pt x="225" y="1029"/>
                    </a:lnTo>
                    <a:lnTo>
                      <a:pt x="229" y="1075"/>
                    </a:lnTo>
                    <a:lnTo>
                      <a:pt x="233" y="1123"/>
                    </a:lnTo>
                    <a:lnTo>
                      <a:pt x="233" y="1171"/>
                    </a:lnTo>
                    <a:lnTo>
                      <a:pt x="233" y="1171"/>
                    </a:lnTo>
                    <a:lnTo>
                      <a:pt x="231" y="1233"/>
                    </a:lnTo>
                    <a:lnTo>
                      <a:pt x="227" y="1293"/>
                    </a:lnTo>
                    <a:lnTo>
                      <a:pt x="219" y="1351"/>
                    </a:lnTo>
                    <a:lnTo>
                      <a:pt x="207" y="1411"/>
                    </a:lnTo>
                    <a:lnTo>
                      <a:pt x="193" y="1467"/>
                    </a:lnTo>
                    <a:lnTo>
                      <a:pt x="175" y="1523"/>
                    </a:lnTo>
                    <a:lnTo>
                      <a:pt x="156" y="1577"/>
                    </a:lnTo>
                    <a:lnTo>
                      <a:pt x="134" y="1631"/>
                    </a:lnTo>
                    <a:lnTo>
                      <a:pt x="375" y="1779"/>
                    </a:lnTo>
                    <a:lnTo>
                      <a:pt x="669" y="1813"/>
                    </a:lnTo>
                    <a:close/>
                  </a:path>
                </a:pathLst>
              </a:custGeom>
              <a:solidFill>
                <a:srgbClr val="DDD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87" name="Freeform 22">
                <a:extLst>
                  <a:ext uri="{FF2B5EF4-FFF2-40B4-BE49-F238E27FC236}">
                    <a16:creationId xmlns:a16="http://schemas.microsoft.com/office/drawing/2014/main" id="{31C84314-02E8-45F5-8487-DAC9ED3D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188" y="3209926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8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6 w 622"/>
                  <a:gd name="T15" fmla="*/ 256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2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70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6 h 622"/>
                  <a:gd name="T40" fmla="*/ 492 w 622"/>
                  <a:gd name="T41" fmla="*/ 566 h 622"/>
                  <a:gd name="T42" fmla="*/ 536 w 622"/>
                  <a:gd name="T43" fmla="*/ 526 h 622"/>
                  <a:gd name="T44" fmla="*/ 574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8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8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8" y="438"/>
                    </a:lnTo>
                    <a:lnTo>
                      <a:pt x="42" y="466"/>
                    </a:lnTo>
                    <a:lnTo>
                      <a:pt x="58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4" y="572"/>
                    </a:lnTo>
                    <a:lnTo>
                      <a:pt x="170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6" y="582"/>
                    </a:lnTo>
                    <a:lnTo>
                      <a:pt x="492" y="566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6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50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DDD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2210B2E3-2FB6-437D-A1EE-CD8E82BB4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7538" y="3343276"/>
                <a:ext cx="720725" cy="720725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4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8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6 h 454"/>
                  <a:gd name="T32" fmla="*/ 210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2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400 w 454"/>
                  <a:gd name="T59" fmla="*/ 78 h 454"/>
                  <a:gd name="T60" fmla="*/ 368 w 454"/>
                  <a:gd name="T61" fmla="*/ 48 h 454"/>
                  <a:gd name="T62" fmla="*/ 332 w 454"/>
                  <a:gd name="T63" fmla="*/ 26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200" y="2"/>
                    </a:lnTo>
                    <a:lnTo>
                      <a:pt x="176" y="6"/>
                    </a:lnTo>
                    <a:lnTo>
                      <a:pt x="156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80" y="56"/>
                    </a:lnTo>
                    <a:lnTo>
                      <a:pt x="64" y="70"/>
                    </a:lnTo>
                    <a:lnTo>
                      <a:pt x="50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10" y="164"/>
                    </a:lnTo>
                    <a:lnTo>
                      <a:pt x="4" y="186"/>
                    </a:lnTo>
                    <a:lnTo>
                      <a:pt x="2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2"/>
                    </a:lnTo>
                    <a:lnTo>
                      <a:pt x="88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10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2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30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400" y="78"/>
                    </a:lnTo>
                    <a:lnTo>
                      <a:pt x="384" y="64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2" y="26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DDD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B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AF10AA-0B7B-436C-B303-0CD1EC31DCB2}"/>
                </a:ext>
              </a:extLst>
            </p:cNvPr>
            <p:cNvGrpSpPr/>
            <p:nvPr/>
          </p:nvGrpSpPr>
          <p:grpSpPr>
            <a:xfrm>
              <a:off x="3979324" y="1190473"/>
              <a:ext cx="1488901" cy="789758"/>
              <a:chOff x="4679951" y="458788"/>
              <a:chExt cx="2989263" cy="1604963"/>
            </a:xfrm>
          </p:grpSpPr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626A25A4-DECB-4D81-A838-78B10E331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3376" y="458788"/>
                <a:ext cx="985838" cy="987425"/>
              </a:xfrm>
              <a:custGeom>
                <a:avLst/>
                <a:gdLst>
                  <a:gd name="T0" fmla="*/ 304 w 621"/>
                  <a:gd name="T1" fmla="*/ 0 h 622"/>
                  <a:gd name="T2" fmla="*/ 240 w 621"/>
                  <a:gd name="T3" fmla="*/ 8 h 622"/>
                  <a:gd name="T4" fmla="*/ 182 w 621"/>
                  <a:gd name="T5" fmla="*/ 28 h 622"/>
                  <a:gd name="T6" fmla="*/ 130 w 621"/>
                  <a:gd name="T7" fmla="*/ 58 h 622"/>
                  <a:gd name="T8" fmla="*/ 86 w 621"/>
                  <a:gd name="T9" fmla="*/ 96 h 622"/>
                  <a:gd name="T10" fmla="*/ 48 w 621"/>
                  <a:gd name="T11" fmla="*/ 144 h 622"/>
                  <a:gd name="T12" fmla="*/ 22 w 621"/>
                  <a:gd name="T13" fmla="*/ 196 h 622"/>
                  <a:gd name="T14" fmla="*/ 4 w 621"/>
                  <a:gd name="T15" fmla="*/ 256 h 622"/>
                  <a:gd name="T16" fmla="*/ 0 w 621"/>
                  <a:gd name="T17" fmla="*/ 318 h 622"/>
                  <a:gd name="T18" fmla="*/ 2 w 621"/>
                  <a:gd name="T19" fmla="*/ 350 h 622"/>
                  <a:gd name="T20" fmla="*/ 16 w 621"/>
                  <a:gd name="T21" fmla="*/ 410 h 622"/>
                  <a:gd name="T22" fmla="*/ 40 w 621"/>
                  <a:gd name="T23" fmla="*/ 466 h 622"/>
                  <a:gd name="T24" fmla="*/ 74 w 621"/>
                  <a:gd name="T25" fmla="*/ 514 h 622"/>
                  <a:gd name="T26" fmla="*/ 118 w 621"/>
                  <a:gd name="T27" fmla="*/ 556 h 622"/>
                  <a:gd name="T28" fmla="*/ 168 w 621"/>
                  <a:gd name="T29" fmla="*/ 588 h 622"/>
                  <a:gd name="T30" fmla="*/ 224 w 621"/>
                  <a:gd name="T31" fmla="*/ 610 h 622"/>
                  <a:gd name="T32" fmla="*/ 286 w 621"/>
                  <a:gd name="T33" fmla="*/ 622 h 622"/>
                  <a:gd name="T34" fmla="*/ 318 w 621"/>
                  <a:gd name="T35" fmla="*/ 622 h 622"/>
                  <a:gd name="T36" fmla="*/ 380 w 621"/>
                  <a:gd name="T37" fmla="*/ 616 h 622"/>
                  <a:gd name="T38" fmla="*/ 438 w 621"/>
                  <a:gd name="T39" fmla="*/ 596 h 622"/>
                  <a:gd name="T40" fmla="*/ 490 w 621"/>
                  <a:gd name="T41" fmla="*/ 566 h 622"/>
                  <a:gd name="T42" fmla="*/ 536 w 621"/>
                  <a:gd name="T43" fmla="*/ 526 h 622"/>
                  <a:gd name="T44" fmla="*/ 572 w 621"/>
                  <a:gd name="T45" fmla="*/ 480 h 622"/>
                  <a:gd name="T46" fmla="*/ 599 w 621"/>
                  <a:gd name="T47" fmla="*/ 426 h 622"/>
                  <a:gd name="T48" fmla="*/ 615 w 621"/>
                  <a:gd name="T49" fmla="*/ 368 h 622"/>
                  <a:gd name="T50" fmla="*/ 621 w 621"/>
                  <a:gd name="T51" fmla="*/ 304 h 622"/>
                  <a:gd name="T52" fmla="*/ 619 w 621"/>
                  <a:gd name="T53" fmla="*/ 272 h 622"/>
                  <a:gd name="T54" fmla="*/ 605 w 621"/>
                  <a:gd name="T55" fmla="*/ 212 h 622"/>
                  <a:gd name="T56" fmla="*/ 579 w 621"/>
                  <a:gd name="T57" fmla="*/ 158 h 622"/>
                  <a:gd name="T58" fmla="*/ 546 w 621"/>
                  <a:gd name="T59" fmla="*/ 108 h 622"/>
                  <a:gd name="T60" fmla="*/ 504 w 621"/>
                  <a:gd name="T61" fmla="*/ 68 h 622"/>
                  <a:gd name="T62" fmla="*/ 452 w 621"/>
                  <a:gd name="T63" fmla="*/ 34 h 622"/>
                  <a:gd name="T64" fmla="*/ 396 w 621"/>
                  <a:gd name="T65" fmla="*/ 12 h 622"/>
                  <a:gd name="T66" fmla="*/ 336 w 621"/>
                  <a:gd name="T67" fmla="*/ 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1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0" y="8"/>
                    </a:lnTo>
                    <a:lnTo>
                      <a:pt x="212" y="16"/>
                    </a:lnTo>
                    <a:lnTo>
                      <a:pt x="182" y="28"/>
                    </a:lnTo>
                    <a:lnTo>
                      <a:pt x="156" y="42"/>
                    </a:lnTo>
                    <a:lnTo>
                      <a:pt x="130" y="58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20"/>
                    </a:lnTo>
                    <a:lnTo>
                      <a:pt x="48" y="144"/>
                    </a:lnTo>
                    <a:lnTo>
                      <a:pt x="34" y="170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4" y="256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2"/>
                    </a:lnTo>
                    <a:lnTo>
                      <a:pt x="16" y="410"/>
                    </a:lnTo>
                    <a:lnTo>
                      <a:pt x="26" y="440"/>
                    </a:lnTo>
                    <a:lnTo>
                      <a:pt x="40" y="466"/>
                    </a:lnTo>
                    <a:lnTo>
                      <a:pt x="56" y="492"/>
                    </a:lnTo>
                    <a:lnTo>
                      <a:pt x="74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4"/>
                    </a:lnTo>
                    <a:lnTo>
                      <a:pt x="168" y="588"/>
                    </a:lnTo>
                    <a:lnTo>
                      <a:pt x="196" y="602"/>
                    </a:lnTo>
                    <a:lnTo>
                      <a:pt x="224" y="610"/>
                    </a:lnTo>
                    <a:lnTo>
                      <a:pt x="254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6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4" y="582"/>
                    </a:lnTo>
                    <a:lnTo>
                      <a:pt x="490" y="566"/>
                    </a:lnTo>
                    <a:lnTo>
                      <a:pt x="514" y="548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7" y="454"/>
                    </a:lnTo>
                    <a:lnTo>
                      <a:pt x="599" y="426"/>
                    </a:lnTo>
                    <a:lnTo>
                      <a:pt x="609" y="398"/>
                    </a:lnTo>
                    <a:lnTo>
                      <a:pt x="615" y="368"/>
                    </a:lnTo>
                    <a:lnTo>
                      <a:pt x="619" y="336"/>
                    </a:lnTo>
                    <a:lnTo>
                      <a:pt x="621" y="304"/>
                    </a:lnTo>
                    <a:lnTo>
                      <a:pt x="621" y="304"/>
                    </a:lnTo>
                    <a:lnTo>
                      <a:pt x="619" y="272"/>
                    </a:lnTo>
                    <a:lnTo>
                      <a:pt x="613" y="242"/>
                    </a:lnTo>
                    <a:lnTo>
                      <a:pt x="605" y="212"/>
                    </a:lnTo>
                    <a:lnTo>
                      <a:pt x="593" y="184"/>
                    </a:lnTo>
                    <a:lnTo>
                      <a:pt x="579" y="158"/>
                    </a:lnTo>
                    <a:lnTo>
                      <a:pt x="564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8"/>
                    </a:lnTo>
                    <a:lnTo>
                      <a:pt x="478" y="50"/>
                    </a:lnTo>
                    <a:lnTo>
                      <a:pt x="452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"/>
              </a:p>
            </p:txBody>
          </p:sp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9E1C0C00-9DCB-4066-80C5-264F8C05E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642938"/>
                <a:ext cx="2989263" cy="1420813"/>
              </a:xfrm>
              <a:custGeom>
                <a:avLst/>
                <a:gdLst>
                  <a:gd name="T0" fmla="*/ 1883 w 1883"/>
                  <a:gd name="T1" fmla="*/ 402 h 895"/>
                  <a:gd name="T2" fmla="*/ 1770 w 1883"/>
                  <a:gd name="T3" fmla="*/ 312 h 895"/>
                  <a:gd name="T4" fmla="*/ 1648 w 1883"/>
                  <a:gd name="T5" fmla="*/ 232 h 895"/>
                  <a:gd name="T6" fmla="*/ 1520 w 1883"/>
                  <a:gd name="T7" fmla="*/ 164 h 895"/>
                  <a:gd name="T8" fmla="*/ 1386 w 1883"/>
                  <a:gd name="T9" fmla="*/ 106 h 895"/>
                  <a:gd name="T10" fmla="*/ 1244 w 1883"/>
                  <a:gd name="T11" fmla="*/ 60 h 895"/>
                  <a:gd name="T12" fmla="*/ 1100 w 1883"/>
                  <a:gd name="T13" fmla="*/ 26 h 895"/>
                  <a:gd name="T14" fmla="*/ 948 w 1883"/>
                  <a:gd name="T15" fmla="*/ 6 h 895"/>
                  <a:gd name="T16" fmla="*/ 794 w 1883"/>
                  <a:gd name="T17" fmla="*/ 0 h 895"/>
                  <a:gd name="T18" fmla="*/ 740 w 1883"/>
                  <a:gd name="T19" fmla="*/ 0 h 895"/>
                  <a:gd name="T20" fmla="*/ 634 w 1883"/>
                  <a:gd name="T21" fmla="*/ 6 h 895"/>
                  <a:gd name="T22" fmla="*/ 530 w 1883"/>
                  <a:gd name="T23" fmla="*/ 20 h 895"/>
                  <a:gd name="T24" fmla="*/ 428 w 1883"/>
                  <a:gd name="T25" fmla="*/ 40 h 895"/>
                  <a:gd name="T26" fmla="*/ 328 w 1883"/>
                  <a:gd name="T27" fmla="*/ 64 h 895"/>
                  <a:gd name="T28" fmla="*/ 230 w 1883"/>
                  <a:gd name="T29" fmla="*/ 96 h 895"/>
                  <a:gd name="T30" fmla="*/ 136 w 1883"/>
                  <a:gd name="T31" fmla="*/ 134 h 895"/>
                  <a:gd name="T32" fmla="*/ 44 w 1883"/>
                  <a:gd name="T33" fmla="*/ 176 h 895"/>
                  <a:gd name="T34" fmla="*/ 216 w 1883"/>
                  <a:gd name="T35" fmla="*/ 428 h 895"/>
                  <a:gd name="T36" fmla="*/ 312 w 1883"/>
                  <a:gd name="T37" fmla="*/ 690 h 895"/>
                  <a:gd name="T38" fmla="*/ 426 w 1883"/>
                  <a:gd name="T39" fmla="*/ 640 h 895"/>
                  <a:gd name="T40" fmla="*/ 548 w 1883"/>
                  <a:gd name="T41" fmla="*/ 604 h 895"/>
                  <a:gd name="T42" fmla="*/ 674 w 1883"/>
                  <a:gd name="T43" fmla="*/ 582 h 895"/>
                  <a:gd name="T44" fmla="*/ 804 w 1883"/>
                  <a:gd name="T45" fmla="*/ 574 h 895"/>
                  <a:gd name="T46" fmla="*/ 860 w 1883"/>
                  <a:gd name="T47" fmla="*/ 574 h 895"/>
                  <a:gd name="T48" fmla="*/ 972 w 1883"/>
                  <a:gd name="T49" fmla="*/ 586 h 895"/>
                  <a:gd name="T50" fmla="*/ 1078 w 1883"/>
                  <a:gd name="T51" fmla="*/ 608 h 895"/>
                  <a:gd name="T52" fmla="*/ 1182 w 1883"/>
                  <a:gd name="T53" fmla="*/ 640 h 895"/>
                  <a:gd name="T54" fmla="*/ 1280 w 1883"/>
                  <a:gd name="T55" fmla="*/ 682 h 895"/>
                  <a:gd name="T56" fmla="*/ 1374 w 1883"/>
                  <a:gd name="T57" fmla="*/ 732 h 895"/>
                  <a:gd name="T58" fmla="*/ 1462 w 1883"/>
                  <a:gd name="T59" fmla="*/ 792 h 895"/>
                  <a:gd name="T60" fmla="*/ 1544 w 1883"/>
                  <a:gd name="T61" fmla="*/ 859 h 895"/>
                  <a:gd name="T62" fmla="*/ 1764 w 1883"/>
                  <a:gd name="T63" fmla="*/ 714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3" h="895">
                    <a:moveTo>
                      <a:pt x="1883" y="402"/>
                    </a:moveTo>
                    <a:lnTo>
                      <a:pt x="1883" y="402"/>
                    </a:lnTo>
                    <a:lnTo>
                      <a:pt x="1828" y="356"/>
                    </a:lnTo>
                    <a:lnTo>
                      <a:pt x="1770" y="312"/>
                    </a:lnTo>
                    <a:lnTo>
                      <a:pt x="1710" y="272"/>
                    </a:lnTo>
                    <a:lnTo>
                      <a:pt x="1648" y="232"/>
                    </a:lnTo>
                    <a:lnTo>
                      <a:pt x="1586" y="198"/>
                    </a:lnTo>
                    <a:lnTo>
                      <a:pt x="1520" y="164"/>
                    </a:lnTo>
                    <a:lnTo>
                      <a:pt x="1454" y="134"/>
                    </a:lnTo>
                    <a:lnTo>
                      <a:pt x="1386" y="106"/>
                    </a:lnTo>
                    <a:lnTo>
                      <a:pt x="1316" y="82"/>
                    </a:lnTo>
                    <a:lnTo>
                      <a:pt x="1244" y="60"/>
                    </a:lnTo>
                    <a:lnTo>
                      <a:pt x="1172" y="42"/>
                    </a:lnTo>
                    <a:lnTo>
                      <a:pt x="1100" y="26"/>
                    </a:lnTo>
                    <a:lnTo>
                      <a:pt x="1024" y="14"/>
                    </a:lnTo>
                    <a:lnTo>
                      <a:pt x="948" y="6"/>
                    </a:lnTo>
                    <a:lnTo>
                      <a:pt x="872" y="0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740" y="0"/>
                    </a:lnTo>
                    <a:lnTo>
                      <a:pt x="688" y="2"/>
                    </a:lnTo>
                    <a:lnTo>
                      <a:pt x="634" y="6"/>
                    </a:lnTo>
                    <a:lnTo>
                      <a:pt x="582" y="12"/>
                    </a:lnTo>
                    <a:lnTo>
                      <a:pt x="530" y="20"/>
                    </a:lnTo>
                    <a:lnTo>
                      <a:pt x="480" y="28"/>
                    </a:lnTo>
                    <a:lnTo>
                      <a:pt x="428" y="40"/>
                    </a:lnTo>
                    <a:lnTo>
                      <a:pt x="378" y="52"/>
                    </a:lnTo>
                    <a:lnTo>
                      <a:pt x="328" y="64"/>
                    </a:lnTo>
                    <a:lnTo>
                      <a:pt x="280" y="80"/>
                    </a:lnTo>
                    <a:lnTo>
                      <a:pt x="230" y="96"/>
                    </a:lnTo>
                    <a:lnTo>
                      <a:pt x="184" y="114"/>
                    </a:lnTo>
                    <a:lnTo>
                      <a:pt x="136" y="134"/>
                    </a:lnTo>
                    <a:lnTo>
                      <a:pt x="90" y="154"/>
                    </a:lnTo>
                    <a:lnTo>
                      <a:pt x="44" y="176"/>
                    </a:lnTo>
                    <a:lnTo>
                      <a:pt x="0" y="200"/>
                    </a:lnTo>
                    <a:lnTo>
                      <a:pt x="216" y="428"/>
                    </a:lnTo>
                    <a:lnTo>
                      <a:pt x="312" y="690"/>
                    </a:lnTo>
                    <a:lnTo>
                      <a:pt x="312" y="690"/>
                    </a:lnTo>
                    <a:lnTo>
                      <a:pt x="368" y="664"/>
                    </a:lnTo>
                    <a:lnTo>
                      <a:pt x="426" y="640"/>
                    </a:lnTo>
                    <a:lnTo>
                      <a:pt x="486" y="620"/>
                    </a:lnTo>
                    <a:lnTo>
                      <a:pt x="548" y="604"/>
                    </a:lnTo>
                    <a:lnTo>
                      <a:pt x="610" y="590"/>
                    </a:lnTo>
                    <a:lnTo>
                      <a:pt x="674" y="582"/>
                    </a:lnTo>
                    <a:lnTo>
                      <a:pt x="738" y="576"/>
                    </a:lnTo>
                    <a:lnTo>
                      <a:pt x="804" y="574"/>
                    </a:lnTo>
                    <a:lnTo>
                      <a:pt x="804" y="574"/>
                    </a:lnTo>
                    <a:lnTo>
                      <a:pt x="860" y="574"/>
                    </a:lnTo>
                    <a:lnTo>
                      <a:pt x="916" y="580"/>
                    </a:lnTo>
                    <a:lnTo>
                      <a:pt x="972" y="586"/>
                    </a:lnTo>
                    <a:lnTo>
                      <a:pt x="1026" y="596"/>
                    </a:lnTo>
                    <a:lnTo>
                      <a:pt x="1078" y="608"/>
                    </a:lnTo>
                    <a:lnTo>
                      <a:pt x="1130" y="622"/>
                    </a:lnTo>
                    <a:lnTo>
                      <a:pt x="1182" y="640"/>
                    </a:lnTo>
                    <a:lnTo>
                      <a:pt x="1232" y="660"/>
                    </a:lnTo>
                    <a:lnTo>
                      <a:pt x="1280" y="682"/>
                    </a:lnTo>
                    <a:lnTo>
                      <a:pt x="1328" y="706"/>
                    </a:lnTo>
                    <a:lnTo>
                      <a:pt x="1374" y="732"/>
                    </a:lnTo>
                    <a:lnTo>
                      <a:pt x="1418" y="760"/>
                    </a:lnTo>
                    <a:lnTo>
                      <a:pt x="1462" y="792"/>
                    </a:lnTo>
                    <a:lnTo>
                      <a:pt x="1504" y="825"/>
                    </a:lnTo>
                    <a:lnTo>
                      <a:pt x="1544" y="859"/>
                    </a:lnTo>
                    <a:lnTo>
                      <a:pt x="1582" y="895"/>
                    </a:lnTo>
                    <a:lnTo>
                      <a:pt x="1764" y="714"/>
                    </a:lnTo>
                    <a:lnTo>
                      <a:pt x="1883" y="402"/>
                    </a:lnTo>
                    <a:close/>
                  </a:path>
                </a:pathLst>
              </a:custGeom>
              <a:solidFill>
                <a:srgbClr val="DDD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"/>
              </a:p>
            </p:txBody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1AADDF43-EAF7-4A7A-9870-E21F66C6E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6" y="592138"/>
                <a:ext cx="720725" cy="720725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6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4 w 454"/>
                  <a:gd name="T25" fmla="*/ 376 h 454"/>
                  <a:gd name="T26" fmla="*/ 86 w 454"/>
                  <a:gd name="T27" fmla="*/ 406 h 454"/>
                  <a:gd name="T28" fmla="*/ 122 w 454"/>
                  <a:gd name="T29" fmla="*/ 430 h 454"/>
                  <a:gd name="T30" fmla="*/ 164 w 454"/>
                  <a:gd name="T31" fmla="*/ 446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2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200 h 454"/>
                  <a:gd name="T54" fmla="*/ 442 w 454"/>
                  <a:gd name="T55" fmla="*/ 156 h 454"/>
                  <a:gd name="T56" fmla="*/ 424 w 454"/>
                  <a:gd name="T57" fmla="*/ 114 h 454"/>
                  <a:gd name="T58" fmla="*/ 398 w 454"/>
                  <a:gd name="T59" fmla="*/ 80 h 454"/>
                  <a:gd name="T60" fmla="*/ 366 w 454"/>
                  <a:gd name="T61" fmla="*/ 50 h 454"/>
                  <a:gd name="T62" fmla="*/ 330 w 454"/>
                  <a:gd name="T63" fmla="*/ 26 h 454"/>
                  <a:gd name="T64" fmla="*/ 290 w 454"/>
                  <a:gd name="T65" fmla="*/ 10 h 454"/>
                  <a:gd name="T66" fmla="*/ 244 w 454"/>
                  <a:gd name="T67" fmla="*/ 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8"/>
                    </a:lnTo>
                    <a:lnTo>
                      <a:pt x="36" y="106"/>
                    </a:lnTo>
                    <a:lnTo>
                      <a:pt x="24" y="124"/>
                    </a:lnTo>
                    <a:lnTo>
                      <a:pt x="16" y="144"/>
                    </a:lnTo>
                    <a:lnTo>
                      <a:pt x="8" y="166"/>
                    </a:lnTo>
                    <a:lnTo>
                      <a:pt x="4" y="186"/>
                    </a:lnTo>
                    <a:lnTo>
                      <a:pt x="0" y="210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4" y="376"/>
                    </a:lnTo>
                    <a:lnTo>
                      <a:pt x="70" y="392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2" y="430"/>
                    </a:lnTo>
                    <a:lnTo>
                      <a:pt x="142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4" y="452"/>
                    </a:lnTo>
                    <a:lnTo>
                      <a:pt x="278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4" y="400"/>
                    </a:lnTo>
                    <a:lnTo>
                      <a:pt x="390" y="384"/>
                    </a:lnTo>
                    <a:lnTo>
                      <a:pt x="404" y="368"/>
                    </a:lnTo>
                    <a:lnTo>
                      <a:pt x="418" y="350"/>
                    </a:lnTo>
                    <a:lnTo>
                      <a:pt x="428" y="332"/>
                    </a:lnTo>
                    <a:lnTo>
                      <a:pt x="438" y="312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2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200"/>
                    </a:lnTo>
                    <a:lnTo>
                      <a:pt x="448" y="176"/>
                    </a:lnTo>
                    <a:lnTo>
                      <a:pt x="442" y="156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80"/>
                    </a:lnTo>
                    <a:lnTo>
                      <a:pt x="384" y="64"/>
                    </a:lnTo>
                    <a:lnTo>
                      <a:pt x="366" y="50"/>
                    </a:lnTo>
                    <a:lnTo>
                      <a:pt x="350" y="36"/>
                    </a:lnTo>
                    <a:lnTo>
                      <a:pt x="330" y="26"/>
                    </a:lnTo>
                    <a:lnTo>
                      <a:pt x="310" y="16"/>
                    </a:lnTo>
                    <a:lnTo>
                      <a:pt x="290" y="10"/>
                    </a:lnTo>
                    <a:lnTo>
                      <a:pt x="268" y="4"/>
                    </a:lnTo>
                    <a:lnTo>
                      <a:pt x="244" y="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A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9D52325-88C5-40DA-93F9-DBD5B576ED52}"/>
                </a:ext>
              </a:extLst>
            </p:cNvPr>
            <p:cNvSpPr txBox="1"/>
            <p:nvPr/>
          </p:nvSpPr>
          <p:spPr>
            <a:xfrm>
              <a:off x="4066990" y="2391152"/>
              <a:ext cx="1743289" cy="50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Extract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1CBA8C-C212-4B26-BFBC-6DF010E5D61A}"/>
                </a:ext>
              </a:extLst>
            </p:cNvPr>
            <p:cNvSpPr txBox="1"/>
            <p:nvPr/>
          </p:nvSpPr>
          <p:spPr>
            <a:xfrm>
              <a:off x="5910404" y="2030220"/>
              <a:ext cx="1778748" cy="35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schemeClr val="bg2">
                      <a:lumMod val="75000"/>
                    </a:schemeClr>
                  </a:solidFill>
                </a:rPr>
                <a:t>Define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FD3FB65-F331-40E2-889B-B491104BA0F8}"/>
                </a:ext>
              </a:extLst>
            </p:cNvPr>
            <p:cNvSpPr txBox="1"/>
            <p:nvPr/>
          </p:nvSpPr>
          <p:spPr>
            <a:xfrm>
              <a:off x="2687784" y="3657039"/>
              <a:ext cx="1347506" cy="50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" b="1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Validate &amp; Enhance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EAF744D-86AB-4096-ABDC-65510FDC3DDC}"/>
                </a:ext>
              </a:extLst>
            </p:cNvPr>
            <p:cNvSpPr txBox="1"/>
            <p:nvPr/>
          </p:nvSpPr>
          <p:spPr>
            <a:xfrm>
              <a:off x="2005203" y="2013294"/>
              <a:ext cx="1347506" cy="358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" b="1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Finalize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B7CE283-D704-416C-9A36-8FE86A7A2CDA}"/>
                </a:ext>
              </a:extLst>
            </p:cNvPr>
            <p:cNvGrpSpPr/>
            <p:nvPr/>
          </p:nvGrpSpPr>
          <p:grpSpPr>
            <a:xfrm>
              <a:off x="4433190" y="3044179"/>
              <a:ext cx="1346574" cy="1069415"/>
              <a:chOff x="5591176" y="4225926"/>
              <a:chExt cx="2703513" cy="2173287"/>
            </a:xfrm>
            <a:solidFill>
              <a:schemeClr val="bg2">
                <a:lumMod val="90000"/>
              </a:schemeClr>
            </a:solidFill>
          </p:grpSpPr>
          <p:sp>
            <p:nvSpPr>
              <p:cNvPr id="80" name="Freeform 8">
                <a:extLst>
                  <a:ext uri="{FF2B5EF4-FFF2-40B4-BE49-F238E27FC236}">
                    <a16:creationId xmlns:a16="http://schemas.microsoft.com/office/drawing/2014/main" id="{72BECD3B-1592-4907-8D2F-C3EE85613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1176" y="4225926"/>
                <a:ext cx="2703513" cy="1735138"/>
              </a:xfrm>
              <a:custGeom>
                <a:avLst/>
                <a:gdLst>
                  <a:gd name="T0" fmla="*/ 1168 w 1703"/>
                  <a:gd name="T1" fmla="*/ 0 h 1093"/>
                  <a:gd name="T2" fmla="*/ 1130 w 1703"/>
                  <a:gd name="T3" fmla="*/ 58 h 1093"/>
                  <a:gd name="T4" fmla="*/ 1042 w 1703"/>
                  <a:gd name="T5" fmla="*/ 164 h 1093"/>
                  <a:gd name="T6" fmla="*/ 944 w 1703"/>
                  <a:gd name="T7" fmla="*/ 260 h 1093"/>
                  <a:gd name="T8" fmla="*/ 834 w 1703"/>
                  <a:gd name="T9" fmla="*/ 342 h 1093"/>
                  <a:gd name="T10" fmla="*/ 712 w 1703"/>
                  <a:gd name="T11" fmla="*/ 412 h 1093"/>
                  <a:gd name="T12" fmla="*/ 584 w 1703"/>
                  <a:gd name="T13" fmla="*/ 465 h 1093"/>
                  <a:gd name="T14" fmla="*/ 446 w 1703"/>
                  <a:gd name="T15" fmla="*/ 501 h 1093"/>
                  <a:gd name="T16" fmla="*/ 304 w 1703"/>
                  <a:gd name="T17" fmla="*/ 521 h 1093"/>
                  <a:gd name="T18" fmla="*/ 230 w 1703"/>
                  <a:gd name="T19" fmla="*/ 523 h 1093"/>
                  <a:gd name="T20" fmla="*/ 166 w 1703"/>
                  <a:gd name="T21" fmla="*/ 521 h 1093"/>
                  <a:gd name="T22" fmla="*/ 0 w 1703"/>
                  <a:gd name="T23" fmla="*/ 787 h 1093"/>
                  <a:gd name="T24" fmla="*/ 18 w 1703"/>
                  <a:gd name="T25" fmla="*/ 1081 h 1093"/>
                  <a:gd name="T26" fmla="*/ 118 w 1703"/>
                  <a:gd name="T27" fmla="*/ 1091 h 1093"/>
                  <a:gd name="T28" fmla="*/ 220 w 1703"/>
                  <a:gd name="T29" fmla="*/ 1093 h 1093"/>
                  <a:gd name="T30" fmla="*/ 280 w 1703"/>
                  <a:gd name="T31" fmla="*/ 1093 h 1093"/>
                  <a:gd name="T32" fmla="*/ 400 w 1703"/>
                  <a:gd name="T33" fmla="*/ 1083 h 1093"/>
                  <a:gd name="T34" fmla="*/ 516 w 1703"/>
                  <a:gd name="T35" fmla="*/ 1067 h 1093"/>
                  <a:gd name="T36" fmla="*/ 628 w 1703"/>
                  <a:gd name="T37" fmla="*/ 1043 h 1093"/>
                  <a:gd name="T38" fmla="*/ 740 w 1703"/>
                  <a:gd name="T39" fmla="*/ 1011 h 1093"/>
                  <a:gd name="T40" fmla="*/ 846 w 1703"/>
                  <a:gd name="T41" fmla="*/ 973 h 1093"/>
                  <a:gd name="T42" fmla="*/ 950 w 1703"/>
                  <a:gd name="T43" fmla="*/ 927 h 1093"/>
                  <a:gd name="T44" fmla="*/ 1050 w 1703"/>
                  <a:gd name="T45" fmla="*/ 873 h 1093"/>
                  <a:gd name="T46" fmla="*/ 1146 w 1703"/>
                  <a:gd name="T47" fmla="*/ 815 h 1093"/>
                  <a:gd name="T48" fmla="*/ 1236 w 1703"/>
                  <a:gd name="T49" fmla="*/ 749 h 1093"/>
                  <a:gd name="T50" fmla="*/ 1323 w 1703"/>
                  <a:gd name="T51" fmla="*/ 679 h 1093"/>
                  <a:gd name="T52" fmla="*/ 1405 w 1703"/>
                  <a:gd name="T53" fmla="*/ 603 h 1093"/>
                  <a:gd name="T54" fmla="*/ 1481 w 1703"/>
                  <a:gd name="T55" fmla="*/ 521 h 1093"/>
                  <a:gd name="T56" fmla="*/ 1551 w 1703"/>
                  <a:gd name="T57" fmla="*/ 435 h 1093"/>
                  <a:gd name="T58" fmla="*/ 1617 w 1703"/>
                  <a:gd name="T59" fmla="*/ 342 h 1093"/>
                  <a:gd name="T60" fmla="*/ 1675 w 1703"/>
                  <a:gd name="T61" fmla="*/ 246 h 1093"/>
                  <a:gd name="T62" fmla="*/ 1427 w 1703"/>
                  <a:gd name="T63" fmla="*/ 158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3" h="1093">
                    <a:moveTo>
                      <a:pt x="1427" y="158"/>
                    </a:moveTo>
                    <a:lnTo>
                      <a:pt x="1168" y="0"/>
                    </a:lnTo>
                    <a:lnTo>
                      <a:pt x="1168" y="0"/>
                    </a:lnTo>
                    <a:lnTo>
                      <a:pt x="1130" y="58"/>
                    </a:lnTo>
                    <a:lnTo>
                      <a:pt x="1088" y="112"/>
                    </a:lnTo>
                    <a:lnTo>
                      <a:pt x="1042" y="164"/>
                    </a:lnTo>
                    <a:lnTo>
                      <a:pt x="994" y="214"/>
                    </a:lnTo>
                    <a:lnTo>
                      <a:pt x="944" y="260"/>
                    </a:lnTo>
                    <a:lnTo>
                      <a:pt x="890" y="304"/>
                    </a:lnTo>
                    <a:lnTo>
                      <a:pt x="834" y="342"/>
                    </a:lnTo>
                    <a:lnTo>
                      <a:pt x="774" y="378"/>
                    </a:lnTo>
                    <a:lnTo>
                      <a:pt x="712" y="412"/>
                    </a:lnTo>
                    <a:lnTo>
                      <a:pt x="650" y="441"/>
                    </a:lnTo>
                    <a:lnTo>
                      <a:pt x="584" y="465"/>
                    </a:lnTo>
                    <a:lnTo>
                      <a:pt x="516" y="485"/>
                    </a:lnTo>
                    <a:lnTo>
                      <a:pt x="446" y="501"/>
                    </a:lnTo>
                    <a:lnTo>
                      <a:pt x="376" y="513"/>
                    </a:lnTo>
                    <a:lnTo>
                      <a:pt x="304" y="521"/>
                    </a:lnTo>
                    <a:lnTo>
                      <a:pt x="268" y="523"/>
                    </a:lnTo>
                    <a:lnTo>
                      <a:pt x="230" y="523"/>
                    </a:lnTo>
                    <a:lnTo>
                      <a:pt x="230" y="523"/>
                    </a:lnTo>
                    <a:lnTo>
                      <a:pt x="166" y="521"/>
                    </a:lnTo>
                    <a:lnTo>
                      <a:pt x="104" y="515"/>
                    </a:lnTo>
                    <a:lnTo>
                      <a:pt x="0" y="787"/>
                    </a:lnTo>
                    <a:lnTo>
                      <a:pt x="18" y="1081"/>
                    </a:lnTo>
                    <a:lnTo>
                      <a:pt x="18" y="1081"/>
                    </a:lnTo>
                    <a:lnTo>
                      <a:pt x="68" y="1087"/>
                    </a:lnTo>
                    <a:lnTo>
                      <a:pt x="118" y="1091"/>
                    </a:lnTo>
                    <a:lnTo>
                      <a:pt x="170" y="1093"/>
                    </a:lnTo>
                    <a:lnTo>
                      <a:pt x="220" y="1093"/>
                    </a:lnTo>
                    <a:lnTo>
                      <a:pt x="220" y="1093"/>
                    </a:lnTo>
                    <a:lnTo>
                      <a:pt x="280" y="1093"/>
                    </a:lnTo>
                    <a:lnTo>
                      <a:pt x="340" y="1089"/>
                    </a:lnTo>
                    <a:lnTo>
                      <a:pt x="400" y="1083"/>
                    </a:lnTo>
                    <a:lnTo>
                      <a:pt x="458" y="1077"/>
                    </a:lnTo>
                    <a:lnTo>
                      <a:pt x="516" y="1067"/>
                    </a:lnTo>
                    <a:lnTo>
                      <a:pt x="572" y="1057"/>
                    </a:lnTo>
                    <a:lnTo>
                      <a:pt x="628" y="1043"/>
                    </a:lnTo>
                    <a:lnTo>
                      <a:pt x="684" y="1029"/>
                    </a:lnTo>
                    <a:lnTo>
                      <a:pt x="740" y="1011"/>
                    </a:lnTo>
                    <a:lnTo>
                      <a:pt x="794" y="993"/>
                    </a:lnTo>
                    <a:lnTo>
                      <a:pt x="846" y="973"/>
                    </a:lnTo>
                    <a:lnTo>
                      <a:pt x="898" y="951"/>
                    </a:lnTo>
                    <a:lnTo>
                      <a:pt x="950" y="927"/>
                    </a:lnTo>
                    <a:lnTo>
                      <a:pt x="1000" y="901"/>
                    </a:lnTo>
                    <a:lnTo>
                      <a:pt x="1050" y="873"/>
                    </a:lnTo>
                    <a:lnTo>
                      <a:pt x="1098" y="845"/>
                    </a:lnTo>
                    <a:lnTo>
                      <a:pt x="1146" y="815"/>
                    </a:lnTo>
                    <a:lnTo>
                      <a:pt x="1192" y="783"/>
                    </a:lnTo>
                    <a:lnTo>
                      <a:pt x="1236" y="749"/>
                    </a:lnTo>
                    <a:lnTo>
                      <a:pt x="1279" y="715"/>
                    </a:lnTo>
                    <a:lnTo>
                      <a:pt x="1323" y="679"/>
                    </a:lnTo>
                    <a:lnTo>
                      <a:pt x="1365" y="641"/>
                    </a:lnTo>
                    <a:lnTo>
                      <a:pt x="1405" y="603"/>
                    </a:lnTo>
                    <a:lnTo>
                      <a:pt x="1443" y="563"/>
                    </a:lnTo>
                    <a:lnTo>
                      <a:pt x="1481" y="521"/>
                    </a:lnTo>
                    <a:lnTo>
                      <a:pt x="1517" y="477"/>
                    </a:lnTo>
                    <a:lnTo>
                      <a:pt x="1551" y="435"/>
                    </a:lnTo>
                    <a:lnTo>
                      <a:pt x="1585" y="388"/>
                    </a:lnTo>
                    <a:lnTo>
                      <a:pt x="1617" y="342"/>
                    </a:lnTo>
                    <a:lnTo>
                      <a:pt x="1647" y="294"/>
                    </a:lnTo>
                    <a:lnTo>
                      <a:pt x="1675" y="246"/>
                    </a:lnTo>
                    <a:lnTo>
                      <a:pt x="1703" y="196"/>
                    </a:lnTo>
                    <a:lnTo>
                      <a:pt x="1427" y="158"/>
                    </a:lnTo>
                    <a:close/>
                  </a:path>
                </a:pathLst>
              </a:custGeom>
              <a:solidFill>
                <a:srgbClr val="4BA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1178A893-199D-45E7-9037-DCD1BAECD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1" y="54117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48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4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4 w 622"/>
                  <a:gd name="T31" fmla="*/ 610 h 622"/>
                  <a:gd name="T32" fmla="*/ 286 w 622"/>
                  <a:gd name="T33" fmla="*/ 620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78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4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48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4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4" y="610"/>
                    </a:lnTo>
                    <a:lnTo>
                      <a:pt x="254" y="616"/>
                    </a:lnTo>
                    <a:lnTo>
                      <a:pt x="286" y="620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0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78"/>
                    </a:lnTo>
                    <a:lnTo>
                      <a:pt x="588" y="452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0"/>
                    </a:lnTo>
                    <a:lnTo>
                      <a:pt x="606" y="212"/>
                    </a:lnTo>
                    <a:lnTo>
                      <a:pt x="594" y="182"/>
                    </a:lnTo>
                    <a:lnTo>
                      <a:pt x="582" y="156"/>
                    </a:lnTo>
                    <a:lnTo>
                      <a:pt x="564" y="130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4BA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"/>
              </a:p>
            </p:txBody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A9E2ACBC-A1B3-4270-AED5-AA8FD93AD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1851" y="5545138"/>
                <a:ext cx="720725" cy="720725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2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4 h 454"/>
                  <a:gd name="T20" fmla="*/ 12 w 454"/>
                  <a:gd name="T21" fmla="*/ 298 h 454"/>
                  <a:gd name="T22" fmla="*/ 30 w 454"/>
                  <a:gd name="T23" fmla="*/ 340 h 454"/>
                  <a:gd name="T24" fmla="*/ 56 w 454"/>
                  <a:gd name="T25" fmla="*/ 374 h 454"/>
                  <a:gd name="T26" fmla="*/ 86 w 454"/>
                  <a:gd name="T27" fmla="*/ 404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2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4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8"/>
                    </a:lnTo>
                    <a:lnTo>
                      <a:pt x="12" y="298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6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4BA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800" b="1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22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4" grpId="0"/>
      <p:bldP spid="43" grpId="0"/>
      <p:bldP spid="44" grpId="0" animBg="1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9C1BE-053A-4B17-9D7B-62AD98DE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" y="32400"/>
            <a:ext cx="9036000" cy="648000"/>
          </a:xfrm>
        </p:spPr>
        <p:txBody>
          <a:bodyPr/>
          <a:lstStyle/>
          <a:p>
            <a:r>
              <a:rPr lang="en-US"/>
              <a:t>Data Dimensions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E0B73-5E54-4B7A-9D79-E131370FD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4869657"/>
            <a:ext cx="899592" cy="273844"/>
          </a:xfrm>
        </p:spPr>
        <p:txBody>
          <a:bodyPr/>
          <a:lstStyle/>
          <a:p>
            <a:fld id="{15808C2F-4DAB-4055-96DC-C2BB66C61E80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0B366F26-D21D-4ADD-925F-23F0922AAC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120680" cy="338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30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BDD81-61BB-4539-AC2B-16B2BCAB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– Unfortunately are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12566-C217-4E4C-8C46-9D51D6272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6" name="Picture 2" descr="ID# 17445 - Nuclear Power Facility - Presentation Clipart">
            <a:extLst>
              <a:ext uri="{FF2B5EF4-FFF2-40B4-BE49-F238E27FC236}">
                <a16:creationId xmlns:a16="http://schemas.microsoft.com/office/drawing/2014/main" id="{8C705F4C-3D73-421B-8037-9541296B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41813"/>
            <a:ext cx="2361101" cy="226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nuclearstreet.com/images/img/mhipump.jpg">
            <a:extLst>
              <a:ext uri="{FF2B5EF4-FFF2-40B4-BE49-F238E27FC236}">
                <a16:creationId xmlns:a16="http://schemas.microsoft.com/office/drawing/2014/main" id="{D6270A0C-387E-4E67-870C-B85483535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14" y="2711005"/>
            <a:ext cx="1997263" cy="20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power plant pump spares">
            <a:extLst>
              <a:ext uri="{FF2B5EF4-FFF2-40B4-BE49-F238E27FC236}">
                <a16:creationId xmlns:a16="http://schemas.microsoft.com/office/drawing/2014/main" id="{A81E23AB-C67B-4522-AE1F-34C66D1F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76" y="942842"/>
            <a:ext cx="2117121" cy="141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img.dev-point.com/imgcache/2014/09/733384.png">
            <a:extLst>
              <a:ext uri="{FF2B5EF4-FFF2-40B4-BE49-F238E27FC236}">
                <a16:creationId xmlns:a16="http://schemas.microsoft.com/office/drawing/2014/main" id="{3A617AFE-2F8A-4EC7-B64E-3F8A5302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1" y="3030527"/>
            <a:ext cx="2463371" cy="12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www.utilities-me.com/pictures/gallery/News/pump_k1_web.jpg">
            <a:hlinkClick r:id="rId6" action="ppaction://hlinksldjump"/>
            <a:extLst>
              <a:ext uri="{FF2B5EF4-FFF2-40B4-BE49-F238E27FC236}">
                <a16:creationId xmlns:a16="http://schemas.microsoft.com/office/drawing/2014/main" id="{B2FDED70-D1EC-4A23-9563-6AFA7F943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95" y="1122252"/>
            <a:ext cx="2070382" cy="136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://store.primopumps.com/images/partshs-2-3.gif">
            <a:extLst>
              <a:ext uri="{FF2B5EF4-FFF2-40B4-BE49-F238E27FC236}">
                <a16:creationId xmlns:a16="http://schemas.microsoft.com/office/drawing/2014/main" id="{CF51F08D-9634-48EB-9316-533255F6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03" y="3293273"/>
            <a:ext cx="2210142" cy="8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50CC99-5B52-495E-82E5-DAE2492B85EB}"/>
              </a:ext>
            </a:extLst>
          </p:cNvPr>
          <p:cNvSpPr txBox="1"/>
          <p:nvPr/>
        </p:nvSpPr>
        <p:spPr>
          <a:xfrm>
            <a:off x="942827" y="4285407"/>
            <a:ext cx="2270356" cy="43614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Power Plants designation standards (ISO 81346 </a:t>
            </a:r>
            <a:r>
              <a:rPr lang="en-US" sz="1000" dirty="0" err="1"/>
              <a:t>etc</a:t>
            </a:r>
            <a:r>
              <a:rPr lang="en-US" sz="1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20618-7048-4617-B5C8-9FEE30588969}"/>
              </a:ext>
            </a:extLst>
          </p:cNvPr>
          <p:cNvSpPr txBox="1"/>
          <p:nvPr/>
        </p:nvSpPr>
        <p:spPr>
          <a:xfrm>
            <a:off x="3466507" y="4285407"/>
            <a:ext cx="2270356" cy="43614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Equipment breakdown standards (ISO 14224 </a:t>
            </a:r>
            <a:r>
              <a:rPr lang="en-US" sz="1000" dirty="0" err="1"/>
              <a:t>etc</a:t>
            </a:r>
            <a:r>
              <a:rPr lang="en-US" sz="10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D0BE5-A162-46B2-A9A4-4F560F03E1E4}"/>
              </a:ext>
            </a:extLst>
          </p:cNvPr>
          <p:cNvSpPr txBox="1"/>
          <p:nvPr/>
        </p:nvSpPr>
        <p:spPr>
          <a:xfrm>
            <a:off x="5843217" y="4197865"/>
            <a:ext cx="2270356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Materials Cataloguing Standards (UNSPSC, 22745, </a:t>
            </a:r>
            <a:r>
              <a:rPr lang="en-US" sz="1000" dirty="0" err="1"/>
              <a:t>eOTD</a:t>
            </a:r>
            <a:r>
              <a:rPr lang="en-US" sz="1000" dirty="0"/>
              <a:t> </a:t>
            </a:r>
            <a:r>
              <a:rPr lang="en-US" sz="1000" dirty="0" err="1"/>
              <a:t>etc</a:t>
            </a:r>
            <a:r>
              <a:rPr lang="en-US" sz="1000" dirty="0"/>
              <a:t>)</a:t>
            </a:r>
          </a:p>
        </p:txBody>
      </p:sp>
      <p:sp>
        <p:nvSpPr>
          <p:cNvPr id="15" name="Curved Down Arrow 12">
            <a:extLst>
              <a:ext uri="{FF2B5EF4-FFF2-40B4-BE49-F238E27FC236}">
                <a16:creationId xmlns:a16="http://schemas.microsoft.com/office/drawing/2014/main" id="{54FC2829-9E6D-498A-A461-5DC3CE38EF2D}"/>
              </a:ext>
            </a:extLst>
          </p:cNvPr>
          <p:cNvSpPr/>
          <p:nvPr/>
        </p:nvSpPr>
        <p:spPr>
          <a:xfrm>
            <a:off x="2550013" y="599609"/>
            <a:ext cx="1133328" cy="34323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6" name="Curved Down Arrow 22">
            <a:extLst>
              <a:ext uri="{FF2B5EF4-FFF2-40B4-BE49-F238E27FC236}">
                <a16:creationId xmlns:a16="http://schemas.microsoft.com/office/drawing/2014/main" id="{A3CD1E71-F3CE-4973-953E-BCB1968386FE}"/>
              </a:ext>
            </a:extLst>
          </p:cNvPr>
          <p:cNvSpPr/>
          <p:nvPr/>
        </p:nvSpPr>
        <p:spPr>
          <a:xfrm>
            <a:off x="5477778" y="555526"/>
            <a:ext cx="1133328" cy="34323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" name="Up Arrow 13">
            <a:extLst>
              <a:ext uri="{FF2B5EF4-FFF2-40B4-BE49-F238E27FC236}">
                <a16:creationId xmlns:a16="http://schemas.microsoft.com/office/drawing/2014/main" id="{BA8E476A-BEF7-4CFA-9B3F-1B900CE4E492}"/>
              </a:ext>
            </a:extLst>
          </p:cNvPr>
          <p:cNvSpPr/>
          <p:nvPr/>
        </p:nvSpPr>
        <p:spPr>
          <a:xfrm>
            <a:off x="1740577" y="2591611"/>
            <a:ext cx="337428" cy="461655"/>
          </a:xfrm>
          <a:prstGeom prst="upArrow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63F94-6077-48BA-B5FC-6E17A67C01FA}"/>
              </a:ext>
            </a:extLst>
          </p:cNvPr>
          <p:cNvSpPr txBox="1"/>
          <p:nvPr/>
        </p:nvSpPr>
        <p:spPr>
          <a:xfrm>
            <a:off x="1677614" y="2750518"/>
            <a:ext cx="566665" cy="25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</a:t>
            </a:r>
          </a:p>
        </p:txBody>
      </p:sp>
      <p:sp>
        <p:nvSpPr>
          <p:cNvPr id="19" name="Up Arrow 25">
            <a:extLst>
              <a:ext uri="{FF2B5EF4-FFF2-40B4-BE49-F238E27FC236}">
                <a16:creationId xmlns:a16="http://schemas.microsoft.com/office/drawing/2014/main" id="{D7C203C2-33B5-4264-99BE-C5EFF22F54E9}"/>
              </a:ext>
            </a:extLst>
          </p:cNvPr>
          <p:cNvSpPr/>
          <p:nvPr/>
        </p:nvSpPr>
        <p:spPr>
          <a:xfrm>
            <a:off x="4371661" y="2591611"/>
            <a:ext cx="337428" cy="461655"/>
          </a:xfrm>
          <a:prstGeom prst="upArrow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494492-7373-4ECB-B156-77A49D49B920}"/>
              </a:ext>
            </a:extLst>
          </p:cNvPr>
          <p:cNvSpPr txBox="1"/>
          <p:nvPr/>
        </p:nvSpPr>
        <p:spPr>
          <a:xfrm>
            <a:off x="4308698" y="2750518"/>
            <a:ext cx="566665" cy="25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</a:t>
            </a:r>
          </a:p>
        </p:txBody>
      </p:sp>
      <p:sp>
        <p:nvSpPr>
          <p:cNvPr id="21" name="Up Arrow 27">
            <a:extLst>
              <a:ext uri="{FF2B5EF4-FFF2-40B4-BE49-F238E27FC236}">
                <a16:creationId xmlns:a16="http://schemas.microsoft.com/office/drawing/2014/main" id="{9FA10C72-049E-46A6-851A-B8D3ED0D06DA}"/>
              </a:ext>
            </a:extLst>
          </p:cNvPr>
          <p:cNvSpPr/>
          <p:nvPr/>
        </p:nvSpPr>
        <p:spPr>
          <a:xfrm>
            <a:off x="6954823" y="2591611"/>
            <a:ext cx="337428" cy="461655"/>
          </a:xfrm>
          <a:prstGeom prst="upArrow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9E3CB-0633-45C0-9947-0C78312542BC}"/>
              </a:ext>
            </a:extLst>
          </p:cNvPr>
          <p:cNvSpPr txBox="1"/>
          <p:nvPr/>
        </p:nvSpPr>
        <p:spPr>
          <a:xfrm>
            <a:off x="6891860" y="2750518"/>
            <a:ext cx="566665" cy="25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7780B-E99F-49A8-99CF-62F2B259D26F}"/>
              </a:ext>
            </a:extLst>
          </p:cNvPr>
          <p:cNvSpPr txBox="1"/>
          <p:nvPr/>
        </p:nvSpPr>
        <p:spPr>
          <a:xfrm>
            <a:off x="1337320" y="3459136"/>
            <a:ext cx="1481371" cy="771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Green Field Vs Brown Field</a:t>
            </a:r>
          </a:p>
          <a:p>
            <a:pPr algn="ctr"/>
            <a:r>
              <a:rPr lang="en-US" sz="1000" dirty="0"/>
              <a:t>EPC Stage</a:t>
            </a:r>
          </a:p>
          <a:p>
            <a:pPr algn="ctr"/>
            <a:r>
              <a:rPr lang="en-US" sz="1000" dirty="0"/>
              <a:t>Mapped to FLOC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C1EBA-67F0-41FC-809A-460FD9B74029}"/>
              </a:ext>
            </a:extLst>
          </p:cNvPr>
          <p:cNvSpPr txBox="1"/>
          <p:nvPr/>
        </p:nvSpPr>
        <p:spPr>
          <a:xfrm>
            <a:off x="3851345" y="3471835"/>
            <a:ext cx="1481371" cy="771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OEM Manuals</a:t>
            </a:r>
          </a:p>
          <a:p>
            <a:pPr algn="ctr"/>
            <a:r>
              <a:rPr lang="en-US" sz="1000" dirty="0"/>
              <a:t>O&amp;M Stage</a:t>
            </a:r>
          </a:p>
          <a:p>
            <a:pPr algn="ctr"/>
            <a:r>
              <a:rPr lang="en-US" sz="1000" dirty="0"/>
              <a:t>Mapped to </a:t>
            </a:r>
            <a:r>
              <a:rPr lang="en-US" sz="1000" dirty="0" err="1"/>
              <a:t>Equipments</a:t>
            </a:r>
            <a:r>
              <a:rPr lang="en-US" sz="1000" dirty="0"/>
              <a:t> (Sub0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6806B-BF95-4A96-981D-F3FFF9CB399D}"/>
              </a:ext>
            </a:extLst>
          </p:cNvPr>
          <p:cNvSpPr txBox="1"/>
          <p:nvPr/>
        </p:nvSpPr>
        <p:spPr>
          <a:xfrm>
            <a:off x="6303625" y="3232967"/>
            <a:ext cx="1481371" cy="771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OEM Manuals</a:t>
            </a:r>
          </a:p>
          <a:p>
            <a:pPr algn="ctr"/>
            <a:r>
              <a:rPr lang="en-US" sz="1000" dirty="0"/>
              <a:t>O&amp;M Stage</a:t>
            </a:r>
          </a:p>
          <a:p>
            <a:pPr algn="ctr"/>
            <a:r>
              <a:rPr lang="en-US" sz="1000" dirty="0"/>
              <a:t>Mapped to assembly / materials / BOM</a:t>
            </a:r>
          </a:p>
        </p:txBody>
      </p:sp>
    </p:spTree>
    <p:extLst>
      <p:ext uri="{BB962C8B-B14F-4D97-AF65-F5344CB8AC3E}">
        <p14:creationId xmlns:p14="http://schemas.microsoft.com/office/powerpoint/2010/main" val="95374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S&amp;V research &amp; outcome | Accelerator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29852"/>
              </p:ext>
            </p:extLst>
          </p:nvPr>
        </p:nvGraphicFramePr>
        <p:xfrm>
          <a:off x="3995936" y="680400"/>
          <a:ext cx="4536504" cy="4048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16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STANDARD FORMS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VARIATION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>
                          <a:effectLst/>
                        </a:rPr>
                        <a:t>STANDARD FORMS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1" u="none" strike="noStrike" dirty="0">
                          <a:effectLst/>
                        </a:rPr>
                        <a:t>VARIATION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AMPOULE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AMP.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CAP.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AMP,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CAPSULE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FAPSULE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QMPOULE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VAPSULE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WMPOULE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CQPSULE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ZMPOULE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CWPSULE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XMPOULE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CZPSULE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ANPOULE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CXPSULE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AHPOULE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CAOSULE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AJPOULE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CALSULE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AKPOULE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CAPSULE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CAPQULE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AMPOULE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ALPOULE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CAPSULE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CAPWULE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TAB.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INJ.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INJ,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TAB,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TQBLET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INJECTION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UNJECTION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TWBLET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INJECTION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JNJECTION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365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TABLET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TZBLET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INJECTION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KNJECTION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8094D1-FC0B-4E65-BC69-06B73DCB202F}"/>
              </a:ext>
            </a:extLst>
          </p:cNvPr>
          <p:cNvSpPr txBox="1"/>
          <p:nvPr/>
        </p:nvSpPr>
        <p:spPr>
          <a:xfrm>
            <a:off x="395536" y="1419622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Issue are investigated and dictionaries are generated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Letter skipping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Double letters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Reverse Letters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Skipping spaces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Missing the keys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Keys inserted</a:t>
            </a:r>
          </a:p>
        </p:txBody>
      </p:sp>
    </p:spTree>
    <p:extLst>
      <p:ext uri="{BB962C8B-B14F-4D97-AF65-F5344CB8AC3E}">
        <p14:creationId xmlns:p14="http://schemas.microsoft.com/office/powerpoint/2010/main" val="69696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53680-F725-42BA-A67A-EA03B2E29B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Tool expertise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99223"/>
              </p:ext>
            </p:extLst>
          </p:nvPr>
        </p:nvGraphicFramePr>
        <p:xfrm>
          <a:off x="467544" y="987573"/>
          <a:ext cx="8208911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8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2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Match Comparison Option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Example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Value Add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Word Similarity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FOR ADOL SUPPOSITORY and FOR SUPPOSITORY ADOL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Out of sequence words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Transposition checking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A3-30-2500 and A3-46-2500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Data Entry errors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Abbreviations adjustment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AIRHANDLING UNIT and AHU</a:t>
                      </a:r>
                    </a:p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DS and DOUBLE STRENGTH</a:t>
                      </a: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Entry shortcuts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Numeric Matching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20MG 2ML and 2ML 20MG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Enforce Numeric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accuracy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Text to Numbers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1-PROPANOL and ONE-PROPANAL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Data entry variations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28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Material Description - Duplicates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1550"/>
            <a:ext cx="8824034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6F9E7FBD-BA37-42DA-94BC-AD7375CEA6EB}"/>
              </a:ext>
            </a:extLst>
          </p:cNvPr>
          <p:cNvSpPr/>
          <p:nvPr/>
        </p:nvSpPr>
        <p:spPr>
          <a:xfrm>
            <a:off x="214282" y="4143386"/>
            <a:ext cx="1143008" cy="5000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144927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53680-F725-42BA-A67A-EA03B2E29B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Consistency Data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526"/>
            <a:ext cx="7632848" cy="444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5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53680-F725-42BA-A67A-EA03B2E29B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 Dictionary – What is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57554" y="1801322"/>
            <a:ext cx="114300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Noun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1934" y="2372826"/>
            <a:ext cx="114300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Modifier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644100" y="2300594"/>
            <a:ext cx="428628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2"/>
          </p:cNvCxnSpPr>
          <p:nvPr/>
        </p:nvCxnSpPr>
        <p:spPr>
          <a:xfrm rot="5400000">
            <a:off x="3786182" y="3515834"/>
            <a:ext cx="1714512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72132" y="2872892"/>
            <a:ext cx="128588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Attribute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2132" y="4230214"/>
            <a:ext cx="128588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Attribute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72132" y="3730148"/>
            <a:ext cx="128588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Attribute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72132" y="3301520"/>
            <a:ext cx="128588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Attribute 2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4643438" y="301576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4643438" y="344439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4643438" y="387302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4643438" y="437309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57620" y="251570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28860" y="1158380"/>
            <a:ext cx="307183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Description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3714744" y="1658445"/>
            <a:ext cx="2857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9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 dictionary with </a:t>
            </a:r>
            <a:r>
              <a:rPr lang="en-IN" sz="2800" dirty="0" err="1"/>
              <a:t>Julphar</a:t>
            </a:r>
            <a:r>
              <a:rPr lang="en-IN" sz="2800" dirty="0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71670" y="1857370"/>
            <a:ext cx="51289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428742"/>
            <a:ext cx="114300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Injection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662" y="2000246"/>
            <a:ext cx="114300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Modifier</a:t>
            </a: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rot="5400000">
            <a:off x="571472" y="1928808"/>
            <a:ext cx="428628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785786" y="2143122"/>
            <a:ext cx="14287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00166" y="2643188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0166" y="3071816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00166" y="4000510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00166" y="3500444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28860" y="2500312"/>
            <a:ext cx="214314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28860" y="3857634"/>
            <a:ext cx="214314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 of Supply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28860" y="3357568"/>
            <a:ext cx="214314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Size/Dosage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28860" y="2928940"/>
            <a:ext cx="214314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Chemical Name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00166" y="4500576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28860" y="4357700"/>
            <a:ext cx="214314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of Supply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250133" y="4250543"/>
            <a:ext cx="50006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2643188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00694" y="2500312"/>
            <a:ext cx="271464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CLOFEN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572000" y="3071816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00694" y="2928940"/>
            <a:ext cx="271464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DICLOFENAC SODIUM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72000" y="3500444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00694" y="3357568"/>
            <a:ext cx="271464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50 X 3 ML AMP</a:t>
            </a:r>
            <a:endParaRPr lang="en-IN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0" y="4019558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500694" y="3929072"/>
            <a:ext cx="271464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0" y="4500576"/>
            <a:ext cx="92869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00694" y="4357700"/>
            <a:ext cx="271464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BH-MOH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89036"/>
              </p:ext>
            </p:extLst>
          </p:nvPr>
        </p:nvGraphicFramePr>
        <p:xfrm>
          <a:off x="2428860" y="928676"/>
          <a:ext cx="3268678" cy="381000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</a:t>
                      </a:r>
                      <a:r>
                        <a:rPr lang="en-IN" sz="11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Number</a:t>
                      </a:r>
                      <a:endParaRPr lang="en-IN" sz="1100" b="1" i="0" u="none" strike="noStrik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</a:t>
                      </a:r>
                      <a:r>
                        <a:rPr lang="en-IN" sz="11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Description</a:t>
                      </a:r>
                      <a:endParaRPr lang="en-IN" sz="1100" b="1" i="0" u="none" strike="noStrik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1201BH0301401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CLOFEN INJ[50x3ML\AMP]BH-MOH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357422" y="1571618"/>
            <a:ext cx="607223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INJECTION CLOFEN DICLOFENAC SODIUM 50 X 3 ML AMP BH-MOH</a:t>
            </a:r>
          </a:p>
        </p:txBody>
      </p:sp>
      <p:sp>
        <p:nvSpPr>
          <p:cNvPr id="34" name="Oval Callout 33"/>
          <p:cNvSpPr/>
          <p:nvPr/>
        </p:nvSpPr>
        <p:spPr>
          <a:xfrm>
            <a:off x="1071538" y="714362"/>
            <a:ext cx="914400" cy="612648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cs typeface="Arial" pitchFamily="34" charset="0"/>
              </a:rPr>
              <a:t>Noun</a:t>
            </a:r>
          </a:p>
        </p:txBody>
      </p:sp>
      <p:cxnSp>
        <p:nvCxnSpPr>
          <p:cNvPr id="35" name="Straight Connector 34"/>
          <p:cNvCxnSpPr>
            <a:stCxn id="8" idx="2"/>
          </p:cNvCxnSpPr>
          <p:nvPr/>
        </p:nvCxnSpPr>
        <p:spPr>
          <a:xfrm rot="5400000">
            <a:off x="1321571" y="2464593"/>
            <a:ext cx="35719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285852" y="2857502"/>
            <a:ext cx="428628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285852" y="3286130"/>
            <a:ext cx="428628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250133" y="3750477"/>
            <a:ext cx="50006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Oval Callout 38"/>
          <p:cNvSpPr/>
          <p:nvPr/>
        </p:nvSpPr>
        <p:spPr>
          <a:xfrm>
            <a:off x="7858148" y="857238"/>
            <a:ext cx="1214446" cy="612648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/>
              <a:t>Cleansed Description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3463917" y="964395"/>
            <a:ext cx="500860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14744" y="714362"/>
            <a:ext cx="371477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536545" y="1607337"/>
            <a:ext cx="178595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929852" y="1357304"/>
            <a:ext cx="284958" cy="7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1428728" y="1500178"/>
            <a:ext cx="2643206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4250529" y="1035833"/>
            <a:ext cx="35719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29124" y="857238"/>
            <a:ext cx="278608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965041" y="2107403"/>
            <a:ext cx="250033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29256" y="1214428"/>
            <a:ext cx="11430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5000628" y="2786064"/>
            <a:ext cx="314327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Callout 52"/>
          <p:cNvSpPr/>
          <p:nvPr/>
        </p:nvSpPr>
        <p:spPr>
          <a:xfrm>
            <a:off x="1428728" y="1428742"/>
            <a:ext cx="857256" cy="500066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>
                <a:cs typeface="Arial" pitchFamily="34" charset="0"/>
              </a:rPr>
              <a:t>No Modifier</a:t>
            </a:r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710DBE4B-1DDE-47F2-901D-787F26994EA9}"/>
              </a:ext>
            </a:extLst>
          </p:cNvPr>
          <p:cNvSpPr/>
          <p:nvPr/>
        </p:nvSpPr>
        <p:spPr>
          <a:xfrm>
            <a:off x="214282" y="4143386"/>
            <a:ext cx="1143008" cy="5000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422110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 Quality Scorecard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75606"/>
            <a:ext cx="3877816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5606"/>
            <a:ext cx="4191000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lowchart: Process 1"/>
          <p:cNvSpPr/>
          <p:nvPr/>
        </p:nvSpPr>
        <p:spPr>
          <a:xfrm>
            <a:off x="1187624" y="3579862"/>
            <a:ext cx="216024" cy="144016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3549665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/>
              <a:t> 0-5 Low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187624" y="3867894"/>
            <a:ext cx="216024" cy="14401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648" y="3837697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/>
              <a:t> 5-8 Medium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187624" y="4155926"/>
            <a:ext cx="216024" cy="144016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4125729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/>
              <a:t> 8-10 Good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15766"/>
            <a:ext cx="3877816" cy="202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0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Final description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79512" y="5373216"/>
            <a:ext cx="82809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Futura Bk BT" panose="020B0502020204020303" pitchFamily="34" charset="0"/>
              </a:rPr>
              <a:t>Source Details : https://www.cnc.info.pl/files/bg_e_389.pdf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10508"/>
              </p:ext>
            </p:extLst>
          </p:nvPr>
        </p:nvGraphicFramePr>
        <p:xfrm>
          <a:off x="204715" y="1310897"/>
          <a:ext cx="8712969" cy="2295935"/>
        </p:xfrm>
        <a:graphic>
          <a:graphicData uri="http://schemas.openxmlformats.org/drawingml/2006/table">
            <a:tbl>
              <a:tblPr/>
              <a:tblGrid>
                <a:gridCol w="74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Material No</a:t>
                      </a:r>
                    </a:p>
                  </a:txBody>
                  <a:tcPr marL="6866" marR="6866" marT="68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Material Description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Short Description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Long Description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Attributes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Values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48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1201BH0301202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CYNOVIT INJ[50X1ML\AMP]BH-MOH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INJECTION CYNOVIT 50 X 1 ML/AMP BH-MOH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INJECTION;PRODUCT NAME:CYNOVIT,SIZE/DOSAGE:50 X 1 ML/AMP,SOURCE</a:t>
                      </a:r>
                      <a:r>
                        <a:rPr lang="en-IN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 OF SUPPLY</a:t>
                      </a: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:BH-MOH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NOUN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INJECTION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MODIFIER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PRODUCT NAME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Bk B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CYNOVIT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TYPE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CHEMICAL NAME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0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SIZE/DOSAGE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50 X 1 ML/AMP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0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FORM OF SUPPLY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0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SOURCE</a:t>
                      </a:r>
                      <a:r>
                        <a:rPr lang="en-IN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 OF SUPPLY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BH-MOH</a:t>
                      </a:r>
                    </a:p>
                  </a:txBody>
                  <a:tcPr marL="6866" marR="6866" marT="68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1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53680-F725-42BA-A67A-EA03B2E29B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Cleansing Package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20</a:t>
            </a:fld>
            <a:endParaRPr lang="en-IN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95982"/>
            <a:ext cx="8136904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5" y="3476302"/>
            <a:ext cx="8052073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6941" y="2972246"/>
            <a:ext cx="1602811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Defining Attributes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75655" y="2720057"/>
            <a:ext cx="1" cy="25218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28" y="4700438"/>
            <a:ext cx="1621919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Source Description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52925" y="4457377"/>
            <a:ext cx="0" cy="24306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4571" y="2972246"/>
            <a:ext cx="3175741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Defining Standard forms and Variation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96136" y="2756222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7984" y="3692326"/>
            <a:ext cx="0" cy="7200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72400" y="3692326"/>
            <a:ext cx="0" cy="7200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27984" y="3692326"/>
            <a:ext cx="374441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7984" y="4410868"/>
            <a:ext cx="374441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50124" y="4712245"/>
            <a:ext cx="417826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Parsing data using Standard forms against Attribute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6176" y="4457377"/>
            <a:ext cx="0" cy="24306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02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Why human involvement is required?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8317"/>
            <a:ext cx="4398411" cy="3851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8612" y="1834247"/>
            <a:ext cx="4155876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Material Number 14000012 carries two different model in its description (GFL SHAKERS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3019</a:t>
            </a:r>
            <a:r>
              <a:rPr lang="en-IN" sz="1400" dirty="0"/>
              <a:t>/</a:t>
            </a:r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3020</a:t>
            </a:r>
            <a:r>
              <a:rPr lang="en-IN" sz="1400" dirty="0"/>
              <a:t>) , which can’t be identified by cleansing process. </a:t>
            </a:r>
          </a:p>
          <a:p>
            <a:endParaRPr lang="en-IN" sz="1400" dirty="0"/>
          </a:p>
          <a:p>
            <a:r>
              <a:rPr lang="en-IN" sz="1400" dirty="0"/>
              <a:t>While performing enrichment activities it has been identified and needs to be assigned to two different Material Number.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39949" y="4264661"/>
            <a:ext cx="1152128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9949" y="4768717"/>
            <a:ext cx="1152128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9949" y="4264661"/>
            <a:ext cx="0" cy="5040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92077" y="4264661"/>
            <a:ext cx="0" cy="5040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9949" y="2543060"/>
            <a:ext cx="0" cy="49746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92077" y="2543060"/>
            <a:ext cx="0" cy="49746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9949" y="2543060"/>
            <a:ext cx="1152128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9949" y="3040153"/>
            <a:ext cx="1152128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9777" y="1255861"/>
            <a:ext cx="263860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Findings and Recommendations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748700"/>
            <a:ext cx="46085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/>
              <a:t>Step 3: </a:t>
            </a:r>
            <a:r>
              <a:rPr lang="en-IN" sz="1200" dirty="0"/>
              <a:t>Capture the Technical Information relevant to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2463063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Output recommendation (with enrichment)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22</a:t>
            </a:fld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63159"/>
              </p:ext>
            </p:extLst>
          </p:nvPr>
        </p:nvGraphicFramePr>
        <p:xfrm>
          <a:off x="107507" y="561485"/>
          <a:ext cx="8856982" cy="4386529"/>
        </p:xfrm>
        <a:graphic>
          <a:graphicData uri="http://schemas.openxmlformats.org/drawingml/2006/table">
            <a:tbl>
              <a:tblPr/>
              <a:tblGrid>
                <a:gridCol w="51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11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7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70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Material No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Material Description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Status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Short Description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Long Description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Attributes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Cleansed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Enriched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Manufacturer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Manufacturer Part No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9">
                <a:tc rowSpan="11"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14000012</a:t>
                      </a: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GFL SHAKERS 3019/3020</a:t>
                      </a: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Cleansed</a:t>
                      </a: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NOUN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GFL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3019/3020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0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Enriched</a:t>
                      </a: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 LAB ORBITAL 32 MM 20-250RPM 230V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SHAKER-SHAKER-LABORATORY;TYPE:ORBITAL MOTION,</a:t>
                      </a:r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TIMER:UPTO 60</a:t>
                      </a: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 </a:t>
                      </a:r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MIN</a:t>
                      </a: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,SHAKING AMPLITUTE:32 MM,SHAKING FREQUENCY:20 TO 250 RPM,ELECTRICAL RATING:230 V, 50 HZ, 90 W,DIMENSION:745 X 730 X 135 MM,PLATFORM SIZE:676 X 540 MM,STANDARDS/SPECIFICATION:CE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MODIFIER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NO MODIFIER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LABORATORY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GFL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3019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TYPE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Bk BT"/>
                        <a:ea typeface="+mn-ea"/>
                        <a:cs typeface="+mn-cs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ORBITAL MOTION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TIMER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Futura Bk B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UPTO 60 MIN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SHAKING</a:t>
                      </a:r>
                      <a:r>
                        <a:rPr lang="en-IN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 AMPLITUTE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32 MM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7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SHAKING FREQUENCY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20 TO 250 RPM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ELECTRICAL RATING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230</a:t>
                      </a:r>
                      <a:r>
                        <a:rPr lang="en-IN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 V, 50 HZ, 90 W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DIMENSION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745</a:t>
                      </a:r>
                      <a:r>
                        <a:rPr lang="en-IN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 X 730 X 135 MM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0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PLATFORM SIZE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676 X 540 MM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0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ADDITIONAL FEATURES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007">
                <a:tc vMerge="1">
                  <a:txBody>
                    <a:bodyPr/>
                    <a:lstStyle/>
                    <a:p>
                      <a:pPr algn="l" fontAlgn="t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STANDARDS/SPECIFICATION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CE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Output recommendation (with enrichment)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23</a:t>
            </a:fld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99567"/>
              </p:ext>
            </p:extLst>
          </p:nvPr>
        </p:nvGraphicFramePr>
        <p:xfrm>
          <a:off x="107504" y="575223"/>
          <a:ext cx="8640961" cy="4363420"/>
        </p:xfrm>
        <a:graphic>
          <a:graphicData uri="http://schemas.openxmlformats.org/drawingml/2006/table">
            <a:tbl>
              <a:tblPr/>
              <a:tblGrid>
                <a:gridCol w="497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0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2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8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1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05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Material No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Material Description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Status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Short Description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Long Description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Attributes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Cleansed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Enriched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Manufacturer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Manufacturer Part No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21">
                <a:tc rowSpan="11"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14000012</a:t>
                      </a: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l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GFL SHAKERS 3019/3020</a:t>
                      </a: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Cleansed</a:t>
                      </a: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NOUN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GFL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3019/3020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56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Enriched</a:t>
                      </a: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 LAB ORBITAL 32 MM 20-250RPM 230V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SHAKER-LABORATORY;TYPE:ORBITAL MOTION:</a:t>
                      </a:r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TIMER:1</a:t>
                      </a:r>
                      <a:r>
                        <a:rPr lang="en-IN" sz="8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 MIN TO 99.59 HRS</a:t>
                      </a: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:SHAKING AMPLITUTE:32 MM:SHAKING FREQUENCY:20 TO 250 RPM:ELECTRICAL RATING:230 V, 50 HZ, 90 W:DIMENSION:745 X 730 X 135 MM:PLATFORM SIZE:676 X 540 MM:</a:t>
                      </a:r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ADDITIONAL FEATURES:WITH RS 232 PORT</a:t>
                      </a: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:STANDARDS/SPECIFICATION:CE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MODIFIER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NO MODIFIER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LABORATORY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GFL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3020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TYPE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Bk BT"/>
                        <a:ea typeface="+mn-ea"/>
                        <a:cs typeface="+mn-cs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ORBITAL MOTION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TIMER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Futura Bk B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1 MIN TO 99.59 HRS 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6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SHAKING</a:t>
                      </a:r>
                      <a:r>
                        <a:rPr lang="en-IN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 AMPLITUTE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32 MM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6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SHAKING FREQUENCY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20 TO 250 RPM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6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ELECTRICAL RATING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230</a:t>
                      </a:r>
                      <a:r>
                        <a:rPr lang="en-IN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 V, 50 HZ, 90 W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6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DIMENSION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745</a:t>
                      </a:r>
                      <a:r>
                        <a:rPr lang="en-IN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 X 730 X 135 MM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7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PLATFORM SIZE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676 X 540 MM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6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ADDITIONAL FEATURES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Futura Bk BT"/>
                        </a:rPr>
                        <a:t>WITH RS 232 PORT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 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696">
                <a:tc vMerge="1">
                  <a:txBody>
                    <a:bodyPr/>
                    <a:lstStyle/>
                    <a:p>
                      <a:pPr algn="l" fontAlgn="t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STANDARDS/SPECIFICATION</a:t>
                      </a:r>
                    </a:p>
                  </a:txBody>
                  <a:tcPr marL="6209" marR="6209" marT="6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Bk BT"/>
                        </a:rPr>
                        <a:t>CE</a:t>
                      </a: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Futura Bk BT"/>
                      </a:endParaRPr>
                    </a:p>
                  </a:txBody>
                  <a:tcPr marL="6209" marR="6209" marT="6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16D8C83A-F5DD-4E19-83FD-76B41A300FC8}"/>
              </a:ext>
            </a:extLst>
          </p:cNvPr>
          <p:cNvSpPr/>
          <p:nvPr/>
        </p:nvSpPr>
        <p:spPr>
          <a:xfrm>
            <a:off x="214282" y="4143386"/>
            <a:ext cx="1143008" cy="5000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83770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285720" y="857238"/>
            <a:ext cx="8606760" cy="37444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endParaRPr lang="en-US" sz="1200" b="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endParaRPr lang="en-US" sz="1200" b="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endParaRPr lang="en-US" sz="1200" b="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en-US" sz="1200" b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	 </a:t>
            </a:r>
          </a:p>
          <a:p>
            <a:r>
              <a:rPr lang="en-IN" sz="1600" b="0" dirty="0">
                <a:latin typeface="Arial" pitchFamily="34" charset="0"/>
                <a:cs typeface="Arial" pitchFamily="34" charset="0"/>
              </a:rPr>
              <a:t>                                              </a:t>
            </a:r>
            <a:endParaRPr lang="en-IN" sz="1200" b="0" dirty="0">
              <a:latin typeface="Arial" pitchFamily="34" charset="0"/>
              <a:cs typeface="Arial" pitchFamily="34" charset="0"/>
            </a:endParaRPr>
          </a:p>
          <a:p>
            <a:r>
              <a:rPr lang="en-IN" sz="1600" b="0" dirty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endParaRPr lang="en-IN" sz="1600" b="0" dirty="0">
              <a:latin typeface="Arial" pitchFamily="34" charset="0"/>
              <a:cs typeface="Arial" pitchFamily="34" charset="0"/>
            </a:endParaRPr>
          </a:p>
          <a:p>
            <a:endParaRPr lang="en-IN" sz="1600" b="0" dirty="0">
              <a:latin typeface="Arial" pitchFamily="34" charset="0"/>
              <a:cs typeface="Arial" pitchFamily="34" charset="0"/>
            </a:endParaRPr>
          </a:p>
          <a:p>
            <a:endParaRPr lang="en-IN" sz="1600" b="0" dirty="0">
              <a:latin typeface="Arial" pitchFamily="34" charset="0"/>
              <a:cs typeface="Arial" pitchFamily="34" charset="0"/>
            </a:endParaRPr>
          </a:p>
          <a:p>
            <a:endParaRPr lang="en-IN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3200" y="32400"/>
            <a:ext cx="9036000" cy="39621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Julphar Data – Loading into SAP using </a:t>
            </a:r>
            <a:r>
              <a:rPr lang="en-US" sz="2000" dirty="0" err="1">
                <a:solidFill>
                  <a:srgbClr val="0070C0"/>
                </a:solidFill>
                <a:cs typeface="Arial" pitchFamily="34" charset="0"/>
              </a:rPr>
              <a:t>IDoc</a:t>
            </a:r>
            <a:r>
              <a:rPr lang="en-US" sz="2000" dirty="0">
                <a:solidFill>
                  <a:srgbClr val="0070C0"/>
                </a:solidFill>
                <a:cs typeface="Arial" pitchFamily="34" charset="0"/>
              </a:rPr>
              <a:t> – Scenario 1</a:t>
            </a:r>
            <a:endParaRPr lang="en-IN" sz="2000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24</a:t>
            </a:fld>
            <a:endParaRPr lang="en-IN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9" y="897087"/>
            <a:ext cx="71628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02246"/>
            <a:ext cx="7163895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7" y="1995686"/>
            <a:ext cx="7103552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11760" y="555526"/>
            <a:ext cx="302433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IDoc</a:t>
            </a:r>
            <a:r>
              <a:rPr lang="en-IN" sz="1400" dirty="0"/>
              <a:t> Status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11760" y="3075806"/>
            <a:ext cx="0" cy="64807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80312" y="3075806"/>
            <a:ext cx="0" cy="64807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11760" y="3075806"/>
            <a:ext cx="496855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11760" y="3723878"/>
            <a:ext cx="496855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4788024" y="3723878"/>
            <a:ext cx="0" cy="56526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28205" y="4289141"/>
            <a:ext cx="3119637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/>
              <a:t>Source data migrated into SAP system</a:t>
            </a:r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1BD27ECE-5ED4-4D45-AD0A-22D1F852CC52}"/>
              </a:ext>
            </a:extLst>
          </p:cNvPr>
          <p:cNvSpPr/>
          <p:nvPr/>
        </p:nvSpPr>
        <p:spPr>
          <a:xfrm>
            <a:off x="214282" y="4143386"/>
            <a:ext cx="1143008" cy="5000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149711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Completeness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550"/>
            <a:ext cx="6866231" cy="4092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483768" y="771550"/>
            <a:ext cx="0" cy="41044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20272" y="771550"/>
            <a:ext cx="0" cy="41044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83768" y="771550"/>
            <a:ext cx="4536504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83768" y="4876006"/>
            <a:ext cx="4536504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Conformity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96" y="746572"/>
            <a:ext cx="6716756" cy="4225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53680-F725-42BA-A67A-EA03B2E29B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15566"/>
            <a:ext cx="356235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116460"/>
            <a:ext cx="3562351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435846"/>
            <a:ext cx="356235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14" y="843558"/>
            <a:ext cx="4743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07854"/>
            <a:ext cx="3600400" cy="83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60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53680-F725-42BA-A67A-EA03B2E29B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Material Description - Potential Duplicates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5</a:t>
            </a:fld>
            <a:endParaRPr lang="en-IN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18528949"/>
              </p:ext>
            </p:extLst>
          </p:nvPr>
        </p:nvGraphicFramePr>
        <p:xfrm>
          <a:off x="1331640" y="69954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219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Material Description - Duplicates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585913"/>
            <a:ext cx="8124825" cy="2642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2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A9E79-7544-46FC-92F5-13C06D2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Material Description - Duplicates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93EC-915F-4584-8852-5BA215C4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808C2F-4DAB-4055-96DC-C2BB66C61E80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633670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19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ata-stor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9" y="2692137"/>
            <a:ext cx="350722" cy="4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6" descr="databa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0" y="2047876"/>
            <a:ext cx="444122" cy="44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paper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1" y="1417912"/>
            <a:ext cx="257323" cy="39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mai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10" y="3400251"/>
            <a:ext cx="413623" cy="33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18"/>
          <p:cNvCxnSpPr>
            <a:cxnSpLocks noChangeShapeType="1"/>
          </p:cNvCxnSpPr>
          <p:nvPr/>
        </p:nvCxnSpPr>
        <p:spPr bwMode="auto">
          <a:xfrm rot="16200000" flipH="1">
            <a:off x="1337967" y="1738136"/>
            <a:ext cx="693819" cy="526083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1317001" y="2938024"/>
            <a:ext cx="814857" cy="475571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22"/>
          <p:cNvCxnSpPr>
            <a:cxnSpLocks noChangeShapeType="1"/>
          </p:cNvCxnSpPr>
          <p:nvPr/>
        </p:nvCxnSpPr>
        <p:spPr bwMode="auto">
          <a:xfrm flipV="1">
            <a:off x="1393245" y="2583490"/>
            <a:ext cx="511787" cy="414576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25"/>
          <p:cNvCxnSpPr>
            <a:cxnSpLocks noChangeShapeType="1"/>
          </p:cNvCxnSpPr>
          <p:nvPr/>
        </p:nvCxnSpPr>
        <p:spPr bwMode="auto">
          <a:xfrm>
            <a:off x="1458052" y="2341415"/>
            <a:ext cx="448886" cy="211576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TextBox 45"/>
          <p:cNvSpPr txBox="1">
            <a:spLocks noChangeArrowheads="1"/>
          </p:cNvSpPr>
          <p:nvPr/>
        </p:nvSpPr>
        <p:spPr bwMode="auto">
          <a:xfrm>
            <a:off x="690786" y="839306"/>
            <a:ext cx="93057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GB" sz="1080" dirty="0">
                <a:solidFill>
                  <a:srgbClr val="FF0000"/>
                </a:solidFill>
                <a:latin typeface="Comic Sans MS" pitchFamily="66" charset="0"/>
              </a:rPr>
              <a:t>Data Sources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3285" y="3669012"/>
            <a:ext cx="357791" cy="189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GB" sz="630" dirty="0">
                <a:latin typeface="Comic Sans MS" pitchFamily="66" charset="0"/>
              </a:rPr>
              <a:t>XML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2662" y="3081934"/>
            <a:ext cx="644728" cy="189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GB" sz="630" dirty="0">
                <a:latin typeface="Comic Sans MS" pitchFamily="66" charset="0"/>
              </a:rPr>
              <a:t>Applications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9820" y="2424331"/>
            <a:ext cx="579005" cy="189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GB" sz="630" dirty="0">
                <a:latin typeface="Comic Sans MS" pitchFamily="66" charset="0"/>
              </a:rPr>
              <a:t>Databases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539" y="1808661"/>
            <a:ext cx="582211" cy="286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GB" sz="630" dirty="0">
                <a:latin typeface="Comic Sans MS" pitchFamily="66" charset="0"/>
              </a:rPr>
              <a:t>Flat Files/</a:t>
            </a:r>
          </a:p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GB" sz="630" dirty="0">
                <a:latin typeface="Comic Sans MS" pitchFamily="66" charset="0"/>
              </a:rPr>
              <a:t>Excel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2703686" y="2505340"/>
            <a:ext cx="315077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4311568" y="839306"/>
            <a:ext cx="705857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GB" sz="1080" dirty="0">
                <a:solidFill>
                  <a:srgbClr val="FF0000"/>
                </a:solidFill>
                <a:latin typeface="Comic Sans MS" pitchFamily="66" charset="0"/>
              </a:rPr>
              <a:t>Loading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3466927" y="2526056"/>
            <a:ext cx="315077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1866910" y="2357619"/>
            <a:ext cx="515599" cy="644623"/>
            <a:chOff x="1635381" y="3482666"/>
            <a:chExt cx="857910" cy="961434"/>
          </a:xfrm>
        </p:grpSpPr>
        <p:pic>
          <p:nvPicPr>
            <p:cNvPr id="19" name="Picture 10" descr="gear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2" y="3482666"/>
              <a:ext cx="650903" cy="65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52"/>
            <p:cNvSpPr txBox="1">
              <a:spLocks noChangeArrowheads="1"/>
            </p:cNvSpPr>
            <p:nvPr/>
          </p:nvSpPr>
          <p:spPr bwMode="auto">
            <a:xfrm>
              <a:off x="1635381" y="4030965"/>
              <a:ext cx="857910" cy="413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GB" sz="600" b="1" dirty="0">
                  <a:solidFill>
                    <a:srgbClr val="0070C0"/>
                  </a:solidFill>
                  <a:latin typeface="Comic Sans MS" pitchFamily="66" charset="0"/>
                </a:rPr>
                <a:t>Extract &amp; Profile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871960" y="1744659"/>
            <a:ext cx="1216090" cy="1115068"/>
            <a:chOff x="1925" y="1770"/>
            <a:chExt cx="1069" cy="782"/>
          </a:xfrm>
        </p:grpSpPr>
        <p:pic>
          <p:nvPicPr>
            <p:cNvPr id="22" name="Picture 12" descr="server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" y="1770"/>
              <a:ext cx="432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79"/>
            <p:cNvSpPr txBox="1">
              <a:spLocks noChangeArrowheads="1"/>
            </p:cNvSpPr>
            <p:nvPr/>
          </p:nvSpPr>
          <p:spPr bwMode="gray">
            <a:xfrm>
              <a:off x="1925" y="2435"/>
              <a:ext cx="1069" cy="1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buSzPct val="80000"/>
                <a:buFont typeface="Wingdings" pitchFamily="2" charset="2"/>
                <a:buNone/>
              </a:pPr>
              <a:r>
                <a:rPr lang="en-US" sz="1080" dirty="0">
                  <a:solidFill>
                    <a:srgbClr val="292929"/>
                  </a:solidFill>
                  <a:latin typeface="Comic Sans MS" pitchFamily="66" charset="0"/>
                </a:rPr>
                <a:t>SAP</a:t>
              </a:r>
            </a:p>
          </p:txBody>
        </p:sp>
      </p:grp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5132995" y="870606"/>
            <a:ext cx="113782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GB" sz="1080" dirty="0">
                <a:solidFill>
                  <a:srgbClr val="FF0000"/>
                </a:solidFill>
                <a:latin typeface="Comic Sans MS" pitchFamily="66" charset="0"/>
              </a:rPr>
              <a:t>Target System </a:t>
            </a:r>
          </a:p>
          <a:p>
            <a:pPr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GB" sz="1080" dirty="0">
                <a:solidFill>
                  <a:srgbClr val="FF0000"/>
                </a:solidFill>
                <a:latin typeface="Comic Sans MS" pitchFamily="66" charset="0"/>
              </a:rPr>
              <a:t>SAP / MDG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95772" y="810716"/>
            <a:ext cx="2376563" cy="2778240"/>
            <a:chOff x="2081212" y="1229895"/>
            <a:chExt cx="3958660" cy="4627737"/>
          </a:xfrm>
        </p:grpSpPr>
        <p:sp>
          <p:nvSpPr>
            <p:cNvPr id="26" name="TextBox 46"/>
            <p:cNvSpPr txBox="1">
              <a:spLocks noChangeArrowheads="1"/>
            </p:cNvSpPr>
            <p:nvPr/>
          </p:nvSpPr>
          <p:spPr bwMode="auto">
            <a:xfrm>
              <a:off x="2081212" y="1229895"/>
              <a:ext cx="3778166" cy="707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GB" sz="1080" dirty="0">
                  <a:solidFill>
                    <a:srgbClr val="FF0000"/>
                  </a:solidFill>
                  <a:latin typeface="Comic Sans MS" pitchFamily="66" charset="0"/>
                </a:rPr>
                <a:t>Data Staging and Test Environment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094935" y="2676282"/>
              <a:ext cx="3944937" cy="3181350"/>
              <a:chOff x="2094935" y="2676282"/>
              <a:chExt cx="3944937" cy="3181350"/>
            </a:xfrm>
          </p:grpSpPr>
          <p:cxnSp>
            <p:nvCxnSpPr>
              <p:cNvPr id="28" name="Straight Connector 27"/>
              <p:cNvCxnSpPr/>
              <p:nvPr/>
            </p:nvCxnSpPr>
            <p:spPr bwMode="auto">
              <a:xfrm>
                <a:off x="2655322" y="2923932"/>
                <a:ext cx="3319463" cy="11112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auto">
              <a:xfrm rot="16200000" flipH="1">
                <a:off x="788423" y="4298706"/>
                <a:ext cx="2838450" cy="11112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auto">
              <a:xfrm flipV="1">
                <a:off x="2239397" y="5773494"/>
                <a:ext cx="3800475" cy="84138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auto">
              <a:xfrm rot="5400000">
                <a:off x="4570641" y="4274100"/>
                <a:ext cx="2898775" cy="3016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32" name="Picture 37" descr="data-store2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4935" y="2676282"/>
                <a:ext cx="59055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Box 54"/>
              <p:cNvSpPr txBox="1">
                <a:spLocks noChangeArrowheads="1"/>
              </p:cNvSpPr>
              <p:nvPr/>
            </p:nvSpPr>
            <p:spPr bwMode="auto">
              <a:xfrm>
                <a:off x="2460060" y="2695333"/>
                <a:ext cx="1192212" cy="307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GB" sz="600" b="1" dirty="0">
                    <a:solidFill>
                      <a:srgbClr val="0070C0"/>
                    </a:solidFill>
                    <a:latin typeface="Comic Sans MS" pitchFamily="66" charset="0"/>
                  </a:rPr>
                  <a:t>Staging Area</a:t>
                </a:r>
              </a:p>
            </p:txBody>
          </p:sp>
          <p:grpSp>
            <p:nvGrpSpPr>
              <p:cNvPr id="34" name="Group 65"/>
              <p:cNvGrpSpPr>
                <a:grpSpLocks/>
              </p:cNvGrpSpPr>
              <p:nvPr/>
            </p:nvGrpSpPr>
            <p:grpSpPr bwMode="auto">
              <a:xfrm>
                <a:off x="3431610" y="2992193"/>
                <a:ext cx="1492250" cy="750382"/>
                <a:chOff x="3080157" y="2799135"/>
                <a:chExt cx="1491846" cy="750427"/>
              </a:xfrm>
            </p:grpSpPr>
            <p:grpSp>
              <p:nvGrpSpPr>
                <p:cNvPr id="35" name="Group 52"/>
                <p:cNvGrpSpPr>
                  <a:grpSpLocks/>
                </p:cNvGrpSpPr>
                <p:nvPr/>
              </p:nvGrpSpPr>
              <p:grpSpPr bwMode="auto">
                <a:xfrm>
                  <a:off x="3599915" y="2799135"/>
                  <a:ext cx="412750" cy="602892"/>
                  <a:chOff x="4003675" y="2941638"/>
                  <a:chExt cx="412750" cy="602892"/>
                </a:xfrm>
              </p:grpSpPr>
              <p:pic>
                <p:nvPicPr>
                  <p:cNvPr id="38" name="Picture 27" descr="arrows.png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03675" y="2941638"/>
                    <a:ext cx="412750" cy="3683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39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2114" y="3236912"/>
                    <a:ext cx="307624" cy="3076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buClr>
                        <a:schemeClr val="accent1"/>
                      </a:buClr>
                      <a:buSzPct val="80000"/>
                      <a:buFont typeface="Wingdings" pitchFamily="2" charset="2"/>
                      <a:buNone/>
                    </a:pPr>
                    <a:endParaRPr lang="en-GB" sz="600" b="1" dirty="0">
                      <a:solidFill>
                        <a:srgbClr val="0070C0"/>
                      </a:solidFill>
                      <a:latin typeface="Comic Sans MS" pitchFamily="66" charset="0"/>
                    </a:endParaRPr>
                  </a:p>
                </p:txBody>
              </p:sp>
            </p:grpSp>
            <p:pic>
              <p:nvPicPr>
                <p:cNvPr id="36" name="Picture 42" descr="SAP_BO_08_CG10_R_tm_p_150dp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05960" y="3049815"/>
                  <a:ext cx="1004784" cy="2217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7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3080157" y="3272707"/>
                  <a:ext cx="1491846" cy="2768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buClr>
                      <a:schemeClr val="accent1"/>
                    </a:buClr>
                    <a:buSzPct val="80000"/>
                    <a:buFont typeface="Wingdings" pitchFamily="2" charset="2"/>
                    <a:buNone/>
                  </a:pPr>
                  <a:r>
                    <a:rPr lang="en-GB" sz="480" b="1" dirty="0">
                      <a:latin typeface="Comic Sans MS" pitchFamily="66" charset="0"/>
                    </a:rPr>
                    <a:t>Data Services Platform</a:t>
                  </a:r>
                </a:p>
              </p:txBody>
            </p:sp>
          </p:grpSp>
        </p:grpSp>
      </p:grpSp>
      <p:cxnSp>
        <p:nvCxnSpPr>
          <p:cNvPr id="40" name="Straight Connector 39"/>
          <p:cNvCxnSpPr/>
          <p:nvPr/>
        </p:nvCxnSpPr>
        <p:spPr bwMode="auto">
          <a:xfrm rot="5400000">
            <a:off x="185732" y="2504386"/>
            <a:ext cx="315077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41" name="Group 138"/>
          <p:cNvGrpSpPr>
            <a:grpSpLocks/>
          </p:cNvGrpSpPr>
          <p:nvPr/>
        </p:nvGrpSpPr>
        <p:grpSpPr bwMode="auto">
          <a:xfrm>
            <a:off x="2278627" y="2316637"/>
            <a:ext cx="686195" cy="936727"/>
            <a:chOff x="2331568" y="3533091"/>
            <a:chExt cx="1143973" cy="1561070"/>
          </a:xfrm>
        </p:grpSpPr>
        <p:grpSp>
          <p:nvGrpSpPr>
            <p:cNvPr id="42" name="Group 77"/>
            <p:cNvGrpSpPr>
              <a:grpSpLocks/>
            </p:cNvGrpSpPr>
            <p:nvPr/>
          </p:nvGrpSpPr>
          <p:grpSpPr bwMode="auto">
            <a:xfrm>
              <a:off x="2390493" y="3533091"/>
              <a:ext cx="1022541" cy="526308"/>
              <a:chOff x="4090635" y="4354451"/>
              <a:chExt cx="1022541" cy="526308"/>
            </a:xfrm>
          </p:grpSpPr>
          <p:pic>
            <p:nvPicPr>
              <p:cNvPr id="50" name="Picture 78" descr="box.p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0635" y="4354451"/>
                <a:ext cx="1022541" cy="52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TextBox 79"/>
              <p:cNvSpPr txBox="1">
                <a:spLocks noChangeArrowheads="1"/>
              </p:cNvSpPr>
              <p:nvPr/>
            </p:nvSpPr>
            <p:spPr bwMode="auto">
              <a:xfrm>
                <a:off x="4227614" y="4476998"/>
                <a:ext cx="802257" cy="323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660" dirty="0">
                    <a:latin typeface="Comic Sans MS" pitchFamily="66" charset="0"/>
                  </a:rPr>
                  <a:t>Cleanse</a:t>
                </a:r>
              </a:p>
            </p:txBody>
          </p:sp>
        </p:grpSp>
        <p:sp>
          <p:nvSpPr>
            <p:cNvPr id="43" name="TextBox 91"/>
            <p:cNvSpPr txBox="1">
              <a:spLocks noChangeArrowheads="1"/>
            </p:cNvSpPr>
            <p:nvPr/>
          </p:nvSpPr>
          <p:spPr bwMode="auto">
            <a:xfrm>
              <a:off x="2337495" y="4000012"/>
              <a:ext cx="1128149" cy="29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541" b="1" dirty="0">
                  <a:solidFill>
                    <a:srgbClr val="0070C0"/>
                  </a:solidFill>
                  <a:latin typeface="Comic Sans MS" pitchFamily="66" charset="0"/>
                </a:rPr>
                <a:t>Name Parsing</a:t>
              </a:r>
            </a:p>
          </p:txBody>
        </p:sp>
        <p:sp>
          <p:nvSpPr>
            <p:cNvPr id="44" name="TextBox 92"/>
            <p:cNvSpPr txBox="1">
              <a:spLocks noChangeArrowheads="1"/>
            </p:cNvSpPr>
            <p:nvPr/>
          </p:nvSpPr>
          <p:spPr bwMode="auto">
            <a:xfrm>
              <a:off x="2347392" y="4188035"/>
              <a:ext cx="1128149" cy="569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541" b="1" dirty="0">
                  <a:solidFill>
                    <a:srgbClr val="0070C0"/>
                  </a:solidFill>
                  <a:latin typeface="Comic Sans MS" pitchFamily="66" charset="0"/>
                </a:rPr>
                <a:t>Address Parsing &amp; Correction</a:t>
              </a:r>
            </a:p>
          </p:txBody>
        </p:sp>
        <p:sp>
          <p:nvSpPr>
            <p:cNvPr id="45" name="TextBox 93"/>
            <p:cNvSpPr txBox="1">
              <a:spLocks noChangeArrowheads="1"/>
            </p:cNvSpPr>
            <p:nvPr/>
          </p:nvSpPr>
          <p:spPr bwMode="auto">
            <a:xfrm>
              <a:off x="2333544" y="4494812"/>
              <a:ext cx="1128149" cy="431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541" b="1" dirty="0">
                  <a:solidFill>
                    <a:srgbClr val="0070C0"/>
                  </a:solidFill>
                  <a:latin typeface="Comic Sans MS" pitchFamily="66" charset="0"/>
                </a:rPr>
                <a:t>Material/Product Parsing</a:t>
              </a:r>
            </a:p>
          </p:txBody>
        </p:sp>
        <p:sp>
          <p:nvSpPr>
            <p:cNvPr id="46" name="TextBox 94"/>
            <p:cNvSpPr txBox="1">
              <a:spLocks noChangeArrowheads="1"/>
            </p:cNvSpPr>
            <p:nvPr/>
          </p:nvSpPr>
          <p:spPr bwMode="auto">
            <a:xfrm>
              <a:off x="2331568" y="4801586"/>
              <a:ext cx="1128149" cy="29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541" b="1" dirty="0">
                  <a:solidFill>
                    <a:srgbClr val="0070C0"/>
                  </a:solidFill>
                  <a:latin typeface="Comic Sans MS" pitchFamily="66" charset="0"/>
                </a:rPr>
                <a:t>Matching</a:t>
              </a:r>
            </a:p>
          </p:txBody>
        </p:sp>
        <p:cxnSp>
          <p:nvCxnSpPr>
            <p:cNvPr id="47" name="Straight Connector 99"/>
            <p:cNvCxnSpPr>
              <a:cxnSpLocks noChangeShapeType="1"/>
            </p:cNvCxnSpPr>
            <p:nvPr/>
          </p:nvCxnSpPr>
          <p:spPr bwMode="auto">
            <a:xfrm>
              <a:off x="2468119" y="4201933"/>
              <a:ext cx="855024" cy="0"/>
            </a:xfrm>
            <a:prstGeom prst="line">
              <a:avLst/>
            </a:prstGeom>
            <a:noFill/>
            <a:ln w="6350" algn="ctr">
              <a:solidFill>
                <a:schemeClr val="accent2"/>
              </a:solidFill>
              <a:prstDash val="dash"/>
              <a:round/>
              <a:headEnd/>
              <a:tailEnd/>
            </a:ln>
          </p:spPr>
        </p:cxnSp>
        <p:cxnSp>
          <p:nvCxnSpPr>
            <p:cNvPr id="48" name="Straight Connector 100"/>
            <p:cNvCxnSpPr>
              <a:cxnSpLocks noChangeShapeType="1"/>
            </p:cNvCxnSpPr>
            <p:nvPr/>
          </p:nvCxnSpPr>
          <p:spPr bwMode="auto">
            <a:xfrm>
              <a:off x="2466144" y="4520583"/>
              <a:ext cx="855024" cy="0"/>
            </a:xfrm>
            <a:prstGeom prst="line">
              <a:avLst/>
            </a:prstGeom>
            <a:noFill/>
            <a:ln w="6350" algn="ctr">
              <a:solidFill>
                <a:schemeClr val="accent2"/>
              </a:solidFill>
              <a:prstDash val="dash"/>
              <a:round/>
              <a:headEnd/>
              <a:tailEnd/>
            </a:ln>
          </p:spPr>
        </p:cxnSp>
        <p:cxnSp>
          <p:nvCxnSpPr>
            <p:cNvPr id="49" name="Straight Connector 101"/>
            <p:cNvCxnSpPr>
              <a:cxnSpLocks noChangeShapeType="1"/>
            </p:cNvCxnSpPr>
            <p:nvPr/>
          </p:nvCxnSpPr>
          <p:spPr bwMode="auto">
            <a:xfrm>
              <a:off x="2464169" y="4815483"/>
              <a:ext cx="855024" cy="0"/>
            </a:xfrm>
            <a:prstGeom prst="line">
              <a:avLst/>
            </a:prstGeom>
            <a:noFill/>
            <a:ln w="6350" algn="ctr">
              <a:solidFill>
                <a:schemeClr val="accent2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52" name="Arc 51"/>
          <p:cNvSpPr/>
          <p:nvPr/>
        </p:nvSpPr>
        <p:spPr bwMode="auto">
          <a:xfrm flipH="1" flipV="1">
            <a:off x="3209756" y="1777357"/>
            <a:ext cx="2053819" cy="1397169"/>
          </a:xfrm>
          <a:prstGeom prst="arc">
            <a:avLst>
              <a:gd name="adj1" fmla="val 11737336"/>
              <a:gd name="adj2" fmla="val 192523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lIns="54031" tIns="28096" rIns="54031" bIns="28096" anchor="ctr"/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n-GB" sz="961" dirty="0"/>
          </a:p>
        </p:txBody>
      </p:sp>
      <p:grpSp>
        <p:nvGrpSpPr>
          <p:cNvPr id="53" name="Group 75"/>
          <p:cNvGrpSpPr>
            <a:grpSpLocks/>
          </p:cNvGrpSpPr>
          <p:nvPr/>
        </p:nvGrpSpPr>
        <p:grpSpPr bwMode="auto">
          <a:xfrm>
            <a:off x="4230677" y="2897657"/>
            <a:ext cx="704040" cy="698500"/>
            <a:chOff x="1593192" y="3635066"/>
            <a:chExt cx="1172395" cy="1163515"/>
          </a:xfrm>
        </p:grpSpPr>
        <p:pic>
          <p:nvPicPr>
            <p:cNvPr id="54" name="Picture 10" descr="gear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812" y="3635066"/>
              <a:ext cx="650903" cy="65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2"/>
            <p:cNvSpPr txBox="1">
              <a:spLocks noChangeArrowheads="1"/>
            </p:cNvSpPr>
            <p:nvPr/>
          </p:nvSpPr>
          <p:spPr bwMode="auto">
            <a:xfrm>
              <a:off x="1593192" y="4183372"/>
              <a:ext cx="1172395" cy="61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GB" sz="600" b="1" dirty="0">
                  <a:solidFill>
                    <a:srgbClr val="0070C0"/>
                  </a:solidFill>
                  <a:latin typeface="Comic Sans MS" pitchFamily="66" charset="0"/>
                </a:rPr>
                <a:t>SAP </a:t>
              </a:r>
            </a:p>
            <a:p>
              <a:pPr algn="ctr"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GB" sz="600" b="1" dirty="0">
                  <a:solidFill>
                    <a:srgbClr val="0070C0"/>
                  </a:solidFill>
                  <a:latin typeface="Comic Sans MS" pitchFamily="66" charset="0"/>
                </a:rPr>
                <a:t>Configuration </a:t>
              </a:r>
            </a:p>
            <a:p>
              <a:pPr algn="ctr"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GB" sz="600" b="1" dirty="0">
                  <a:solidFill>
                    <a:srgbClr val="0070C0"/>
                  </a:solidFill>
                  <a:latin typeface="Comic Sans MS" pitchFamily="66" charset="0"/>
                </a:rPr>
                <a:t>Extraction</a:t>
              </a:r>
            </a:p>
          </p:txBody>
        </p:sp>
      </p:grpSp>
      <p:grpSp>
        <p:nvGrpSpPr>
          <p:cNvPr id="56" name="Group 106"/>
          <p:cNvGrpSpPr>
            <a:grpSpLocks/>
          </p:cNvGrpSpPr>
          <p:nvPr/>
        </p:nvGrpSpPr>
        <p:grpSpPr bwMode="auto">
          <a:xfrm>
            <a:off x="3409578" y="2907427"/>
            <a:ext cx="186028" cy="422869"/>
            <a:chOff x="5726113" y="3225800"/>
            <a:chExt cx="978989" cy="1386555"/>
          </a:xfrm>
        </p:grpSpPr>
        <p:pic>
          <p:nvPicPr>
            <p:cNvPr id="57" name="Picture 44" descr="paper.gi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113" y="3225800"/>
              <a:ext cx="3270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45" descr="paper.gi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513" y="3378200"/>
              <a:ext cx="3270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46" descr="paper.gi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913" y="3530600"/>
              <a:ext cx="3270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64"/>
            <p:cNvSpPr txBox="1">
              <a:spLocks noChangeArrowheads="1"/>
            </p:cNvSpPr>
            <p:nvPr/>
          </p:nvSpPr>
          <p:spPr bwMode="auto">
            <a:xfrm>
              <a:off x="5732939" y="4006849"/>
              <a:ext cx="972163" cy="605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en-GB" sz="600" b="1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1" name="Group 114"/>
          <p:cNvGrpSpPr>
            <a:grpSpLocks/>
          </p:cNvGrpSpPr>
          <p:nvPr/>
        </p:nvGrpSpPr>
        <p:grpSpPr bwMode="auto">
          <a:xfrm>
            <a:off x="2619817" y="3200112"/>
            <a:ext cx="974969" cy="316413"/>
            <a:chOff x="2913016" y="5005628"/>
            <a:chExt cx="1623358" cy="526308"/>
          </a:xfrm>
        </p:grpSpPr>
        <p:pic>
          <p:nvPicPr>
            <p:cNvPr id="62" name="Picture 112" descr="box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016" y="5005628"/>
              <a:ext cx="1623358" cy="526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113"/>
            <p:cNvSpPr txBox="1">
              <a:spLocks noChangeArrowheads="1"/>
            </p:cNvSpPr>
            <p:nvPr/>
          </p:nvSpPr>
          <p:spPr bwMode="auto">
            <a:xfrm>
              <a:off x="3189856" y="5128176"/>
              <a:ext cx="1212286" cy="322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660" dirty="0">
                  <a:latin typeface="Comic Sans MS" pitchFamily="66" charset="0"/>
                </a:rPr>
                <a:t>Reconciliation</a:t>
              </a:r>
            </a:p>
          </p:txBody>
        </p:sp>
      </p:grpSp>
      <p:sp>
        <p:nvSpPr>
          <p:cNvPr id="64" name="Arc 63"/>
          <p:cNvSpPr/>
          <p:nvPr/>
        </p:nvSpPr>
        <p:spPr bwMode="auto">
          <a:xfrm flipH="1" flipV="1">
            <a:off x="3287905" y="1926839"/>
            <a:ext cx="2188199" cy="1847008"/>
          </a:xfrm>
          <a:prstGeom prst="arc">
            <a:avLst>
              <a:gd name="adj1" fmla="val 10820182"/>
              <a:gd name="adj2" fmla="val 194432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lIns="54031" tIns="28096" rIns="54031" bIns="28096" anchor="ctr"/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n-GB" sz="961" dirty="0"/>
          </a:p>
        </p:txBody>
      </p:sp>
      <p:sp>
        <p:nvSpPr>
          <p:cNvPr id="65" name="Arc 64"/>
          <p:cNvSpPr/>
          <p:nvPr/>
        </p:nvSpPr>
        <p:spPr bwMode="auto">
          <a:xfrm flipV="1">
            <a:off x="1668675" y="1924932"/>
            <a:ext cx="1135080" cy="1847961"/>
          </a:xfrm>
          <a:prstGeom prst="arc">
            <a:avLst>
              <a:gd name="adj1" fmla="val 10820182"/>
              <a:gd name="adj2" fmla="val 1831432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lIns="54031" tIns="28096" rIns="54031" bIns="28096" anchor="ctr"/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n-GB" sz="961" dirty="0"/>
          </a:p>
        </p:txBody>
      </p:sp>
      <p:grpSp>
        <p:nvGrpSpPr>
          <p:cNvPr id="66" name="Group 65"/>
          <p:cNvGrpSpPr/>
          <p:nvPr/>
        </p:nvGrpSpPr>
        <p:grpSpPr>
          <a:xfrm>
            <a:off x="2307219" y="1113889"/>
            <a:ext cx="1477225" cy="708115"/>
            <a:chOff x="2933135" y="1696794"/>
            <a:chExt cx="2460625" cy="1179513"/>
          </a:xfrm>
        </p:grpSpPr>
        <p:sp>
          <p:nvSpPr>
            <p:cNvPr id="67" name="TextBox 54"/>
            <p:cNvSpPr txBox="1">
              <a:spLocks noChangeArrowheads="1"/>
            </p:cNvSpPr>
            <p:nvPr/>
          </p:nvSpPr>
          <p:spPr bwMode="auto">
            <a:xfrm>
              <a:off x="2933135" y="2206382"/>
              <a:ext cx="1192212" cy="39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GB" sz="480" b="1" dirty="0">
                  <a:solidFill>
                    <a:srgbClr val="0070C0"/>
                  </a:solidFill>
                  <a:latin typeface="Comic Sans MS" pitchFamily="66" charset="0"/>
                </a:rPr>
                <a:t>Performance Analysis</a:t>
              </a:r>
            </a:p>
          </p:txBody>
        </p:sp>
        <p:pic>
          <p:nvPicPr>
            <p:cNvPr id="68" name="Picture 67" descr="graph3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435" y="1753944"/>
              <a:ext cx="668337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9" name="Group 68"/>
            <p:cNvGrpSpPr/>
            <p:nvPr/>
          </p:nvGrpSpPr>
          <p:grpSpPr>
            <a:xfrm>
              <a:off x="4270336" y="1696794"/>
              <a:ext cx="1110757" cy="571735"/>
              <a:chOff x="4270336" y="1696794"/>
              <a:chExt cx="1110757" cy="571735"/>
            </a:xfrm>
          </p:grpSpPr>
          <p:pic>
            <p:nvPicPr>
              <p:cNvPr id="73" name="Picture 122" descr="box.p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0336" y="1696794"/>
                <a:ext cx="1110757" cy="571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121" descr="graph.png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909" y="1894154"/>
                <a:ext cx="284387" cy="2458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123" descr="pie graph.png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394035" y="1795595"/>
                <a:ext cx="220684" cy="2206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6" name="Picture 124" descr="performance2.png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8688" y="1815728"/>
                <a:ext cx="278542" cy="2735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0" name="TextBox 54"/>
            <p:cNvSpPr txBox="1">
              <a:spLocks noChangeArrowheads="1"/>
            </p:cNvSpPr>
            <p:nvPr/>
          </p:nvSpPr>
          <p:spPr bwMode="auto">
            <a:xfrm>
              <a:off x="4201548" y="2204365"/>
              <a:ext cx="1192212" cy="522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GB" sz="480" b="1" dirty="0">
                  <a:solidFill>
                    <a:srgbClr val="0070C0"/>
                  </a:solidFill>
                  <a:latin typeface="Comic Sans MS" pitchFamily="66" charset="0"/>
                </a:rPr>
                <a:t>Dashboards and Business Reporting</a:t>
              </a:r>
            </a:p>
          </p:txBody>
        </p:sp>
        <p:cxnSp>
          <p:nvCxnSpPr>
            <p:cNvPr id="71" name="Straight Arrow Connector 22"/>
            <p:cNvCxnSpPr>
              <a:cxnSpLocks noChangeShapeType="1"/>
            </p:cNvCxnSpPr>
            <p:nvPr/>
          </p:nvCxnSpPr>
          <p:spPr bwMode="auto">
            <a:xfrm rot="10800000">
              <a:off x="3736410" y="2544519"/>
              <a:ext cx="379412" cy="3317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2" name="Straight Arrow Connector 22"/>
            <p:cNvCxnSpPr>
              <a:cxnSpLocks noChangeShapeType="1"/>
            </p:cNvCxnSpPr>
            <p:nvPr/>
          </p:nvCxnSpPr>
          <p:spPr bwMode="auto">
            <a:xfrm rot="10800000" flipH="1">
              <a:off x="4149160" y="2541344"/>
              <a:ext cx="381000" cy="333375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77" name="Group 76"/>
          <p:cNvGrpSpPr/>
          <p:nvPr/>
        </p:nvGrpSpPr>
        <p:grpSpPr>
          <a:xfrm>
            <a:off x="2671209" y="3638516"/>
            <a:ext cx="1060817" cy="310779"/>
            <a:chOff x="3539436" y="5940182"/>
            <a:chExt cx="1767011" cy="517666"/>
          </a:xfrm>
        </p:grpSpPr>
        <p:pic>
          <p:nvPicPr>
            <p:cNvPr id="78" name="Picture 134" descr="magnifying glass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436" y="6101987"/>
              <a:ext cx="426620" cy="355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54"/>
            <p:cNvSpPr txBox="1">
              <a:spLocks noChangeArrowheads="1"/>
            </p:cNvSpPr>
            <p:nvPr/>
          </p:nvSpPr>
          <p:spPr bwMode="auto">
            <a:xfrm>
              <a:off x="3720535" y="5940182"/>
              <a:ext cx="1585912" cy="492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GB" sz="660" b="1" dirty="0">
                  <a:solidFill>
                    <a:srgbClr val="0070C0"/>
                  </a:solidFill>
                  <a:latin typeface="Comic Sans MS" pitchFamily="66" charset="0"/>
                </a:rPr>
                <a:t>Transparency, Communication</a:t>
              </a:r>
            </a:p>
          </p:txBody>
        </p:sp>
      </p:grpSp>
      <p:grpSp>
        <p:nvGrpSpPr>
          <p:cNvPr id="80" name="Group 113"/>
          <p:cNvGrpSpPr>
            <a:grpSpLocks/>
          </p:cNvGrpSpPr>
          <p:nvPr/>
        </p:nvGrpSpPr>
        <p:grpSpPr bwMode="auto">
          <a:xfrm>
            <a:off x="3532319" y="1675234"/>
            <a:ext cx="1550622" cy="1158582"/>
            <a:chOff x="4396730" y="2465388"/>
            <a:chExt cx="2582677" cy="1929858"/>
          </a:xfrm>
        </p:grpSpPr>
        <p:grpSp>
          <p:nvGrpSpPr>
            <p:cNvPr id="81" name="Group 145"/>
            <p:cNvGrpSpPr>
              <a:grpSpLocks/>
            </p:cNvGrpSpPr>
            <p:nvPr/>
          </p:nvGrpSpPr>
          <p:grpSpPr bwMode="auto">
            <a:xfrm>
              <a:off x="5395913" y="2465388"/>
              <a:ext cx="1583494" cy="1929858"/>
              <a:chOff x="5395975" y="2465800"/>
              <a:chExt cx="1583426" cy="1929790"/>
            </a:xfrm>
          </p:grpSpPr>
          <p:cxnSp>
            <p:nvCxnSpPr>
              <p:cNvPr id="83" name="Straight Arrow Connector 40"/>
              <p:cNvCxnSpPr>
                <a:cxnSpLocks noChangeShapeType="1"/>
              </p:cNvCxnSpPr>
              <p:nvPr/>
            </p:nvCxnSpPr>
            <p:spPr bwMode="auto">
              <a:xfrm flipV="1">
                <a:off x="5395975" y="3811588"/>
                <a:ext cx="446088" cy="28575"/>
              </a:xfrm>
              <a:prstGeom prst="straightConnector1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pic>
            <p:nvPicPr>
              <p:cNvPr id="84" name="Picture 51" descr="arrow3.png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2676" y="3513497"/>
                <a:ext cx="466725" cy="414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5" name="Group 80"/>
              <p:cNvGrpSpPr>
                <a:grpSpLocks/>
              </p:cNvGrpSpPr>
              <p:nvPr/>
            </p:nvGrpSpPr>
            <p:grpSpPr bwMode="auto">
              <a:xfrm>
                <a:off x="5669707" y="2465800"/>
                <a:ext cx="1169910" cy="1088639"/>
                <a:chOff x="5634082" y="3225800"/>
                <a:chExt cx="1169910" cy="1088639"/>
              </a:xfrm>
            </p:grpSpPr>
            <p:pic>
              <p:nvPicPr>
                <p:cNvPr id="89" name="Picture 44" descr="paper.gif"/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26113" y="3225800"/>
                  <a:ext cx="327025" cy="503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0" name="Picture 45" descr="paper.gif"/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78513" y="3378200"/>
                  <a:ext cx="327025" cy="503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1" name="Picture 46" descr="paper.gif"/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30913" y="3530600"/>
                  <a:ext cx="327025" cy="5032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5634082" y="4006851"/>
                  <a:ext cx="1169910" cy="3075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1"/>
                    </a:buClr>
                    <a:buSzPct val="80000"/>
                    <a:buFont typeface="Wingdings" pitchFamily="2" charset="2"/>
                    <a:buNone/>
                  </a:pPr>
                  <a:r>
                    <a:rPr lang="en-GB" sz="600" b="1" dirty="0">
                      <a:solidFill>
                        <a:srgbClr val="0070C0"/>
                      </a:solidFill>
                      <a:latin typeface="Comic Sans MS" pitchFamily="66" charset="0"/>
                    </a:rPr>
                    <a:t>Files / LSMW</a:t>
                  </a:r>
                </a:p>
              </p:txBody>
            </p:sp>
          </p:grpSp>
          <p:pic>
            <p:nvPicPr>
              <p:cNvPr id="86" name="Picture 104" descr="organization chart.png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0307" y="3691095"/>
                <a:ext cx="693969" cy="453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" name="TextBox 64"/>
              <p:cNvSpPr txBox="1">
                <a:spLocks noChangeArrowheads="1"/>
              </p:cNvSpPr>
              <p:nvPr/>
            </p:nvSpPr>
            <p:spPr bwMode="auto">
              <a:xfrm>
                <a:off x="5908147" y="4088001"/>
                <a:ext cx="665317" cy="3075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80000"/>
                  <a:buFont typeface="Wingdings" pitchFamily="2" charset="2"/>
                  <a:buNone/>
                </a:pPr>
                <a:r>
                  <a:rPr lang="en-GB" sz="600" b="1" dirty="0">
                    <a:solidFill>
                      <a:srgbClr val="0070C0"/>
                    </a:solidFill>
                    <a:latin typeface="Comic Sans MS" pitchFamily="66" charset="0"/>
                  </a:rPr>
                  <a:t>IDocs</a:t>
                </a:r>
              </a:p>
            </p:txBody>
          </p:sp>
          <p:cxnSp>
            <p:nvCxnSpPr>
              <p:cNvPr id="88" name="Straight Arrow Connector 4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49905" y="3226678"/>
                <a:ext cx="584346" cy="448663"/>
              </a:xfrm>
              <a:prstGeom prst="straightConnector1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82" name="TextBox 103"/>
            <p:cNvSpPr txBox="1">
              <a:spLocks noChangeArrowheads="1"/>
            </p:cNvSpPr>
            <p:nvPr/>
          </p:nvSpPr>
          <p:spPr bwMode="auto">
            <a:xfrm>
              <a:off x="4396730" y="3046123"/>
              <a:ext cx="1127123" cy="56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541" b="1" dirty="0">
                  <a:solidFill>
                    <a:srgbClr val="0070C0"/>
                  </a:solidFill>
                  <a:latin typeface="Comic Sans MS" pitchFamily="66" charset="0"/>
                </a:rPr>
                <a:t>Pre-Built load routines for SAP Objects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513656" y="2317632"/>
            <a:ext cx="677739" cy="820590"/>
            <a:chOff x="4942708" y="3739977"/>
            <a:chExt cx="1128914" cy="1366862"/>
          </a:xfrm>
        </p:grpSpPr>
        <p:grpSp>
          <p:nvGrpSpPr>
            <p:cNvPr id="94" name="Group 81"/>
            <p:cNvGrpSpPr>
              <a:grpSpLocks/>
            </p:cNvGrpSpPr>
            <p:nvPr/>
          </p:nvGrpSpPr>
          <p:grpSpPr bwMode="auto">
            <a:xfrm>
              <a:off x="4972689" y="3739977"/>
              <a:ext cx="1021796" cy="526706"/>
              <a:chOff x="4090635" y="4354451"/>
              <a:chExt cx="1022541" cy="526308"/>
            </a:xfrm>
          </p:grpSpPr>
          <p:pic>
            <p:nvPicPr>
              <p:cNvPr id="98" name="Picture 82" descr="box.p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0635" y="4354451"/>
                <a:ext cx="1022541" cy="52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9" name="TextBox 83"/>
              <p:cNvSpPr txBox="1">
                <a:spLocks noChangeArrowheads="1"/>
              </p:cNvSpPr>
              <p:nvPr/>
            </p:nvSpPr>
            <p:spPr bwMode="auto">
              <a:xfrm>
                <a:off x="4193252" y="4397545"/>
                <a:ext cx="795853" cy="438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sz="556" dirty="0">
                    <a:latin typeface="Comic Sans MS" pitchFamily="66" charset="0"/>
                  </a:rPr>
                  <a:t>Validate &amp; load</a:t>
                </a:r>
              </a:p>
            </p:txBody>
          </p:sp>
        </p:grpSp>
        <p:sp>
          <p:nvSpPr>
            <p:cNvPr id="95" name="TextBox 87"/>
            <p:cNvSpPr txBox="1">
              <a:spLocks noChangeArrowheads="1"/>
            </p:cNvSpPr>
            <p:nvPr/>
          </p:nvSpPr>
          <p:spPr bwMode="auto">
            <a:xfrm>
              <a:off x="4942708" y="4206701"/>
              <a:ext cx="1128914" cy="56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541" b="1" dirty="0">
                  <a:solidFill>
                    <a:srgbClr val="0070C0"/>
                  </a:solidFill>
                  <a:latin typeface="Comic Sans MS" pitchFamily="66" charset="0"/>
                </a:rPr>
                <a:t>Business Validation Rules</a:t>
              </a:r>
            </a:p>
          </p:txBody>
        </p:sp>
        <p:sp>
          <p:nvSpPr>
            <p:cNvPr id="96" name="TextBox 88"/>
            <p:cNvSpPr txBox="1">
              <a:spLocks noChangeArrowheads="1"/>
            </p:cNvSpPr>
            <p:nvPr/>
          </p:nvSpPr>
          <p:spPr bwMode="auto">
            <a:xfrm>
              <a:off x="5048414" y="4537139"/>
              <a:ext cx="1012061" cy="56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541" b="1" dirty="0">
                  <a:solidFill>
                    <a:srgbClr val="0070C0"/>
                  </a:solidFill>
                  <a:latin typeface="Comic Sans MS" pitchFamily="66" charset="0"/>
                </a:rPr>
                <a:t>Automatic SAP Config Validation</a:t>
              </a:r>
            </a:p>
          </p:txBody>
        </p:sp>
        <p:cxnSp>
          <p:nvCxnSpPr>
            <p:cNvPr id="97" name="Straight Connector 98"/>
            <p:cNvCxnSpPr>
              <a:cxnSpLocks noChangeShapeType="1"/>
            </p:cNvCxnSpPr>
            <p:nvPr/>
          </p:nvCxnSpPr>
          <p:spPr bwMode="auto">
            <a:xfrm>
              <a:off x="5063472" y="4552220"/>
              <a:ext cx="855604" cy="0"/>
            </a:xfrm>
            <a:prstGeom prst="line">
              <a:avLst/>
            </a:prstGeom>
            <a:noFill/>
            <a:ln w="6350" algn="ctr">
              <a:solidFill>
                <a:schemeClr val="accent2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00" name="Group 99"/>
          <p:cNvGrpSpPr/>
          <p:nvPr/>
        </p:nvGrpSpPr>
        <p:grpSpPr>
          <a:xfrm>
            <a:off x="2925746" y="2317592"/>
            <a:ext cx="681317" cy="688343"/>
            <a:chOff x="3963422" y="3739907"/>
            <a:chExt cx="1134874" cy="1146577"/>
          </a:xfrm>
        </p:grpSpPr>
        <p:grpSp>
          <p:nvGrpSpPr>
            <p:cNvPr id="101" name="Group 72"/>
            <p:cNvGrpSpPr>
              <a:grpSpLocks/>
            </p:cNvGrpSpPr>
            <p:nvPr/>
          </p:nvGrpSpPr>
          <p:grpSpPr bwMode="auto">
            <a:xfrm>
              <a:off x="3964388" y="3739907"/>
              <a:ext cx="1133908" cy="526163"/>
              <a:chOff x="4034098" y="4354451"/>
              <a:chExt cx="1133139" cy="526308"/>
            </a:xfrm>
          </p:grpSpPr>
          <p:pic>
            <p:nvPicPr>
              <p:cNvPr id="103" name="Picture 70" descr="box.png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4098" y="4354451"/>
                <a:ext cx="1022540" cy="52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TextBox 71"/>
              <p:cNvSpPr txBox="1">
                <a:spLocks noChangeArrowheads="1"/>
              </p:cNvSpPr>
              <p:nvPr/>
            </p:nvSpPr>
            <p:spPr bwMode="auto">
              <a:xfrm>
                <a:off x="4158077" y="4476997"/>
                <a:ext cx="1009160" cy="323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660" dirty="0">
                    <a:latin typeface="Comic Sans MS" pitchFamily="66" charset="0"/>
                  </a:rPr>
                  <a:t>Transform</a:t>
                </a:r>
              </a:p>
            </p:txBody>
          </p:sp>
        </p:grpSp>
        <p:sp>
          <p:nvSpPr>
            <p:cNvPr id="102" name="TextBox 87"/>
            <p:cNvSpPr txBox="1">
              <a:spLocks noChangeArrowheads="1"/>
            </p:cNvSpPr>
            <p:nvPr/>
          </p:nvSpPr>
          <p:spPr bwMode="auto">
            <a:xfrm>
              <a:off x="3963422" y="4316784"/>
              <a:ext cx="1128914" cy="56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541" b="1" dirty="0">
                  <a:solidFill>
                    <a:srgbClr val="0070C0"/>
                  </a:solidFill>
                  <a:latin typeface="Comic Sans MS" pitchFamily="66" charset="0"/>
                </a:rPr>
                <a:t>Transform</a:t>
              </a:r>
            </a:p>
            <a:p>
              <a:pPr algn="ctr"/>
              <a:r>
                <a:rPr lang="en-GB" sz="541" b="1" dirty="0">
                  <a:solidFill>
                    <a:srgbClr val="0070C0"/>
                  </a:solidFill>
                  <a:latin typeface="Comic Sans MS" pitchFamily="66" charset="0"/>
                </a:rPr>
                <a:t>Data into SAP structure</a:t>
              </a:r>
            </a:p>
          </p:txBody>
        </p:sp>
      </p:grpSp>
      <p:cxnSp>
        <p:nvCxnSpPr>
          <p:cNvPr id="126" name="Straight Connector 125"/>
          <p:cNvCxnSpPr/>
          <p:nvPr/>
        </p:nvCxnSpPr>
        <p:spPr bwMode="auto">
          <a:xfrm rot="5400000">
            <a:off x="4720326" y="2474592"/>
            <a:ext cx="315077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7" name="TextBox 46"/>
          <p:cNvSpPr txBox="1">
            <a:spLocks noChangeArrowheads="1"/>
          </p:cNvSpPr>
          <p:nvPr/>
        </p:nvSpPr>
        <p:spPr bwMode="auto">
          <a:xfrm>
            <a:off x="6647699" y="812594"/>
            <a:ext cx="1040127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GB" sz="1080" dirty="0">
                <a:solidFill>
                  <a:srgbClr val="FF0000"/>
                </a:solidFill>
                <a:latin typeface="Comic Sans MS" pitchFamily="66" charset="0"/>
              </a:rPr>
              <a:t>SAP / Non SAP Target Systems</a:t>
            </a:r>
          </a:p>
        </p:txBody>
      </p:sp>
      <p:pic>
        <p:nvPicPr>
          <p:cNvPr id="128" name="Picture 12" descr="server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11" y="1416306"/>
            <a:ext cx="307713" cy="58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" name="Picture 12" descr="server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23" y="2088607"/>
            <a:ext cx="307713" cy="58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" name="Picture 12" descr="server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35" y="2820548"/>
            <a:ext cx="307713" cy="58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2" descr="server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23" y="3517538"/>
            <a:ext cx="307713" cy="58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" name="Text Box 79"/>
          <p:cNvSpPr txBox="1">
            <a:spLocks noChangeArrowheads="1"/>
          </p:cNvSpPr>
          <p:nvPr/>
        </p:nvSpPr>
        <p:spPr bwMode="gray">
          <a:xfrm>
            <a:off x="7081122" y="1600847"/>
            <a:ext cx="1216090" cy="16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lang="en-US" sz="1080" dirty="0">
                <a:solidFill>
                  <a:srgbClr val="292929"/>
                </a:solidFill>
                <a:latin typeface="Comic Sans MS" pitchFamily="66" charset="0"/>
              </a:rPr>
              <a:t>SAP S4</a:t>
            </a:r>
          </a:p>
        </p:txBody>
      </p:sp>
      <p:sp>
        <p:nvSpPr>
          <p:cNvPr id="133" name="Text Box 79"/>
          <p:cNvSpPr txBox="1">
            <a:spLocks noChangeArrowheads="1"/>
          </p:cNvSpPr>
          <p:nvPr/>
        </p:nvSpPr>
        <p:spPr bwMode="gray">
          <a:xfrm>
            <a:off x="7099441" y="2261964"/>
            <a:ext cx="1216090" cy="16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lang="en-US" sz="1080" dirty="0">
                <a:solidFill>
                  <a:srgbClr val="292929"/>
                </a:solidFill>
                <a:latin typeface="Comic Sans MS" pitchFamily="66" charset="0"/>
              </a:rPr>
              <a:t>SAP IS</a:t>
            </a:r>
          </a:p>
        </p:txBody>
      </p:sp>
      <p:sp>
        <p:nvSpPr>
          <p:cNvPr id="134" name="Text Box 79"/>
          <p:cNvSpPr txBox="1">
            <a:spLocks noChangeArrowheads="1"/>
          </p:cNvSpPr>
          <p:nvPr/>
        </p:nvSpPr>
        <p:spPr bwMode="gray">
          <a:xfrm>
            <a:off x="7134948" y="2993564"/>
            <a:ext cx="1216090" cy="16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lang="en-US" sz="1080" dirty="0">
                <a:solidFill>
                  <a:srgbClr val="292929"/>
                </a:solidFill>
                <a:latin typeface="Comic Sans MS" pitchFamily="66" charset="0"/>
              </a:rPr>
              <a:t>SAP ECC / CRM</a:t>
            </a:r>
          </a:p>
        </p:txBody>
      </p:sp>
      <p:sp>
        <p:nvSpPr>
          <p:cNvPr id="135" name="Text Box 79"/>
          <p:cNvSpPr txBox="1">
            <a:spLocks noChangeArrowheads="1"/>
          </p:cNvSpPr>
          <p:nvPr/>
        </p:nvSpPr>
        <p:spPr bwMode="gray">
          <a:xfrm>
            <a:off x="7198603" y="3684697"/>
            <a:ext cx="1216090" cy="16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SzPct val="80000"/>
              <a:buFont typeface="Wingdings" pitchFamily="2" charset="2"/>
              <a:buNone/>
            </a:pPr>
            <a:r>
              <a:rPr lang="en-US" sz="1080" dirty="0">
                <a:solidFill>
                  <a:srgbClr val="292929"/>
                </a:solidFill>
                <a:latin typeface="Comic Sans MS" pitchFamily="66" charset="0"/>
              </a:rPr>
              <a:t>Other Systems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5852898" y="1838976"/>
            <a:ext cx="883559" cy="443351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7" name="Straight Arrow Connector 136"/>
          <p:cNvCxnSpPr/>
          <p:nvPr/>
        </p:nvCxnSpPr>
        <p:spPr>
          <a:xfrm>
            <a:off x="5852897" y="2316636"/>
            <a:ext cx="794803" cy="48478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8" name="Straight Arrow Connector 137"/>
          <p:cNvCxnSpPr/>
          <p:nvPr/>
        </p:nvCxnSpPr>
        <p:spPr>
          <a:xfrm>
            <a:off x="5852897" y="2348087"/>
            <a:ext cx="824651" cy="75129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9" name="Straight Arrow Connector 138"/>
          <p:cNvCxnSpPr/>
          <p:nvPr/>
        </p:nvCxnSpPr>
        <p:spPr>
          <a:xfrm>
            <a:off x="5852898" y="2390170"/>
            <a:ext cx="896128" cy="1299736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1" name="Title 5"/>
          <p:cNvSpPr txBox="1">
            <a:spLocks/>
          </p:cNvSpPr>
          <p:nvPr/>
        </p:nvSpPr>
        <p:spPr>
          <a:xfrm>
            <a:off x="500578" y="421673"/>
            <a:ext cx="5626798" cy="245079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1058313" rtl="0" eaLnBrk="1" latinLnBrk="0" hangingPunct="1">
              <a:spcBef>
                <a:spcPct val="0"/>
              </a:spcBef>
              <a:buNone/>
              <a:defRPr sz="2778" kern="1200">
                <a:solidFill>
                  <a:schemeClr val="bg1"/>
                </a:solidFill>
                <a:latin typeface="Futura Bk BT" pitchFamily="34" charset="0"/>
                <a:ea typeface="+mj-ea"/>
                <a:cs typeface="+mj-cs"/>
              </a:defRPr>
            </a:lvl1pPr>
          </a:lstStyle>
          <a:p>
            <a:r>
              <a:rPr lang="en-GB" sz="1668" dirty="0"/>
              <a:t>JOURNEY FROM DATA MIGRATION TO DATA GOVERNANCE</a:t>
            </a:r>
          </a:p>
        </p:txBody>
      </p:sp>
      <p:sp>
        <p:nvSpPr>
          <p:cNvPr id="105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lifecycle</a:t>
            </a:r>
          </a:p>
        </p:txBody>
      </p:sp>
      <p:sp>
        <p:nvSpPr>
          <p:cNvPr id="106" name="Left Brace 105"/>
          <p:cNvSpPr/>
          <p:nvPr/>
        </p:nvSpPr>
        <p:spPr>
          <a:xfrm rot="16200000">
            <a:off x="2822129" y="2222910"/>
            <a:ext cx="386047" cy="41104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07" name="TextBox 106"/>
          <p:cNvSpPr txBox="1"/>
          <p:nvPr/>
        </p:nvSpPr>
        <p:spPr>
          <a:xfrm>
            <a:off x="2433679" y="4480148"/>
            <a:ext cx="1368441" cy="45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1" dirty="0"/>
              <a:t>Clean your data</a:t>
            </a:r>
          </a:p>
          <a:p>
            <a:pPr algn="ctr"/>
            <a:r>
              <a:rPr lang="en-US" sz="1191" b="1" dirty="0"/>
              <a:t>SAP DS / IS</a:t>
            </a:r>
          </a:p>
        </p:txBody>
      </p:sp>
      <p:sp>
        <p:nvSpPr>
          <p:cNvPr id="140" name="Left Brace 139"/>
          <p:cNvSpPr/>
          <p:nvPr/>
        </p:nvSpPr>
        <p:spPr>
          <a:xfrm rot="16200000">
            <a:off x="6506127" y="2728731"/>
            <a:ext cx="386047" cy="309057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41" name="TextBox 140"/>
          <p:cNvSpPr txBox="1"/>
          <p:nvPr/>
        </p:nvSpPr>
        <p:spPr>
          <a:xfrm>
            <a:off x="6198170" y="4467044"/>
            <a:ext cx="1368441" cy="45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1" dirty="0"/>
              <a:t>Keep it clean</a:t>
            </a:r>
          </a:p>
          <a:p>
            <a:r>
              <a:rPr lang="en-US" sz="1191" b="1" dirty="0"/>
              <a:t>  SAP MDG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765CC9E-EE01-4DE7-8BFC-43147709F8D7}"/>
              </a:ext>
            </a:extLst>
          </p:cNvPr>
          <p:cNvSpPr/>
          <p:nvPr/>
        </p:nvSpPr>
        <p:spPr>
          <a:xfrm>
            <a:off x="3822896" y="4004582"/>
            <a:ext cx="2111763" cy="9765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Sweet spot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Cleansing merged into MDG</a:t>
            </a:r>
          </a:p>
        </p:txBody>
      </p:sp>
    </p:spTree>
    <p:extLst>
      <p:ext uri="{BB962C8B-B14F-4D97-AF65-F5344CB8AC3E}">
        <p14:creationId xmlns:p14="http://schemas.microsoft.com/office/powerpoint/2010/main" val="6135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  <p:bldP spid="24" grpId="0"/>
      <p:bldP spid="52" grpId="0" animBg="1"/>
      <p:bldP spid="64" grpId="0" animBg="1"/>
      <p:bldP spid="65" grpId="0" animBg="1"/>
      <p:bldP spid="127" grpId="0"/>
      <p:bldP spid="132" grpId="0"/>
      <p:bldP spid="133" grpId="0"/>
      <p:bldP spid="134" grpId="0"/>
      <p:bldP spid="135" grpId="0"/>
      <p:bldP spid="108" grpId="0" animBg="1"/>
    </p:bldLst>
  </p:timing>
</p:sld>
</file>

<file path=ppt/theme/theme1.xml><?xml version="1.0" encoding="utf-8"?>
<a:theme xmlns:a="http://schemas.openxmlformats.org/drawingml/2006/main" name="Oil &amp; Ga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il &amp; Ga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1463</Words>
  <Application>Microsoft Office PowerPoint</Application>
  <PresentationFormat>On-screen Show (16:9)</PresentationFormat>
  <Paragraphs>584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Comic Sans MS</vt:lpstr>
      <vt:lpstr>Courier New</vt:lpstr>
      <vt:lpstr>Futura Bk</vt:lpstr>
      <vt:lpstr>Futura Bk BT</vt:lpstr>
      <vt:lpstr>Futura Std Book</vt:lpstr>
      <vt:lpstr>Wingdings</vt:lpstr>
      <vt:lpstr>Oil &amp; Gas Theme</vt:lpstr>
      <vt:lpstr>1_Oil &amp; Gas Theme</vt:lpstr>
      <vt:lpstr>Data Dimensions investigation on sample data</vt:lpstr>
      <vt:lpstr>Data Quality Scorecard</vt:lpstr>
      <vt:lpstr>Completeness</vt:lpstr>
      <vt:lpstr>Conformity</vt:lpstr>
      <vt:lpstr>Consistency</vt:lpstr>
      <vt:lpstr>Material Description - Potential Duplicates</vt:lpstr>
      <vt:lpstr>Material Description - Duplicates</vt:lpstr>
      <vt:lpstr>Material Description - Duplicates</vt:lpstr>
      <vt:lpstr>Data cleansing lifecycle</vt:lpstr>
      <vt:lpstr>Strategize Process</vt:lpstr>
      <vt:lpstr>Extract Process</vt:lpstr>
      <vt:lpstr>Data Dimensions</vt:lpstr>
      <vt:lpstr>Standards – Unfortunately are different</vt:lpstr>
      <vt:lpstr>S&amp;V research &amp; outcome | Accelerator</vt:lpstr>
      <vt:lpstr>Tool expertise</vt:lpstr>
      <vt:lpstr>Material Description - Duplicates</vt:lpstr>
      <vt:lpstr>Consistency Data Enrichment</vt:lpstr>
      <vt:lpstr>Data Dictionary – What is it?</vt:lpstr>
      <vt:lpstr>Data dictionary with Julphar example</vt:lpstr>
      <vt:lpstr>Final description development</vt:lpstr>
      <vt:lpstr>Cleansing Package Creation</vt:lpstr>
      <vt:lpstr>Why human involvement is required?</vt:lpstr>
      <vt:lpstr>Output recommendation (with enrichment)</vt:lpstr>
      <vt:lpstr>Output recommendation (with enrichment)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Lakshmi Krishnamurthy</cp:lastModifiedBy>
  <cp:revision>502</cp:revision>
  <dcterms:created xsi:type="dcterms:W3CDTF">2017-04-21T08:00:43Z</dcterms:created>
  <dcterms:modified xsi:type="dcterms:W3CDTF">2018-09-22T10:27:55Z</dcterms:modified>
</cp:coreProperties>
</file>