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A034-DD5B-4B45-A971-49055EB858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6A2788-85B6-4163-8B45-0AFC2ED5B9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87F278-3DC6-42B4-AEF8-04EE5EFF9F75}"/>
              </a:ext>
            </a:extLst>
          </p:cNvPr>
          <p:cNvSpPr>
            <a:spLocks noGrp="1"/>
          </p:cNvSpPr>
          <p:nvPr>
            <p:ph type="dt" sz="half" idx="10"/>
          </p:nvPr>
        </p:nvSpPr>
        <p:spPr/>
        <p:txBody>
          <a:bodyPr/>
          <a:lstStyle/>
          <a:p>
            <a:fld id="{5C9DF5CC-A8DC-4854-9D51-46BD622C7054}" type="datetimeFigureOut">
              <a:rPr lang="en-US" smtClean="0"/>
              <a:t>6/7/2020</a:t>
            </a:fld>
            <a:endParaRPr lang="en-US"/>
          </a:p>
        </p:txBody>
      </p:sp>
      <p:sp>
        <p:nvSpPr>
          <p:cNvPr id="5" name="Footer Placeholder 4">
            <a:extLst>
              <a:ext uri="{FF2B5EF4-FFF2-40B4-BE49-F238E27FC236}">
                <a16:creationId xmlns:a16="http://schemas.microsoft.com/office/drawing/2014/main" id="{DFA5A3FF-3140-4AFB-BC93-4B515934C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05E7C-8A72-4BFD-A618-316A1DC8844E}"/>
              </a:ext>
            </a:extLst>
          </p:cNvPr>
          <p:cNvSpPr>
            <a:spLocks noGrp="1"/>
          </p:cNvSpPr>
          <p:nvPr>
            <p:ph type="sldNum" sz="quarter" idx="12"/>
          </p:nvPr>
        </p:nvSpPr>
        <p:spPr/>
        <p:txBody>
          <a:bodyPr/>
          <a:lstStyle/>
          <a:p>
            <a:fld id="{915AFB9F-37D7-4C49-AED0-B83D08BDF119}" type="slidenum">
              <a:rPr lang="en-US" smtClean="0"/>
              <a:t>‹#›</a:t>
            </a:fld>
            <a:endParaRPr lang="en-US"/>
          </a:p>
        </p:txBody>
      </p:sp>
    </p:spTree>
    <p:extLst>
      <p:ext uri="{BB962C8B-B14F-4D97-AF65-F5344CB8AC3E}">
        <p14:creationId xmlns:p14="http://schemas.microsoft.com/office/powerpoint/2010/main" val="4090434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2E21-C015-4E99-B17A-194D0F4ED3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B0D86F-EA24-496A-B278-12F0BA51DF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B39A7-1A0D-45EB-9BC5-CBA361EB17B7}"/>
              </a:ext>
            </a:extLst>
          </p:cNvPr>
          <p:cNvSpPr>
            <a:spLocks noGrp="1"/>
          </p:cNvSpPr>
          <p:nvPr>
            <p:ph type="dt" sz="half" idx="10"/>
          </p:nvPr>
        </p:nvSpPr>
        <p:spPr/>
        <p:txBody>
          <a:bodyPr/>
          <a:lstStyle/>
          <a:p>
            <a:fld id="{5C9DF5CC-A8DC-4854-9D51-46BD622C7054}" type="datetimeFigureOut">
              <a:rPr lang="en-US" smtClean="0"/>
              <a:t>6/7/2020</a:t>
            </a:fld>
            <a:endParaRPr lang="en-US"/>
          </a:p>
        </p:txBody>
      </p:sp>
      <p:sp>
        <p:nvSpPr>
          <p:cNvPr id="5" name="Footer Placeholder 4">
            <a:extLst>
              <a:ext uri="{FF2B5EF4-FFF2-40B4-BE49-F238E27FC236}">
                <a16:creationId xmlns:a16="http://schemas.microsoft.com/office/drawing/2014/main" id="{84C8C1EE-C1A4-449A-A0DE-72B30BF293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4E51F9-D736-458D-8AE6-25BCFDDBD784}"/>
              </a:ext>
            </a:extLst>
          </p:cNvPr>
          <p:cNvSpPr>
            <a:spLocks noGrp="1"/>
          </p:cNvSpPr>
          <p:nvPr>
            <p:ph type="sldNum" sz="quarter" idx="12"/>
          </p:nvPr>
        </p:nvSpPr>
        <p:spPr/>
        <p:txBody>
          <a:bodyPr/>
          <a:lstStyle/>
          <a:p>
            <a:fld id="{915AFB9F-37D7-4C49-AED0-B83D08BDF119}" type="slidenum">
              <a:rPr lang="en-US" smtClean="0"/>
              <a:t>‹#›</a:t>
            </a:fld>
            <a:endParaRPr lang="en-US"/>
          </a:p>
        </p:txBody>
      </p:sp>
    </p:spTree>
    <p:extLst>
      <p:ext uri="{BB962C8B-B14F-4D97-AF65-F5344CB8AC3E}">
        <p14:creationId xmlns:p14="http://schemas.microsoft.com/office/powerpoint/2010/main" val="286080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E0169A-01AF-440E-B2F6-B6E0FE030E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BCD2B7-F918-46F8-8ACE-D03ABEC28F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B04EC-9481-43FB-9979-675004B0B61E}"/>
              </a:ext>
            </a:extLst>
          </p:cNvPr>
          <p:cNvSpPr>
            <a:spLocks noGrp="1"/>
          </p:cNvSpPr>
          <p:nvPr>
            <p:ph type="dt" sz="half" idx="10"/>
          </p:nvPr>
        </p:nvSpPr>
        <p:spPr/>
        <p:txBody>
          <a:bodyPr/>
          <a:lstStyle/>
          <a:p>
            <a:fld id="{5C9DF5CC-A8DC-4854-9D51-46BD622C7054}" type="datetimeFigureOut">
              <a:rPr lang="en-US" smtClean="0"/>
              <a:t>6/7/2020</a:t>
            </a:fld>
            <a:endParaRPr lang="en-US"/>
          </a:p>
        </p:txBody>
      </p:sp>
      <p:sp>
        <p:nvSpPr>
          <p:cNvPr id="5" name="Footer Placeholder 4">
            <a:extLst>
              <a:ext uri="{FF2B5EF4-FFF2-40B4-BE49-F238E27FC236}">
                <a16:creationId xmlns:a16="http://schemas.microsoft.com/office/drawing/2014/main" id="{4B048E8B-2CDD-40A6-AB67-8688D3AA2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74BB43-3997-45F0-9BD9-8D01560EA6D1}"/>
              </a:ext>
            </a:extLst>
          </p:cNvPr>
          <p:cNvSpPr>
            <a:spLocks noGrp="1"/>
          </p:cNvSpPr>
          <p:nvPr>
            <p:ph type="sldNum" sz="quarter" idx="12"/>
          </p:nvPr>
        </p:nvSpPr>
        <p:spPr/>
        <p:txBody>
          <a:bodyPr/>
          <a:lstStyle/>
          <a:p>
            <a:fld id="{915AFB9F-37D7-4C49-AED0-B83D08BDF119}" type="slidenum">
              <a:rPr lang="en-US" smtClean="0"/>
              <a:t>‹#›</a:t>
            </a:fld>
            <a:endParaRPr lang="en-US"/>
          </a:p>
        </p:txBody>
      </p:sp>
    </p:spTree>
    <p:extLst>
      <p:ext uri="{BB962C8B-B14F-4D97-AF65-F5344CB8AC3E}">
        <p14:creationId xmlns:p14="http://schemas.microsoft.com/office/powerpoint/2010/main" val="1695202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4C82-4DD7-4BA6-9BB3-603830E25B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BDC06A-AFBC-4226-8257-B127110C12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D2B08-773C-4706-9D5F-B036FDA58AC0}"/>
              </a:ext>
            </a:extLst>
          </p:cNvPr>
          <p:cNvSpPr>
            <a:spLocks noGrp="1"/>
          </p:cNvSpPr>
          <p:nvPr>
            <p:ph type="dt" sz="half" idx="10"/>
          </p:nvPr>
        </p:nvSpPr>
        <p:spPr/>
        <p:txBody>
          <a:bodyPr/>
          <a:lstStyle/>
          <a:p>
            <a:fld id="{5C9DF5CC-A8DC-4854-9D51-46BD622C7054}" type="datetimeFigureOut">
              <a:rPr lang="en-US" smtClean="0"/>
              <a:t>6/7/2020</a:t>
            </a:fld>
            <a:endParaRPr lang="en-US"/>
          </a:p>
        </p:txBody>
      </p:sp>
      <p:sp>
        <p:nvSpPr>
          <p:cNvPr id="5" name="Footer Placeholder 4">
            <a:extLst>
              <a:ext uri="{FF2B5EF4-FFF2-40B4-BE49-F238E27FC236}">
                <a16:creationId xmlns:a16="http://schemas.microsoft.com/office/drawing/2014/main" id="{BF4D6859-DEAA-4510-9420-B3543159C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CBB75C-E971-4D05-A6C7-F3278F43E2DC}"/>
              </a:ext>
            </a:extLst>
          </p:cNvPr>
          <p:cNvSpPr>
            <a:spLocks noGrp="1"/>
          </p:cNvSpPr>
          <p:nvPr>
            <p:ph type="sldNum" sz="quarter" idx="12"/>
          </p:nvPr>
        </p:nvSpPr>
        <p:spPr/>
        <p:txBody>
          <a:bodyPr/>
          <a:lstStyle/>
          <a:p>
            <a:fld id="{915AFB9F-37D7-4C49-AED0-B83D08BDF119}" type="slidenum">
              <a:rPr lang="en-US" smtClean="0"/>
              <a:t>‹#›</a:t>
            </a:fld>
            <a:endParaRPr lang="en-US"/>
          </a:p>
        </p:txBody>
      </p:sp>
    </p:spTree>
    <p:extLst>
      <p:ext uri="{BB962C8B-B14F-4D97-AF65-F5344CB8AC3E}">
        <p14:creationId xmlns:p14="http://schemas.microsoft.com/office/powerpoint/2010/main" val="198852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9FF6-4749-4B6B-8856-E670DFC963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935E73-0916-42BB-9878-8355336373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7AEC6D-5F53-4100-B794-A838A626998A}"/>
              </a:ext>
            </a:extLst>
          </p:cNvPr>
          <p:cNvSpPr>
            <a:spLocks noGrp="1"/>
          </p:cNvSpPr>
          <p:nvPr>
            <p:ph type="dt" sz="half" idx="10"/>
          </p:nvPr>
        </p:nvSpPr>
        <p:spPr/>
        <p:txBody>
          <a:bodyPr/>
          <a:lstStyle/>
          <a:p>
            <a:fld id="{5C9DF5CC-A8DC-4854-9D51-46BD622C7054}" type="datetimeFigureOut">
              <a:rPr lang="en-US" smtClean="0"/>
              <a:t>6/7/2020</a:t>
            </a:fld>
            <a:endParaRPr lang="en-US"/>
          </a:p>
        </p:txBody>
      </p:sp>
      <p:sp>
        <p:nvSpPr>
          <p:cNvPr id="5" name="Footer Placeholder 4">
            <a:extLst>
              <a:ext uri="{FF2B5EF4-FFF2-40B4-BE49-F238E27FC236}">
                <a16:creationId xmlns:a16="http://schemas.microsoft.com/office/drawing/2014/main" id="{4156B243-8DB7-4D87-B51F-310BB3190E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126A6-53ED-4A61-8B49-0E1B7FBA26B9}"/>
              </a:ext>
            </a:extLst>
          </p:cNvPr>
          <p:cNvSpPr>
            <a:spLocks noGrp="1"/>
          </p:cNvSpPr>
          <p:nvPr>
            <p:ph type="sldNum" sz="quarter" idx="12"/>
          </p:nvPr>
        </p:nvSpPr>
        <p:spPr/>
        <p:txBody>
          <a:bodyPr/>
          <a:lstStyle/>
          <a:p>
            <a:fld id="{915AFB9F-37D7-4C49-AED0-B83D08BDF119}" type="slidenum">
              <a:rPr lang="en-US" smtClean="0"/>
              <a:t>‹#›</a:t>
            </a:fld>
            <a:endParaRPr lang="en-US"/>
          </a:p>
        </p:txBody>
      </p:sp>
    </p:spTree>
    <p:extLst>
      <p:ext uri="{BB962C8B-B14F-4D97-AF65-F5344CB8AC3E}">
        <p14:creationId xmlns:p14="http://schemas.microsoft.com/office/powerpoint/2010/main" val="15145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232A4-0218-4AB5-9BC1-B0A4C5EA91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A6A767-BEE0-4085-8687-A418309258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C6F553-551E-4178-8189-F10EA57004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8C159B-7F62-45A5-B438-C1E5202FEAB3}"/>
              </a:ext>
            </a:extLst>
          </p:cNvPr>
          <p:cNvSpPr>
            <a:spLocks noGrp="1"/>
          </p:cNvSpPr>
          <p:nvPr>
            <p:ph type="dt" sz="half" idx="10"/>
          </p:nvPr>
        </p:nvSpPr>
        <p:spPr/>
        <p:txBody>
          <a:bodyPr/>
          <a:lstStyle/>
          <a:p>
            <a:fld id="{5C9DF5CC-A8DC-4854-9D51-46BD622C7054}" type="datetimeFigureOut">
              <a:rPr lang="en-US" smtClean="0"/>
              <a:t>6/7/2020</a:t>
            </a:fld>
            <a:endParaRPr lang="en-US"/>
          </a:p>
        </p:txBody>
      </p:sp>
      <p:sp>
        <p:nvSpPr>
          <p:cNvPr id="6" name="Footer Placeholder 5">
            <a:extLst>
              <a:ext uri="{FF2B5EF4-FFF2-40B4-BE49-F238E27FC236}">
                <a16:creationId xmlns:a16="http://schemas.microsoft.com/office/drawing/2014/main" id="{24272179-FBFE-465B-BB02-662C2CD556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67CE26-FB4D-401B-B126-DAD81A2CCCAE}"/>
              </a:ext>
            </a:extLst>
          </p:cNvPr>
          <p:cNvSpPr>
            <a:spLocks noGrp="1"/>
          </p:cNvSpPr>
          <p:nvPr>
            <p:ph type="sldNum" sz="quarter" idx="12"/>
          </p:nvPr>
        </p:nvSpPr>
        <p:spPr/>
        <p:txBody>
          <a:bodyPr/>
          <a:lstStyle/>
          <a:p>
            <a:fld id="{915AFB9F-37D7-4C49-AED0-B83D08BDF119}" type="slidenum">
              <a:rPr lang="en-US" smtClean="0"/>
              <a:t>‹#›</a:t>
            </a:fld>
            <a:endParaRPr lang="en-US"/>
          </a:p>
        </p:txBody>
      </p:sp>
    </p:spTree>
    <p:extLst>
      <p:ext uri="{BB962C8B-B14F-4D97-AF65-F5344CB8AC3E}">
        <p14:creationId xmlns:p14="http://schemas.microsoft.com/office/powerpoint/2010/main" val="4195128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413F-E9DF-451B-B345-63064E634E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D5FB96-BE0E-4CDC-A0C6-96897094D4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A09596-6DC1-4BE3-9F26-F8E07DBA97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082702-4041-4F5B-9F34-5C15A5543A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1DAF66-5245-48BF-B1BA-5C28999ED3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9139CD-9073-4502-A2A9-FF1D6EDAD337}"/>
              </a:ext>
            </a:extLst>
          </p:cNvPr>
          <p:cNvSpPr>
            <a:spLocks noGrp="1"/>
          </p:cNvSpPr>
          <p:nvPr>
            <p:ph type="dt" sz="half" idx="10"/>
          </p:nvPr>
        </p:nvSpPr>
        <p:spPr/>
        <p:txBody>
          <a:bodyPr/>
          <a:lstStyle/>
          <a:p>
            <a:fld id="{5C9DF5CC-A8DC-4854-9D51-46BD622C7054}" type="datetimeFigureOut">
              <a:rPr lang="en-US" smtClean="0"/>
              <a:t>6/7/2020</a:t>
            </a:fld>
            <a:endParaRPr lang="en-US"/>
          </a:p>
        </p:txBody>
      </p:sp>
      <p:sp>
        <p:nvSpPr>
          <p:cNvPr id="8" name="Footer Placeholder 7">
            <a:extLst>
              <a:ext uri="{FF2B5EF4-FFF2-40B4-BE49-F238E27FC236}">
                <a16:creationId xmlns:a16="http://schemas.microsoft.com/office/drawing/2014/main" id="{56FC6228-7DD9-4BC6-80EE-4A908B1C21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C91237-CE3F-416A-BACF-5A2567916043}"/>
              </a:ext>
            </a:extLst>
          </p:cNvPr>
          <p:cNvSpPr>
            <a:spLocks noGrp="1"/>
          </p:cNvSpPr>
          <p:nvPr>
            <p:ph type="sldNum" sz="quarter" idx="12"/>
          </p:nvPr>
        </p:nvSpPr>
        <p:spPr/>
        <p:txBody>
          <a:bodyPr/>
          <a:lstStyle/>
          <a:p>
            <a:fld id="{915AFB9F-37D7-4C49-AED0-B83D08BDF119}" type="slidenum">
              <a:rPr lang="en-US" smtClean="0"/>
              <a:t>‹#›</a:t>
            </a:fld>
            <a:endParaRPr lang="en-US"/>
          </a:p>
        </p:txBody>
      </p:sp>
    </p:spTree>
    <p:extLst>
      <p:ext uri="{BB962C8B-B14F-4D97-AF65-F5344CB8AC3E}">
        <p14:creationId xmlns:p14="http://schemas.microsoft.com/office/powerpoint/2010/main" val="2586051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B06E-2E23-46C7-A3A0-7AA63EDD17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7086D4-BC4F-4201-A796-45B9209B9F51}"/>
              </a:ext>
            </a:extLst>
          </p:cNvPr>
          <p:cNvSpPr>
            <a:spLocks noGrp="1"/>
          </p:cNvSpPr>
          <p:nvPr>
            <p:ph type="dt" sz="half" idx="10"/>
          </p:nvPr>
        </p:nvSpPr>
        <p:spPr/>
        <p:txBody>
          <a:bodyPr/>
          <a:lstStyle/>
          <a:p>
            <a:fld id="{5C9DF5CC-A8DC-4854-9D51-46BD622C7054}" type="datetimeFigureOut">
              <a:rPr lang="en-US" smtClean="0"/>
              <a:t>6/7/2020</a:t>
            </a:fld>
            <a:endParaRPr lang="en-US"/>
          </a:p>
        </p:txBody>
      </p:sp>
      <p:sp>
        <p:nvSpPr>
          <p:cNvPr id="4" name="Footer Placeholder 3">
            <a:extLst>
              <a:ext uri="{FF2B5EF4-FFF2-40B4-BE49-F238E27FC236}">
                <a16:creationId xmlns:a16="http://schemas.microsoft.com/office/drawing/2014/main" id="{3C13F280-32A1-49B9-AD86-93D4E65E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6D064D-7F8B-4A6B-B834-C2BE98F35938}"/>
              </a:ext>
            </a:extLst>
          </p:cNvPr>
          <p:cNvSpPr>
            <a:spLocks noGrp="1"/>
          </p:cNvSpPr>
          <p:nvPr>
            <p:ph type="sldNum" sz="quarter" idx="12"/>
          </p:nvPr>
        </p:nvSpPr>
        <p:spPr/>
        <p:txBody>
          <a:bodyPr/>
          <a:lstStyle/>
          <a:p>
            <a:fld id="{915AFB9F-37D7-4C49-AED0-B83D08BDF119}" type="slidenum">
              <a:rPr lang="en-US" smtClean="0"/>
              <a:t>‹#›</a:t>
            </a:fld>
            <a:endParaRPr lang="en-US"/>
          </a:p>
        </p:txBody>
      </p:sp>
    </p:spTree>
    <p:extLst>
      <p:ext uri="{BB962C8B-B14F-4D97-AF65-F5344CB8AC3E}">
        <p14:creationId xmlns:p14="http://schemas.microsoft.com/office/powerpoint/2010/main" val="153320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C3F695-CDE2-441D-97A6-3726FA1FB7CE}"/>
              </a:ext>
            </a:extLst>
          </p:cNvPr>
          <p:cNvSpPr>
            <a:spLocks noGrp="1"/>
          </p:cNvSpPr>
          <p:nvPr>
            <p:ph type="dt" sz="half" idx="10"/>
          </p:nvPr>
        </p:nvSpPr>
        <p:spPr/>
        <p:txBody>
          <a:bodyPr/>
          <a:lstStyle/>
          <a:p>
            <a:fld id="{5C9DF5CC-A8DC-4854-9D51-46BD622C7054}" type="datetimeFigureOut">
              <a:rPr lang="en-US" smtClean="0"/>
              <a:t>6/7/2020</a:t>
            </a:fld>
            <a:endParaRPr lang="en-US"/>
          </a:p>
        </p:txBody>
      </p:sp>
      <p:sp>
        <p:nvSpPr>
          <p:cNvPr id="3" name="Footer Placeholder 2">
            <a:extLst>
              <a:ext uri="{FF2B5EF4-FFF2-40B4-BE49-F238E27FC236}">
                <a16:creationId xmlns:a16="http://schemas.microsoft.com/office/drawing/2014/main" id="{C8D7C8CC-D401-4533-9FD9-D593CA7FE1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7621D8-33F5-47AE-9DEF-2D7AA94A7A64}"/>
              </a:ext>
            </a:extLst>
          </p:cNvPr>
          <p:cNvSpPr>
            <a:spLocks noGrp="1"/>
          </p:cNvSpPr>
          <p:nvPr>
            <p:ph type="sldNum" sz="quarter" idx="12"/>
          </p:nvPr>
        </p:nvSpPr>
        <p:spPr/>
        <p:txBody>
          <a:bodyPr/>
          <a:lstStyle/>
          <a:p>
            <a:fld id="{915AFB9F-37D7-4C49-AED0-B83D08BDF119}" type="slidenum">
              <a:rPr lang="en-US" smtClean="0"/>
              <a:t>‹#›</a:t>
            </a:fld>
            <a:endParaRPr lang="en-US"/>
          </a:p>
        </p:txBody>
      </p:sp>
    </p:spTree>
    <p:extLst>
      <p:ext uri="{BB962C8B-B14F-4D97-AF65-F5344CB8AC3E}">
        <p14:creationId xmlns:p14="http://schemas.microsoft.com/office/powerpoint/2010/main" val="4136504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FB62E-82FC-4D78-B78B-7B98FE6EC2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30698E-F482-4DF2-B816-71C0C0E129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D843E8-CF0F-41CC-89E2-4CFBD70F36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16CDB1-E7F7-4E11-B360-195F7DA019A4}"/>
              </a:ext>
            </a:extLst>
          </p:cNvPr>
          <p:cNvSpPr>
            <a:spLocks noGrp="1"/>
          </p:cNvSpPr>
          <p:nvPr>
            <p:ph type="dt" sz="half" idx="10"/>
          </p:nvPr>
        </p:nvSpPr>
        <p:spPr/>
        <p:txBody>
          <a:bodyPr/>
          <a:lstStyle/>
          <a:p>
            <a:fld id="{5C9DF5CC-A8DC-4854-9D51-46BD622C7054}" type="datetimeFigureOut">
              <a:rPr lang="en-US" smtClean="0"/>
              <a:t>6/7/2020</a:t>
            </a:fld>
            <a:endParaRPr lang="en-US"/>
          </a:p>
        </p:txBody>
      </p:sp>
      <p:sp>
        <p:nvSpPr>
          <p:cNvPr id="6" name="Footer Placeholder 5">
            <a:extLst>
              <a:ext uri="{FF2B5EF4-FFF2-40B4-BE49-F238E27FC236}">
                <a16:creationId xmlns:a16="http://schemas.microsoft.com/office/drawing/2014/main" id="{9D16E30F-AC5F-4C69-A27F-03451626D4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5ADD67-ABCD-48F6-BE7E-94902C7E1099}"/>
              </a:ext>
            </a:extLst>
          </p:cNvPr>
          <p:cNvSpPr>
            <a:spLocks noGrp="1"/>
          </p:cNvSpPr>
          <p:nvPr>
            <p:ph type="sldNum" sz="quarter" idx="12"/>
          </p:nvPr>
        </p:nvSpPr>
        <p:spPr/>
        <p:txBody>
          <a:bodyPr/>
          <a:lstStyle/>
          <a:p>
            <a:fld id="{915AFB9F-37D7-4C49-AED0-B83D08BDF119}" type="slidenum">
              <a:rPr lang="en-US" smtClean="0"/>
              <a:t>‹#›</a:t>
            </a:fld>
            <a:endParaRPr lang="en-US"/>
          </a:p>
        </p:txBody>
      </p:sp>
    </p:spTree>
    <p:extLst>
      <p:ext uri="{BB962C8B-B14F-4D97-AF65-F5344CB8AC3E}">
        <p14:creationId xmlns:p14="http://schemas.microsoft.com/office/powerpoint/2010/main" val="4291211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495C-CBA8-4FF3-BAFC-372C7F5294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4CA11F-FFCC-47A6-82C0-C32F5062F0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3F1494-A29A-4917-A3D7-45A32AC55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1BDA17-714A-4F38-A9FD-0BE5D7D5E5BC}"/>
              </a:ext>
            </a:extLst>
          </p:cNvPr>
          <p:cNvSpPr>
            <a:spLocks noGrp="1"/>
          </p:cNvSpPr>
          <p:nvPr>
            <p:ph type="dt" sz="half" idx="10"/>
          </p:nvPr>
        </p:nvSpPr>
        <p:spPr/>
        <p:txBody>
          <a:bodyPr/>
          <a:lstStyle/>
          <a:p>
            <a:fld id="{5C9DF5CC-A8DC-4854-9D51-46BD622C7054}" type="datetimeFigureOut">
              <a:rPr lang="en-US" smtClean="0"/>
              <a:t>6/7/2020</a:t>
            </a:fld>
            <a:endParaRPr lang="en-US"/>
          </a:p>
        </p:txBody>
      </p:sp>
      <p:sp>
        <p:nvSpPr>
          <p:cNvPr id="6" name="Footer Placeholder 5">
            <a:extLst>
              <a:ext uri="{FF2B5EF4-FFF2-40B4-BE49-F238E27FC236}">
                <a16:creationId xmlns:a16="http://schemas.microsoft.com/office/drawing/2014/main" id="{83AF58FE-ADAA-47D7-B799-B24A338A5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7CAFB3-DA4D-4761-BF25-A3F499538F93}"/>
              </a:ext>
            </a:extLst>
          </p:cNvPr>
          <p:cNvSpPr>
            <a:spLocks noGrp="1"/>
          </p:cNvSpPr>
          <p:nvPr>
            <p:ph type="sldNum" sz="quarter" idx="12"/>
          </p:nvPr>
        </p:nvSpPr>
        <p:spPr/>
        <p:txBody>
          <a:bodyPr/>
          <a:lstStyle/>
          <a:p>
            <a:fld id="{915AFB9F-37D7-4C49-AED0-B83D08BDF119}" type="slidenum">
              <a:rPr lang="en-US" smtClean="0"/>
              <a:t>‹#›</a:t>
            </a:fld>
            <a:endParaRPr lang="en-US"/>
          </a:p>
        </p:txBody>
      </p:sp>
    </p:spTree>
    <p:extLst>
      <p:ext uri="{BB962C8B-B14F-4D97-AF65-F5344CB8AC3E}">
        <p14:creationId xmlns:p14="http://schemas.microsoft.com/office/powerpoint/2010/main" val="3227041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AA1225-12AC-48E4-BAA5-F304D35958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55DD19-0788-4524-9191-806DFF6E6E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28138-4747-47DB-A5B5-5AAD0A9BDC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DF5CC-A8DC-4854-9D51-46BD622C7054}" type="datetimeFigureOut">
              <a:rPr lang="en-US" smtClean="0"/>
              <a:t>6/7/2020</a:t>
            </a:fld>
            <a:endParaRPr lang="en-US"/>
          </a:p>
        </p:txBody>
      </p:sp>
      <p:sp>
        <p:nvSpPr>
          <p:cNvPr id="5" name="Footer Placeholder 4">
            <a:extLst>
              <a:ext uri="{FF2B5EF4-FFF2-40B4-BE49-F238E27FC236}">
                <a16:creationId xmlns:a16="http://schemas.microsoft.com/office/drawing/2014/main" id="{C89D2AA8-EEF5-4801-9422-0DA43BC051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414A62-731D-49C6-B426-A03596DF63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AFB9F-37D7-4C49-AED0-B83D08BDF119}" type="slidenum">
              <a:rPr lang="en-US" smtClean="0"/>
              <a:t>‹#›</a:t>
            </a:fld>
            <a:endParaRPr lang="en-US"/>
          </a:p>
        </p:txBody>
      </p:sp>
    </p:spTree>
    <p:extLst>
      <p:ext uri="{BB962C8B-B14F-4D97-AF65-F5344CB8AC3E}">
        <p14:creationId xmlns:p14="http://schemas.microsoft.com/office/powerpoint/2010/main" val="3109896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408A97-D80E-41BD-A22E-A225390E091C}"/>
              </a:ext>
            </a:extLst>
          </p:cNvPr>
          <p:cNvSpPr>
            <a:spLocks noGrp="1"/>
          </p:cNvSpPr>
          <p:nvPr>
            <p:ph type="ctrTitle"/>
          </p:nvPr>
        </p:nvSpPr>
        <p:spPr>
          <a:xfrm>
            <a:off x="987689" y="3071183"/>
            <a:ext cx="9910296" cy="2590027"/>
          </a:xfrm>
        </p:spPr>
        <p:txBody>
          <a:bodyPr anchor="t">
            <a:normAutofit/>
          </a:bodyPr>
          <a:lstStyle/>
          <a:p>
            <a:pPr algn="l"/>
            <a:r>
              <a:rPr lang="en-IN" sz="2000" b="1"/>
              <a:t>IBM – Applied Data Science Capstone</a:t>
            </a:r>
            <a:br>
              <a:rPr lang="en-US" sz="2000"/>
            </a:br>
            <a:r>
              <a:rPr lang="en-IN" sz="2000"/>
              <a:t>  </a:t>
            </a:r>
            <a:br>
              <a:rPr lang="en-US" sz="2000"/>
            </a:br>
            <a:r>
              <a:rPr lang="en-US" sz="2000"/>
              <a:t>C</a:t>
            </a:r>
            <a:r>
              <a:rPr lang="en-IN" sz="2000" b="1"/>
              <a:t>APSTONE Project – Final Report</a:t>
            </a:r>
            <a:br>
              <a:rPr lang="en-IN" sz="2000" b="1"/>
            </a:br>
            <a:br>
              <a:rPr lang="en-US" sz="2000"/>
            </a:br>
            <a:r>
              <a:rPr lang="en-IN" sz="2000" b="1"/>
              <a:t>The Battle of Neighbourhoods</a:t>
            </a:r>
            <a:br>
              <a:rPr lang="en-IN" sz="2000" b="1"/>
            </a:br>
            <a:br>
              <a:rPr lang="en-US" sz="2000"/>
            </a:br>
            <a:r>
              <a:rPr lang="en-US" sz="2000"/>
              <a:t>							</a:t>
            </a:r>
            <a:r>
              <a:rPr lang="en-IN" sz="2000" b="1"/>
              <a:t>By Lakshmi Sajja</a:t>
            </a:r>
            <a:br>
              <a:rPr lang="en-US" sz="2000"/>
            </a:br>
            <a:endParaRPr lang="en-US" sz="2000"/>
          </a:p>
        </p:txBody>
      </p:sp>
      <p:sp>
        <p:nvSpPr>
          <p:cNvPr id="15"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5434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08A97-D80E-41BD-A22E-A225390E091C}"/>
              </a:ext>
            </a:extLst>
          </p:cNvPr>
          <p:cNvSpPr>
            <a:spLocks noGrp="1"/>
          </p:cNvSpPr>
          <p:nvPr>
            <p:ph type="ctrTitle"/>
          </p:nvPr>
        </p:nvSpPr>
        <p:spPr>
          <a:xfrm>
            <a:off x="466987" y="142613"/>
            <a:ext cx="9144000" cy="587229"/>
          </a:xfrm>
        </p:spPr>
        <p:txBody>
          <a:bodyPr>
            <a:noAutofit/>
          </a:bodyPr>
          <a:lstStyle/>
          <a:p>
            <a:pPr lvl="0" algn="l"/>
            <a:r>
              <a:rPr lang="en-IN" sz="3200" b="1" dirty="0">
                <a:solidFill>
                  <a:schemeClr val="accent1">
                    <a:lumMod val="75000"/>
                  </a:schemeClr>
                </a:solidFill>
              </a:rPr>
              <a:t>Neighbourhood selection to start a Grocery business</a:t>
            </a:r>
            <a:endParaRPr lang="en-US" sz="3200" b="1" dirty="0">
              <a:solidFill>
                <a:schemeClr val="accent1">
                  <a:lumMod val="75000"/>
                </a:schemeClr>
              </a:solidFill>
            </a:endParaRPr>
          </a:p>
        </p:txBody>
      </p:sp>
      <p:sp>
        <p:nvSpPr>
          <p:cNvPr id="3" name="Subtitle 2">
            <a:extLst>
              <a:ext uri="{FF2B5EF4-FFF2-40B4-BE49-F238E27FC236}">
                <a16:creationId xmlns:a16="http://schemas.microsoft.com/office/drawing/2014/main" id="{5A16C06F-FE43-401F-B380-D81D175DC981}"/>
              </a:ext>
            </a:extLst>
          </p:cNvPr>
          <p:cNvSpPr>
            <a:spLocks noGrp="1"/>
          </p:cNvSpPr>
          <p:nvPr>
            <p:ph type="subTitle" idx="1"/>
          </p:nvPr>
        </p:nvSpPr>
        <p:spPr>
          <a:xfrm>
            <a:off x="576044" y="1085340"/>
            <a:ext cx="10614870" cy="4468171"/>
          </a:xfrm>
        </p:spPr>
        <p:txBody>
          <a:bodyPr>
            <a:normAutofit/>
          </a:bodyPr>
          <a:lstStyle/>
          <a:p>
            <a:pPr marL="285750" indent="-285750" algn="l">
              <a:buFont typeface="Arial" panose="020B0604020202020204" pitchFamily="34" charset="0"/>
              <a:buChar char="•"/>
            </a:pPr>
            <a:r>
              <a:rPr lang="en-US" dirty="0"/>
              <a:t>Neighborhood plays a vital role for a successful business.  Budding entrepreneurs thrive to find a safe and viable neighborhood to start a business.</a:t>
            </a:r>
          </a:p>
          <a:p>
            <a:pPr marL="285750" indent="-285750" algn="l">
              <a:buFont typeface="Arial" panose="020B0604020202020204" pitchFamily="34" charset="0"/>
              <a:buChar char="•"/>
            </a:pPr>
            <a:r>
              <a:rPr lang="en-US" dirty="0"/>
              <a:t>Crimes like break into commercial property to for theft are on rise and people thinking to enter into similar business should bear in mind criminal activity of the neighborhood before finalizing a location. We look to address this issue by analyzing the crime data of Vancouver City and finding the safest borough and a neighborhood with in the borough.</a:t>
            </a:r>
          </a:p>
          <a:p>
            <a:pPr marL="285750" indent="-285750" algn="l">
              <a:buFont typeface="Arial" panose="020B0604020202020204" pitchFamily="34" charset="0"/>
              <a:buChar char="•"/>
            </a:pPr>
            <a:r>
              <a:rPr lang="en-US" dirty="0"/>
              <a:t>Neighborhood in safest Borough with top common venue as Grocery store indicate people choice and need of grocery store</a:t>
            </a: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3366290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08A97-D80E-41BD-A22E-A225390E091C}"/>
              </a:ext>
            </a:extLst>
          </p:cNvPr>
          <p:cNvSpPr>
            <a:spLocks noGrp="1"/>
          </p:cNvSpPr>
          <p:nvPr>
            <p:ph type="ctrTitle"/>
          </p:nvPr>
        </p:nvSpPr>
        <p:spPr>
          <a:xfrm>
            <a:off x="466987" y="142613"/>
            <a:ext cx="9144000" cy="587229"/>
          </a:xfrm>
        </p:spPr>
        <p:txBody>
          <a:bodyPr>
            <a:noAutofit/>
          </a:bodyPr>
          <a:lstStyle/>
          <a:p>
            <a:pPr lvl="0" algn="l"/>
            <a:r>
              <a:rPr lang="en-IN" sz="3200" b="1" dirty="0">
                <a:solidFill>
                  <a:schemeClr val="accent1">
                    <a:lumMod val="75000"/>
                  </a:schemeClr>
                </a:solidFill>
              </a:rPr>
              <a:t>Data acquisition and cleaning</a:t>
            </a:r>
            <a:endParaRPr lang="en-US" sz="3200" b="1" dirty="0">
              <a:solidFill>
                <a:schemeClr val="accent1">
                  <a:lumMod val="75000"/>
                </a:schemeClr>
              </a:solidFill>
            </a:endParaRPr>
          </a:p>
        </p:txBody>
      </p:sp>
      <p:sp>
        <p:nvSpPr>
          <p:cNvPr id="3" name="Subtitle 2">
            <a:extLst>
              <a:ext uri="{FF2B5EF4-FFF2-40B4-BE49-F238E27FC236}">
                <a16:creationId xmlns:a16="http://schemas.microsoft.com/office/drawing/2014/main" id="{5A16C06F-FE43-401F-B380-D81D175DC981}"/>
              </a:ext>
            </a:extLst>
          </p:cNvPr>
          <p:cNvSpPr>
            <a:spLocks noGrp="1"/>
          </p:cNvSpPr>
          <p:nvPr>
            <p:ph type="subTitle" idx="1"/>
          </p:nvPr>
        </p:nvSpPr>
        <p:spPr>
          <a:xfrm>
            <a:off x="576044" y="1085340"/>
            <a:ext cx="10614870" cy="4468171"/>
          </a:xfrm>
        </p:spPr>
        <p:txBody>
          <a:bodyPr>
            <a:normAutofit/>
          </a:bodyPr>
          <a:lstStyle/>
          <a:p>
            <a:pPr marL="285750" indent="-285750" algn="l">
              <a:buFont typeface="Arial" panose="020B0604020202020204" pitchFamily="34" charset="0"/>
              <a:buChar char="•"/>
            </a:pPr>
            <a:r>
              <a:rPr lang="en-US" dirty="0"/>
              <a:t>Type of crime, recorded time and coordinates of Neighborhood in Vancouver from Kaggle data set.</a:t>
            </a:r>
          </a:p>
          <a:p>
            <a:pPr marL="285750" indent="-285750" algn="l">
              <a:buFont typeface="Arial" panose="020B0604020202020204" pitchFamily="34" charset="0"/>
              <a:buChar char="•"/>
            </a:pPr>
            <a:r>
              <a:rPr lang="en-US" dirty="0"/>
              <a:t>Neighborhood and Borough from Wikipedia.</a:t>
            </a:r>
          </a:p>
          <a:p>
            <a:pPr marL="285750" indent="-285750" algn="l">
              <a:buFont typeface="Arial" panose="020B0604020202020204" pitchFamily="34" charset="0"/>
              <a:buChar char="•"/>
            </a:pPr>
            <a:r>
              <a:rPr lang="en-US" dirty="0"/>
              <a:t>Top venues in each Neighborhood from Foursquare API.</a:t>
            </a:r>
          </a:p>
          <a:p>
            <a:pPr marL="285750" indent="-285750" algn="l">
              <a:buFont typeface="Arial" panose="020B0604020202020204" pitchFamily="34" charset="0"/>
              <a:buChar char="•"/>
            </a:pPr>
            <a:r>
              <a:rPr lang="en-US" dirty="0"/>
              <a:t>Raw data set from Kaggle has close to 600,000+ rows which GitHub couldn’t accommodate. Recent crime i.e. in 2018 is considered for data set.</a:t>
            </a:r>
          </a:p>
          <a:p>
            <a:pPr marL="285750" indent="-285750" algn="l">
              <a:buFont typeface="Arial" panose="020B0604020202020204" pitchFamily="34" charset="0"/>
              <a:buChar char="•"/>
            </a:pPr>
            <a:r>
              <a:rPr lang="en-US" dirty="0"/>
              <a:t>Fields such as month and hour in which the crime took place has been dropped because they were not in the scope of the problem.</a:t>
            </a:r>
          </a:p>
        </p:txBody>
      </p:sp>
    </p:spTree>
    <p:extLst>
      <p:ext uri="{BB962C8B-B14F-4D97-AF65-F5344CB8AC3E}">
        <p14:creationId xmlns:p14="http://schemas.microsoft.com/office/powerpoint/2010/main" val="366560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08A97-D80E-41BD-A22E-A225390E091C}"/>
              </a:ext>
            </a:extLst>
          </p:cNvPr>
          <p:cNvSpPr>
            <a:spLocks noGrp="1"/>
          </p:cNvSpPr>
          <p:nvPr>
            <p:ph type="ctrTitle"/>
          </p:nvPr>
        </p:nvSpPr>
        <p:spPr>
          <a:xfrm>
            <a:off x="466987" y="142613"/>
            <a:ext cx="9144000" cy="587229"/>
          </a:xfrm>
        </p:spPr>
        <p:txBody>
          <a:bodyPr>
            <a:noAutofit/>
          </a:bodyPr>
          <a:lstStyle/>
          <a:p>
            <a:pPr lvl="0" algn="l"/>
            <a:r>
              <a:rPr lang="en-IN" sz="3200" b="1" dirty="0">
                <a:solidFill>
                  <a:schemeClr val="accent1">
                    <a:lumMod val="75000"/>
                  </a:schemeClr>
                </a:solidFill>
              </a:rPr>
              <a:t>Methodology – Exploratory data analysis</a:t>
            </a:r>
            <a:endParaRPr lang="en-US" sz="3200" b="1" dirty="0">
              <a:solidFill>
                <a:schemeClr val="accent1">
                  <a:lumMod val="75000"/>
                </a:schemeClr>
              </a:solidFill>
            </a:endParaRPr>
          </a:p>
        </p:txBody>
      </p:sp>
      <p:sp>
        <p:nvSpPr>
          <p:cNvPr id="3" name="Subtitle 2">
            <a:extLst>
              <a:ext uri="{FF2B5EF4-FFF2-40B4-BE49-F238E27FC236}">
                <a16:creationId xmlns:a16="http://schemas.microsoft.com/office/drawing/2014/main" id="{5A16C06F-FE43-401F-B380-D81D175DC981}"/>
              </a:ext>
            </a:extLst>
          </p:cNvPr>
          <p:cNvSpPr>
            <a:spLocks noGrp="1"/>
          </p:cNvSpPr>
          <p:nvPr>
            <p:ph type="subTitle" idx="1"/>
          </p:nvPr>
        </p:nvSpPr>
        <p:spPr>
          <a:xfrm>
            <a:off x="576044" y="1085340"/>
            <a:ext cx="10614870" cy="4468171"/>
          </a:xfrm>
        </p:spPr>
        <p:txBody>
          <a:bodyPr>
            <a:normAutofit/>
          </a:bodyPr>
          <a:lstStyle/>
          <a:p>
            <a:pPr marL="285750" indent="-285750" algn="l">
              <a:buFont typeface="Arial" panose="020B0604020202020204" pitchFamily="34" charset="0"/>
              <a:buChar char="•"/>
            </a:pPr>
            <a:r>
              <a:rPr lang="en-IN" dirty="0"/>
              <a:t>Visualise the crime repots in different Vancouver boroughs to identity the safest borough and normalise the neighbourhoods of that borough. </a:t>
            </a:r>
          </a:p>
          <a:p>
            <a:pPr marL="285750" indent="-285750" algn="l">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6F462C1F-C8F0-49A1-8FFC-8FDBE2F55174}"/>
              </a:ext>
            </a:extLst>
          </p:cNvPr>
          <p:cNvPicPr/>
          <p:nvPr/>
        </p:nvPicPr>
        <p:blipFill>
          <a:blip r:embed="rId2"/>
          <a:stretch>
            <a:fillRect/>
          </a:stretch>
        </p:blipFill>
        <p:spPr>
          <a:xfrm>
            <a:off x="1780592" y="2364157"/>
            <a:ext cx="6858000" cy="3100070"/>
          </a:xfrm>
          <a:prstGeom prst="rect">
            <a:avLst/>
          </a:prstGeom>
        </p:spPr>
      </p:pic>
    </p:spTree>
    <p:extLst>
      <p:ext uri="{BB962C8B-B14F-4D97-AF65-F5344CB8AC3E}">
        <p14:creationId xmlns:p14="http://schemas.microsoft.com/office/powerpoint/2010/main" val="2168630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08A97-D80E-41BD-A22E-A225390E091C}"/>
              </a:ext>
            </a:extLst>
          </p:cNvPr>
          <p:cNvSpPr>
            <a:spLocks noGrp="1"/>
          </p:cNvSpPr>
          <p:nvPr>
            <p:ph type="ctrTitle"/>
          </p:nvPr>
        </p:nvSpPr>
        <p:spPr>
          <a:xfrm>
            <a:off x="466987" y="142613"/>
            <a:ext cx="9144000" cy="587229"/>
          </a:xfrm>
        </p:spPr>
        <p:txBody>
          <a:bodyPr>
            <a:noAutofit/>
          </a:bodyPr>
          <a:lstStyle/>
          <a:p>
            <a:pPr lvl="0" algn="l"/>
            <a:r>
              <a:rPr lang="en-IN" sz="3200" b="1" dirty="0">
                <a:solidFill>
                  <a:schemeClr val="accent1">
                    <a:lumMod val="75000"/>
                  </a:schemeClr>
                </a:solidFill>
              </a:rPr>
              <a:t>Methodology – Exploratory data analysis</a:t>
            </a:r>
            <a:endParaRPr lang="en-US" sz="3200" b="1" dirty="0">
              <a:solidFill>
                <a:schemeClr val="accent1">
                  <a:lumMod val="75000"/>
                </a:schemeClr>
              </a:solidFill>
            </a:endParaRPr>
          </a:p>
        </p:txBody>
      </p:sp>
      <p:sp>
        <p:nvSpPr>
          <p:cNvPr id="3" name="Subtitle 2">
            <a:extLst>
              <a:ext uri="{FF2B5EF4-FFF2-40B4-BE49-F238E27FC236}">
                <a16:creationId xmlns:a16="http://schemas.microsoft.com/office/drawing/2014/main" id="{5A16C06F-FE43-401F-B380-D81D175DC981}"/>
              </a:ext>
            </a:extLst>
          </p:cNvPr>
          <p:cNvSpPr>
            <a:spLocks noGrp="1"/>
          </p:cNvSpPr>
          <p:nvPr>
            <p:ph type="subTitle" idx="1"/>
          </p:nvPr>
        </p:nvSpPr>
        <p:spPr>
          <a:xfrm>
            <a:off x="576044" y="1085340"/>
            <a:ext cx="10614870" cy="4468171"/>
          </a:xfrm>
        </p:spPr>
        <p:txBody>
          <a:bodyPr>
            <a:normAutofit/>
          </a:bodyPr>
          <a:lstStyle/>
          <a:p>
            <a:pPr marL="285750" indent="-285750" algn="l">
              <a:buFont typeface="Arial" panose="020B0604020202020204" pitchFamily="34" charset="0"/>
              <a:buChar char="•"/>
            </a:pPr>
            <a:r>
              <a:rPr lang="en-IN" dirty="0"/>
              <a:t>Neighbourhoods plot safest borough – West side</a:t>
            </a:r>
          </a:p>
          <a:p>
            <a:pPr algn="l"/>
            <a:endParaRPr lang="en-IN" dirty="0"/>
          </a:p>
          <a:p>
            <a:pPr marL="285750" indent="-28575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61BE5B58-7E5E-4402-8D41-23694FFA92AC}"/>
              </a:ext>
            </a:extLst>
          </p:cNvPr>
          <p:cNvPicPr/>
          <p:nvPr/>
        </p:nvPicPr>
        <p:blipFill>
          <a:blip r:embed="rId2"/>
          <a:stretch>
            <a:fillRect/>
          </a:stretch>
        </p:blipFill>
        <p:spPr>
          <a:xfrm>
            <a:off x="1551963" y="1893252"/>
            <a:ext cx="7781902" cy="3879408"/>
          </a:xfrm>
          <a:prstGeom prst="rect">
            <a:avLst/>
          </a:prstGeom>
        </p:spPr>
      </p:pic>
    </p:spTree>
    <p:extLst>
      <p:ext uri="{BB962C8B-B14F-4D97-AF65-F5344CB8AC3E}">
        <p14:creationId xmlns:p14="http://schemas.microsoft.com/office/powerpoint/2010/main" val="3513925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08A97-D80E-41BD-A22E-A225390E091C}"/>
              </a:ext>
            </a:extLst>
          </p:cNvPr>
          <p:cNvSpPr>
            <a:spLocks noGrp="1"/>
          </p:cNvSpPr>
          <p:nvPr>
            <p:ph type="ctrTitle"/>
          </p:nvPr>
        </p:nvSpPr>
        <p:spPr>
          <a:xfrm>
            <a:off x="466987" y="142613"/>
            <a:ext cx="9144000" cy="587229"/>
          </a:xfrm>
        </p:spPr>
        <p:txBody>
          <a:bodyPr>
            <a:noAutofit/>
          </a:bodyPr>
          <a:lstStyle/>
          <a:p>
            <a:pPr lvl="0" algn="l"/>
            <a:r>
              <a:rPr lang="en-IN" sz="3200" b="1" dirty="0">
                <a:solidFill>
                  <a:schemeClr val="accent1">
                    <a:lumMod val="75000"/>
                  </a:schemeClr>
                </a:solidFill>
              </a:rPr>
              <a:t>Data Modelling </a:t>
            </a:r>
            <a:endParaRPr lang="en-US" sz="3200" b="1" dirty="0">
              <a:solidFill>
                <a:schemeClr val="accent1">
                  <a:lumMod val="75000"/>
                </a:schemeClr>
              </a:solidFill>
            </a:endParaRPr>
          </a:p>
        </p:txBody>
      </p:sp>
      <p:sp>
        <p:nvSpPr>
          <p:cNvPr id="3" name="Subtitle 2">
            <a:extLst>
              <a:ext uri="{FF2B5EF4-FFF2-40B4-BE49-F238E27FC236}">
                <a16:creationId xmlns:a16="http://schemas.microsoft.com/office/drawing/2014/main" id="{5A16C06F-FE43-401F-B380-D81D175DC981}"/>
              </a:ext>
            </a:extLst>
          </p:cNvPr>
          <p:cNvSpPr>
            <a:spLocks noGrp="1"/>
          </p:cNvSpPr>
          <p:nvPr>
            <p:ph type="subTitle" idx="1"/>
          </p:nvPr>
        </p:nvSpPr>
        <p:spPr>
          <a:xfrm>
            <a:off x="576044" y="1085340"/>
            <a:ext cx="10614870" cy="5772660"/>
          </a:xfrm>
        </p:spPr>
        <p:txBody>
          <a:bodyPr>
            <a:normAutofit/>
          </a:bodyPr>
          <a:lstStyle/>
          <a:p>
            <a:pPr marL="285750" indent="-285750" algn="l">
              <a:buFont typeface="Arial" panose="020B0604020202020204" pitchFamily="34" charset="0"/>
              <a:buChar char="•"/>
            </a:pPr>
            <a:r>
              <a:rPr lang="en-IN" dirty="0"/>
              <a:t>Identified top venues in West side borough using Foursquare API.  Applies k-means clustering on neighbourhoods based on top venues.  </a:t>
            </a:r>
          </a:p>
          <a:p>
            <a:pPr algn="l"/>
            <a:r>
              <a:rPr lang="en-IN" sz="1400" dirty="0"/>
              <a:t>Cluster 1:</a:t>
            </a:r>
          </a:p>
          <a:p>
            <a:pPr algn="l"/>
            <a:endParaRPr lang="en-IN" dirty="0"/>
          </a:p>
          <a:p>
            <a:pPr algn="l"/>
            <a:endParaRPr lang="en-IN" dirty="0"/>
          </a:p>
          <a:p>
            <a:pPr algn="l"/>
            <a:r>
              <a:rPr lang="en-IN" sz="1400" dirty="0"/>
              <a:t>Cluster 2:</a:t>
            </a:r>
          </a:p>
          <a:p>
            <a:pPr algn="l"/>
            <a:endParaRPr lang="en-IN" sz="1400" dirty="0"/>
          </a:p>
          <a:p>
            <a:pPr algn="l"/>
            <a:endParaRPr lang="en-IN" sz="1400" dirty="0"/>
          </a:p>
          <a:p>
            <a:pPr algn="l"/>
            <a:endParaRPr lang="en-IN" sz="1400" dirty="0"/>
          </a:p>
          <a:p>
            <a:pPr algn="l"/>
            <a:endParaRPr lang="en-IN" sz="1400" dirty="0"/>
          </a:p>
          <a:p>
            <a:pPr algn="l"/>
            <a:endParaRPr lang="en-IN" sz="1400" dirty="0"/>
          </a:p>
          <a:p>
            <a:pPr algn="l"/>
            <a:r>
              <a:rPr lang="en-IN" sz="1400" dirty="0"/>
              <a:t>Cluster 3:</a:t>
            </a:r>
          </a:p>
          <a:p>
            <a:pPr algn="l"/>
            <a:endParaRPr lang="en-IN" sz="1400" dirty="0"/>
          </a:p>
          <a:p>
            <a:pPr algn="l"/>
            <a:endParaRPr lang="en-IN" sz="1400" dirty="0"/>
          </a:p>
          <a:p>
            <a:pPr marL="285750" indent="-285750" algn="l">
              <a:buFont typeface="Arial" panose="020B0604020202020204" pitchFamily="34" charset="0"/>
              <a:buChar char="•"/>
            </a:pPr>
            <a:endParaRPr lang="en-US" dirty="0"/>
          </a:p>
        </p:txBody>
      </p:sp>
      <p:pic>
        <p:nvPicPr>
          <p:cNvPr id="13" name="Picture 12">
            <a:extLst>
              <a:ext uri="{FF2B5EF4-FFF2-40B4-BE49-F238E27FC236}">
                <a16:creationId xmlns:a16="http://schemas.microsoft.com/office/drawing/2014/main" id="{736C574D-6A97-426C-B305-496ED0A50779}"/>
              </a:ext>
            </a:extLst>
          </p:cNvPr>
          <p:cNvPicPr/>
          <p:nvPr/>
        </p:nvPicPr>
        <p:blipFill>
          <a:blip r:embed="rId2"/>
          <a:stretch>
            <a:fillRect/>
          </a:stretch>
        </p:blipFill>
        <p:spPr>
          <a:xfrm>
            <a:off x="576044" y="2137539"/>
            <a:ext cx="8170545" cy="838926"/>
          </a:xfrm>
          <a:prstGeom prst="rect">
            <a:avLst/>
          </a:prstGeom>
        </p:spPr>
      </p:pic>
      <p:pic>
        <p:nvPicPr>
          <p:cNvPr id="14" name="Picture 13">
            <a:extLst>
              <a:ext uri="{FF2B5EF4-FFF2-40B4-BE49-F238E27FC236}">
                <a16:creationId xmlns:a16="http://schemas.microsoft.com/office/drawing/2014/main" id="{A05B39C0-7EC1-410C-AC7C-96DDDF7E45A3}"/>
              </a:ext>
            </a:extLst>
          </p:cNvPr>
          <p:cNvPicPr/>
          <p:nvPr/>
        </p:nvPicPr>
        <p:blipFill>
          <a:blip r:embed="rId3"/>
          <a:stretch>
            <a:fillRect/>
          </a:stretch>
        </p:blipFill>
        <p:spPr>
          <a:xfrm>
            <a:off x="485649" y="3374490"/>
            <a:ext cx="8350442" cy="1636049"/>
          </a:xfrm>
          <a:prstGeom prst="rect">
            <a:avLst/>
          </a:prstGeom>
        </p:spPr>
      </p:pic>
      <p:pic>
        <p:nvPicPr>
          <p:cNvPr id="16" name="Picture 15">
            <a:extLst>
              <a:ext uri="{FF2B5EF4-FFF2-40B4-BE49-F238E27FC236}">
                <a16:creationId xmlns:a16="http://schemas.microsoft.com/office/drawing/2014/main" id="{B999BDBD-6997-433C-B20B-DDE5552D590B}"/>
              </a:ext>
            </a:extLst>
          </p:cNvPr>
          <p:cNvPicPr/>
          <p:nvPr/>
        </p:nvPicPr>
        <p:blipFill>
          <a:blip r:embed="rId4"/>
          <a:stretch>
            <a:fillRect/>
          </a:stretch>
        </p:blipFill>
        <p:spPr>
          <a:xfrm>
            <a:off x="576043" y="5307205"/>
            <a:ext cx="8260047" cy="869660"/>
          </a:xfrm>
          <a:prstGeom prst="rect">
            <a:avLst/>
          </a:prstGeom>
        </p:spPr>
      </p:pic>
    </p:spTree>
    <p:extLst>
      <p:ext uri="{BB962C8B-B14F-4D97-AF65-F5344CB8AC3E}">
        <p14:creationId xmlns:p14="http://schemas.microsoft.com/office/powerpoint/2010/main" val="4100716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08A97-D80E-41BD-A22E-A225390E091C}"/>
              </a:ext>
            </a:extLst>
          </p:cNvPr>
          <p:cNvSpPr>
            <a:spLocks noGrp="1"/>
          </p:cNvSpPr>
          <p:nvPr>
            <p:ph type="ctrTitle"/>
          </p:nvPr>
        </p:nvSpPr>
        <p:spPr>
          <a:xfrm>
            <a:off x="466987" y="142613"/>
            <a:ext cx="9144000" cy="587229"/>
          </a:xfrm>
        </p:spPr>
        <p:txBody>
          <a:bodyPr>
            <a:noAutofit/>
          </a:bodyPr>
          <a:lstStyle/>
          <a:p>
            <a:pPr lvl="0" algn="l"/>
            <a:r>
              <a:rPr lang="en-IN" sz="3200" b="1" dirty="0">
                <a:solidFill>
                  <a:schemeClr val="accent1">
                    <a:lumMod val="75000"/>
                  </a:schemeClr>
                </a:solidFill>
              </a:rPr>
              <a:t>Conclusion and Future Directions</a:t>
            </a:r>
            <a:endParaRPr lang="en-US" sz="3200" b="1" dirty="0">
              <a:solidFill>
                <a:schemeClr val="accent1">
                  <a:lumMod val="75000"/>
                </a:schemeClr>
              </a:solidFill>
            </a:endParaRPr>
          </a:p>
        </p:txBody>
      </p:sp>
      <p:sp>
        <p:nvSpPr>
          <p:cNvPr id="3" name="Subtitle 2">
            <a:extLst>
              <a:ext uri="{FF2B5EF4-FFF2-40B4-BE49-F238E27FC236}">
                <a16:creationId xmlns:a16="http://schemas.microsoft.com/office/drawing/2014/main" id="{5A16C06F-FE43-401F-B380-D81D175DC981}"/>
              </a:ext>
            </a:extLst>
          </p:cNvPr>
          <p:cNvSpPr>
            <a:spLocks noGrp="1"/>
          </p:cNvSpPr>
          <p:nvPr>
            <p:ph type="subTitle" idx="1"/>
          </p:nvPr>
        </p:nvSpPr>
        <p:spPr>
          <a:xfrm>
            <a:off x="576044" y="1085340"/>
            <a:ext cx="10614870" cy="5772660"/>
          </a:xfrm>
        </p:spPr>
        <p:txBody>
          <a:bodyPr>
            <a:normAutofit/>
          </a:bodyPr>
          <a:lstStyle/>
          <a:p>
            <a:pPr marL="342900" indent="-342900" algn="l">
              <a:buFont typeface="Arial" panose="020B0604020202020204" pitchFamily="34" charset="0"/>
              <a:buChar char="•"/>
            </a:pPr>
            <a:r>
              <a:rPr lang="en-IN" dirty="0"/>
              <a:t>Built a useful model to find safest Borough and a Neighbourhood to start a business.</a:t>
            </a:r>
          </a:p>
          <a:p>
            <a:pPr marL="342900" indent="-342900" algn="l">
              <a:buFont typeface="Arial" panose="020B0604020202020204" pitchFamily="34" charset="0"/>
              <a:buChar char="•"/>
            </a:pPr>
            <a:r>
              <a:rPr lang="en-IN" dirty="0"/>
              <a:t>Accuracy of the model has a room for improvement.</a:t>
            </a:r>
          </a:p>
          <a:p>
            <a:pPr marL="342900" indent="-342900" algn="l">
              <a:buFont typeface="Arial" panose="020B0604020202020204" pitchFamily="34" charset="0"/>
              <a:buChar char="•"/>
            </a:pPr>
            <a:r>
              <a:rPr lang="en-IN" dirty="0"/>
              <a:t>Future scope of the project is consider population of each neighbourhood which will be an important factor on decision making.</a:t>
            </a:r>
          </a:p>
          <a:p>
            <a:pPr algn="l"/>
            <a:endParaRPr lang="en-IN" dirty="0"/>
          </a:p>
          <a:p>
            <a:pPr algn="l"/>
            <a:endParaRPr lang="en-IN" sz="1400" dirty="0"/>
          </a:p>
          <a:p>
            <a:pPr algn="l"/>
            <a:endParaRPr lang="en-IN" sz="1400" dirty="0"/>
          </a:p>
          <a:p>
            <a:pPr algn="l"/>
            <a:endParaRPr lang="en-IN" sz="1400" dirty="0"/>
          </a:p>
          <a:p>
            <a:pPr algn="l"/>
            <a:endParaRPr lang="en-IN" sz="1400" dirty="0"/>
          </a:p>
          <a:p>
            <a:pPr algn="l"/>
            <a:endParaRPr lang="en-IN" sz="1400" dirty="0"/>
          </a:p>
          <a:p>
            <a:pPr algn="l"/>
            <a:endParaRPr lang="en-IN" sz="1400" dirty="0"/>
          </a:p>
          <a:p>
            <a:pPr algn="l"/>
            <a:endParaRPr lang="en-IN" sz="1400" dirty="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2512229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331</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IBM – Applied Data Science Capstone    CAPSTONE Project – Final Report  The Battle of Neighbourhoods         By Lakshmi Sajja </vt:lpstr>
      <vt:lpstr>Neighbourhood selection to start a Grocery business</vt:lpstr>
      <vt:lpstr>Data acquisition and cleaning</vt:lpstr>
      <vt:lpstr>Methodology – Exploratory data analysis</vt:lpstr>
      <vt:lpstr>Methodology – Exploratory data analysis</vt:lpstr>
      <vt:lpstr>Data Modelling </vt:lpstr>
      <vt:lpstr>Conclusion and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 Applied Data Science Capstone    CAPSTONE Project – Final Report  The Battle of Neighbourhoods         By Lakshmi Sajja</dc:title>
  <dc:creator>Lakshmi Sajja</dc:creator>
  <cp:lastModifiedBy>Lakshmi Sajja</cp:lastModifiedBy>
  <cp:revision>3</cp:revision>
  <dcterms:created xsi:type="dcterms:W3CDTF">2020-06-07T23:38:44Z</dcterms:created>
  <dcterms:modified xsi:type="dcterms:W3CDTF">2020-06-07T23:50:00Z</dcterms:modified>
</cp:coreProperties>
</file>