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75" r:id="rId5"/>
    <p:sldId id="288" r:id="rId6"/>
    <p:sldId id="287" r:id="rId7"/>
    <p:sldId id="286" r:id="rId8"/>
    <p:sldId id="285" r:id="rId9"/>
    <p:sldId id="284" r:id="rId10"/>
    <p:sldId id="283" r:id="rId11"/>
    <p:sldId id="282" r:id="rId12"/>
    <p:sldId id="281" r:id="rId13"/>
    <p:sldId id="280" r:id="rId14"/>
    <p:sldId id="289" r:id="rId15"/>
    <p:sldId id="279" r:id="rId16"/>
    <p:sldId id="278" r:id="rId17"/>
    <p:sldId id="277"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099E6-C85E-C169-23BD-6C7459D3228D}" v="60" dt="2022-05-17T04:00:15.528"/>
    <p1510:client id="{2A8C1F08-AA73-6FEA-88B5-6DC3AF08C9B9}" v="18" dt="2022-05-18T20:45:00.275"/>
    <p1510:client id="{2AD5F5FE-FD7C-374C-C3C5-DF9AD086DDF5}" v="51" dt="2022-05-18T07:35:25.102"/>
    <p1510:client id="{2E03B563-653E-103F-6CF7-8B648A4F40A5}" v="161" dt="2022-05-17T02:46:41.418"/>
    <p1510:client id="{3176494F-AD6A-1E54-67C2-F033DC4F457C}" v="19" dt="2022-05-18T21:26:01.044"/>
    <p1510:client id="{5C581CD1-95B8-A14D-64A4-10BD5F84B939}" v="242" dt="2022-05-18T20:04:19.140"/>
    <p1510:client id="{87C41695-31DD-4A30-B07F-63D74B87A3DE}" v="28" dt="2022-05-18T21:02:27.325"/>
    <p1510:client id="{9356DD12-F8AD-20F6-7CF1-4F0687E985FA}" v="9" dt="2022-05-18T19:56:42.971"/>
    <p1510:client id="{9AB25641-3638-978B-EDA8-B9C5B4AB4CA7}" v="22" dt="2022-05-18T19:15:11.144"/>
    <p1510:client id="{A4C03230-AC6A-ECA9-75E9-DB7FF9B29DC4}" v="31" dt="2022-05-17T00:18:56.057"/>
    <p1510:client id="{B7CA2BCE-F337-C550-5843-2EE1C7D4FDB0}" v="7" dt="2022-05-18T21:20:31.079"/>
    <p1510:client id="{D576DA9D-1403-7F3A-9745-EBACDB03EFAA}" v="4" dt="2022-05-18T21:18:44.684"/>
    <p1510:client id="{E0763594-A45D-39E1-414A-160ADAB0062F}" v="10" dt="2022-05-18T02:05:02.871"/>
    <p1510:client id="{E2E16B1D-74AC-847F-18F3-AB6CEC810C42}" v="16" dt="2022-05-18T05:53:23.015"/>
    <p1510:client id="{E3A722CC-747C-E5A3-666E-4404220201F2}" v="277" dt="2022-05-18T20:52:31.052"/>
    <p1510:client id="{ED61C052-1009-B163-5AC2-656C4A6CC3FA}" v="61" dt="2022-05-17T01:11:00.726"/>
  </p1510:revLst>
</p1510:revInfo>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1D_921B4F23.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1D_921B4F23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1D_921B4F23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11D_921B4F23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11D_921B4F23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0</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EBE-4776-A1EE-3FD3EF463B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EBE-4776-A1EE-3FD3EF463B2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0</c:v>
                </c:pt>
                <c:pt idx="1">
                  <c:v>1</c:v>
                </c:pt>
              </c:numCache>
            </c:numRef>
          </c:cat>
          <c:val>
            <c:numRef>
              <c:f>Sheet1!$B$2:$B$3</c:f>
              <c:numCache>
                <c:formatCode>General</c:formatCode>
                <c:ptCount val="2"/>
                <c:pt idx="0">
                  <c:v>284742</c:v>
                </c:pt>
                <c:pt idx="1">
                  <c:v>22984</c:v>
                </c:pt>
              </c:numCache>
            </c:numRef>
          </c:val>
          <c:extLst>
            <c:ext xmlns:c16="http://schemas.microsoft.com/office/drawing/2014/chart" uri="{C3380CC4-5D6E-409C-BE32-E72D297353CC}">
              <c16:uniqueId val="{00000000-9C78-4A39-8B7F-FFFC8A334888}"/>
            </c:ext>
          </c:extLst>
        </c:ser>
        <c:ser>
          <c:idx val="1"/>
          <c:order val="1"/>
          <c:tx>
            <c:strRef>
              <c:f>Sheet1!$C$1</c:f>
              <c:strCache>
                <c:ptCount val="1"/>
                <c:pt idx="0">
                  <c:v>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5-DEBE-4776-A1EE-3FD3EF463B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7-DEBE-4776-A1EE-3FD3EF463B2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0</c:v>
                </c:pt>
                <c:pt idx="1">
                  <c:v>1</c:v>
                </c:pt>
              </c:numCache>
            </c:numRef>
          </c:cat>
          <c:val>
            <c:numRef>
              <c:f>Sheet1!$C$2:$C$3</c:f>
              <c:numCache>
                <c:formatCode>General</c:formatCode>
                <c:ptCount val="2"/>
                <c:pt idx="0">
                  <c:v>7680</c:v>
                </c:pt>
                <c:pt idx="1">
                  <c:v>4389</c:v>
                </c:pt>
              </c:numCache>
            </c:numRef>
          </c:val>
          <c:extLst>
            <c:ext xmlns:c16="http://schemas.microsoft.com/office/drawing/2014/chart" uri="{C3380CC4-5D6E-409C-BE32-E72D297353CC}">
              <c16:uniqueId val="{00000002-9C78-4A39-8B7F-FFFC8A334888}"/>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0</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2E-4DB1-BE78-C4EE44AE8C0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2E-4DB1-BE78-C4EE44AE8C0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0</c:v>
                </c:pt>
                <c:pt idx="1">
                  <c:v>1</c:v>
                </c:pt>
              </c:numCache>
            </c:numRef>
          </c:cat>
          <c:val>
            <c:numRef>
              <c:f>Sheet1!$B$2:$B$3</c:f>
              <c:numCache>
                <c:formatCode>General</c:formatCode>
                <c:ptCount val="2"/>
                <c:pt idx="0">
                  <c:v>176551</c:v>
                </c:pt>
                <c:pt idx="1">
                  <c:v>11336</c:v>
                </c:pt>
              </c:numCache>
            </c:numRef>
          </c:val>
          <c:extLst>
            <c:ext xmlns:c16="http://schemas.microsoft.com/office/drawing/2014/chart" uri="{C3380CC4-5D6E-409C-BE32-E72D297353CC}">
              <c16:uniqueId val="{00000000-8643-4557-9373-F8B412374F7C}"/>
            </c:ext>
          </c:extLst>
        </c:ser>
        <c:ser>
          <c:idx val="1"/>
          <c:order val="1"/>
          <c:tx>
            <c:strRef>
              <c:f>Sheet1!$C$1</c:f>
              <c:strCache>
                <c:ptCount val="1"/>
                <c:pt idx="0">
                  <c:v>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5-A82E-4DB1-BE78-C4EE44AE8C0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7-A82E-4DB1-BE78-C4EE44AE8C0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0</c:v>
                </c:pt>
                <c:pt idx="1">
                  <c:v>1</c:v>
                </c:pt>
              </c:numCache>
            </c:numRef>
          </c:cat>
          <c:val>
            <c:numRef>
              <c:f>Sheet1!$C$2:$C$3</c:f>
              <c:numCache>
                <c:formatCode>General</c:formatCode>
                <c:ptCount val="2"/>
                <c:pt idx="0">
                  <c:v>115871</c:v>
                </c:pt>
                <c:pt idx="1">
                  <c:v>16037</c:v>
                </c:pt>
              </c:numCache>
            </c:numRef>
          </c:val>
          <c:extLst>
            <c:ext xmlns:c16="http://schemas.microsoft.com/office/drawing/2014/chart" uri="{C3380CC4-5D6E-409C-BE32-E72D297353CC}">
              <c16:uniqueId val="{00000002-8643-4557-9373-F8B412374F7C}"/>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0</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50C-41E0-B636-4A1CEB712C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50C-41E0-B636-4A1CEB712C3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0</c:v>
                </c:pt>
                <c:pt idx="1">
                  <c:v>1</c:v>
                </c:pt>
              </c:numCache>
            </c:numRef>
          </c:cat>
          <c:val>
            <c:numRef>
              <c:f>Sheet1!$B$2:$B$3</c:f>
              <c:numCache>
                <c:formatCode>General</c:formatCode>
                <c:ptCount val="2"/>
                <c:pt idx="0">
                  <c:v>271786</c:v>
                </c:pt>
                <c:pt idx="1">
                  <c:v>26232</c:v>
                </c:pt>
              </c:numCache>
            </c:numRef>
          </c:val>
          <c:extLst>
            <c:ext xmlns:c16="http://schemas.microsoft.com/office/drawing/2014/chart" uri="{C3380CC4-5D6E-409C-BE32-E72D297353CC}">
              <c16:uniqueId val="{00000000-55E8-430E-AEF4-F9A5D247BE62}"/>
            </c:ext>
          </c:extLst>
        </c:ser>
        <c:ser>
          <c:idx val="1"/>
          <c:order val="1"/>
          <c:tx>
            <c:strRef>
              <c:f>Sheet1!$C$1</c:f>
              <c:strCache>
                <c:ptCount val="1"/>
                <c:pt idx="0">
                  <c:v>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5-D50C-41E0-B636-4A1CEB712C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7-D50C-41E0-B636-4A1CEB712C3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0</c:v>
                </c:pt>
                <c:pt idx="1">
                  <c:v>1</c:v>
                </c:pt>
              </c:numCache>
            </c:numRef>
          </c:cat>
          <c:val>
            <c:numRef>
              <c:f>Sheet1!$C$2:$C$3</c:f>
              <c:numCache>
                <c:formatCode>General</c:formatCode>
                <c:ptCount val="2"/>
                <c:pt idx="0">
                  <c:v>20636</c:v>
                </c:pt>
                <c:pt idx="1">
                  <c:v>1141</c:v>
                </c:pt>
              </c:numCache>
            </c:numRef>
          </c:val>
          <c:extLst>
            <c:ext xmlns:c16="http://schemas.microsoft.com/office/drawing/2014/chart" uri="{C3380CC4-5D6E-409C-BE32-E72D297353CC}">
              <c16:uniqueId val="{00000002-55E8-430E-AEF4-F9A5D247BE62}"/>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0</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624-4E03-8A2C-16D24FD8092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624-4E03-8A2C-16D24FD8092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0</c:v>
                </c:pt>
                <c:pt idx="1">
                  <c:v>1</c:v>
                </c:pt>
              </c:numCache>
            </c:numRef>
          </c:cat>
          <c:val>
            <c:numRef>
              <c:f>Sheet1!$B$2:$B$3</c:f>
              <c:numCache>
                <c:formatCode>General</c:formatCode>
                <c:ptCount val="2"/>
                <c:pt idx="0">
                  <c:v>61954</c:v>
                </c:pt>
                <c:pt idx="1">
                  <c:v>9884</c:v>
                </c:pt>
              </c:numCache>
            </c:numRef>
          </c:val>
          <c:extLst>
            <c:ext xmlns:c16="http://schemas.microsoft.com/office/drawing/2014/chart" uri="{C3380CC4-5D6E-409C-BE32-E72D297353CC}">
              <c16:uniqueId val="{00000000-95D6-4151-8A76-E29CC86D590A}"/>
            </c:ext>
          </c:extLst>
        </c:ser>
        <c:ser>
          <c:idx val="1"/>
          <c:order val="1"/>
          <c:tx>
            <c:strRef>
              <c:f>Sheet1!$C$1</c:f>
              <c:strCache>
                <c:ptCount val="1"/>
                <c:pt idx="0">
                  <c:v>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5-5624-4E03-8A2C-16D24FD8092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7-5624-4E03-8A2C-16D24FD8092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0</c:v>
                </c:pt>
                <c:pt idx="1">
                  <c:v>1</c:v>
                </c:pt>
              </c:numCache>
            </c:numRef>
          </c:cat>
          <c:val>
            <c:numRef>
              <c:f>Sheet1!$C$2:$C$3</c:f>
              <c:numCache>
                <c:formatCode>General</c:formatCode>
                <c:ptCount val="2"/>
                <c:pt idx="0">
                  <c:v>230468</c:v>
                </c:pt>
                <c:pt idx="1">
                  <c:v>17489</c:v>
                </c:pt>
              </c:numCache>
            </c:numRef>
          </c:val>
          <c:extLst>
            <c:ext xmlns:c16="http://schemas.microsoft.com/office/drawing/2014/chart" uri="{C3380CC4-5D6E-409C-BE32-E72D297353CC}">
              <c16:uniqueId val="{00000002-95D6-4151-8A76-E29CC86D590A}"/>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Female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6B6-41A2-9239-089E427EF1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6B6-41A2-9239-089E427EF1B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0</c:v>
                </c:pt>
                <c:pt idx="1">
                  <c:v>1</c:v>
                </c:pt>
              </c:numCache>
            </c:numRef>
          </c:cat>
          <c:val>
            <c:numRef>
              <c:f>Sheet1!$B$2:$B$3</c:f>
              <c:numCache>
                <c:formatCode>General</c:formatCode>
                <c:ptCount val="2"/>
                <c:pt idx="0">
                  <c:v>156571</c:v>
                </c:pt>
                <c:pt idx="1">
                  <c:v>11234</c:v>
                </c:pt>
              </c:numCache>
            </c:numRef>
          </c:val>
          <c:extLst>
            <c:ext xmlns:c16="http://schemas.microsoft.com/office/drawing/2014/chart" uri="{C3380CC4-5D6E-409C-BE32-E72D297353CC}">
              <c16:uniqueId val="{00000000-5DB4-4D0F-B6B9-1E930BC07A20}"/>
            </c:ext>
          </c:extLst>
        </c:ser>
        <c:ser>
          <c:idx val="1"/>
          <c:order val="1"/>
          <c:tx>
            <c:strRef>
              <c:f>Sheet1!$C$1</c:f>
              <c:strCache>
                <c:ptCount val="1"/>
                <c:pt idx="0">
                  <c:v>Male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5-56B6-41A2-9239-089E427EF1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7-56B6-41A2-9239-089E427EF1B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0</c:v>
                </c:pt>
                <c:pt idx="1">
                  <c:v>1</c:v>
                </c:pt>
              </c:numCache>
            </c:numRef>
          </c:cat>
          <c:val>
            <c:numRef>
              <c:f>Sheet1!$C$2:$C$3</c:f>
              <c:numCache>
                <c:formatCode>General</c:formatCode>
                <c:ptCount val="2"/>
                <c:pt idx="0">
                  <c:v>135851</c:v>
                </c:pt>
                <c:pt idx="1">
                  <c:v>16139</c:v>
                </c:pt>
              </c:numCache>
            </c:numRef>
          </c:val>
          <c:extLst>
            <c:ext xmlns:c16="http://schemas.microsoft.com/office/drawing/2014/chart" uri="{C3380CC4-5D6E-409C-BE32-E72D297353CC}">
              <c16:uniqueId val="{00000002-5DB4-4D0F-B6B9-1E930BC07A20}"/>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a:t>Drag &amp; Drop Your </a:t>
            </a:r>
            <a:br>
              <a:rPr lang="en-US"/>
            </a:br>
            <a:r>
              <a:rPr lang="en-US"/>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a:t>Place</a:t>
            </a:r>
            <a:br>
              <a:rPr lang="en-US"/>
            </a:br>
            <a:r>
              <a:rPr lang="en-US"/>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a:t>Place</a:t>
            </a:r>
            <a:br>
              <a:rPr lang="en-US"/>
            </a:br>
            <a:r>
              <a:rPr lang="en-US"/>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a:t>Place</a:t>
            </a:r>
            <a:br>
              <a:rPr lang="en-US"/>
            </a:br>
            <a:r>
              <a:rPr lang="en-US"/>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a:t>Drag &amp; Drop Your </a:t>
            </a:r>
            <a:br>
              <a:rPr lang="en-US"/>
            </a:br>
            <a:r>
              <a:rPr lang="en-US"/>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a:t>Thank </a:t>
            </a:r>
            <a:br>
              <a:rPr lang="en-US"/>
            </a:br>
            <a:r>
              <a:rPr lang="en-US"/>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a:t>Drag &amp; Drop Your </a:t>
            </a:r>
            <a:br>
              <a:rPr lang="en-US"/>
            </a:br>
            <a:r>
              <a:rPr lang="en-US"/>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a:t>Drag &amp; Drop Your </a:t>
            </a:r>
            <a:br>
              <a:rPr lang="en-US"/>
            </a:br>
            <a:r>
              <a:rPr lang="en-US"/>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a:t>Drag &amp; Drop Your </a:t>
            </a:r>
            <a:br>
              <a:rPr lang="en-US"/>
            </a:br>
            <a:r>
              <a:rPr lang="en-US"/>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a:t>Drag &amp; Drop Your </a:t>
            </a:r>
            <a:br>
              <a:rPr lang="en-US"/>
            </a:br>
            <a:r>
              <a:rPr lang="en-US"/>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a:t>Healthcare Industry</a:t>
            </a:r>
            <a:br>
              <a:rPr lang="en-US"/>
            </a:br>
            <a:r>
              <a:rPr lang="en-US" sz="1800">
                <a:solidFill>
                  <a:schemeClr val="accent1">
                    <a:lumMod val="20000"/>
                    <a:lumOff val="80000"/>
                  </a:schemeClr>
                </a:solidFill>
                <a:latin typeface="Times New Roman"/>
                <a:cs typeface="Times New Roman"/>
              </a:rPr>
              <a:t>Heart Disease - </a:t>
            </a:r>
            <a:r>
              <a:rPr lang="en-US" sz="1800">
                <a:solidFill>
                  <a:schemeClr val="accent1">
                    <a:lumMod val="20000"/>
                    <a:lumOff val="80000"/>
                  </a:schemeClr>
                </a:solidFill>
                <a:effectLst/>
                <a:latin typeface="Times New Roman"/>
                <a:ea typeface="Times New Roman" panose="02020603050405020304" pitchFamily="18" charset="0"/>
                <a:cs typeface="Times New Roman"/>
              </a:rPr>
              <a:t>2020 annual CDC survey</a:t>
            </a:r>
            <a:r>
              <a:rPr lang="en-US" sz="1800">
                <a:solidFill>
                  <a:schemeClr val="accent1">
                    <a:lumMod val="20000"/>
                    <a:lumOff val="80000"/>
                  </a:schemeClr>
                </a:solidFill>
                <a:latin typeface="Times New Roman"/>
                <a:ea typeface="Times New Roman" panose="02020603050405020304" pitchFamily="18" charset="0"/>
                <a:cs typeface="Times New Roman"/>
              </a:rPr>
              <a:t> </a:t>
            </a:r>
            <a:r>
              <a:rPr lang="en-US" sz="1800">
                <a:solidFill>
                  <a:schemeClr val="accent1">
                    <a:lumMod val="20000"/>
                    <a:lumOff val="80000"/>
                  </a:schemeClr>
                </a:solidFill>
                <a:effectLst/>
                <a:latin typeface="Times New Roman"/>
                <a:ea typeface="Times New Roman" panose="02020603050405020304" pitchFamily="18" charset="0"/>
                <a:cs typeface="Times New Roman"/>
              </a:rPr>
              <a:t> data</a:t>
            </a:r>
            <a:endParaRPr lang="en-US">
              <a:solidFill>
                <a:schemeClr val="accent1">
                  <a:lumMod val="20000"/>
                  <a:lumOff val="80000"/>
                </a:schemeClr>
              </a:solidFill>
              <a:latin typeface="Times New Roman"/>
              <a:cs typeface="Times New Roman"/>
            </a:endParaRP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599999" y="4276447"/>
            <a:ext cx="3492000" cy="620016"/>
          </a:xfrm>
          <a:gradFill>
            <a:gsLst>
              <a:gs pos="8000">
                <a:schemeClr val="tx2"/>
              </a:gs>
              <a:gs pos="100000">
                <a:schemeClr val="accent2"/>
              </a:gs>
            </a:gsLst>
            <a:lin ang="14400000" scaled="0"/>
          </a:gradFill>
        </p:spPr>
        <p:txBody>
          <a:bodyPr/>
          <a:lstStyle/>
          <a:p>
            <a:r>
              <a:rPr lang="en-US"/>
              <a:t>Predictive Analysis</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flipV="1">
            <a:off x="3687084" y="3589786"/>
            <a:ext cx="7632080"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40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1123242-1802-4890-85C8-48524FEB9010}"/>
              </a:ext>
            </a:extLst>
          </p:cNvPr>
          <p:cNvSpPr>
            <a:spLocks noGrp="1"/>
          </p:cNvSpPr>
          <p:nvPr>
            <p:ph type="title"/>
          </p:nvPr>
        </p:nvSpPr>
        <p:spPr/>
        <p:txBody>
          <a:bodyPr/>
          <a:lstStyle/>
          <a:p>
            <a:r>
              <a:rPr lang="en-US"/>
              <a:t>MODEL selection </a:t>
            </a:r>
            <a:r>
              <a:rPr lang="en-US" sz="1400"/>
              <a:t>[3 of 4]</a:t>
            </a:r>
          </a:p>
        </p:txBody>
      </p:sp>
      <p:sp>
        <p:nvSpPr>
          <p:cNvPr id="4" name="Slide Number Placeholder 3">
            <a:extLst>
              <a:ext uri="{FF2B5EF4-FFF2-40B4-BE49-F238E27FC236}">
                <a16:creationId xmlns:a16="http://schemas.microsoft.com/office/drawing/2014/main" id="{65A32E52-1B70-4F84-B381-E9D9871504C5}"/>
              </a:ext>
            </a:extLst>
          </p:cNvPr>
          <p:cNvSpPr>
            <a:spLocks noGrp="1"/>
          </p:cNvSpPr>
          <p:nvPr>
            <p:ph type="sldNum" sz="quarter" idx="11"/>
          </p:nvPr>
        </p:nvSpPr>
        <p:spPr/>
        <p:txBody>
          <a:bodyPr/>
          <a:lstStyle/>
          <a:p>
            <a:fld id="{EECC7194-A4D0-457B-9D3E-53681723AFF7}" type="slidenum">
              <a:rPr lang="en-US" smtClean="0"/>
              <a:pPr/>
              <a:t>10</a:t>
            </a:fld>
            <a:endParaRPr lang="en-US"/>
          </a:p>
        </p:txBody>
      </p:sp>
      <p:sp>
        <p:nvSpPr>
          <p:cNvPr id="19" name="Text Placeholder 18">
            <a:extLst>
              <a:ext uri="{FF2B5EF4-FFF2-40B4-BE49-F238E27FC236}">
                <a16:creationId xmlns:a16="http://schemas.microsoft.com/office/drawing/2014/main" id="{5546E0D8-3EE8-4FA5-9941-005B12026C46}"/>
              </a:ext>
            </a:extLst>
          </p:cNvPr>
          <p:cNvSpPr>
            <a:spLocks noGrp="1"/>
          </p:cNvSpPr>
          <p:nvPr>
            <p:ph type="body" sz="quarter" idx="15"/>
          </p:nvPr>
        </p:nvSpPr>
        <p:spPr>
          <a:xfrm>
            <a:off x="722100" y="3857676"/>
            <a:ext cx="4639610" cy="2238815"/>
          </a:xfrm>
        </p:spPr>
        <p:txBody>
          <a:bodyPr vert="horz" lIns="108000" tIns="0" rIns="0" bIns="0" rtlCol="0" anchor="t">
            <a:noAutofit/>
          </a:bodyPr>
          <a:lstStyle/>
          <a:p>
            <a:pPr algn="just"/>
            <a:r>
              <a:rPr lang="en-US" sz="1600">
                <a:latin typeface="Gill Sans MT (Headings)"/>
              </a:rPr>
              <a:t>Gradient Boosting framework </a:t>
            </a:r>
            <a:endParaRPr lang="en-US"/>
          </a:p>
          <a:p>
            <a:pPr algn="just"/>
            <a:r>
              <a:rPr lang="en-US" sz="1600" noProof="1">
                <a:latin typeface="Gill Sans MT (Headings)"/>
              </a:rPr>
              <a:t>Fine-tuned it with a random search to find the optimal parameter</a:t>
            </a:r>
          </a:p>
          <a:p>
            <a:pPr algn="just"/>
            <a:r>
              <a:rPr lang="en-US" sz="1600" noProof="1">
                <a:latin typeface="Gill Sans MT (Headings)"/>
              </a:rPr>
              <a:t>Accuracy is 91.7%</a:t>
            </a:r>
          </a:p>
          <a:p>
            <a:pPr algn="just"/>
            <a:r>
              <a:rPr lang="en-US" sz="1600" noProof="1">
                <a:latin typeface="Gill Sans MT (Headings)"/>
              </a:rPr>
              <a:t>A precision score is 0.99</a:t>
            </a:r>
          </a:p>
          <a:p>
            <a:pPr algn="just"/>
            <a:r>
              <a:rPr lang="en-US" sz="1600" noProof="1">
                <a:latin typeface="Gill Sans MT (Headings)"/>
              </a:rPr>
              <a:t>F1 Score of 0.9561</a:t>
            </a:r>
          </a:p>
        </p:txBody>
      </p:sp>
      <p:sp>
        <p:nvSpPr>
          <p:cNvPr id="20" name="Text Placeholder 19">
            <a:extLst>
              <a:ext uri="{FF2B5EF4-FFF2-40B4-BE49-F238E27FC236}">
                <a16:creationId xmlns:a16="http://schemas.microsoft.com/office/drawing/2014/main" id="{DD2E6CBE-74EE-4EC6-97D7-36D6F95ED203}"/>
              </a:ext>
            </a:extLst>
          </p:cNvPr>
          <p:cNvSpPr>
            <a:spLocks noGrp="1"/>
          </p:cNvSpPr>
          <p:nvPr>
            <p:ph type="body" sz="quarter" idx="16"/>
          </p:nvPr>
        </p:nvSpPr>
        <p:spPr>
          <a:xfrm>
            <a:off x="787827" y="3068555"/>
            <a:ext cx="3276000" cy="360445"/>
          </a:xfrm>
        </p:spPr>
        <p:txBody>
          <a:bodyPr/>
          <a:lstStyle/>
          <a:p>
            <a:r>
              <a:rPr lang="en-US" err="1"/>
              <a:t>XGBoost</a:t>
            </a:r>
            <a:endParaRPr lang="en-US"/>
          </a:p>
        </p:txBody>
      </p:sp>
      <p:sp>
        <p:nvSpPr>
          <p:cNvPr id="30" name="object 7" descr="Beige rectangle">
            <a:extLst>
              <a:ext uri="{FF2B5EF4-FFF2-40B4-BE49-F238E27FC236}">
                <a16:creationId xmlns:a16="http://schemas.microsoft.com/office/drawing/2014/main" id="{1E04C292-AE6A-4666-9EA6-9D87F84CB793}"/>
              </a:ext>
            </a:extLst>
          </p:cNvPr>
          <p:cNvSpPr/>
          <p:nvPr/>
        </p:nvSpPr>
        <p:spPr bwMode="white">
          <a:xfrm>
            <a:off x="722098" y="1322785"/>
            <a:ext cx="4501065"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grpSp>
        <p:nvGrpSpPr>
          <p:cNvPr id="3" name="Group 2">
            <a:extLst>
              <a:ext uri="{FF2B5EF4-FFF2-40B4-BE49-F238E27FC236}">
                <a16:creationId xmlns:a16="http://schemas.microsoft.com/office/drawing/2014/main" id="{EC26C130-0A78-4033-83C0-068066B19375}"/>
              </a:ext>
              <a:ext uri="{C183D7F6-B498-43B3-948B-1728B52AA6E4}">
                <adec:decorative xmlns:adec="http://schemas.microsoft.com/office/drawing/2017/decorative" val="1"/>
              </a:ext>
            </a:extLst>
          </p:cNvPr>
          <p:cNvGrpSpPr/>
          <p:nvPr/>
        </p:nvGrpSpPr>
        <p:grpSpPr>
          <a:xfrm>
            <a:off x="787827" y="1655046"/>
            <a:ext cx="1200866" cy="1200866"/>
            <a:chOff x="5482999" y="1607028"/>
            <a:chExt cx="1200866" cy="1200866"/>
          </a:xfrm>
        </p:grpSpPr>
        <p:sp>
          <p:nvSpPr>
            <p:cNvPr id="84" name="Rectangle 83">
              <a:extLst>
                <a:ext uri="{FF2B5EF4-FFF2-40B4-BE49-F238E27FC236}">
                  <a16:creationId xmlns:a16="http://schemas.microsoft.com/office/drawing/2014/main" id="{97FF1BC4-6B01-43E0-9719-53942A96A464}"/>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9E8DB26-A207-4225-BABF-5E16AD0A8A72}"/>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708823C3-08F1-DAAF-3B5D-662581ACD298}"/>
              </a:ext>
            </a:extLst>
          </p:cNvPr>
          <p:cNvPicPr>
            <a:picLocks noChangeAspect="1"/>
          </p:cNvPicPr>
          <p:nvPr/>
        </p:nvPicPr>
        <p:blipFill>
          <a:blip r:embed="rId2"/>
          <a:stretch>
            <a:fillRect/>
          </a:stretch>
        </p:blipFill>
        <p:spPr>
          <a:xfrm>
            <a:off x="1045312" y="1934931"/>
            <a:ext cx="685896" cy="704948"/>
          </a:xfrm>
          <a:prstGeom prst="rect">
            <a:avLst/>
          </a:prstGeom>
        </p:spPr>
      </p:pic>
      <p:pic>
        <p:nvPicPr>
          <p:cNvPr id="11" name="Picture 10">
            <a:extLst>
              <a:ext uri="{FF2B5EF4-FFF2-40B4-BE49-F238E27FC236}">
                <a16:creationId xmlns:a16="http://schemas.microsoft.com/office/drawing/2014/main" id="{6A92BCEC-625F-0995-A33B-C109701BEA06}"/>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539343" y="3497442"/>
            <a:ext cx="4212000" cy="3281449"/>
          </a:xfrm>
          <a:prstGeom prst="rect">
            <a:avLst/>
          </a:prstGeom>
        </p:spPr>
      </p:pic>
    </p:spTree>
    <p:extLst>
      <p:ext uri="{BB962C8B-B14F-4D97-AF65-F5344CB8AC3E}">
        <p14:creationId xmlns:p14="http://schemas.microsoft.com/office/powerpoint/2010/main" val="391936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88EA-7A9C-3D96-4BED-EB30F3D72EDC}"/>
              </a:ext>
            </a:extLst>
          </p:cNvPr>
          <p:cNvSpPr>
            <a:spLocks noGrp="1"/>
          </p:cNvSpPr>
          <p:nvPr>
            <p:ph type="title"/>
          </p:nvPr>
        </p:nvSpPr>
        <p:spPr/>
        <p:txBody>
          <a:bodyPr/>
          <a:lstStyle/>
          <a:p>
            <a:r>
              <a:rPr lang="en-US">
                <a:ea typeface="+mj-lt"/>
                <a:cs typeface="+mj-lt"/>
              </a:rPr>
              <a:t>MODEL SELECTION </a:t>
            </a:r>
            <a:r>
              <a:rPr lang="en-US" sz="1400">
                <a:ea typeface="+mj-lt"/>
                <a:cs typeface="+mj-lt"/>
              </a:rPr>
              <a:t>[4 of 4]</a:t>
            </a:r>
            <a:endParaRPr lang="en-US" sz="1400" b="0">
              <a:ea typeface="+mj-lt"/>
              <a:cs typeface="+mj-lt"/>
            </a:endParaRPr>
          </a:p>
          <a:p>
            <a:endParaRPr lang="en-US"/>
          </a:p>
        </p:txBody>
      </p:sp>
      <p:sp>
        <p:nvSpPr>
          <p:cNvPr id="3" name="Slide Number Placeholder 2">
            <a:extLst>
              <a:ext uri="{FF2B5EF4-FFF2-40B4-BE49-F238E27FC236}">
                <a16:creationId xmlns:a16="http://schemas.microsoft.com/office/drawing/2014/main" id="{8083991A-D858-70F0-D844-10323C3843D5}"/>
              </a:ext>
            </a:extLst>
          </p:cNvPr>
          <p:cNvSpPr>
            <a:spLocks noGrp="1"/>
          </p:cNvSpPr>
          <p:nvPr>
            <p:ph type="sldNum" sz="quarter" idx="11"/>
          </p:nvPr>
        </p:nvSpPr>
        <p:spPr/>
        <p:txBody>
          <a:bodyPr/>
          <a:lstStyle/>
          <a:p>
            <a:fld id="{EECC7194-A4D0-457B-9D3E-53681723AFF7}" type="slidenum">
              <a:rPr lang="en-US" noProof="0" smtClean="0"/>
              <a:pPr/>
              <a:t>11</a:t>
            </a:fld>
            <a:endParaRPr lang="en-US" noProof="0"/>
          </a:p>
        </p:txBody>
      </p:sp>
      <p:sp>
        <p:nvSpPr>
          <p:cNvPr id="4" name="Text Placeholder 3">
            <a:extLst>
              <a:ext uri="{FF2B5EF4-FFF2-40B4-BE49-F238E27FC236}">
                <a16:creationId xmlns:a16="http://schemas.microsoft.com/office/drawing/2014/main" id="{4633D5B4-A2B0-1AAF-1683-5B0F5935C07E}"/>
              </a:ext>
            </a:extLst>
          </p:cNvPr>
          <p:cNvSpPr>
            <a:spLocks noGrp="1"/>
          </p:cNvSpPr>
          <p:nvPr>
            <p:ph type="body" sz="quarter" idx="13"/>
          </p:nvPr>
        </p:nvSpPr>
        <p:spPr>
          <a:xfrm>
            <a:off x="539090" y="3697254"/>
            <a:ext cx="4138641" cy="2986437"/>
          </a:xfrm>
        </p:spPr>
        <p:txBody>
          <a:bodyPr vert="horz" lIns="108000" tIns="0" rIns="0" bIns="0" rtlCol="0" anchor="t">
            <a:noAutofit/>
          </a:bodyPr>
          <a:lstStyle/>
          <a:p>
            <a:pPr algn="just"/>
            <a:r>
              <a:rPr lang="en-US" sz="1600">
                <a:latin typeface="Gill Sans MT (Headings)"/>
              </a:rPr>
              <a:t>Random Forest - builds and combines multiple decision trees to get more accurate predictions.</a:t>
            </a:r>
            <a:endParaRPr lang="en-US"/>
          </a:p>
          <a:p>
            <a:pPr algn="just"/>
            <a:r>
              <a:rPr lang="en-US" sz="1600">
                <a:latin typeface="Gill Sans MT (Headings)"/>
              </a:rPr>
              <a:t>The out-of-bag cross-validation error was approximately 8.57 percent.</a:t>
            </a:r>
          </a:p>
          <a:p>
            <a:pPr algn="just"/>
            <a:r>
              <a:rPr lang="en-US" sz="1600">
                <a:latin typeface="Gill Sans MT (Headings)"/>
              </a:rPr>
              <a:t>The accuracy rate was roughly 91.7 percent.</a:t>
            </a:r>
          </a:p>
          <a:p>
            <a:pPr algn="just"/>
            <a:r>
              <a:rPr lang="en-US" sz="1600">
                <a:latin typeface="Gill Sans MT (Headings)"/>
              </a:rPr>
              <a:t>The precision score is 0.992.</a:t>
            </a:r>
          </a:p>
          <a:p>
            <a:pPr algn="just"/>
            <a:r>
              <a:rPr lang="en-US" sz="1600">
                <a:latin typeface="Gill Sans MT (Headings)"/>
              </a:rPr>
              <a:t>F1 score is 0.9552.</a:t>
            </a: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r>
              <a:rPr lang="en-US" err="1">
                <a:ea typeface="+mn-lt"/>
                <a:cs typeface="+mn-lt"/>
              </a:rPr>
              <a:t>ccuracy</a:t>
            </a:r>
            <a:r>
              <a:rPr lang="en-US">
                <a:ea typeface="+mn-lt"/>
                <a:cs typeface="+mn-lt"/>
              </a:rPr>
              <a:t> rate was roughly 91.7 percent after making predictions on the test dataset</a:t>
            </a:r>
            <a:endParaRPr lang="en-US"/>
          </a:p>
          <a:p>
            <a:endParaRPr lang="en-US"/>
          </a:p>
        </p:txBody>
      </p:sp>
      <p:sp>
        <p:nvSpPr>
          <p:cNvPr id="5" name="Text Placeholder 4">
            <a:extLst>
              <a:ext uri="{FF2B5EF4-FFF2-40B4-BE49-F238E27FC236}">
                <a16:creationId xmlns:a16="http://schemas.microsoft.com/office/drawing/2014/main" id="{DAF3ABD6-533A-B662-177E-00DB46A90B8E}"/>
              </a:ext>
            </a:extLst>
          </p:cNvPr>
          <p:cNvSpPr>
            <a:spLocks noGrp="1"/>
          </p:cNvSpPr>
          <p:nvPr>
            <p:ph type="body" sz="quarter" idx="14"/>
          </p:nvPr>
        </p:nvSpPr>
        <p:spPr>
          <a:xfrm>
            <a:off x="625354" y="2579726"/>
            <a:ext cx="3276000" cy="360445"/>
          </a:xfrm>
        </p:spPr>
        <p:txBody>
          <a:bodyPr/>
          <a:lstStyle/>
          <a:p>
            <a:r>
              <a:rPr lang="en-US"/>
              <a:t>Random Forest</a:t>
            </a:r>
          </a:p>
        </p:txBody>
      </p:sp>
      <p:pic>
        <p:nvPicPr>
          <p:cNvPr id="15" name="Picture 14">
            <a:extLst>
              <a:ext uri="{FF2B5EF4-FFF2-40B4-BE49-F238E27FC236}">
                <a16:creationId xmlns:a16="http://schemas.microsoft.com/office/drawing/2014/main" id="{78B4A29C-E53C-2AB2-1A1C-D71F5641DE83}"/>
              </a:ext>
            </a:extLst>
          </p:cNvPr>
          <p:cNvPicPr>
            <a:picLocks noChangeAspect="1"/>
          </p:cNvPicPr>
          <p:nvPr/>
        </p:nvPicPr>
        <p:blipFill>
          <a:blip r:embed="rId2"/>
          <a:stretch>
            <a:fillRect/>
          </a:stretch>
        </p:blipFill>
        <p:spPr>
          <a:xfrm>
            <a:off x="685878" y="1647384"/>
            <a:ext cx="685896" cy="704948"/>
          </a:xfrm>
          <a:prstGeom prst="rect">
            <a:avLst/>
          </a:prstGeom>
        </p:spPr>
      </p:pic>
      <p:pic>
        <p:nvPicPr>
          <p:cNvPr id="6" name="Picture 6" descr="Text&#10;&#10;Description automatically generated">
            <a:extLst>
              <a:ext uri="{FF2B5EF4-FFF2-40B4-BE49-F238E27FC236}">
                <a16:creationId xmlns:a16="http://schemas.microsoft.com/office/drawing/2014/main" id="{9C99D168-F181-04E9-80DE-4126BBEF2E94}"/>
              </a:ext>
            </a:extLst>
          </p:cNvPr>
          <p:cNvPicPr>
            <a:picLocks noChangeAspect="1"/>
          </p:cNvPicPr>
          <p:nvPr/>
        </p:nvPicPr>
        <p:blipFill>
          <a:blip r:embed="rId3"/>
          <a:stretch>
            <a:fillRect/>
          </a:stretch>
        </p:blipFill>
        <p:spPr>
          <a:xfrm>
            <a:off x="4919932" y="3893209"/>
            <a:ext cx="2682815" cy="1443846"/>
          </a:xfrm>
          <a:prstGeom prst="rect">
            <a:avLst/>
          </a:prstGeom>
        </p:spPr>
      </p:pic>
      <p:pic>
        <p:nvPicPr>
          <p:cNvPr id="7" name="Picture 7" descr="Chart, scatter chart&#10;&#10;Description automatically generated">
            <a:extLst>
              <a:ext uri="{FF2B5EF4-FFF2-40B4-BE49-F238E27FC236}">
                <a16:creationId xmlns:a16="http://schemas.microsoft.com/office/drawing/2014/main" id="{107EB764-96A3-ADFE-CA9E-A9B77851BDC9}"/>
              </a:ext>
            </a:extLst>
          </p:cNvPr>
          <p:cNvPicPr>
            <a:picLocks noChangeAspect="1"/>
          </p:cNvPicPr>
          <p:nvPr/>
        </p:nvPicPr>
        <p:blipFill>
          <a:blip r:embed="rId4"/>
          <a:stretch>
            <a:fillRect/>
          </a:stretch>
        </p:blipFill>
        <p:spPr>
          <a:xfrm>
            <a:off x="7772399" y="3426245"/>
            <a:ext cx="3749615" cy="3427322"/>
          </a:xfrm>
          <a:prstGeom prst="rect">
            <a:avLst/>
          </a:prstGeom>
        </p:spPr>
      </p:pic>
    </p:spTree>
    <p:extLst>
      <p:ext uri="{BB962C8B-B14F-4D97-AF65-F5344CB8AC3E}">
        <p14:creationId xmlns:p14="http://schemas.microsoft.com/office/powerpoint/2010/main" val="209988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title"/>
          </p:nvPr>
        </p:nvSpPr>
        <p:spPr/>
        <p:txBody>
          <a:bodyPr/>
          <a:lstStyle/>
          <a:p>
            <a:r>
              <a:rPr lang="en-US"/>
              <a:t>Model comparison</a:t>
            </a:r>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12</a:t>
            </a:fld>
            <a:endParaRPr lang="en-US"/>
          </a:p>
        </p:txBody>
      </p:sp>
      <p:sp>
        <p:nvSpPr>
          <p:cNvPr id="4" name="Text Placeholder 3">
            <a:extLst>
              <a:ext uri="{FF2B5EF4-FFF2-40B4-BE49-F238E27FC236}">
                <a16:creationId xmlns:a16="http://schemas.microsoft.com/office/drawing/2014/main" id="{6E736F04-FC63-450C-A537-84B44E31C7DF}"/>
              </a:ext>
            </a:extLst>
          </p:cNvPr>
          <p:cNvSpPr>
            <a:spLocks noGrp="1"/>
          </p:cNvSpPr>
          <p:nvPr>
            <p:ph type="body" sz="quarter" idx="12"/>
          </p:nvPr>
        </p:nvSpPr>
        <p:spPr/>
        <p:txBody>
          <a:bodyPr/>
          <a:lstStyle/>
          <a:p>
            <a:r>
              <a:rPr lang="en-US"/>
              <a:t>Confusion matrix – Actual values vs Predicted values</a:t>
            </a:r>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722098" y="1277067"/>
            <a:ext cx="4348665"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graphicFrame>
        <p:nvGraphicFramePr>
          <p:cNvPr id="9" name="Table 8">
            <a:extLst>
              <a:ext uri="{FF2B5EF4-FFF2-40B4-BE49-F238E27FC236}">
                <a16:creationId xmlns:a16="http://schemas.microsoft.com/office/drawing/2014/main" id="{4502AC23-FD2F-476E-88EB-39C3E2FB75D7}"/>
              </a:ext>
            </a:extLst>
          </p:cNvPr>
          <p:cNvGraphicFramePr>
            <a:graphicFrameLocks noGrp="1"/>
          </p:cNvGraphicFramePr>
          <p:nvPr>
            <p:extLst>
              <p:ext uri="{D42A27DB-BD31-4B8C-83A1-F6EECF244321}">
                <p14:modId xmlns:p14="http://schemas.microsoft.com/office/powerpoint/2010/main" val="3991653866"/>
              </p:ext>
            </p:extLst>
          </p:nvPr>
        </p:nvGraphicFramePr>
        <p:xfrm>
          <a:off x="642038" y="3004626"/>
          <a:ext cx="10344618" cy="2609665"/>
        </p:xfrm>
        <a:graphic>
          <a:graphicData uri="http://schemas.openxmlformats.org/drawingml/2006/table">
            <a:tbl>
              <a:tblPr firstRow="1" lastRow="1">
                <a:tableStyleId>{F2DE63D5-997A-4646-A377-4702673A728D}</a:tableStyleId>
              </a:tblPr>
              <a:tblGrid>
                <a:gridCol w="3267145">
                  <a:extLst>
                    <a:ext uri="{9D8B030D-6E8A-4147-A177-3AD203B41FA5}">
                      <a16:colId xmlns:a16="http://schemas.microsoft.com/office/drawing/2014/main" val="883291324"/>
                    </a:ext>
                  </a:extLst>
                </a:gridCol>
                <a:gridCol w="2496423">
                  <a:extLst>
                    <a:ext uri="{9D8B030D-6E8A-4147-A177-3AD203B41FA5}">
                      <a16:colId xmlns:a16="http://schemas.microsoft.com/office/drawing/2014/main" val="355586360"/>
                    </a:ext>
                  </a:extLst>
                </a:gridCol>
                <a:gridCol w="2154807">
                  <a:extLst>
                    <a:ext uri="{9D8B030D-6E8A-4147-A177-3AD203B41FA5}">
                      <a16:colId xmlns:a16="http://schemas.microsoft.com/office/drawing/2014/main" val="3626199509"/>
                    </a:ext>
                  </a:extLst>
                </a:gridCol>
                <a:gridCol w="2426243">
                  <a:extLst>
                    <a:ext uri="{9D8B030D-6E8A-4147-A177-3AD203B41FA5}">
                      <a16:colId xmlns:a16="http://schemas.microsoft.com/office/drawing/2014/main" val="2161393824"/>
                    </a:ext>
                  </a:extLst>
                </a:gridCol>
              </a:tblGrid>
              <a:tr h="521933">
                <a:tc>
                  <a:txBody>
                    <a:bodyPr/>
                    <a:lstStyle/>
                    <a:p>
                      <a:pPr>
                        <a:lnSpc>
                          <a:spcPct val="107000"/>
                        </a:lnSpc>
                        <a:spcAft>
                          <a:spcPts val="800"/>
                        </a:spcAft>
                      </a:pPr>
                      <a:r>
                        <a:rPr lang="en-CA" sz="1800" b="1">
                          <a:effectLst/>
                          <a:latin typeface="Gill Sans MT (Headings)"/>
                          <a:ea typeface="Times New Roman" panose="02020603050405020304" pitchFamily="18" charset="0"/>
                          <a:cs typeface="Shruti"/>
                        </a:rPr>
                        <a:t>Classifiers</a:t>
                      </a:r>
                      <a:endParaRPr lang="en-IN" sz="1800">
                        <a:effectLst/>
                        <a:latin typeface="Gill Sans MT (Headings)"/>
                        <a:ea typeface="Yu Mincho" panose="02020400000000000000" pitchFamily="18" charset="-128"/>
                        <a:cs typeface="Shruti"/>
                      </a:endParaRPr>
                    </a:p>
                  </a:txBody>
                  <a:tcPr marL="68580" marR="68580" marT="0" marB="0">
                    <a:lnL w="6350" cap="flat" cmpd="sng" algn="ctr">
                      <a:noFill/>
                      <a:prstDash val="solid"/>
                      <a:miter lim="800000"/>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pPr>
                        <a:lnSpc>
                          <a:spcPct val="107000"/>
                        </a:lnSpc>
                        <a:spcAft>
                          <a:spcPts val="800"/>
                        </a:spcAft>
                      </a:pPr>
                      <a:r>
                        <a:rPr lang="en-CA" sz="1800" b="1">
                          <a:effectLst/>
                          <a:latin typeface="Gill Sans MT (Headings)"/>
                          <a:ea typeface="Times New Roman" panose="02020603050405020304" pitchFamily="18" charset="0"/>
                          <a:cs typeface="Shruti"/>
                        </a:rPr>
                        <a:t>Accuracy (%)</a:t>
                      </a:r>
                      <a:endParaRPr lang="en-IN" sz="1800">
                        <a:effectLst/>
                        <a:latin typeface="Gill Sans MT (Headings)"/>
                        <a:ea typeface="Yu Mincho" panose="02020400000000000000" pitchFamily="18" charset="-128"/>
                        <a:cs typeface="Shruti"/>
                      </a:endParaRPr>
                    </a:p>
                  </a:txBody>
                  <a:tcPr marL="68580" marR="68580" marT="0" marB="0">
                    <a:lnL>
                      <a:noFill/>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pPr>
                        <a:lnSpc>
                          <a:spcPct val="107000"/>
                        </a:lnSpc>
                        <a:spcAft>
                          <a:spcPts val="800"/>
                        </a:spcAft>
                      </a:pPr>
                      <a:r>
                        <a:rPr lang="en-CA" sz="1800" b="1">
                          <a:effectLst/>
                          <a:latin typeface="Gill Sans MT (Headings)"/>
                          <a:ea typeface="Times New Roman" panose="02020603050405020304" pitchFamily="18" charset="0"/>
                          <a:cs typeface="Shruti"/>
                        </a:rPr>
                        <a:t>Precision Score</a:t>
                      </a:r>
                      <a:endParaRPr lang="en-IN" sz="1800">
                        <a:effectLst/>
                        <a:latin typeface="Gill Sans MT (Headings)"/>
                        <a:ea typeface="Yu Mincho" panose="02020400000000000000" pitchFamily="18" charset="-128"/>
                        <a:cs typeface="Shruti"/>
                      </a:endParaRPr>
                    </a:p>
                  </a:txBody>
                  <a:tcPr marL="68580" marR="68580" marT="0" marB="0">
                    <a:lnL>
                      <a:noFill/>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pPr>
                        <a:lnSpc>
                          <a:spcPct val="107000"/>
                        </a:lnSpc>
                        <a:spcAft>
                          <a:spcPts val="800"/>
                        </a:spcAft>
                      </a:pPr>
                      <a:r>
                        <a:rPr lang="en-CA" sz="1800" b="1">
                          <a:effectLst/>
                          <a:latin typeface="Gill Sans MT (Headings)"/>
                          <a:ea typeface="Times New Roman" panose="02020603050405020304" pitchFamily="18" charset="0"/>
                          <a:cs typeface="Shruti"/>
                        </a:rPr>
                        <a:t>F1 Score</a:t>
                      </a:r>
                      <a:endParaRPr lang="en-IN" sz="1800">
                        <a:effectLst/>
                        <a:latin typeface="Gill Sans MT (Headings)"/>
                        <a:ea typeface="Yu Mincho" panose="02020400000000000000" pitchFamily="18" charset="-128"/>
                        <a:cs typeface="Shruti"/>
                      </a:endParaRPr>
                    </a:p>
                  </a:txBody>
                  <a:tcPr marL="68580" marR="68580" marT="0" marB="0">
                    <a:lnL>
                      <a:noFill/>
                    </a:lnL>
                    <a:lnR w="6350" cap="flat" cmpd="sng" algn="ctr">
                      <a:noFill/>
                      <a:prstDash val="solid"/>
                      <a:miter lim="800000"/>
                    </a:lnR>
                    <a:lnT w="6350" cap="flat" cmpd="sng" algn="ctr">
                      <a:noFill/>
                      <a:prstDash val="solid"/>
                      <a:miter lim="800000"/>
                    </a:lnT>
                    <a:lnB>
                      <a:noFill/>
                    </a:lnB>
                    <a:lnTlToBr w="12700" cmpd="sng">
                      <a:noFill/>
                      <a:prstDash val="solid"/>
                    </a:lnTlToBr>
                    <a:lnBlToTr w="12700" cmpd="sng">
                      <a:noFill/>
                      <a:prstDash val="solid"/>
                    </a:lnBlToTr>
                  </a:tcPr>
                </a:tc>
                <a:extLst>
                  <a:ext uri="{0D108BD9-81ED-4DB2-BD59-A6C34878D82A}">
                    <a16:rowId xmlns:a16="http://schemas.microsoft.com/office/drawing/2014/main" val="2018180050"/>
                  </a:ext>
                </a:extLst>
              </a:tr>
              <a:tr h="521933">
                <a:tc>
                  <a:txBody>
                    <a:bodyPr/>
                    <a:lstStyle/>
                    <a:p>
                      <a:pPr>
                        <a:lnSpc>
                          <a:spcPct val="107000"/>
                        </a:lnSpc>
                        <a:spcAft>
                          <a:spcPts val="800"/>
                        </a:spcAft>
                      </a:pPr>
                      <a:r>
                        <a:rPr lang="en-CA" sz="1600">
                          <a:effectLst/>
                          <a:latin typeface="Gill Sans MT (Headings)"/>
                          <a:ea typeface="Times New Roman" panose="02020603050405020304" pitchFamily="18" charset="0"/>
                          <a:cs typeface="Shruti"/>
                        </a:rPr>
                        <a:t>Logistic Regression</a:t>
                      </a:r>
                      <a:endParaRPr lang="en-IN" sz="1600">
                        <a:effectLst/>
                        <a:latin typeface="Gill Sans MT (Headings)"/>
                        <a:ea typeface="Yu Mincho" panose="02020400000000000000" pitchFamily="18" charset="-128"/>
                        <a:cs typeface="Shruti"/>
                      </a:endParaRPr>
                    </a:p>
                  </a:txBody>
                  <a:tcPr marL="68580" marR="68580" marT="0" marB="0">
                    <a:lnL w="6350" cap="flat" cmpd="sng" algn="ctr">
                      <a:noFill/>
                      <a:prstDash val="solid"/>
                      <a:miter lim="800000"/>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nSpc>
                          <a:spcPct val="107000"/>
                        </a:lnSpc>
                        <a:spcAft>
                          <a:spcPts val="800"/>
                        </a:spcAft>
                      </a:pPr>
                      <a:r>
                        <a:rPr lang="en-CA" sz="1600">
                          <a:effectLst/>
                          <a:latin typeface="Gill Sans MT (Headings)"/>
                          <a:ea typeface="Times New Roman" panose="02020603050405020304" pitchFamily="18" charset="0"/>
                          <a:cs typeface="Shruti"/>
                        </a:rPr>
                        <a:t>91.46</a:t>
                      </a:r>
                      <a:endParaRPr lang="en-IN" sz="1600">
                        <a:effectLst/>
                        <a:latin typeface="Gill Sans MT (Headings)"/>
                        <a:ea typeface="Yu Mincho" panose="02020400000000000000" pitchFamily="18" charset="-128"/>
                        <a:cs typeface="Shruti"/>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nSpc>
                          <a:spcPct val="107000"/>
                        </a:lnSpc>
                        <a:spcAft>
                          <a:spcPts val="800"/>
                        </a:spcAft>
                      </a:pPr>
                      <a:r>
                        <a:rPr lang="en-CA" sz="1600">
                          <a:effectLst/>
                          <a:latin typeface="Gill Sans MT (Headings)"/>
                          <a:ea typeface="Times New Roman" panose="02020603050405020304" pitchFamily="18" charset="0"/>
                          <a:cs typeface="Shruti"/>
                        </a:rPr>
                        <a:t>0.9167</a:t>
                      </a:r>
                      <a:endParaRPr lang="en-IN" sz="1600">
                        <a:effectLst/>
                        <a:latin typeface="Gill Sans MT (Headings)"/>
                        <a:ea typeface="Yu Mincho" panose="02020400000000000000" pitchFamily="18" charset="-128"/>
                        <a:cs typeface="Shruti"/>
                      </a:endParaRPr>
                    </a:p>
                  </a:txBody>
                  <a:tcPr marL="68580" marR="68580" marT="0" marB="0">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nSpc>
                          <a:spcPct val="107000"/>
                        </a:lnSpc>
                        <a:spcAft>
                          <a:spcPts val="800"/>
                        </a:spcAft>
                      </a:pPr>
                      <a:r>
                        <a:rPr lang="en-CA" sz="1600">
                          <a:effectLst/>
                          <a:latin typeface="Gill Sans MT (Headings)"/>
                          <a:ea typeface="Times New Roman" panose="02020603050405020304" pitchFamily="18" charset="0"/>
                          <a:cs typeface="Shruti"/>
                        </a:rPr>
                        <a:t>0.9552</a:t>
                      </a:r>
                      <a:endParaRPr lang="en-IN" sz="1600">
                        <a:effectLst/>
                        <a:latin typeface="Gill Sans MT (Headings)"/>
                        <a:ea typeface="Yu Mincho" panose="02020400000000000000" pitchFamily="18" charset="-128"/>
                        <a:cs typeface="Shruti"/>
                      </a:endParaRPr>
                    </a:p>
                  </a:txBody>
                  <a:tcPr marL="68580" marR="68580" marT="0" marB="0">
                    <a:lnL>
                      <a:noFill/>
                    </a:lnL>
                    <a:lnR w="6350" cap="flat" cmpd="sng" algn="ctr">
                      <a:noFill/>
                      <a:prstDash val="solid"/>
                      <a:miter lim="800000"/>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41004110"/>
                  </a:ext>
                </a:extLst>
              </a:tr>
              <a:tr h="521933">
                <a:tc>
                  <a:txBody>
                    <a:bodyPr/>
                    <a:lstStyle/>
                    <a:p>
                      <a:pPr>
                        <a:lnSpc>
                          <a:spcPct val="107000"/>
                        </a:lnSpc>
                        <a:spcAft>
                          <a:spcPts val="800"/>
                        </a:spcAft>
                      </a:pPr>
                      <a:r>
                        <a:rPr lang="en-CA" sz="1600">
                          <a:effectLst/>
                          <a:latin typeface="Gill Sans MT (Headings)"/>
                          <a:ea typeface="Times New Roman" panose="02020603050405020304" pitchFamily="18" charset="0"/>
                          <a:cs typeface="Shruti"/>
                        </a:rPr>
                        <a:t>SVM</a:t>
                      </a:r>
                      <a:endParaRPr lang="en-IN" sz="1600">
                        <a:effectLst/>
                        <a:latin typeface="Gill Sans MT (Headings)"/>
                        <a:ea typeface="Yu Mincho" panose="02020400000000000000" pitchFamily="18" charset="-128"/>
                        <a:cs typeface="Shruti"/>
                      </a:endParaRPr>
                    </a:p>
                  </a:txBody>
                  <a:tcPr marL="68580" marR="68580" marT="0" marB="0">
                    <a:lnL w="6350" cap="flat" cmpd="sng" algn="ctr">
                      <a:noFill/>
                      <a:prstDash val="solid"/>
                      <a:miter lim="800000"/>
                    </a:lnL>
                    <a:lnR>
                      <a:noFill/>
                    </a:lnR>
                    <a:lnT>
                      <a:noFill/>
                    </a:lnT>
                    <a:lnB w="50800" cmpd="dbl">
                      <a:noFill/>
                    </a:lnB>
                    <a:lnTlToBr w="12700" cmpd="sng">
                      <a:noFill/>
                      <a:prstDash val="solid"/>
                    </a:lnTlToBr>
                    <a:lnBlToTr w="12700" cmpd="sng">
                      <a:noFill/>
                      <a:prstDash val="solid"/>
                    </a:lnBlToTr>
                  </a:tcPr>
                </a:tc>
                <a:tc>
                  <a:txBody>
                    <a:bodyPr/>
                    <a:lstStyle/>
                    <a:p>
                      <a:pPr>
                        <a:lnSpc>
                          <a:spcPct val="107000"/>
                        </a:lnSpc>
                        <a:spcAft>
                          <a:spcPts val="800"/>
                        </a:spcAft>
                      </a:pPr>
                      <a:r>
                        <a:rPr lang="en-CA" sz="1600">
                          <a:effectLst/>
                          <a:latin typeface="Gill Sans MT (Headings)"/>
                          <a:ea typeface="Times New Roman" panose="02020603050405020304" pitchFamily="18" charset="0"/>
                          <a:cs typeface="Shruti"/>
                        </a:rPr>
                        <a:t>91.42</a:t>
                      </a:r>
                      <a:endParaRPr lang="en-IN" sz="1600">
                        <a:effectLst/>
                        <a:latin typeface="Gill Sans MT (Headings)"/>
                        <a:ea typeface="Yu Mincho" panose="02020400000000000000" pitchFamily="18" charset="-128"/>
                        <a:cs typeface="Shruti"/>
                      </a:endParaRPr>
                    </a:p>
                  </a:txBody>
                  <a:tcPr marL="68580" marR="68580" marT="0" marB="0">
                    <a:lnL>
                      <a:noFill/>
                    </a:lnL>
                    <a:lnR>
                      <a:noFill/>
                    </a:lnR>
                    <a:lnT>
                      <a:noFill/>
                    </a:lnT>
                    <a:lnB w="50800" cmpd="dbl">
                      <a:noFill/>
                    </a:lnB>
                    <a:lnTlToBr w="12700" cmpd="sng">
                      <a:noFill/>
                      <a:prstDash val="solid"/>
                    </a:lnTlToBr>
                    <a:lnBlToTr w="12700" cmpd="sng">
                      <a:noFill/>
                      <a:prstDash val="solid"/>
                    </a:lnBlToTr>
                  </a:tcPr>
                </a:tc>
                <a:tc>
                  <a:txBody>
                    <a:bodyPr/>
                    <a:lstStyle/>
                    <a:p>
                      <a:pPr>
                        <a:lnSpc>
                          <a:spcPct val="107000"/>
                        </a:lnSpc>
                        <a:spcAft>
                          <a:spcPts val="800"/>
                        </a:spcAft>
                      </a:pPr>
                      <a:r>
                        <a:rPr lang="en-CA" sz="1600">
                          <a:effectLst/>
                          <a:latin typeface="Gill Sans MT (Headings)"/>
                          <a:ea typeface="Times New Roman" panose="02020603050405020304" pitchFamily="18" charset="0"/>
                          <a:cs typeface="Shruti"/>
                        </a:rPr>
                        <a:t>0.9170</a:t>
                      </a:r>
                      <a:endParaRPr lang="en-IN" sz="1600">
                        <a:effectLst/>
                        <a:latin typeface="Gill Sans MT (Headings)"/>
                        <a:ea typeface="Yu Mincho" panose="02020400000000000000" pitchFamily="18" charset="-128"/>
                        <a:cs typeface="Shruti"/>
                      </a:endParaRPr>
                    </a:p>
                  </a:txBody>
                  <a:tcPr marL="68580" marR="68580" marT="0" marB="0">
                    <a:lnL>
                      <a:noFill/>
                    </a:lnL>
                    <a:lnR>
                      <a:noFill/>
                    </a:lnR>
                    <a:lnT>
                      <a:noFill/>
                    </a:lnT>
                    <a:lnB w="50800" cmpd="dbl">
                      <a:noFill/>
                    </a:lnB>
                    <a:lnTlToBr w="12700" cmpd="sng">
                      <a:noFill/>
                      <a:prstDash val="solid"/>
                    </a:lnTlToBr>
                    <a:lnBlToTr w="12700" cmpd="sng">
                      <a:noFill/>
                      <a:prstDash val="solid"/>
                    </a:lnBlToTr>
                  </a:tcPr>
                </a:tc>
                <a:tc>
                  <a:txBody>
                    <a:bodyPr/>
                    <a:lstStyle/>
                    <a:p>
                      <a:pPr>
                        <a:lnSpc>
                          <a:spcPct val="107000"/>
                        </a:lnSpc>
                        <a:spcAft>
                          <a:spcPts val="800"/>
                        </a:spcAft>
                      </a:pPr>
                      <a:r>
                        <a:rPr lang="en-CA" sz="1600">
                          <a:effectLst/>
                          <a:latin typeface="Gill Sans MT (Headings)"/>
                          <a:ea typeface="Times New Roman" panose="02020603050405020304" pitchFamily="18" charset="0"/>
                          <a:cs typeface="Shruti"/>
                        </a:rPr>
                        <a:t>0.9552</a:t>
                      </a:r>
                      <a:endParaRPr lang="en-IN" sz="1600">
                        <a:effectLst/>
                        <a:latin typeface="Gill Sans MT (Headings)"/>
                        <a:ea typeface="Yu Mincho" panose="02020400000000000000" pitchFamily="18" charset="-128"/>
                        <a:cs typeface="Shruti"/>
                      </a:endParaRPr>
                    </a:p>
                  </a:txBody>
                  <a:tcPr marL="68580" marR="68580" marT="0" marB="0">
                    <a:lnL>
                      <a:noFill/>
                    </a:lnL>
                    <a:lnR w="6350" cap="flat" cmpd="sng" algn="ctr">
                      <a:noFill/>
                      <a:prstDash val="solid"/>
                      <a:miter lim="800000"/>
                    </a:lnR>
                    <a:lnT>
                      <a:noFill/>
                    </a:lnT>
                    <a:lnB w="50800" cmpd="dbl">
                      <a:noFill/>
                    </a:lnB>
                    <a:lnTlToBr w="12700" cmpd="sng">
                      <a:noFill/>
                      <a:prstDash val="solid"/>
                    </a:lnTlToBr>
                    <a:lnBlToTr w="12700" cmpd="sng">
                      <a:noFill/>
                      <a:prstDash val="solid"/>
                    </a:lnBlToTr>
                  </a:tcPr>
                </a:tc>
                <a:extLst>
                  <a:ext uri="{0D108BD9-81ED-4DB2-BD59-A6C34878D82A}">
                    <a16:rowId xmlns:a16="http://schemas.microsoft.com/office/drawing/2014/main" val="2473755630"/>
                  </a:ext>
                </a:extLst>
              </a:tr>
              <a:tr h="521933">
                <a:tc>
                  <a:txBody>
                    <a:bodyPr/>
                    <a:lstStyle/>
                    <a:p>
                      <a:pPr lvl="0">
                        <a:lnSpc>
                          <a:spcPct val="107000"/>
                        </a:lnSpc>
                        <a:spcAft>
                          <a:spcPts val="800"/>
                        </a:spcAft>
                        <a:buNone/>
                      </a:pPr>
                      <a:r>
                        <a:rPr lang="en-CA" sz="1600">
                          <a:effectLst/>
                          <a:latin typeface="Gill Sans MT (Headings)"/>
                          <a:ea typeface="Yu Mincho"/>
                          <a:cs typeface="Shruti"/>
                        </a:rPr>
                        <a:t>Random Forest</a:t>
                      </a:r>
                      <a:endParaRPr lang="en-CA" sz="1600">
                        <a:effectLst/>
                        <a:latin typeface="Gill Sans MT (Headings)"/>
                        <a:ea typeface="Yu Mincho" panose="02020400000000000000" pitchFamily="18" charset="-128"/>
                        <a:cs typeface="Shruti"/>
                      </a:endParaRPr>
                    </a:p>
                  </a:txBody>
                  <a:tcPr marL="68580" marR="68580" marT="0" marB="0">
                    <a:lnL w="0">
                      <a:noFill/>
                    </a:lnL>
                    <a:lnR w="0">
                      <a:noFill/>
                    </a:lnR>
                    <a:lnT w="0">
                      <a:noFill/>
                    </a:lnT>
                    <a:lnB w="0">
                      <a:noFill/>
                    </a:lnB>
                    <a:lnTlToBr w="12700" cmpd="sng">
                      <a:noFill/>
                      <a:prstDash val="solid"/>
                    </a:lnTlToBr>
                    <a:lnBlToTr w="12700" cmpd="sng">
                      <a:noFill/>
                      <a:prstDash val="solid"/>
                    </a:lnBlToTr>
                  </a:tcPr>
                </a:tc>
                <a:tc>
                  <a:txBody>
                    <a:bodyPr/>
                    <a:lstStyle/>
                    <a:p>
                      <a:pPr lvl="0">
                        <a:lnSpc>
                          <a:spcPct val="107000"/>
                        </a:lnSpc>
                        <a:spcAft>
                          <a:spcPts val="800"/>
                        </a:spcAft>
                        <a:buNone/>
                      </a:pPr>
                      <a:r>
                        <a:rPr lang="en-CA" sz="1600">
                          <a:effectLst/>
                          <a:latin typeface="Gill Sans MT (Headings)"/>
                          <a:ea typeface="Yu Mincho"/>
                          <a:cs typeface="Shruti"/>
                        </a:rPr>
                        <a:t>91.70</a:t>
                      </a:r>
                      <a:endParaRPr lang="en-CA" sz="1600">
                        <a:effectLst/>
                        <a:latin typeface="Gill Sans MT (Headings)"/>
                        <a:ea typeface="Yu Mincho" panose="02020400000000000000" pitchFamily="18" charset="-128"/>
                        <a:cs typeface="Shruti"/>
                      </a:endParaRPr>
                    </a:p>
                  </a:txBody>
                  <a:tcPr marL="68580" marR="68580" marT="0" marB="0">
                    <a:lnL w="0">
                      <a:noFill/>
                    </a:lnL>
                    <a:lnR w="0">
                      <a:noFill/>
                    </a:lnR>
                    <a:lnT w="0">
                      <a:noFill/>
                    </a:lnT>
                    <a:lnB w="0">
                      <a:noFill/>
                    </a:lnB>
                    <a:lnTlToBr w="12700" cmpd="sng">
                      <a:noFill/>
                      <a:prstDash val="solid"/>
                    </a:lnTlToBr>
                    <a:lnBlToTr w="12700" cmpd="sng">
                      <a:noFill/>
                      <a:prstDash val="solid"/>
                    </a:lnBlToTr>
                  </a:tcPr>
                </a:tc>
                <a:tc>
                  <a:txBody>
                    <a:bodyPr/>
                    <a:lstStyle/>
                    <a:p>
                      <a:pPr lvl="0">
                        <a:lnSpc>
                          <a:spcPct val="107000"/>
                        </a:lnSpc>
                        <a:spcAft>
                          <a:spcPts val="800"/>
                        </a:spcAft>
                        <a:buNone/>
                      </a:pPr>
                      <a:r>
                        <a:rPr lang="en-CA" sz="1600">
                          <a:effectLst/>
                          <a:latin typeface="Gill Sans MT (Headings)"/>
                          <a:ea typeface="Yu Mincho"/>
                          <a:cs typeface="Shruti"/>
                        </a:rPr>
                        <a:t>0.9920</a:t>
                      </a:r>
                      <a:endParaRPr lang="en-CA" sz="1600">
                        <a:effectLst/>
                        <a:latin typeface="Gill Sans MT (Headings)"/>
                        <a:ea typeface="Yu Mincho" panose="02020400000000000000" pitchFamily="18" charset="-128"/>
                        <a:cs typeface="Shruti"/>
                      </a:endParaRPr>
                    </a:p>
                  </a:txBody>
                  <a:tcPr marL="68580" marR="68580" marT="0" marB="0">
                    <a:lnL w="0">
                      <a:noFill/>
                    </a:lnL>
                    <a:lnR w="0">
                      <a:noFill/>
                    </a:lnR>
                    <a:lnT w="0">
                      <a:noFill/>
                    </a:lnT>
                    <a:lnB w="0">
                      <a:noFill/>
                    </a:lnB>
                    <a:lnTlToBr w="12700" cmpd="sng">
                      <a:noFill/>
                      <a:prstDash val="solid"/>
                    </a:lnTlToBr>
                    <a:lnBlToTr w="12700" cmpd="sng">
                      <a:noFill/>
                      <a:prstDash val="solid"/>
                    </a:lnBlToTr>
                  </a:tcPr>
                </a:tc>
                <a:tc>
                  <a:txBody>
                    <a:bodyPr/>
                    <a:lstStyle/>
                    <a:p>
                      <a:pPr lvl="0">
                        <a:lnSpc>
                          <a:spcPct val="107000"/>
                        </a:lnSpc>
                        <a:spcAft>
                          <a:spcPts val="800"/>
                        </a:spcAft>
                        <a:buNone/>
                      </a:pPr>
                      <a:r>
                        <a:rPr lang="en-CA" sz="1600">
                          <a:effectLst/>
                          <a:latin typeface="Gill Sans MT (Headings)"/>
                          <a:ea typeface="Yu Mincho"/>
                          <a:cs typeface="Shruti"/>
                        </a:rPr>
                        <a:t>0.9552</a:t>
                      </a:r>
                      <a:endParaRPr lang="en-CA" sz="1600">
                        <a:effectLst/>
                        <a:latin typeface="Gill Sans MT (Headings)"/>
                        <a:ea typeface="Yu Mincho" panose="02020400000000000000" pitchFamily="18" charset="-128"/>
                        <a:cs typeface="Shruti"/>
                      </a:endParaRPr>
                    </a:p>
                  </a:txBody>
                  <a:tcPr marL="68580" marR="68580" marT="0" marB="0">
                    <a:lnL w="0">
                      <a:noFill/>
                    </a:lnL>
                    <a:lnR w="0">
                      <a:noFill/>
                    </a:lnR>
                    <a:lnT w="0">
                      <a:noFill/>
                    </a:lnT>
                    <a:lnB w="0">
                      <a:noFill/>
                    </a:lnB>
                    <a:lnTlToBr w="12700" cmpd="sng">
                      <a:noFill/>
                      <a:prstDash val="solid"/>
                    </a:lnTlToBr>
                    <a:lnBlToTr w="12700" cmpd="sng">
                      <a:noFill/>
                      <a:prstDash val="solid"/>
                    </a:lnBlToTr>
                  </a:tcPr>
                </a:tc>
                <a:extLst>
                  <a:ext uri="{0D108BD9-81ED-4DB2-BD59-A6C34878D82A}">
                    <a16:rowId xmlns:a16="http://schemas.microsoft.com/office/drawing/2014/main" val="3421825755"/>
                  </a:ext>
                </a:extLst>
              </a:tr>
              <a:tr h="521933">
                <a:tc>
                  <a:txBody>
                    <a:bodyPr/>
                    <a:lstStyle/>
                    <a:p>
                      <a:pPr marL="0" algn="l" defTabSz="914400" rtl="0" eaLnBrk="1" latinLnBrk="0" hangingPunct="1">
                        <a:lnSpc>
                          <a:spcPct val="107000"/>
                        </a:lnSpc>
                        <a:spcAft>
                          <a:spcPts val="800"/>
                        </a:spcAft>
                      </a:pPr>
                      <a:r>
                        <a:rPr lang="en-CA" sz="1600" b="0" kern="1200" err="1">
                          <a:solidFill>
                            <a:schemeClr val="tx1"/>
                          </a:solidFill>
                          <a:effectLst/>
                          <a:latin typeface="Gill Sans MT (Headings)"/>
                          <a:ea typeface="Times New Roman" panose="02020603050405020304" pitchFamily="18" charset="0"/>
                          <a:cs typeface="Shruti" panose="020B0502040204020203" pitchFamily="34" charset="0"/>
                        </a:rPr>
                        <a:t>XGBoost</a:t>
                      </a:r>
                      <a:endParaRPr lang="en-IN" sz="1600" b="0" kern="1200">
                        <a:solidFill>
                          <a:schemeClr val="tx1"/>
                        </a:solidFill>
                        <a:effectLst/>
                        <a:latin typeface="Gill Sans MT (Headings)"/>
                        <a:ea typeface="Yu Mincho" panose="02020400000000000000" pitchFamily="18" charset="-128"/>
                        <a:cs typeface="Shruti" panose="020B0502040204020203" pitchFamily="34" charset="0"/>
                      </a:endParaRPr>
                    </a:p>
                  </a:txBody>
                  <a:tcPr marL="68580" marR="68580" marT="0" marB="0">
                    <a:lnL w="6350" cap="flat" cmpd="sng" algn="ctr">
                      <a:noFill/>
                      <a:prstDash val="solid"/>
                      <a:miter lim="800000"/>
                    </a:lnL>
                    <a:lnR>
                      <a:noFill/>
                    </a:lnR>
                    <a:lnT w="50800" cmpd="dbl">
                      <a:noFill/>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7000"/>
                        </a:lnSpc>
                        <a:spcAft>
                          <a:spcPts val="800"/>
                        </a:spcAft>
                      </a:pPr>
                      <a:r>
                        <a:rPr lang="en-CA" sz="1600" b="0" kern="1200">
                          <a:solidFill>
                            <a:schemeClr val="tx1"/>
                          </a:solidFill>
                          <a:effectLst/>
                          <a:latin typeface="Gill Sans MT (Headings)"/>
                          <a:ea typeface="Times New Roman" panose="02020603050405020304" pitchFamily="18" charset="0"/>
                          <a:cs typeface="Shruti"/>
                        </a:rPr>
                        <a:t>91.70</a:t>
                      </a:r>
                      <a:endParaRPr lang="en-IN" sz="1600" b="0" kern="1200">
                        <a:solidFill>
                          <a:schemeClr val="tx1"/>
                        </a:solidFill>
                        <a:effectLst/>
                        <a:latin typeface="Gill Sans MT (Headings)"/>
                        <a:ea typeface="Yu Mincho" panose="02020400000000000000" pitchFamily="18" charset="-128"/>
                        <a:cs typeface="Shruti"/>
                      </a:endParaRPr>
                    </a:p>
                  </a:txBody>
                  <a:tcPr marL="68580" marR="68580" marT="0" marB="0">
                    <a:lnL>
                      <a:noFill/>
                    </a:lnL>
                    <a:lnR>
                      <a:noFill/>
                    </a:lnR>
                    <a:lnT w="50800" cmpd="dbl">
                      <a:noFill/>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7000"/>
                        </a:lnSpc>
                        <a:spcAft>
                          <a:spcPts val="800"/>
                        </a:spcAft>
                      </a:pPr>
                      <a:r>
                        <a:rPr lang="en-CA" sz="1600" b="0" kern="1200">
                          <a:solidFill>
                            <a:schemeClr val="tx1"/>
                          </a:solidFill>
                          <a:effectLst/>
                          <a:latin typeface="Gill Sans MT (Headings)"/>
                          <a:ea typeface="Yu Mincho"/>
                          <a:cs typeface="Shruti"/>
                        </a:rPr>
                        <a:t>0.9900</a:t>
                      </a:r>
                      <a:endParaRPr lang="en-IN" sz="1600" b="0" kern="1200">
                        <a:solidFill>
                          <a:schemeClr val="tx1"/>
                        </a:solidFill>
                        <a:effectLst/>
                        <a:latin typeface="Gill Sans MT (Headings)"/>
                        <a:ea typeface="Yu Mincho" panose="02020400000000000000" pitchFamily="18" charset="-128"/>
                        <a:cs typeface="Shruti"/>
                      </a:endParaRPr>
                    </a:p>
                  </a:txBody>
                  <a:tcPr marL="68580" marR="68580" marT="0" marB="0">
                    <a:lnL>
                      <a:noFill/>
                    </a:lnL>
                    <a:lnR>
                      <a:noFill/>
                    </a:lnR>
                    <a:lnT w="50800" cmpd="dbl">
                      <a:noFill/>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7000"/>
                        </a:lnSpc>
                        <a:spcAft>
                          <a:spcPts val="800"/>
                        </a:spcAft>
                      </a:pPr>
                      <a:r>
                        <a:rPr lang="en-CA" sz="1600" b="0" kern="1200">
                          <a:solidFill>
                            <a:schemeClr val="tx1"/>
                          </a:solidFill>
                          <a:effectLst/>
                          <a:latin typeface="Gill Sans MT (Headings)"/>
                          <a:ea typeface="Yu Mincho"/>
                          <a:cs typeface="Shruti"/>
                        </a:rPr>
                        <a:t>0.9561</a:t>
                      </a:r>
                      <a:endParaRPr lang="en-IN" sz="1600" b="0" kern="1200">
                        <a:solidFill>
                          <a:schemeClr val="tx1"/>
                        </a:solidFill>
                        <a:effectLst/>
                        <a:latin typeface="Gill Sans MT (Headings)"/>
                        <a:ea typeface="Yu Mincho" panose="02020400000000000000" pitchFamily="18" charset="-128"/>
                        <a:cs typeface="Shruti"/>
                      </a:endParaRPr>
                    </a:p>
                  </a:txBody>
                  <a:tcPr marL="68580" marR="68580" marT="0" marB="0">
                    <a:lnL>
                      <a:noFill/>
                    </a:lnL>
                    <a:lnR w="6350" cap="flat" cmpd="sng" algn="ctr">
                      <a:noFill/>
                      <a:prstDash val="solid"/>
                      <a:miter lim="800000"/>
                    </a:lnR>
                    <a:lnT w="50800" cmpd="dbl">
                      <a:noFill/>
                    </a:lnT>
                    <a:lnB w="6350" cap="flat" cmpd="sng" algn="ctr">
                      <a:noFill/>
                      <a:prstDash val="solid"/>
                      <a:miter lim="800000"/>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936589567"/>
                  </a:ext>
                </a:extLst>
              </a:tr>
            </a:tbl>
          </a:graphicData>
        </a:graphic>
      </p:graphicFrame>
    </p:spTree>
    <p:extLst>
      <p:ext uri="{BB962C8B-B14F-4D97-AF65-F5344CB8AC3E}">
        <p14:creationId xmlns:p14="http://schemas.microsoft.com/office/powerpoint/2010/main" val="102454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9FBC09-5A84-45A9-B63B-5DEAA4BE7605}"/>
              </a:ext>
            </a:extLst>
          </p:cNvPr>
          <p:cNvSpPr>
            <a:spLocks noGrp="1"/>
          </p:cNvSpPr>
          <p:nvPr>
            <p:ph type="title"/>
          </p:nvPr>
        </p:nvSpPr>
        <p:spPr>
          <a:xfrm>
            <a:off x="684000" y="808185"/>
            <a:ext cx="10538182" cy="701959"/>
          </a:xfrm>
        </p:spPr>
        <p:txBody>
          <a:bodyPr/>
          <a:lstStyle/>
          <a:p>
            <a:r>
              <a:rPr lang="en-US"/>
              <a:t>Interpretations and Recommendations </a:t>
            </a:r>
          </a:p>
        </p:txBody>
      </p:sp>
      <p:sp>
        <p:nvSpPr>
          <p:cNvPr id="4" name="Content Placeholder 3">
            <a:extLst>
              <a:ext uri="{FF2B5EF4-FFF2-40B4-BE49-F238E27FC236}">
                <a16:creationId xmlns:a16="http://schemas.microsoft.com/office/drawing/2014/main" id="{199A93DB-B3B6-47AF-84B6-0AE60CEEF594}"/>
              </a:ext>
            </a:extLst>
          </p:cNvPr>
          <p:cNvSpPr>
            <a:spLocks noGrp="1"/>
          </p:cNvSpPr>
          <p:nvPr>
            <p:ph idx="1"/>
          </p:nvPr>
        </p:nvSpPr>
        <p:spPr>
          <a:xfrm>
            <a:off x="2095500" y="1992933"/>
            <a:ext cx="7699664" cy="1650812"/>
          </a:xfrm>
        </p:spPr>
        <p:txBody>
          <a:bodyPr vert="horz" lIns="0" tIns="0" rIns="0" bIns="0" rtlCol="0" anchor="t">
            <a:noAutofit/>
          </a:bodyPr>
          <a:lstStyle/>
          <a:p>
            <a:pPr algn="just"/>
            <a:r>
              <a:rPr lang="en-US" noProof="1">
                <a:solidFill>
                  <a:schemeClr val="accent2"/>
                </a:solidFill>
                <a:latin typeface="+mj-lt"/>
              </a:rPr>
              <a:t>We attempted data analysis and categorization using machine learning models such as random forest, SVM, XGBoost, and logistic regression. When we analyze the findings from the table, we see that while random forest. XGBoost appears to have higher accuracy, F1-score, and precision scores are the lowest. As a result, the optimum model for this data set should be random forest, XGBoost</a:t>
            </a:r>
            <a:endParaRPr lang="en-US" sz="1200">
              <a:solidFill>
                <a:schemeClr val="accent2"/>
              </a:solidFill>
            </a:endParaRPr>
          </a:p>
        </p:txBody>
      </p:sp>
      <p:sp>
        <p:nvSpPr>
          <p:cNvPr id="5" name="Slide Number Placeholder 4">
            <a:extLst>
              <a:ext uri="{FF2B5EF4-FFF2-40B4-BE49-F238E27FC236}">
                <a16:creationId xmlns:a16="http://schemas.microsoft.com/office/drawing/2014/main" id="{D3927B38-2109-4A32-9B61-7046301BA0E5}"/>
              </a:ext>
            </a:extLst>
          </p:cNvPr>
          <p:cNvSpPr>
            <a:spLocks noGrp="1"/>
          </p:cNvSpPr>
          <p:nvPr>
            <p:ph type="sldNum" sz="quarter" idx="11"/>
          </p:nvPr>
        </p:nvSpPr>
        <p:spPr/>
        <p:txBody>
          <a:bodyPr/>
          <a:lstStyle/>
          <a:p>
            <a:fld id="{EECC7194-A4D0-457B-9D3E-53681723AFF7}" type="slidenum">
              <a:rPr lang="en-US" smtClean="0"/>
              <a:pPr/>
              <a:t>13</a:t>
            </a:fld>
            <a:endParaRPr lang="en-US"/>
          </a:p>
        </p:txBody>
      </p:sp>
      <p:sp>
        <p:nvSpPr>
          <p:cNvPr id="9" name="Content Placeholder 8">
            <a:extLst>
              <a:ext uri="{FF2B5EF4-FFF2-40B4-BE49-F238E27FC236}">
                <a16:creationId xmlns:a16="http://schemas.microsoft.com/office/drawing/2014/main" id="{741D6D94-B2BB-401E-AACC-F5CA79C890E0}"/>
              </a:ext>
            </a:extLst>
          </p:cNvPr>
          <p:cNvSpPr>
            <a:spLocks noGrp="1"/>
          </p:cNvSpPr>
          <p:nvPr>
            <p:ph idx="16"/>
          </p:nvPr>
        </p:nvSpPr>
        <p:spPr>
          <a:xfrm>
            <a:off x="2095500" y="4309441"/>
            <a:ext cx="7699664" cy="1095375"/>
          </a:xfrm>
        </p:spPr>
        <p:txBody>
          <a:bodyPr vert="horz" lIns="0" tIns="0" rIns="0" bIns="0" rtlCol="0" anchor="t">
            <a:noAutofit/>
          </a:bodyPr>
          <a:lstStyle/>
          <a:p>
            <a:pPr algn="just"/>
            <a:r>
              <a:rPr lang="en-US" noProof="1">
                <a:solidFill>
                  <a:schemeClr val="accent2"/>
                </a:solidFill>
                <a:latin typeface="+mj-lt"/>
              </a:rPr>
              <a:t>In the future, we would like to classify the dataset using k means and Naïve bayes models and then fit it with the best model. Moreover, we can also have fine-tuned it to be better than any other model that has been tested previously.</a:t>
            </a:r>
          </a:p>
          <a:p>
            <a:endParaRPr lang="en-US" sz="1200"/>
          </a:p>
        </p:txBody>
      </p:sp>
      <p:sp>
        <p:nvSpPr>
          <p:cNvPr id="11" name="object 7" descr="Beige rectangle">
            <a:extLst>
              <a:ext uri="{FF2B5EF4-FFF2-40B4-BE49-F238E27FC236}">
                <a16:creationId xmlns:a16="http://schemas.microsoft.com/office/drawing/2014/main" id="{0EF37AB9-30F5-41E6-9478-F4DEF99FA9B7}"/>
              </a:ext>
            </a:extLst>
          </p:cNvPr>
          <p:cNvSpPr/>
          <p:nvPr/>
        </p:nvSpPr>
        <p:spPr bwMode="white">
          <a:xfrm>
            <a:off x="722099" y="1336641"/>
            <a:ext cx="8906810" cy="48813"/>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pic>
        <p:nvPicPr>
          <p:cNvPr id="8" name="Picture 7">
            <a:extLst>
              <a:ext uri="{FF2B5EF4-FFF2-40B4-BE49-F238E27FC236}">
                <a16:creationId xmlns:a16="http://schemas.microsoft.com/office/drawing/2014/main" id="{3407DBB7-0B50-6A60-2F9A-F5925D96684F}"/>
              </a:ext>
            </a:extLst>
          </p:cNvPr>
          <p:cNvPicPr>
            <a:picLocks noChangeAspect="1"/>
          </p:cNvPicPr>
          <p:nvPr/>
        </p:nvPicPr>
        <p:blipFill>
          <a:blip r:embed="rId2"/>
          <a:stretch>
            <a:fillRect/>
          </a:stretch>
        </p:blipFill>
        <p:spPr>
          <a:xfrm>
            <a:off x="840037" y="2012361"/>
            <a:ext cx="628546" cy="809653"/>
          </a:xfrm>
          <a:prstGeom prst="rect">
            <a:avLst/>
          </a:prstGeom>
        </p:spPr>
      </p:pic>
      <p:pic>
        <p:nvPicPr>
          <p:cNvPr id="17" name="Picture Placeholder 16">
            <a:extLst>
              <a:ext uri="{FF2B5EF4-FFF2-40B4-BE49-F238E27FC236}">
                <a16:creationId xmlns:a16="http://schemas.microsoft.com/office/drawing/2014/main" id="{ECC0E99C-CBDF-3073-CE74-8D7E3A92DE33}"/>
              </a:ext>
            </a:extLst>
          </p:cNvPr>
          <p:cNvPicPr>
            <a:picLocks noGrp="1" noChangeAspect="1"/>
          </p:cNvPicPr>
          <p:nvPr>
            <p:ph type="pic" sz="quarter" idx="14"/>
          </p:nvPr>
        </p:nvPicPr>
        <p:blipFill rotWithShape="1">
          <a:blip r:embed="rId3"/>
          <a:srcRect t="3205" b="3205"/>
          <a:stretch/>
        </p:blipFill>
        <p:spPr>
          <a:xfrm>
            <a:off x="684214" y="4317828"/>
            <a:ext cx="809654" cy="809654"/>
          </a:xfrm>
        </p:spPr>
      </p:pic>
    </p:spTree>
    <p:extLst>
      <p:ext uri="{BB962C8B-B14F-4D97-AF65-F5344CB8AC3E}">
        <p14:creationId xmlns:p14="http://schemas.microsoft.com/office/powerpoint/2010/main" val="340598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5C84B00A-2062-4E70-8AD4-A114464A66DC}"/>
              </a:ext>
              <a:ext uri="{C183D7F6-B498-43B3-948B-1728B52AA6E4}">
                <adec:decorative xmlns:adec="http://schemas.microsoft.com/office/drawing/2017/decorative" val="1"/>
              </a:ext>
            </a:extLst>
          </p:cNvPr>
          <p:cNvSpPr/>
          <p:nvPr/>
        </p:nvSpPr>
        <p:spPr>
          <a:xfrm>
            <a:off x="764584" y="2238573"/>
            <a:ext cx="10629202" cy="2291045"/>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icture Placeholder 50">
            <a:extLst>
              <a:ext uri="{FF2B5EF4-FFF2-40B4-BE49-F238E27FC236}">
                <a16:creationId xmlns:a16="http://schemas.microsoft.com/office/drawing/2014/main" id="{9D82F0F6-CDC9-344B-C8D3-B182E3967C60}"/>
              </a:ext>
            </a:extLst>
          </p:cNvPr>
          <p:cNvSpPr>
            <a:spLocks noGrp="1"/>
          </p:cNvSpPr>
          <p:nvPr>
            <p:ph type="pic" sz="quarter" idx="12"/>
          </p:nvPr>
        </p:nvSpPr>
        <p:spPr/>
      </p:sp>
      <p:sp>
        <p:nvSpPr>
          <p:cNvPr id="21" name="Title 20">
            <a:extLst>
              <a:ext uri="{FF2B5EF4-FFF2-40B4-BE49-F238E27FC236}">
                <a16:creationId xmlns:a16="http://schemas.microsoft.com/office/drawing/2014/main" id="{BC5F3A4A-2857-4A67-818B-E62AB2121E48}"/>
              </a:ext>
            </a:extLst>
          </p:cNvPr>
          <p:cNvSpPr>
            <a:spLocks noGrp="1"/>
          </p:cNvSpPr>
          <p:nvPr>
            <p:ph type="ctrTitle"/>
          </p:nvPr>
        </p:nvSpPr>
        <p:spPr/>
        <p:txBody>
          <a:bodyPr/>
          <a:lstStyle/>
          <a:p>
            <a:r>
              <a:rPr lang="en-US"/>
              <a:t>Question and answer</a:t>
            </a:r>
          </a:p>
        </p:txBody>
      </p:sp>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4294967295"/>
          </p:nvPr>
        </p:nvSpPr>
        <p:spPr>
          <a:xfrm>
            <a:off x="11922125" y="6242050"/>
            <a:ext cx="269875" cy="269875"/>
          </a:xfrm>
        </p:spPr>
        <p:txBody>
          <a:bodyPr/>
          <a:lstStyle/>
          <a:p>
            <a:fld id="{EECC7194-A4D0-457B-9D3E-53681723AFF7}" type="slidenum">
              <a:rPr lang="en-US" smtClean="0"/>
              <a:pPr/>
              <a:t>14</a:t>
            </a:fld>
            <a:endParaRPr lang="en-US"/>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spTree>
    <p:extLst>
      <p:ext uri="{BB962C8B-B14F-4D97-AF65-F5344CB8AC3E}">
        <p14:creationId xmlns:p14="http://schemas.microsoft.com/office/powerpoint/2010/main" val="3668036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a:xfrm>
            <a:off x="0" y="0"/>
            <a:ext cx="9744456" cy="6857999"/>
          </a:xfrm>
        </p:spPr>
        <p:txBody>
          <a:bodyPr/>
          <a:lstStyle/>
          <a:p>
            <a:r>
              <a:rPr lang="en-US"/>
              <a:t>Thank</a:t>
            </a:r>
            <a:br>
              <a:rPr lang="en-US"/>
            </a:br>
            <a:r>
              <a:rPr lang="en-US"/>
              <a:t>you</a:t>
            </a:r>
          </a:p>
        </p:txBody>
      </p:sp>
      <p:sp>
        <p:nvSpPr>
          <p:cNvPr id="4" name="Text Placeholder 3">
            <a:extLst>
              <a:ext uri="{FF2B5EF4-FFF2-40B4-BE49-F238E27FC236}">
                <a16:creationId xmlns:a16="http://schemas.microsoft.com/office/drawing/2014/main" id="{7E7E363B-55F5-4528-8A9D-A5D90055CD92}"/>
              </a:ext>
            </a:extLst>
          </p:cNvPr>
          <p:cNvSpPr>
            <a:spLocks noGrp="1"/>
          </p:cNvSpPr>
          <p:nvPr>
            <p:ph type="body" sz="quarter" idx="13"/>
          </p:nvPr>
        </p:nvSpPr>
        <p:spPr>
          <a:xfrm>
            <a:off x="6090616" y="4248554"/>
            <a:ext cx="3039529" cy="2526327"/>
          </a:xfrm>
        </p:spPr>
        <p:txBody>
          <a:bodyPr/>
          <a:lstStyle/>
          <a:p>
            <a:r>
              <a:rPr lang="en-US"/>
              <a:t>Group 6 – PJ's Team</a:t>
            </a:r>
          </a:p>
          <a:p>
            <a:r>
              <a:rPr lang="en-US"/>
              <a:t>Bhanu Prathyusha Uppalapati </a:t>
            </a:r>
          </a:p>
          <a:p>
            <a:r>
              <a:rPr lang="en-US"/>
              <a:t>Pooja </a:t>
            </a:r>
            <a:r>
              <a:rPr lang="en-US" err="1"/>
              <a:t>Savjibhai</a:t>
            </a:r>
            <a:r>
              <a:rPr lang="en-US"/>
              <a:t> </a:t>
            </a:r>
            <a:r>
              <a:rPr lang="en-US" err="1"/>
              <a:t>Viroja</a:t>
            </a:r>
            <a:r>
              <a:rPr lang="en-US"/>
              <a:t> </a:t>
            </a:r>
          </a:p>
          <a:p>
            <a:r>
              <a:rPr lang="en-US"/>
              <a:t>Jay Haresh Vora </a:t>
            </a:r>
          </a:p>
          <a:p>
            <a:r>
              <a:rPr lang="en-US"/>
              <a:t>Lakshmi Sravya </a:t>
            </a:r>
          </a:p>
          <a:p>
            <a:r>
              <a:rPr lang="en-US"/>
              <a:t>Jie Zhang </a:t>
            </a:r>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9288540" y="5923890"/>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a:p>
          </p:txBody>
        </p:sp>
      </p:grpSp>
      <p:sp>
        <p:nvSpPr>
          <p:cNvPr id="30" name="Text Placeholder 3">
            <a:extLst>
              <a:ext uri="{FF2B5EF4-FFF2-40B4-BE49-F238E27FC236}">
                <a16:creationId xmlns:a16="http://schemas.microsoft.com/office/drawing/2014/main" id="{054F334E-2B58-F960-CFC5-F9ACB9DC2F71}"/>
              </a:ext>
            </a:extLst>
          </p:cNvPr>
          <p:cNvSpPr txBox="1">
            <a:spLocks/>
          </p:cNvSpPr>
          <p:nvPr/>
        </p:nvSpPr>
        <p:spPr>
          <a:xfrm>
            <a:off x="9744456" y="5739304"/>
            <a:ext cx="2348261" cy="1035578"/>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2000" kern="120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accent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accent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accent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a:solidFill>
                  <a:schemeClr val="tx1"/>
                </a:solidFill>
              </a:rPr>
              <a:t>ALY 6040 – Data Mining</a:t>
            </a:r>
          </a:p>
          <a:p>
            <a:pPr algn="ctr"/>
            <a:r>
              <a:rPr lang="en-US" sz="1800">
                <a:solidFill>
                  <a:schemeClr val="tx1"/>
                </a:solidFill>
              </a:rPr>
              <a:t>Prof. Shahram Sattar</a:t>
            </a:r>
          </a:p>
          <a:p>
            <a:pPr algn="ctr"/>
            <a:r>
              <a:rPr lang="en-US" sz="1800">
                <a:solidFill>
                  <a:schemeClr val="tx1"/>
                </a:solidFill>
              </a:rPr>
              <a:t>NEU, Toronto</a:t>
            </a:r>
          </a:p>
        </p:txBody>
      </p:sp>
    </p:spTree>
    <p:extLst>
      <p:ext uri="{BB962C8B-B14F-4D97-AF65-F5344CB8AC3E}">
        <p14:creationId xmlns:p14="http://schemas.microsoft.com/office/powerpoint/2010/main" val="417704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47343" y="2731934"/>
            <a:ext cx="6903253" cy="3780304"/>
          </a:xfrm>
          <a:gradFill>
            <a:gsLst>
              <a:gs pos="0">
                <a:schemeClr val="tx2"/>
              </a:gs>
              <a:gs pos="100000">
                <a:schemeClr val="accent2"/>
              </a:gs>
            </a:gsLst>
            <a:lin ang="14400000" scaled="0"/>
          </a:gradFill>
        </p:spPr>
        <p:txBody>
          <a:bodyPr/>
          <a:lstStyle/>
          <a:p>
            <a:pPr algn="just"/>
            <a:r>
              <a:rPr lang="en-US">
                <a:latin typeface="Gill Sans MT (Headings)"/>
              </a:rPr>
              <a:t>Our objective is to understand the factors which have a significant effect on the likelihood of heart disease and also to predict if one person has heart disease or not with his or her health condition.</a:t>
            </a: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70207" y="3129954"/>
            <a:ext cx="4585966" cy="1008000"/>
          </a:xfrm>
        </p:spPr>
        <p:txBody>
          <a:bodyPr/>
          <a:lstStyle/>
          <a:p>
            <a:r>
              <a:rPr lang="en-US"/>
              <a:t>objective</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2870207" y="3836552"/>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805410" y="5876384"/>
            <a:ext cx="5650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988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376861"/>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65371" y="119146"/>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p:txBody>
          <a:bodyPr/>
          <a:lstStyle/>
          <a:p>
            <a:r>
              <a:rPr lang="en-US"/>
              <a:t>agenda</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a:xfrm>
            <a:off x="11575764" y="6503016"/>
            <a:ext cx="270474" cy="270474"/>
          </a:xfrm>
        </p:spPr>
        <p:txBody>
          <a:bodyPr/>
          <a:lstStyle/>
          <a:p>
            <a:fld id="{EECC7194-A4D0-457B-9D3E-53681723AFF7}" type="slidenum">
              <a:rPr lang="en-US" smtClean="0"/>
              <a:pPr/>
              <a:t>3</a:t>
            </a:fld>
            <a:endParaRPr lang="en-US"/>
          </a:p>
        </p:txBody>
      </p:sp>
      <p:sp>
        <p:nvSpPr>
          <p:cNvPr id="5" name="Text Placeholder 4">
            <a:extLst>
              <a:ext uri="{FF2B5EF4-FFF2-40B4-BE49-F238E27FC236}">
                <a16:creationId xmlns:a16="http://schemas.microsoft.com/office/drawing/2014/main" id="{7E6F3A07-B555-4DCB-847F-A2749A0C0866}"/>
              </a:ext>
            </a:extLst>
          </p:cNvPr>
          <p:cNvSpPr>
            <a:spLocks noGrp="1"/>
          </p:cNvSpPr>
          <p:nvPr>
            <p:ph type="body" sz="quarter" idx="13"/>
          </p:nvPr>
        </p:nvSpPr>
        <p:spPr>
          <a:xfrm>
            <a:off x="1470581" y="2694816"/>
            <a:ext cx="2812282" cy="1296000"/>
          </a:xfrm>
        </p:spPr>
        <p:txBody>
          <a:bodyPr/>
          <a:lstStyle/>
          <a:p>
            <a:pPr marL="171450" indent="-171450">
              <a:buFont typeface="Arial" panose="020B0604020202020204" pitchFamily="34" charset="0"/>
              <a:buChar char="•"/>
            </a:pPr>
            <a:r>
              <a:rPr lang="en-US" sz="1400">
                <a:latin typeface="Gill Sans MT (Headings)"/>
              </a:rPr>
              <a:t>Variable Description</a:t>
            </a:r>
          </a:p>
          <a:p>
            <a:pPr marL="171450" indent="-171450">
              <a:buFont typeface="Arial" panose="020B0604020202020204" pitchFamily="34" charset="0"/>
              <a:buChar char="•"/>
            </a:pPr>
            <a:r>
              <a:rPr lang="en-US" sz="1400">
                <a:latin typeface="Gill Sans MT (Headings)"/>
              </a:rPr>
              <a:t>Structure and Summary details</a:t>
            </a:r>
          </a:p>
          <a:p>
            <a:endParaRPr lang="en-US" sz="1400">
              <a:latin typeface="Gill Sans MT (Headings)"/>
            </a:endParaRPr>
          </a:p>
        </p:txBody>
      </p:sp>
      <p:sp>
        <p:nvSpPr>
          <p:cNvPr id="6" name="Text Placeholder 5">
            <a:extLst>
              <a:ext uri="{FF2B5EF4-FFF2-40B4-BE49-F238E27FC236}">
                <a16:creationId xmlns:a16="http://schemas.microsoft.com/office/drawing/2014/main" id="{D1BEBF22-A40E-4194-AD9A-12E9E5AB0013}"/>
              </a:ext>
            </a:extLst>
          </p:cNvPr>
          <p:cNvSpPr>
            <a:spLocks noGrp="1"/>
          </p:cNvSpPr>
          <p:nvPr>
            <p:ph type="body" sz="quarter" idx="14"/>
          </p:nvPr>
        </p:nvSpPr>
        <p:spPr>
          <a:xfrm>
            <a:off x="1470581" y="2037057"/>
            <a:ext cx="2812282" cy="554643"/>
          </a:xfrm>
        </p:spPr>
        <p:txBody>
          <a:bodyPr/>
          <a:lstStyle/>
          <a:p>
            <a:r>
              <a:rPr lang="en-US"/>
              <a:t>Dataset Outlook</a:t>
            </a:r>
          </a:p>
        </p:txBody>
      </p:sp>
      <p:sp>
        <p:nvSpPr>
          <p:cNvPr id="7" name="Text Placeholder 6">
            <a:extLst>
              <a:ext uri="{FF2B5EF4-FFF2-40B4-BE49-F238E27FC236}">
                <a16:creationId xmlns:a16="http://schemas.microsoft.com/office/drawing/2014/main" id="{998C0573-728C-4817-B25F-9C4BA8292FDB}"/>
              </a:ext>
            </a:extLst>
          </p:cNvPr>
          <p:cNvSpPr>
            <a:spLocks noGrp="1"/>
          </p:cNvSpPr>
          <p:nvPr>
            <p:ph type="body" sz="quarter" idx="15"/>
          </p:nvPr>
        </p:nvSpPr>
        <p:spPr>
          <a:xfrm>
            <a:off x="5031291" y="2694816"/>
            <a:ext cx="2812282" cy="1296000"/>
          </a:xfrm>
        </p:spPr>
        <p:txBody>
          <a:bodyPr/>
          <a:lstStyle/>
          <a:p>
            <a:pPr marL="171450" indent="-171450">
              <a:buFont typeface="Arial" panose="020B0604020202020204" pitchFamily="34" charset="0"/>
              <a:buChar char="•"/>
            </a:pPr>
            <a:r>
              <a:rPr lang="en-US" sz="1400">
                <a:latin typeface="Gill Sans MT (Headings)"/>
              </a:rPr>
              <a:t>Cleansing and </a:t>
            </a:r>
            <a:r>
              <a:rPr lang="en-US" sz="1400" noProof="1">
                <a:latin typeface="Gill Sans MT (Headings)"/>
              </a:rPr>
              <a:t>Data Pre-processing</a:t>
            </a:r>
          </a:p>
          <a:p>
            <a:pPr marL="171450" indent="-171450">
              <a:buFont typeface="Arial" panose="020B0604020202020204" pitchFamily="34" charset="0"/>
              <a:buChar char="•"/>
            </a:pPr>
            <a:r>
              <a:rPr lang="en-US" sz="1400" noProof="1">
                <a:latin typeface="Gill Sans MT (Headings)"/>
              </a:rPr>
              <a:t>Pie graphs</a:t>
            </a:r>
          </a:p>
          <a:p>
            <a:pPr marL="171450" indent="-171450">
              <a:buFont typeface="Arial" panose="020B0604020202020204" pitchFamily="34" charset="0"/>
              <a:buChar char="•"/>
            </a:pPr>
            <a:r>
              <a:rPr lang="en-US" sz="1400" noProof="1">
                <a:latin typeface="Gill Sans MT (Headings)"/>
              </a:rPr>
              <a:t>Scatter Plots</a:t>
            </a:r>
          </a:p>
          <a:p>
            <a:pPr marL="171450" indent="-171450">
              <a:buFont typeface="Arial" panose="020B0604020202020204" pitchFamily="34" charset="0"/>
              <a:buChar char="•"/>
            </a:pPr>
            <a:r>
              <a:rPr lang="en-US" sz="1400" noProof="1">
                <a:latin typeface="Gill Sans MT (Headings)"/>
              </a:rPr>
              <a:t>Histograms</a:t>
            </a:r>
          </a:p>
        </p:txBody>
      </p:sp>
      <p:sp>
        <p:nvSpPr>
          <p:cNvPr id="8" name="Text Placeholder 7">
            <a:extLst>
              <a:ext uri="{FF2B5EF4-FFF2-40B4-BE49-F238E27FC236}">
                <a16:creationId xmlns:a16="http://schemas.microsoft.com/office/drawing/2014/main" id="{D23D57FF-A4A8-4B9F-8E36-4755E494CBB8}"/>
              </a:ext>
            </a:extLst>
          </p:cNvPr>
          <p:cNvSpPr>
            <a:spLocks noGrp="1"/>
          </p:cNvSpPr>
          <p:nvPr>
            <p:ph type="body" sz="quarter" idx="16"/>
          </p:nvPr>
        </p:nvSpPr>
        <p:spPr>
          <a:xfrm>
            <a:off x="5031291" y="2037057"/>
            <a:ext cx="2812282" cy="554643"/>
          </a:xfrm>
        </p:spPr>
        <p:txBody>
          <a:bodyPr/>
          <a:lstStyle/>
          <a:p>
            <a:r>
              <a:rPr lang="en-US"/>
              <a:t>Exploratory Data Analysis </a:t>
            </a:r>
          </a:p>
        </p:txBody>
      </p:sp>
      <p:sp>
        <p:nvSpPr>
          <p:cNvPr id="9" name="Text Placeholder 8">
            <a:extLst>
              <a:ext uri="{FF2B5EF4-FFF2-40B4-BE49-F238E27FC236}">
                <a16:creationId xmlns:a16="http://schemas.microsoft.com/office/drawing/2014/main" id="{EA2C873E-AF75-4B6A-8EBE-2F12C5A7E6A0}"/>
              </a:ext>
            </a:extLst>
          </p:cNvPr>
          <p:cNvSpPr>
            <a:spLocks noGrp="1"/>
          </p:cNvSpPr>
          <p:nvPr>
            <p:ph type="body" sz="quarter" idx="17"/>
          </p:nvPr>
        </p:nvSpPr>
        <p:spPr>
          <a:xfrm>
            <a:off x="8766171" y="2694816"/>
            <a:ext cx="2812282" cy="1296000"/>
          </a:xfrm>
        </p:spPr>
        <p:txBody>
          <a:bodyPr vert="horz" lIns="0" tIns="0" rIns="0" bIns="0" rtlCol="0" anchor="t">
            <a:noAutofit/>
          </a:bodyPr>
          <a:lstStyle/>
          <a:p>
            <a:pPr marL="171450" indent="-171450">
              <a:buFont typeface="Arial" panose="020B0604020202020204" pitchFamily="34" charset="0"/>
              <a:buChar char="•"/>
            </a:pPr>
            <a:r>
              <a:rPr lang="en-US" sz="1400">
                <a:latin typeface="Gill Sans MT (Headings)"/>
              </a:rPr>
              <a:t>Logistic Regression</a:t>
            </a:r>
          </a:p>
          <a:p>
            <a:pPr marL="171450" indent="-171450">
              <a:buFont typeface="Arial" panose="020B0604020202020204" pitchFamily="34" charset="0"/>
              <a:buChar char="•"/>
            </a:pPr>
            <a:r>
              <a:rPr lang="en-US" sz="1400" noProof="1">
                <a:latin typeface="Gill Sans MT (Headings)"/>
              </a:rPr>
              <a:t>SVM – Support Vector Machines</a:t>
            </a:r>
          </a:p>
          <a:p>
            <a:pPr marL="171450" indent="-171450">
              <a:buChar char="•"/>
            </a:pPr>
            <a:r>
              <a:rPr lang="en-US" sz="1400" noProof="1">
                <a:latin typeface="Gill Sans MT (Headings)"/>
              </a:rPr>
              <a:t>XGBoost</a:t>
            </a:r>
          </a:p>
          <a:p>
            <a:pPr marL="171450" indent="-171450">
              <a:buChar char="•"/>
            </a:pPr>
            <a:r>
              <a:rPr lang="en-US" sz="1400" noProof="1">
                <a:latin typeface="Gill Sans MT (Headings)"/>
              </a:rPr>
              <a:t>Random Forest</a:t>
            </a:r>
          </a:p>
        </p:txBody>
      </p:sp>
      <p:sp>
        <p:nvSpPr>
          <p:cNvPr id="10" name="Text Placeholder 9">
            <a:extLst>
              <a:ext uri="{FF2B5EF4-FFF2-40B4-BE49-F238E27FC236}">
                <a16:creationId xmlns:a16="http://schemas.microsoft.com/office/drawing/2014/main" id="{FA62A9F2-7193-4B39-BE74-49635D23507F}"/>
              </a:ext>
            </a:extLst>
          </p:cNvPr>
          <p:cNvSpPr>
            <a:spLocks noGrp="1"/>
          </p:cNvSpPr>
          <p:nvPr>
            <p:ph type="body" sz="quarter" idx="18"/>
          </p:nvPr>
        </p:nvSpPr>
        <p:spPr>
          <a:xfrm>
            <a:off x="8780682" y="2037057"/>
            <a:ext cx="2812282" cy="554643"/>
          </a:xfrm>
        </p:spPr>
        <p:txBody>
          <a:bodyPr/>
          <a:lstStyle/>
          <a:p>
            <a:r>
              <a:rPr lang="en-US"/>
              <a:t>Model selection and Comparison</a:t>
            </a:r>
          </a:p>
        </p:txBody>
      </p:sp>
      <p:sp>
        <p:nvSpPr>
          <p:cNvPr id="11" name="Text Placeholder 10">
            <a:extLst>
              <a:ext uri="{FF2B5EF4-FFF2-40B4-BE49-F238E27FC236}">
                <a16:creationId xmlns:a16="http://schemas.microsoft.com/office/drawing/2014/main" id="{D39B9111-D7E0-4C6E-8B6D-2598C446AF61}"/>
              </a:ext>
            </a:extLst>
          </p:cNvPr>
          <p:cNvSpPr>
            <a:spLocks noGrp="1"/>
          </p:cNvSpPr>
          <p:nvPr>
            <p:ph type="body" sz="quarter" idx="19"/>
          </p:nvPr>
        </p:nvSpPr>
        <p:spPr>
          <a:xfrm>
            <a:off x="3255834" y="4844229"/>
            <a:ext cx="2812282" cy="1296000"/>
          </a:xfrm>
        </p:spPr>
        <p:txBody>
          <a:bodyPr vert="horz" lIns="0" tIns="0" rIns="0" bIns="0" rtlCol="0" anchor="t">
            <a:noAutofit/>
          </a:bodyPr>
          <a:lstStyle/>
          <a:p>
            <a:pPr marL="171450" indent="-171450">
              <a:buFont typeface="Arial" panose="020B0604020202020204" pitchFamily="34" charset="0"/>
              <a:buChar char="•"/>
            </a:pPr>
            <a:r>
              <a:rPr lang="en-US" sz="1400">
                <a:latin typeface="Gill Sans MT (Headings)"/>
              </a:rPr>
              <a:t>Model exploration and analysis</a:t>
            </a:r>
          </a:p>
          <a:p>
            <a:pPr marL="171450" indent="-171450">
              <a:buFont typeface="Arial" panose="020B0604020202020204" pitchFamily="34" charset="0"/>
              <a:buChar char="•"/>
            </a:pPr>
            <a:r>
              <a:rPr lang="en-US" sz="1400" noProof="1">
                <a:ea typeface="+mn-lt"/>
                <a:cs typeface="+mn-lt"/>
              </a:rPr>
              <a:t>Suggestions</a:t>
            </a:r>
          </a:p>
        </p:txBody>
      </p:sp>
      <p:sp>
        <p:nvSpPr>
          <p:cNvPr id="12" name="Text Placeholder 11">
            <a:extLst>
              <a:ext uri="{FF2B5EF4-FFF2-40B4-BE49-F238E27FC236}">
                <a16:creationId xmlns:a16="http://schemas.microsoft.com/office/drawing/2014/main" id="{2C6192BD-E170-4A74-8019-C8202728C49D}"/>
              </a:ext>
            </a:extLst>
          </p:cNvPr>
          <p:cNvSpPr>
            <a:spLocks noGrp="1"/>
          </p:cNvSpPr>
          <p:nvPr>
            <p:ph type="body" sz="quarter" idx="20"/>
          </p:nvPr>
        </p:nvSpPr>
        <p:spPr>
          <a:xfrm>
            <a:off x="3255834" y="4186470"/>
            <a:ext cx="2812282" cy="554643"/>
          </a:xfrm>
        </p:spPr>
        <p:txBody>
          <a:bodyPr/>
          <a:lstStyle/>
          <a:p>
            <a:r>
              <a:rPr lang="en-US"/>
              <a:t>Interpretations and Recommendations </a:t>
            </a:r>
          </a:p>
        </p:txBody>
      </p:sp>
      <p:sp>
        <p:nvSpPr>
          <p:cNvPr id="13" name="Text Placeholder 12">
            <a:extLst>
              <a:ext uri="{FF2B5EF4-FFF2-40B4-BE49-F238E27FC236}">
                <a16:creationId xmlns:a16="http://schemas.microsoft.com/office/drawing/2014/main" id="{1590D2A3-9EEB-4BD9-A6F1-7A6252D21D06}"/>
              </a:ext>
            </a:extLst>
          </p:cNvPr>
          <p:cNvSpPr>
            <a:spLocks noGrp="1"/>
          </p:cNvSpPr>
          <p:nvPr>
            <p:ph type="body" sz="quarter" idx="21"/>
          </p:nvPr>
        </p:nvSpPr>
        <p:spPr>
          <a:xfrm>
            <a:off x="7295517" y="4844229"/>
            <a:ext cx="2812282" cy="1296000"/>
          </a:xfrm>
        </p:spPr>
        <p:txBody>
          <a:bodyPr/>
          <a:lstStyle/>
          <a:p>
            <a:r>
              <a:rPr lang="en-US" sz="1400" noProof="1">
                <a:latin typeface="Gill Sans MT (Headings)"/>
              </a:rPr>
              <a:t>Question and Answers</a:t>
            </a:r>
          </a:p>
        </p:txBody>
      </p:sp>
      <p:sp>
        <p:nvSpPr>
          <p:cNvPr id="14" name="Text Placeholder 13">
            <a:extLst>
              <a:ext uri="{FF2B5EF4-FFF2-40B4-BE49-F238E27FC236}">
                <a16:creationId xmlns:a16="http://schemas.microsoft.com/office/drawing/2014/main" id="{FA88E256-0941-4678-8F52-4A15674EC324}"/>
              </a:ext>
            </a:extLst>
          </p:cNvPr>
          <p:cNvSpPr>
            <a:spLocks noGrp="1"/>
          </p:cNvSpPr>
          <p:nvPr>
            <p:ph type="body" sz="quarter" idx="22"/>
          </p:nvPr>
        </p:nvSpPr>
        <p:spPr>
          <a:xfrm>
            <a:off x="7295517" y="4208810"/>
            <a:ext cx="2812282" cy="532303"/>
          </a:xfrm>
        </p:spPr>
        <p:txBody>
          <a:bodyPr/>
          <a:lstStyle/>
          <a:p>
            <a:r>
              <a:rPr lang="en-US"/>
              <a:t>Q &amp; A</a:t>
            </a:r>
          </a:p>
        </p:txBody>
      </p:sp>
      <p:cxnSp>
        <p:nvCxnSpPr>
          <p:cNvPr id="42" name="Straight Connector 41">
            <a:extLst>
              <a:ext uri="{FF2B5EF4-FFF2-40B4-BE49-F238E27FC236}">
                <a16:creationId xmlns:a16="http://schemas.microsoft.com/office/drawing/2014/main" id="{6917E9BF-7C5E-4DE7-8C66-9B69A207D1E4}"/>
              </a:ext>
              <a:ext uri="{C183D7F6-B498-43B3-948B-1728B52AA6E4}">
                <adec:decorative xmlns:adec="http://schemas.microsoft.com/office/drawing/2017/decorative" val="1"/>
              </a:ext>
            </a:extLst>
          </p:cNvPr>
          <p:cNvCxnSpPr/>
          <p:nvPr/>
        </p:nvCxnSpPr>
        <p:spPr>
          <a:xfrm>
            <a:off x="1511184" y="3977779"/>
            <a:ext cx="9169633" cy="0"/>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4DCD19-05BE-4D3F-A9E1-A9353D50950B}"/>
              </a:ext>
              <a:ext uri="{C183D7F6-B498-43B3-948B-1728B52AA6E4}">
                <adec:decorative xmlns:adec="http://schemas.microsoft.com/office/drawing/2017/decorative" val="1"/>
              </a:ext>
            </a:extLst>
          </p:cNvPr>
          <p:cNvCxnSpPr>
            <a:cxnSpLocks/>
          </p:cNvCxnSpPr>
          <p:nvPr/>
        </p:nvCxnSpPr>
        <p:spPr>
          <a:xfrm>
            <a:off x="4211375" y="2891424"/>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9527B99-C015-4364-A9D0-E9EF5F8CC859}"/>
              </a:ext>
              <a:ext uri="{C183D7F6-B498-43B3-948B-1728B52AA6E4}">
                <adec:decorative xmlns:adec="http://schemas.microsoft.com/office/drawing/2017/decorative" val="1"/>
              </a:ext>
            </a:extLst>
          </p:cNvPr>
          <p:cNvCxnSpPr>
            <a:cxnSpLocks/>
          </p:cNvCxnSpPr>
          <p:nvPr/>
        </p:nvCxnSpPr>
        <p:spPr>
          <a:xfrm>
            <a:off x="8019527" y="2891424"/>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cxnSp>
        <p:nvCxnSpPr>
          <p:cNvPr id="44" name="Straight Connector 43">
            <a:extLst>
              <a:ext uri="{FF2B5EF4-FFF2-40B4-BE49-F238E27FC236}">
                <a16:creationId xmlns:a16="http://schemas.microsoft.com/office/drawing/2014/main" id="{E2EAB4BE-ED20-4BB8-A23B-B02A1115A828}"/>
              </a:ext>
              <a:ext uri="{C183D7F6-B498-43B3-948B-1728B52AA6E4}">
                <adec:decorative xmlns:adec="http://schemas.microsoft.com/office/drawing/2017/decorative" val="1"/>
              </a:ext>
            </a:extLst>
          </p:cNvPr>
          <p:cNvCxnSpPr>
            <a:cxnSpLocks/>
          </p:cNvCxnSpPr>
          <p:nvPr/>
        </p:nvCxnSpPr>
        <p:spPr>
          <a:xfrm>
            <a:off x="6446575" y="501352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0869EDE-878C-BB9B-8AB8-1586AFCCEFCB}"/>
              </a:ext>
            </a:extLst>
          </p:cNvPr>
          <p:cNvPicPr>
            <a:picLocks noChangeAspect="1"/>
          </p:cNvPicPr>
          <p:nvPr/>
        </p:nvPicPr>
        <p:blipFill rotWithShape="1">
          <a:blip r:embed="rId3"/>
          <a:srcRect l="6371"/>
          <a:stretch/>
        </p:blipFill>
        <p:spPr>
          <a:xfrm>
            <a:off x="4210825" y="2036425"/>
            <a:ext cx="648000" cy="624173"/>
          </a:xfrm>
          <a:prstGeom prst="rect">
            <a:avLst/>
          </a:prstGeom>
        </p:spPr>
      </p:pic>
      <p:pic>
        <p:nvPicPr>
          <p:cNvPr id="17" name="Picture 16">
            <a:extLst>
              <a:ext uri="{FF2B5EF4-FFF2-40B4-BE49-F238E27FC236}">
                <a16:creationId xmlns:a16="http://schemas.microsoft.com/office/drawing/2014/main" id="{CC0097DC-0B7F-A5EE-1583-F44B7004299E}"/>
              </a:ext>
            </a:extLst>
          </p:cNvPr>
          <p:cNvPicPr>
            <a:picLocks noChangeAspect="1"/>
          </p:cNvPicPr>
          <p:nvPr/>
        </p:nvPicPr>
        <p:blipFill rotWithShape="1">
          <a:blip r:embed="rId4"/>
          <a:srcRect l="16717" t="15392" r="10963" b="2185"/>
          <a:stretch/>
        </p:blipFill>
        <p:spPr>
          <a:xfrm>
            <a:off x="701617" y="2037058"/>
            <a:ext cx="540000" cy="605721"/>
          </a:xfrm>
          <a:prstGeom prst="rect">
            <a:avLst/>
          </a:prstGeom>
        </p:spPr>
      </p:pic>
      <p:pic>
        <p:nvPicPr>
          <p:cNvPr id="21" name="Picture 20">
            <a:extLst>
              <a:ext uri="{FF2B5EF4-FFF2-40B4-BE49-F238E27FC236}">
                <a16:creationId xmlns:a16="http://schemas.microsoft.com/office/drawing/2014/main" id="{197001BE-21B0-88AD-7325-9A981E760FA9}"/>
              </a:ext>
            </a:extLst>
          </p:cNvPr>
          <p:cNvPicPr>
            <a:picLocks noChangeAspect="1"/>
          </p:cNvPicPr>
          <p:nvPr/>
        </p:nvPicPr>
        <p:blipFill>
          <a:blip r:embed="rId5"/>
          <a:stretch>
            <a:fillRect/>
          </a:stretch>
        </p:blipFill>
        <p:spPr>
          <a:xfrm>
            <a:off x="2487782" y="4228073"/>
            <a:ext cx="576000" cy="639360"/>
          </a:xfrm>
          <a:prstGeom prst="rect">
            <a:avLst/>
          </a:prstGeom>
        </p:spPr>
      </p:pic>
      <p:pic>
        <p:nvPicPr>
          <p:cNvPr id="23" name="Picture 22">
            <a:extLst>
              <a:ext uri="{FF2B5EF4-FFF2-40B4-BE49-F238E27FC236}">
                <a16:creationId xmlns:a16="http://schemas.microsoft.com/office/drawing/2014/main" id="{535CEBC8-5A33-0B4A-5B5A-87262CCB446C}"/>
              </a:ext>
            </a:extLst>
          </p:cNvPr>
          <p:cNvPicPr>
            <a:picLocks noChangeAspect="1"/>
          </p:cNvPicPr>
          <p:nvPr/>
        </p:nvPicPr>
        <p:blipFill>
          <a:blip r:embed="rId6"/>
          <a:stretch>
            <a:fillRect/>
          </a:stretch>
        </p:blipFill>
        <p:spPr>
          <a:xfrm>
            <a:off x="7986896" y="2057471"/>
            <a:ext cx="684000" cy="593951"/>
          </a:xfrm>
          <a:prstGeom prst="rect">
            <a:avLst/>
          </a:prstGeom>
        </p:spPr>
      </p:pic>
      <p:pic>
        <p:nvPicPr>
          <p:cNvPr id="25" name="Picture 24">
            <a:extLst>
              <a:ext uri="{FF2B5EF4-FFF2-40B4-BE49-F238E27FC236}">
                <a16:creationId xmlns:a16="http://schemas.microsoft.com/office/drawing/2014/main" id="{CA73B453-BF2F-DB4C-F91E-4A65DD962BF3}"/>
              </a:ext>
            </a:extLst>
          </p:cNvPr>
          <p:cNvPicPr>
            <a:picLocks noChangeAspect="1"/>
          </p:cNvPicPr>
          <p:nvPr/>
        </p:nvPicPr>
        <p:blipFill>
          <a:blip r:embed="rId7"/>
          <a:stretch>
            <a:fillRect/>
          </a:stretch>
        </p:blipFill>
        <p:spPr>
          <a:xfrm>
            <a:off x="6437432" y="4246102"/>
            <a:ext cx="612000" cy="634667"/>
          </a:xfrm>
          <a:prstGeom prst="rect">
            <a:avLst/>
          </a:prstGeom>
        </p:spPr>
      </p:pic>
    </p:spTree>
    <p:extLst>
      <p:ext uri="{BB962C8B-B14F-4D97-AF65-F5344CB8AC3E}">
        <p14:creationId xmlns:p14="http://schemas.microsoft.com/office/powerpoint/2010/main" val="369804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80000" y="62995"/>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p:txBody>
          <a:bodyPr/>
          <a:lstStyle/>
          <a:p>
            <a:r>
              <a:rPr lang="en-US"/>
              <a:t>dataset outlook</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4</a:t>
            </a:fld>
            <a:endParaRPr lang="en-US"/>
          </a:p>
        </p:txBody>
      </p:sp>
      <p:sp>
        <p:nvSpPr>
          <p:cNvPr id="9" name="Text Placeholder 8">
            <a:extLst>
              <a:ext uri="{FF2B5EF4-FFF2-40B4-BE49-F238E27FC236}">
                <a16:creationId xmlns:a16="http://schemas.microsoft.com/office/drawing/2014/main" id="{F405F6BC-5682-4AA1-9F61-DDF021E685B0}"/>
              </a:ext>
            </a:extLst>
          </p:cNvPr>
          <p:cNvSpPr>
            <a:spLocks noGrp="1"/>
          </p:cNvSpPr>
          <p:nvPr>
            <p:ph type="body" sz="quarter" idx="17"/>
          </p:nvPr>
        </p:nvSpPr>
        <p:spPr>
          <a:xfrm>
            <a:off x="5347395" y="2357058"/>
            <a:ext cx="1652587" cy="435600"/>
          </a:xfrm>
        </p:spPr>
        <p:txBody>
          <a:bodyPr/>
          <a:lstStyle/>
          <a:p>
            <a:r>
              <a:rPr lang="en-US" sz="1100"/>
              <a:t>Structural details</a:t>
            </a:r>
          </a:p>
        </p:txBody>
      </p:sp>
      <p:sp>
        <p:nvSpPr>
          <p:cNvPr id="13" name="Text Placeholder 12">
            <a:extLst>
              <a:ext uri="{FF2B5EF4-FFF2-40B4-BE49-F238E27FC236}">
                <a16:creationId xmlns:a16="http://schemas.microsoft.com/office/drawing/2014/main" id="{E10C0A43-6ED0-45F1-9DF9-5F2F32278B15}"/>
              </a:ext>
            </a:extLst>
          </p:cNvPr>
          <p:cNvSpPr>
            <a:spLocks noGrp="1"/>
          </p:cNvSpPr>
          <p:nvPr>
            <p:ph type="body" sz="quarter" idx="21"/>
          </p:nvPr>
        </p:nvSpPr>
        <p:spPr>
          <a:xfrm>
            <a:off x="8985571" y="2308104"/>
            <a:ext cx="1652587" cy="435600"/>
          </a:xfrm>
        </p:spPr>
        <p:txBody>
          <a:bodyPr/>
          <a:lstStyle/>
          <a:p>
            <a:r>
              <a:rPr lang="en-US" sz="1100"/>
              <a:t>Data summary details</a:t>
            </a:r>
          </a:p>
        </p:txBody>
      </p:sp>
      <p:pic>
        <p:nvPicPr>
          <p:cNvPr id="46" name="Picture Placeholder 45" descr="Team">
            <a:extLst>
              <a:ext uri="{FF2B5EF4-FFF2-40B4-BE49-F238E27FC236}">
                <a16:creationId xmlns:a16="http://schemas.microsoft.com/office/drawing/2014/main" id="{09833D49-61B1-40F0-A9D1-6D1D4B8701A1}"/>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318326" y="2437246"/>
            <a:ext cx="384361" cy="384361"/>
          </a:xfrm>
        </p:spPr>
      </p:pic>
      <p:pic>
        <p:nvPicPr>
          <p:cNvPr id="53" name="Picture Placeholder 52" descr="Wallet">
            <a:extLst>
              <a:ext uri="{FF2B5EF4-FFF2-40B4-BE49-F238E27FC236}">
                <a16:creationId xmlns:a16="http://schemas.microsoft.com/office/drawing/2014/main" id="{560A3C83-28A8-4054-B787-033808650715}"/>
              </a:ext>
            </a:extLst>
          </p:cNvPr>
          <p:cNvPicPr>
            <a:picLocks noGrp="1" noChangeAspect="1"/>
          </p:cNvPicPr>
          <p:nvPr>
            <p:ph type="pic" sz="quarter" idx="25"/>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4567955" y="2408297"/>
            <a:ext cx="384361" cy="384361"/>
          </a:xfrm>
        </p:spPr>
      </p:pic>
      <p:pic>
        <p:nvPicPr>
          <p:cNvPr id="60" name="Picture Placeholder 59" descr="Upward trend">
            <a:extLst>
              <a:ext uri="{FF2B5EF4-FFF2-40B4-BE49-F238E27FC236}">
                <a16:creationId xmlns:a16="http://schemas.microsoft.com/office/drawing/2014/main" id="{8C1A4036-A328-4600-8C42-B65922A2C149}"/>
              </a:ext>
            </a:extLst>
          </p:cNvPr>
          <p:cNvPicPr>
            <a:picLocks noGrp="1" noChangeAspect="1"/>
          </p:cNvPicPr>
          <p:nvPr>
            <p:ph type="pic" sz="quarter" idx="27"/>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a:xfrm>
            <a:off x="7807891" y="2408297"/>
            <a:ext cx="384361" cy="384361"/>
          </a:xfrm>
        </p:spPr>
      </p:pic>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sp>
        <p:nvSpPr>
          <p:cNvPr id="90" name="Rectangle 89">
            <a:extLst>
              <a:ext uri="{FF2B5EF4-FFF2-40B4-BE49-F238E27FC236}">
                <a16:creationId xmlns:a16="http://schemas.microsoft.com/office/drawing/2014/main" id="{79784603-2F8F-493A-894B-9ECFC35876FE}"/>
              </a:ext>
              <a:ext uri="{C183D7F6-B498-43B3-948B-1728B52AA6E4}">
                <adec:decorative xmlns:adec="http://schemas.microsoft.com/office/drawing/2017/decorative" val="1"/>
              </a:ext>
            </a:extLst>
          </p:cNvPr>
          <p:cNvSpPr/>
          <p:nvPr/>
        </p:nvSpPr>
        <p:spPr>
          <a:xfrm>
            <a:off x="5281478" y="5747713"/>
            <a:ext cx="162904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45F4DD1-5663-4019-891C-8821ED8ACA9F}"/>
              </a:ext>
              <a:ext uri="{C183D7F6-B498-43B3-948B-1728B52AA6E4}">
                <adec:decorative xmlns:adec="http://schemas.microsoft.com/office/drawing/2017/decorative" val="1"/>
              </a:ext>
            </a:extLst>
          </p:cNvPr>
          <p:cNvGrpSpPr>
            <a:grpSpLocks noChangeAspect="1"/>
          </p:cNvGrpSpPr>
          <p:nvPr/>
        </p:nvGrpSpPr>
        <p:grpSpPr>
          <a:xfrm>
            <a:off x="4366501" y="2224958"/>
            <a:ext cx="745643" cy="745643"/>
            <a:chOff x="5482999" y="1607028"/>
            <a:chExt cx="1200866" cy="1200866"/>
          </a:xfrm>
        </p:grpSpPr>
        <p:sp>
          <p:nvSpPr>
            <p:cNvPr id="37" name="Rectangle 36">
              <a:extLst>
                <a:ext uri="{FF2B5EF4-FFF2-40B4-BE49-F238E27FC236}">
                  <a16:creationId xmlns:a16="http://schemas.microsoft.com/office/drawing/2014/main" id="{9AAD7458-0E1F-4289-885E-7991DEFE6E7D}"/>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C5F22B3-BA39-4DDB-9CD2-F9F1183608D0}"/>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7ACC6B18-DB03-4AC5-B015-6374FF16D1E5}"/>
              </a:ext>
              <a:ext uri="{C183D7F6-B498-43B3-948B-1728B52AA6E4}">
                <adec:decorative xmlns:adec="http://schemas.microsoft.com/office/drawing/2017/decorative" val="1"/>
              </a:ext>
            </a:extLst>
          </p:cNvPr>
          <p:cNvGrpSpPr>
            <a:grpSpLocks noChangeAspect="1"/>
          </p:cNvGrpSpPr>
          <p:nvPr/>
        </p:nvGrpSpPr>
        <p:grpSpPr>
          <a:xfrm>
            <a:off x="7601883" y="2224958"/>
            <a:ext cx="926876" cy="745643"/>
            <a:chOff x="7901577" y="2268089"/>
            <a:chExt cx="926876" cy="745643"/>
          </a:xfrm>
        </p:grpSpPr>
        <p:sp>
          <p:nvSpPr>
            <p:cNvPr id="44" name="Rectangle 43">
              <a:extLst>
                <a:ext uri="{FF2B5EF4-FFF2-40B4-BE49-F238E27FC236}">
                  <a16:creationId xmlns:a16="http://schemas.microsoft.com/office/drawing/2014/main" id="{FBAA099B-7326-44B7-B125-672BA72A6C05}"/>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6107D1A-01D9-4CE4-9A22-FC55274F17C6}"/>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95074261-BBC0-4AF3-AF09-C64386DBB2CF}"/>
              </a:ext>
              <a:ext uri="{C183D7F6-B498-43B3-948B-1728B52AA6E4}">
                <adec:decorative xmlns:adec="http://schemas.microsoft.com/office/drawing/2017/decorative" val="1"/>
              </a:ext>
            </a:extLst>
          </p:cNvPr>
          <p:cNvGrpSpPr>
            <a:grpSpLocks noChangeAspect="1"/>
          </p:cNvGrpSpPr>
          <p:nvPr/>
        </p:nvGrpSpPr>
        <p:grpSpPr>
          <a:xfrm flipH="1">
            <a:off x="949886" y="2224959"/>
            <a:ext cx="926876" cy="745643"/>
            <a:chOff x="7901577" y="2268089"/>
            <a:chExt cx="926876" cy="745643"/>
          </a:xfrm>
        </p:grpSpPr>
        <p:sp>
          <p:nvSpPr>
            <p:cNvPr id="50" name="Rectangle 49">
              <a:extLst>
                <a:ext uri="{FF2B5EF4-FFF2-40B4-BE49-F238E27FC236}">
                  <a16:creationId xmlns:a16="http://schemas.microsoft.com/office/drawing/2014/main" id="{C4BF8F4D-C494-48D1-8EDB-FE34A665FBEE}"/>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7A8167-402E-4636-8949-042E663C233E}"/>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 Placeholder 60">
            <a:extLst>
              <a:ext uri="{FF2B5EF4-FFF2-40B4-BE49-F238E27FC236}">
                <a16:creationId xmlns:a16="http://schemas.microsoft.com/office/drawing/2014/main" id="{6CF806AC-A979-976F-CA70-0931F9D90420}"/>
              </a:ext>
            </a:extLst>
          </p:cNvPr>
          <p:cNvSpPr>
            <a:spLocks noGrp="1"/>
          </p:cNvSpPr>
          <p:nvPr>
            <p:ph type="body" sz="quarter" idx="13"/>
          </p:nvPr>
        </p:nvSpPr>
        <p:spPr>
          <a:xfrm>
            <a:off x="2031363" y="2308103"/>
            <a:ext cx="1797942" cy="616231"/>
          </a:xfrm>
        </p:spPr>
        <p:txBody>
          <a:bodyPr/>
          <a:lstStyle/>
          <a:p>
            <a:r>
              <a:rPr lang="en-IN" sz="1100"/>
              <a:t>annual CDC survey data</a:t>
            </a:r>
          </a:p>
        </p:txBody>
      </p:sp>
      <p:sp>
        <p:nvSpPr>
          <p:cNvPr id="66" name="Text Placeholder 65">
            <a:extLst>
              <a:ext uri="{FF2B5EF4-FFF2-40B4-BE49-F238E27FC236}">
                <a16:creationId xmlns:a16="http://schemas.microsoft.com/office/drawing/2014/main" id="{D68AD2DB-8A66-4B1F-D3F3-3EC3D49A0699}"/>
              </a:ext>
            </a:extLst>
          </p:cNvPr>
          <p:cNvSpPr>
            <a:spLocks noGrp="1"/>
          </p:cNvSpPr>
          <p:nvPr>
            <p:ph type="body" sz="quarter" idx="22"/>
          </p:nvPr>
        </p:nvSpPr>
        <p:spPr>
          <a:xfrm>
            <a:off x="604831" y="3354793"/>
            <a:ext cx="3332985" cy="2886968"/>
          </a:xfrm>
        </p:spPr>
        <p:txBody>
          <a:bodyPr vert="horz" lIns="0" tIns="0" rIns="0" bIns="0" rtlCol="0" anchor="t">
            <a:noAutofit/>
          </a:bodyPr>
          <a:lstStyle/>
          <a:p>
            <a:pPr algn="just"/>
            <a:r>
              <a:rPr lang="en-US">
                <a:latin typeface="Gill Sans MT (Headings)"/>
              </a:rPr>
              <a:t>The dataset is appeared to be updated.  (2020 –2022)</a:t>
            </a:r>
          </a:p>
          <a:p>
            <a:pPr algn="just"/>
            <a:r>
              <a:rPr lang="en-US">
                <a:latin typeface="Gill Sans MT (Headings)"/>
              </a:rPr>
              <a:t>Converted all categorical data to factors, </a:t>
            </a:r>
          </a:p>
          <a:p>
            <a:pPr algn="just"/>
            <a:r>
              <a:rPr lang="en-US">
                <a:latin typeface="Gill Sans MT (Headings)"/>
              </a:rPr>
              <a:t>Numerical variables </a:t>
            </a:r>
            <a:r>
              <a:rPr lang="en-US">
                <a:solidFill>
                  <a:srgbClr val="FFFFFF"/>
                </a:solidFill>
                <a:latin typeface="Gill Sans MT (Headings)"/>
              </a:rPr>
              <a:t>are </a:t>
            </a:r>
            <a:r>
              <a:rPr lang="en-US">
                <a:latin typeface="Gill Sans MT (Headings)"/>
              </a:rPr>
              <a:t>sleep time, physical health, mental health, and BMI values. </a:t>
            </a:r>
            <a:endParaRPr lang="en-US"/>
          </a:p>
          <a:p>
            <a:pPr algn="just"/>
            <a:r>
              <a:rPr lang="en-US">
                <a:latin typeface="Gill Sans MT (Headings)"/>
              </a:rPr>
              <a:t>Eliminated missing values (4)</a:t>
            </a:r>
          </a:p>
        </p:txBody>
      </p:sp>
      <p:pic>
        <p:nvPicPr>
          <p:cNvPr id="69" name="Picture 68">
            <a:extLst>
              <a:ext uri="{FF2B5EF4-FFF2-40B4-BE49-F238E27FC236}">
                <a16:creationId xmlns:a16="http://schemas.microsoft.com/office/drawing/2014/main" id="{DA718079-5EA7-39D8-5D13-D6722CCBC14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50193" y="3366505"/>
            <a:ext cx="3189698" cy="2652537"/>
          </a:xfrm>
          <a:prstGeom prst="rect">
            <a:avLst/>
          </a:prstGeom>
        </p:spPr>
      </p:pic>
      <p:pic>
        <p:nvPicPr>
          <p:cNvPr id="71" name="Picture 70" descr="Table&#10;&#10;Description automatically generated">
            <a:extLst>
              <a:ext uri="{FF2B5EF4-FFF2-40B4-BE49-F238E27FC236}">
                <a16:creationId xmlns:a16="http://schemas.microsoft.com/office/drawing/2014/main" id="{C75BFC17-0D31-3483-397E-F2BADBFA39EA}"/>
              </a:ext>
            </a:extLst>
          </p:cNvPr>
          <p:cNvPicPr>
            <a:picLocks noChangeAspect="1"/>
          </p:cNvPicPr>
          <p:nvPr/>
        </p:nvPicPr>
        <p:blipFill rotWithShape="1">
          <a:blip r:embed="rId10">
            <a:extLst>
              <a:ext uri="{28A0092B-C50C-407E-A947-70E740481C1C}">
                <a14:useLocalDpi xmlns:a14="http://schemas.microsoft.com/office/drawing/2010/main" val="0"/>
              </a:ext>
            </a:extLst>
          </a:blip>
          <a:srcRect/>
          <a:stretch/>
        </p:blipFill>
        <p:spPr>
          <a:xfrm>
            <a:off x="7664987" y="3359443"/>
            <a:ext cx="3598400" cy="3152795"/>
          </a:xfrm>
          <a:prstGeom prst="rect">
            <a:avLst/>
          </a:prstGeom>
        </p:spPr>
      </p:pic>
    </p:spTree>
    <p:extLst>
      <p:ext uri="{BB962C8B-B14F-4D97-AF65-F5344CB8AC3E}">
        <p14:creationId xmlns:p14="http://schemas.microsoft.com/office/powerpoint/2010/main" val="417385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a:xfrm>
            <a:off x="683999" y="808186"/>
            <a:ext cx="7986959" cy="370166"/>
          </a:xfrm>
        </p:spPr>
        <p:txBody>
          <a:bodyPr/>
          <a:lstStyle/>
          <a:p>
            <a:r>
              <a:rPr lang="en-US"/>
              <a:t>Exploratory  data  analysis </a:t>
            </a:r>
            <a:r>
              <a:rPr lang="en-US" sz="1200"/>
              <a:t>[1 of 3]</a:t>
            </a:r>
          </a:p>
        </p:txBody>
      </p:sp>
      <p:sp>
        <p:nvSpPr>
          <p:cNvPr id="3" name="Slide Number Placeholder 2">
            <a:extLst>
              <a:ext uri="{FF2B5EF4-FFF2-40B4-BE49-F238E27FC236}">
                <a16:creationId xmlns:a16="http://schemas.microsoft.com/office/drawing/2014/main" id="{126DEDAB-4595-4AAB-8FB4-F3036F68D70A}"/>
              </a:ext>
            </a:extLst>
          </p:cNvPr>
          <p:cNvSpPr>
            <a:spLocks noGrp="1"/>
          </p:cNvSpPr>
          <p:nvPr>
            <p:ph type="sldNum" sz="quarter" idx="11"/>
          </p:nvPr>
        </p:nvSpPr>
        <p:spPr/>
        <p:txBody>
          <a:bodyPr/>
          <a:lstStyle/>
          <a:p>
            <a:fld id="{EECC7194-A4D0-457B-9D3E-53681723AFF7}" type="slidenum">
              <a:rPr lang="en-US" smtClean="0"/>
              <a:pPr/>
              <a:t>5</a:t>
            </a:fld>
            <a:endParaRPr lang="en-US"/>
          </a:p>
        </p:txBody>
      </p:sp>
      <p:sp>
        <p:nvSpPr>
          <p:cNvPr id="8" name="Text Placeholder 7">
            <a:extLst>
              <a:ext uri="{FF2B5EF4-FFF2-40B4-BE49-F238E27FC236}">
                <a16:creationId xmlns:a16="http://schemas.microsoft.com/office/drawing/2014/main" id="{A36087DB-FF15-448E-ACA3-0466788AFD27}"/>
              </a:ext>
            </a:extLst>
          </p:cNvPr>
          <p:cNvSpPr>
            <a:spLocks noGrp="1"/>
          </p:cNvSpPr>
          <p:nvPr>
            <p:ph type="body" sz="quarter" idx="12"/>
          </p:nvPr>
        </p:nvSpPr>
        <p:spPr/>
        <p:txBody>
          <a:bodyPr/>
          <a:lstStyle/>
          <a:p>
            <a:r>
              <a:rPr lang="en-US"/>
              <a:t>PIE GRAPHS</a:t>
            </a:r>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flipV="1">
            <a:off x="722099" y="1277068"/>
            <a:ext cx="6066628"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sp>
        <p:nvSpPr>
          <p:cNvPr id="28" name="TextBox 27">
            <a:extLst>
              <a:ext uri="{FF2B5EF4-FFF2-40B4-BE49-F238E27FC236}">
                <a16:creationId xmlns:a16="http://schemas.microsoft.com/office/drawing/2014/main" id="{F3C60EEB-84ED-4B94-BD10-4E752EC3E31D}"/>
              </a:ext>
            </a:extLst>
          </p:cNvPr>
          <p:cNvSpPr txBox="1"/>
          <p:nvPr/>
        </p:nvSpPr>
        <p:spPr>
          <a:xfrm>
            <a:off x="1250942" y="4032746"/>
            <a:ext cx="797013" cy="307777"/>
          </a:xfrm>
          <a:prstGeom prst="rect">
            <a:avLst/>
          </a:prstGeom>
          <a:noFill/>
        </p:spPr>
        <p:txBody>
          <a:bodyPr wrap="none" rtlCol="0">
            <a:spAutoFit/>
          </a:bodyPr>
          <a:lstStyle/>
          <a:p>
            <a:pPr algn="ctr"/>
            <a:r>
              <a:rPr lang="en-US" sz="1400">
                <a:solidFill>
                  <a:schemeClr val="accent1"/>
                </a:solidFill>
                <a:latin typeface="+mj-lt"/>
                <a:ea typeface="Lato" panose="020F0502020204030203" pitchFamily="34" charset="0"/>
                <a:cs typeface="Lato" panose="020F0502020204030203" pitchFamily="34" charset="0"/>
              </a:rPr>
              <a:t>Smoking</a:t>
            </a:r>
          </a:p>
        </p:txBody>
      </p:sp>
      <p:sp>
        <p:nvSpPr>
          <p:cNvPr id="29" name="TextBox 28">
            <a:extLst>
              <a:ext uri="{FF2B5EF4-FFF2-40B4-BE49-F238E27FC236}">
                <a16:creationId xmlns:a16="http://schemas.microsoft.com/office/drawing/2014/main" id="{015A3338-2705-47BE-865E-BDD18C0DB8EB}"/>
              </a:ext>
            </a:extLst>
          </p:cNvPr>
          <p:cNvSpPr txBox="1"/>
          <p:nvPr/>
        </p:nvSpPr>
        <p:spPr>
          <a:xfrm>
            <a:off x="3450121" y="4032746"/>
            <a:ext cx="658963" cy="307777"/>
          </a:xfrm>
          <a:prstGeom prst="rect">
            <a:avLst/>
          </a:prstGeom>
          <a:noFill/>
        </p:spPr>
        <p:txBody>
          <a:bodyPr wrap="none" rtlCol="0">
            <a:spAutoFit/>
          </a:bodyPr>
          <a:lstStyle/>
          <a:p>
            <a:pPr algn="ctr"/>
            <a:r>
              <a:rPr lang="en-US" sz="1400">
                <a:solidFill>
                  <a:schemeClr val="accent1"/>
                </a:solidFill>
                <a:latin typeface="+mj-lt"/>
                <a:ea typeface="Lato" panose="020F0502020204030203" pitchFamily="34" charset="0"/>
                <a:cs typeface="Lato" panose="020F0502020204030203" pitchFamily="34" charset="0"/>
              </a:rPr>
              <a:t>Stroke</a:t>
            </a:r>
          </a:p>
        </p:txBody>
      </p:sp>
      <p:sp>
        <p:nvSpPr>
          <p:cNvPr id="30" name="TextBox 29">
            <a:extLst>
              <a:ext uri="{FF2B5EF4-FFF2-40B4-BE49-F238E27FC236}">
                <a16:creationId xmlns:a16="http://schemas.microsoft.com/office/drawing/2014/main" id="{817E2D74-0B55-43E5-AB7B-B5B10CCB5D14}"/>
              </a:ext>
            </a:extLst>
          </p:cNvPr>
          <p:cNvSpPr txBox="1"/>
          <p:nvPr/>
        </p:nvSpPr>
        <p:spPr>
          <a:xfrm>
            <a:off x="5173094" y="4032746"/>
            <a:ext cx="1430200" cy="307777"/>
          </a:xfrm>
          <a:prstGeom prst="rect">
            <a:avLst/>
          </a:prstGeom>
          <a:noFill/>
        </p:spPr>
        <p:txBody>
          <a:bodyPr wrap="none" rtlCol="0">
            <a:spAutoFit/>
          </a:bodyPr>
          <a:lstStyle/>
          <a:p>
            <a:pPr algn="ctr"/>
            <a:r>
              <a:rPr lang="en-US" sz="1400">
                <a:solidFill>
                  <a:schemeClr val="accent1"/>
                </a:solidFill>
                <a:latin typeface="+mj-lt"/>
                <a:ea typeface="Lato" panose="020F0502020204030203" pitchFamily="34" charset="0"/>
                <a:cs typeface="Lato" panose="020F0502020204030203" pitchFamily="34" charset="0"/>
              </a:rPr>
              <a:t>Alcohol Drinking</a:t>
            </a:r>
          </a:p>
        </p:txBody>
      </p:sp>
      <p:sp>
        <p:nvSpPr>
          <p:cNvPr id="31" name="TextBox 30">
            <a:extLst>
              <a:ext uri="{FF2B5EF4-FFF2-40B4-BE49-F238E27FC236}">
                <a16:creationId xmlns:a16="http://schemas.microsoft.com/office/drawing/2014/main" id="{3B7C196F-4D61-4444-B100-DD89B471CDE0}"/>
              </a:ext>
            </a:extLst>
          </p:cNvPr>
          <p:cNvSpPr txBox="1"/>
          <p:nvPr/>
        </p:nvSpPr>
        <p:spPr>
          <a:xfrm>
            <a:off x="7316898" y="4032746"/>
            <a:ext cx="1446037" cy="307777"/>
          </a:xfrm>
          <a:prstGeom prst="rect">
            <a:avLst/>
          </a:prstGeom>
          <a:noFill/>
        </p:spPr>
        <p:txBody>
          <a:bodyPr wrap="none" rtlCol="0">
            <a:spAutoFit/>
          </a:bodyPr>
          <a:lstStyle/>
          <a:p>
            <a:pPr algn="ctr"/>
            <a:r>
              <a:rPr lang="en-US" sz="1400">
                <a:solidFill>
                  <a:schemeClr val="accent1"/>
                </a:solidFill>
                <a:latin typeface="+mj-lt"/>
                <a:ea typeface="Lato" panose="020F0502020204030203" pitchFamily="34" charset="0"/>
                <a:cs typeface="Lato" panose="020F0502020204030203" pitchFamily="34" charset="0"/>
              </a:rPr>
              <a:t>Physical Activities</a:t>
            </a:r>
          </a:p>
        </p:txBody>
      </p:sp>
      <p:sp>
        <p:nvSpPr>
          <p:cNvPr id="32" name="TextBox 31">
            <a:extLst>
              <a:ext uri="{FF2B5EF4-FFF2-40B4-BE49-F238E27FC236}">
                <a16:creationId xmlns:a16="http://schemas.microsoft.com/office/drawing/2014/main" id="{F40DA19F-D46D-4462-B974-D18FB01C85FE}"/>
              </a:ext>
            </a:extLst>
          </p:cNvPr>
          <p:cNvSpPr txBox="1"/>
          <p:nvPr/>
        </p:nvSpPr>
        <p:spPr>
          <a:xfrm>
            <a:off x="9798807" y="4032746"/>
            <a:ext cx="742511" cy="307777"/>
          </a:xfrm>
          <a:prstGeom prst="rect">
            <a:avLst/>
          </a:prstGeom>
          <a:noFill/>
        </p:spPr>
        <p:txBody>
          <a:bodyPr wrap="none" rtlCol="0">
            <a:spAutoFit/>
          </a:bodyPr>
          <a:lstStyle/>
          <a:p>
            <a:pPr algn="ctr"/>
            <a:r>
              <a:rPr lang="en-US" sz="1400">
                <a:solidFill>
                  <a:schemeClr val="accent1"/>
                </a:solidFill>
                <a:latin typeface="+mj-lt"/>
                <a:ea typeface="Lato" panose="020F0502020204030203" pitchFamily="34" charset="0"/>
                <a:cs typeface="Lato" panose="020F0502020204030203" pitchFamily="34" charset="0"/>
              </a:rPr>
              <a:t>Gender</a:t>
            </a:r>
          </a:p>
        </p:txBody>
      </p:sp>
      <p:graphicFrame>
        <p:nvGraphicFramePr>
          <p:cNvPr id="43" name="Table 42">
            <a:extLst>
              <a:ext uri="{FF2B5EF4-FFF2-40B4-BE49-F238E27FC236}">
                <a16:creationId xmlns:a16="http://schemas.microsoft.com/office/drawing/2014/main" id="{75E60EDF-577A-DC3B-B76D-9A9D597CB838}"/>
              </a:ext>
            </a:extLst>
          </p:cNvPr>
          <p:cNvGraphicFramePr>
            <a:graphicFrameLocks noGrp="1"/>
          </p:cNvGraphicFramePr>
          <p:nvPr>
            <p:extLst>
              <p:ext uri="{D42A27DB-BD31-4B8C-83A1-F6EECF244321}">
                <p14:modId xmlns:p14="http://schemas.microsoft.com/office/powerpoint/2010/main" val="1856160053"/>
              </p:ext>
            </p:extLst>
          </p:nvPr>
        </p:nvGraphicFramePr>
        <p:xfrm>
          <a:off x="630000" y="4383392"/>
          <a:ext cx="10836000" cy="2354000"/>
        </p:xfrm>
        <a:graphic>
          <a:graphicData uri="http://schemas.openxmlformats.org/drawingml/2006/table">
            <a:tbl>
              <a:tblPr firstRow="1" lastRow="1" bandRow="1">
                <a:tableStyleId>{1FECB4D8-DB02-4DC6-A0A2-4F2EBAE1DC90}</a:tableStyleId>
              </a:tblPr>
              <a:tblGrid>
                <a:gridCol w="2167200">
                  <a:extLst>
                    <a:ext uri="{9D8B030D-6E8A-4147-A177-3AD203B41FA5}">
                      <a16:colId xmlns:a16="http://schemas.microsoft.com/office/drawing/2014/main" val="883291324"/>
                    </a:ext>
                  </a:extLst>
                </a:gridCol>
                <a:gridCol w="2167200">
                  <a:extLst>
                    <a:ext uri="{9D8B030D-6E8A-4147-A177-3AD203B41FA5}">
                      <a16:colId xmlns:a16="http://schemas.microsoft.com/office/drawing/2014/main" val="1983756049"/>
                    </a:ext>
                  </a:extLst>
                </a:gridCol>
                <a:gridCol w="2167200">
                  <a:extLst>
                    <a:ext uri="{9D8B030D-6E8A-4147-A177-3AD203B41FA5}">
                      <a16:colId xmlns:a16="http://schemas.microsoft.com/office/drawing/2014/main" val="355586360"/>
                    </a:ext>
                  </a:extLst>
                </a:gridCol>
                <a:gridCol w="2167200">
                  <a:extLst>
                    <a:ext uri="{9D8B030D-6E8A-4147-A177-3AD203B41FA5}">
                      <a16:colId xmlns:a16="http://schemas.microsoft.com/office/drawing/2014/main" val="3626199509"/>
                    </a:ext>
                  </a:extLst>
                </a:gridCol>
                <a:gridCol w="2167200">
                  <a:extLst>
                    <a:ext uri="{9D8B030D-6E8A-4147-A177-3AD203B41FA5}">
                      <a16:colId xmlns:a16="http://schemas.microsoft.com/office/drawing/2014/main" val="2161393824"/>
                    </a:ext>
                  </a:extLst>
                </a:gridCol>
              </a:tblGrid>
              <a:tr h="299972">
                <a:tc>
                  <a:txBody>
                    <a:bodyPr/>
                    <a:lstStyle/>
                    <a:p>
                      <a:pPr algn="l"/>
                      <a:r>
                        <a:rPr lang="en-US" sz="1400">
                          <a:latin typeface="Gill Sans MT (Headings)"/>
                          <a:ea typeface="Lato" panose="020F0502020204030203" pitchFamily="34" charset="0"/>
                          <a:cs typeface="Lato" panose="020F0502020204030203" pitchFamily="34" charset="0"/>
                        </a:rPr>
                        <a:t> </a:t>
                      </a:r>
                      <a:endParaRPr lang="en-US" sz="1400" b="1">
                        <a:latin typeface="Gill Sans MT (Headings)"/>
                        <a:ea typeface="Lato" panose="020F0502020204030203" pitchFamily="34" charset="0"/>
                        <a:cs typeface="Lato" panose="020F0502020204030203" pitchFamily="34" charset="0"/>
                      </a:endParaRPr>
                    </a:p>
                  </a:txBody>
                  <a:tcPr marL="92354" marR="92354" anchor="ctr"/>
                </a:tc>
                <a:tc gridSpan="2">
                  <a:txBody>
                    <a:bodyPr/>
                    <a:lstStyle/>
                    <a:p>
                      <a:pPr algn="ctr"/>
                      <a:r>
                        <a:rPr lang="en-US" sz="1400">
                          <a:latin typeface="Gill Sans MT (Headings)"/>
                          <a:ea typeface="Lato" panose="020F0502020204030203" pitchFamily="34" charset="0"/>
                          <a:cs typeface="Lato" panose="020F0502020204030203" pitchFamily="34" charset="0"/>
                        </a:rPr>
                        <a:t>Has heart disease = Yes</a:t>
                      </a:r>
                      <a:endParaRPr lang="en-US" sz="1400" b="1">
                        <a:latin typeface="Gill Sans MT (Headings)"/>
                        <a:ea typeface="Lato" panose="020F0502020204030203" pitchFamily="34" charset="0"/>
                        <a:cs typeface="Lato" panose="020F0502020204030203" pitchFamily="34" charset="0"/>
                      </a:endParaRPr>
                    </a:p>
                  </a:txBody>
                  <a:tcPr marL="92354" marR="92354" anchor="ctr"/>
                </a:tc>
                <a:tc hMerge="1">
                  <a:txBody>
                    <a:bodyPr/>
                    <a:lstStyle/>
                    <a:p>
                      <a:pPr algn="ctr"/>
                      <a:r>
                        <a:rPr lang="en-US" sz="900"/>
                        <a:t>GROWTH</a:t>
                      </a:r>
                      <a:endParaRPr lang="en-US" sz="900" b="1">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gridSpan="2">
                  <a:txBody>
                    <a:bodyPr/>
                    <a:lstStyle/>
                    <a:p>
                      <a:pPr algn="ctr"/>
                      <a:r>
                        <a:rPr lang="en-US" sz="1400">
                          <a:latin typeface="Gill Sans MT (Headings)"/>
                          <a:ea typeface="Lato" panose="020F0502020204030203" pitchFamily="34" charset="0"/>
                          <a:cs typeface="Lato" panose="020F0502020204030203" pitchFamily="34" charset="0"/>
                        </a:rPr>
                        <a:t>Has heart disease = No</a:t>
                      </a:r>
                      <a:endParaRPr lang="en-US" sz="1400" b="1">
                        <a:latin typeface="Gill Sans MT (Headings)"/>
                        <a:ea typeface="Lato" panose="020F0502020204030203" pitchFamily="34" charset="0"/>
                        <a:cs typeface="Lato" panose="020F0502020204030203" pitchFamily="34" charset="0"/>
                      </a:endParaRPr>
                    </a:p>
                  </a:txBody>
                  <a:tcPr marL="92354" marR="92354" anchor="ctr"/>
                </a:tc>
                <a:tc hMerge="1">
                  <a:txBody>
                    <a:bodyPr/>
                    <a:lstStyle/>
                    <a:p>
                      <a:pPr algn="ctr"/>
                      <a:r>
                        <a:rPr lang="en-US" sz="900"/>
                        <a:t>YR 3</a:t>
                      </a:r>
                      <a:endParaRPr lang="en-US" sz="900" b="1">
                        <a:latin typeface="Lato" panose="020F0502020204030203" pitchFamily="34" charset="0"/>
                        <a:ea typeface="Lato" panose="020F0502020204030203" pitchFamily="34" charset="0"/>
                        <a:cs typeface="Lato" panose="020F0502020204030203" pitchFamily="34" charset="0"/>
                      </a:endParaRPr>
                    </a:p>
                  </a:txBody>
                  <a:tcPr marL="92354" marR="92354"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018180050"/>
                  </a:ext>
                </a:extLst>
              </a:tr>
              <a:tr h="299972">
                <a:tc>
                  <a:txBody>
                    <a:bodyPr/>
                    <a:lstStyle/>
                    <a:p>
                      <a:r>
                        <a:rPr lang="en-US" sz="1400" b="1">
                          <a:latin typeface="Gill Sans MT (Headings)"/>
                          <a:ea typeface="Lato" panose="020F0502020204030203" pitchFamily="34" charset="0"/>
                          <a:cs typeface="Lato" panose="020F0502020204030203" pitchFamily="34" charset="0"/>
                        </a:rPr>
                        <a:t>Factors</a:t>
                      </a:r>
                      <a:endParaRPr lang="en-US" sz="1400" b="1">
                        <a:solidFill>
                          <a:schemeClr val="tx1"/>
                        </a:solidFill>
                        <a:latin typeface="Gill Sans MT (Headings)"/>
                        <a:ea typeface="Lato" panose="020F0502020204030203" pitchFamily="34" charset="0"/>
                        <a:cs typeface="Lato" panose="020F0502020204030203" pitchFamily="34" charset="0"/>
                      </a:endParaRPr>
                    </a:p>
                  </a:txBody>
                  <a:tcPr marL="92354" marR="92354" anchor="ctr"/>
                </a:tc>
                <a:tc>
                  <a:txBody>
                    <a:bodyPr/>
                    <a:lstStyle/>
                    <a:p>
                      <a:pPr algn="ctr"/>
                      <a:r>
                        <a:rPr lang="en-US" sz="1400" b="1">
                          <a:solidFill>
                            <a:schemeClr val="tx1"/>
                          </a:solidFill>
                          <a:latin typeface="Gill Sans MT (Headings)"/>
                          <a:ea typeface="Lato" panose="020F0502020204030203" pitchFamily="34" charset="0"/>
                          <a:cs typeface="Lato" panose="020F0502020204030203" pitchFamily="34" charset="0"/>
                        </a:rPr>
                        <a:t>No</a:t>
                      </a:r>
                    </a:p>
                  </a:txBody>
                  <a:tcPr marL="92354" marR="92354" anchor="ctr"/>
                </a:tc>
                <a:tc>
                  <a:txBody>
                    <a:bodyPr/>
                    <a:lstStyle/>
                    <a:p>
                      <a:pPr algn="ctr"/>
                      <a:r>
                        <a:rPr lang="en-US" sz="1400" b="1">
                          <a:solidFill>
                            <a:schemeClr val="tx1"/>
                          </a:solidFill>
                          <a:latin typeface="Gill Sans MT (Headings)"/>
                          <a:ea typeface="Lato" panose="020F0502020204030203" pitchFamily="34" charset="0"/>
                          <a:cs typeface="Lato" panose="020F0502020204030203" pitchFamily="34" charset="0"/>
                        </a:rPr>
                        <a:t>Yes</a:t>
                      </a:r>
                    </a:p>
                  </a:txBody>
                  <a:tcPr marL="92354" marR="92354" anchor="ctr"/>
                </a:tc>
                <a:tc>
                  <a:txBody>
                    <a:bodyPr/>
                    <a:lstStyle/>
                    <a:p>
                      <a:pPr algn="ctr"/>
                      <a:r>
                        <a:rPr lang="en-US" sz="1400" b="1">
                          <a:solidFill>
                            <a:schemeClr val="tx1"/>
                          </a:solidFill>
                          <a:latin typeface="Gill Sans MT (Headings)"/>
                          <a:ea typeface="Lato" panose="020F0502020204030203" pitchFamily="34" charset="0"/>
                          <a:cs typeface="Lato" panose="020F0502020204030203" pitchFamily="34" charset="0"/>
                        </a:rPr>
                        <a:t>No</a:t>
                      </a:r>
                    </a:p>
                  </a:txBody>
                  <a:tcPr marL="92354" marR="92354" anchor="ctr"/>
                </a:tc>
                <a:tc>
                  <a:txBody>
                    <a:bodyPr/>
                    <a:lstStyle/>
                    <a:p>
                      <a:pPr algn="ctr"/>
                      <a:r>
                        <a:rPr lang="en-US" sz="1400" b="1">
                          <a:solidFill>
                            <a:schemeClr val="tx1"/>
                          </a:solidFill>
                          <a:latin typeface="Gill Sans MT (Headings)"/>
                          <a:ea typeface="Lato" panose="020F0502020204030203" pitchFamily="34" charset="0"/>
                          <a:cs typeface="Lato" panose="020F0502020204030203" pitchFamily="34" charset="0"/>
                        </a:rPr>
                        <a:t>Yes</a:t>
                      </a:r>
                    </a:p>
                  </a:txBody>
                  <a:tcPr marL="92354" marR="92354" anchor="ctr"/>
                </a:tc>
                <a:extLst>
                  <a:ext uri="{0D108BD9-81ED-4DB2-BD59-A6C34878D82A}">
                    <a16:rowId xmlns:a16="http://schemas.microsoft.com/office/drawing/2014/main" val="2741004110"/>
                  </a:ext>
                </a:extLst>
              </a:tr>
              <a:tr h="29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rgbClr val="002060"/>
                          </a:solidFill>
                          <a:latin typeface="Gill Sans MT (Headings)"/>
                          <a:ea typeface="Lato" panose="020F0502020204030203" pitchFamily="34" charset="0"/>
                          <a:cs typeface="Lato" panose="020F0502020204030203" pitchFamily="34" charset="0"/>
                        </a:rPr>
                        <a:t>Smoking</a:t>
                      </a:r>
                      <a:r>
                        <a:rPr lang="en-US" sz="1200">
                          <a:latin typeface="Gill Sans MT (Headings)"/>
                          <a:ea typeface="Lato" panose="020F0502020204030203" pitchFamily="34" charset="0"/>
                          <a:cs typeface="Lato" panose="020F0502020204030203" pitchFamily="34" charset="0"/>
                        </a:rPr>
                        <a:t> </a:t>
                      </a:r>
                      <a:endParaRPr lang="en-US" sz="1200" b="0">
                        <a:solidFill>
                          <a:srgbClr val="002060"/>
                        </a:solidFill>
                        <a:latin typeface="Gill Sans MT (Headings)"/>
                        <a:ea typeface="Lato" panose="020F0502020204030203" pitchFamily="34" charset="0"/>
                        <a:cs typeface="Lato" panose="020F0502020204030203" pitchFamily="34" charset="0"/>
                      </a:endParaRPr>
                    </a:p>
                  </a:txBody>
                  <a:tcPr marL="92354" marR="92354" anchor="ctr"/>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11336</a:t>
                      </a:r>
                    </a:p>
                  </a:txBody>
                  <a:tcPr marL="9525" marR="9525" marT="9525" marB="0" anchor="b"/>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16037</a:t>
                      </a:r>
                    </a:p>
                  </a:txBody>
                  <a:tcPr marL="9525" marR="9525" marT="9525" marB="0" anchor="b"/>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176551</a:t>
                      </a:r>
                    </a:p>
                  </a:txBody>
                  <a:tcPr marL="9525" marR="9525" marT="9525" marB="0" anchor="b"/>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115871</a:t>
                      </a:r>
                    </a:p>
                  </a:txBody>
                  <a:tcPr marL="9525" marR="9525" marT="9525" marB="0" anchor="b"/>
                </a:tc>
                <a:extLst>
                  <a:ext uri="{0D108BD9-81ED-4DB2-BD59-A6C34878D82A}">
                    <a16:rowId xmlns:a16="http://schemas.microsoft.com/office/drawing/2014/main" val="4015549111"/>
                  </a:ext>
                </a:extLst>
              </a:tr>
              <a:tr h="29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rgbClr val="002060"/>
                          </a:solidFill>
                          <a:latin typeface="Gill Sans MT (Headings)"/>
                          <a:ea typeface="Lato" panose="020F0502020204030203" pitchFamily="34" charset="0"/>
                          <a:cs typeface="Lato" panose="020F0502020204030203" pitchFamily="34" charset="0"/>
                        </a:rPr>
                        <a:t>Stroke</a:t>
                      </a:r>
                    </a:p>
                  </a:txBody>
                  <a:tcPr marL="92354" marR="92354" anchor="ctr"/>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22984</a:t>
                      </a:r>
                    </a:p>
                  </a:txBody>
                  <a:tcPr marL="9525" marR="9525" marT="9525" marB="0" anchor="b"/>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4389</a:t>
                      </a:r>
                    </a:p>
                  </a:txBody>
                  <a:tcPr marL="9525" marR="9525" marT="9525" marB="0" anchor="b"/>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284742</a:t>
                      </a:r>
                    </a:p>
                  </a:txBody>
                  <a:tcPr marL="9525" marR="9525" marT="9525" marB="0" anchor="b"/>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7680</a:t>
                      </a:r>
                    </a:p>
                  </a:txBody>
                  <a:tcPr marL="9525" marR="9525" marT="9525" marB="0" anchor="b"/>
                </a:tc>
                <a:extLst>
                  <a:ext uri="{0D108BD9-81ED-4DB2-BD59-A6C34878D82A}">
                    <a16:rowId xmlns:a16="http://schemas.microsoft.com/office/drawing/2014/main" val="1492135992"/>
                  </a:ext>
                </a:extLst>
              </a:tr>
              <a:tr h="29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solidFill>
                            <a:srgbClr val="002060"/>
                          </a:solidFill>
                          <a:latin typeface="Gill Sans MT (Headings)"/>
                          <a:ea typeface="Lato" panose="020F0502020204030203" pitchFamily="34" charset="0"/>
                          <a:cs typeface="Lato" panose="020F0502020204030203" pitchFamily="34" charset="0"/>
                        </a:rPr>
                        <a:t>Alcohol Drinking</a:t>
                      </a:r>
                    </a:p>
                  </a:txBody>
                  <a:tcPr marL="92354" marR="92354" anchor="ctr"/>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26232</a:t>
                      </a:r>
                    </a:p>
                  </a:txBody>
                  <a:tcPr marL="9525" marR="9525" marT="9525" marB="0" anchor="b"/>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1141</a:t>
                      </a:r>
                    </a:p>
                  </a:txBody>
                  <a:tcPr marL="9525" marR="9525" marT="9525" marB="0" anchor="b"/>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271786</a:t>
                      </a:r>
                    </a:p>
                  </a:txBody>
                  <a:tcPr marL="9525" marR="9525" marT="9525" marB="0" anchor="b"/>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20636</a:t>
                      </a:r>
                    </a:p>
                  </a:txBody>
                  <a:tcPr marL="9525" marR="9525" marT="9525" marB="0" anchor="b"/>
                </a:tc>
                <a:extLst>
                  <a:ext uri="{0D108BD9-81ED-4DB2-BD59-A6C34878D82A}">
                    <a16:rowId xmlns:a16="http://schemas.microsoft.com/office/drawing/2014/main" val="2473755630"/>
                  </a:ext>
                </a:extLst>
              </a:tr>
              <a:tr h="29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rgbClr val="002060"/>
                          </a:solidFill>
                          <a:latin typeface="Gill Sans MT (Headings)"/>
                          <a:ea typeface="Lato" panose="020F0502020204030203" pitchFamily="34" charset="0"/>
                          <a:cs typeface="Lato" panose="020F0502020204030203" pitchFamily="34" charset="0"/>
                        </a:rPr>
                        <a:t>Physical Activities</a:t>
                      </a:r>
                      <a:r>
                        <a:rPr lang="en-US" sz="1200" kern="1200">
                          <a:solidFill>
                            <a:schemeClr val="dk1"/>
                          </a:solidFill>
                          <a:latin typeface="Gill Sans MT (Headings)"/>
                          <a:ea typeface="Lato" panose="020F0502020204030203" pitchFamily="34" charset="0"/>
                          <a:cs typeface="Lato" panose="020F0502020204030203" pitchFamily="34" charset="0"/>
                        </a:rPr>
                        <a:t> </a:t>
                      </a:r>
                    </a:p>
                  </a:txBody>
                  <a:tcPr marL="92354" marR="92354" anchor="ctr"/>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9884</a:t>
                      </a:r>
                    </a:p>
                  </a:txBody>
                  <a:tcPr marL="9525" marR="9525" marT="9525" marB="0" anchor="b"/>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17489</a:t>
                      </a:r>
                    </a:p>
                  </a:txBody>
                  <a:tcPr marL="9525" marR="9525" marT="9525" marB="0" anchor="b"/>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61954</a:t>
                      </a:r>
                    </a:p>
                  </a:txBody>
                  <a:tcPr marL="9525" marR="9525" marT="9525" marB="0" anchor="b"/>
                </a:tc>
                <a:tc>
                  <a:txBody>
                    <a:bodyPr/>
                    <a:lstStyle/>
                    <a:p>
                      <a:pPr algn="ctr" fontAlgn="b"/>
                      <a:r>
                        <a:rPr lang="en-IN" sz="1200" b="0" kern="1200">
                          <a:solidFill>
                            <a:srgbClr val="002060"/>
                          </a:solidFill>
                          <a:latin typeface="Gill Sans MT (Headings)"/>
                          <a:ea typeface="Lato" panose="020F0502020204030203" pitchFamily="34" charset="0"/>
                          <a:cs typeface="Lato" panose="020F0502020204030203" pitchFamily="34" charset="0"/>
                        </a:rPr>
                        <a:t>230468</a:t>
                      </a:r>
                    </a:p>
                  </a:txBody>
                  <a:tcPr marL="9525" marR="9525" marT="9525" marB="0" anchor="b"/>
                </a:tc>
                <a:extLst>
                  <a:ext uri="{0D108BD9-81ED-4DB2-BD59-A6C34878D82A}">
                    <a16:rowId xmlns:a16="http://schemas.microsoft.com/office/drawing/2014/main" val="887123879"/>
                  </a:ext>
                </a:extLst>
              </a:tr>
              <a:tr h="269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a:solidFill>
                          <a:srgbClr val="002060"/>
                        </a:solidFill>
                        <a:latin typeface="Gill Sans MT (Headings)"/>
                        <a:ea typeface="Lato" panose="020F0502020204030203" pitchFamily="34" charset="0"/>
                        <a:cs typeface="Lato" panose="020F0502020204030203" pitchFamily="34" charset="0"/>
                      </a:endParaRPr>
                    </a:p>
                  </a:txBody>
                  <a:tcPr marL="92354" marR="92354" anchor="ctr"/>
                </a:tc>
                <a:tc>
                  <a:txBody>
                    <a:bodyPr/>
                    <a:lstStyle/>
                    <a:p>
                      <a:pPr algn="ctr" fontAlgn="b"/>
                      <a:r>
                        <a:rPr lang="en-IN" sz="1400" b="1" kern="1200">
                          <a:solidFill>
                            <a:schemeClr val="tx1"/>
                          </a:solidFill>
                          <a:latin typeface="Gill Sans MT (Headings)"/>
                          <a:ea typeface="Lato" panose="020F0502020204030203" pitchFamily="34" charset="0"/>
                          <a:cs typeface="Lato" panose="020F0502020204030203" pitchFamily="34" charset="0"/>
                        </a:rPr>
                        <a:t>Female</a:t>
                      </a:r>
                    </a:p>
                  </a:txBody>
                  <a:tcPr marL="9525" marR="9525" marT="9525" marB="0" anchor="b"/>
                </a:tc>
                <a:tc>
                  <a:txBody>
                    <a:bodyPr/>
                    <a:lstStyle/>
                    <a:p>
                      <a:pPr algn="ctr" fontAlgn="b"/>
                      <a:r>
                        <a:rPr lang="en-IN" sz="1400" b="1" i="0" u="none" strike="noStrike">
                          <a:solidFill>
                            <a:srgbClr val="000000"/>
                          </a:solidFill>
                          <a:effectLst/>
                          <a:latin typeface="Gill Sans MT (Headings)"/>
                          <a:ea typeface="Lato" panose="020F0502020204030203" pitchFamily="34" charset="0"/>
                          <a:cs typeface="Lato" panose="020F0502020204030203" pitchFamily="34" charset="0"/>
                        </a:rPr>
                        <a:t>Male</a:t>
                      </a:r>
                    </a:p>
                  </a:txBody>
                  <a:tcPr marL="9525" marR="9525" marT="9525" marB="0" anchor="b"/>
                </a:tc>
                <a:tc>
                  <a:txBody>
                    <a:bodyPr/>
                    <a:lstStyle/>
                    <a:p>
                      <a:pPr algn="ctr" fontAlgn="b"/>
                      <a:r>
                        <a:rPr lang="en-IN" sz="1400" b="1" i="0" u="none" strike="noStrike">
                          <a:solidFill>
                            <a:srgbClr val="000000"/>
                          </a:solidFill>
                          <a:effectLst/>
                          <a:latin typeface="Gill Sans MT (Headings)"/>
                          <a:ea typeface="Lato" panose="020F0502020204030203" pitchFamily="34" charset="0"/>
                          <a:cs typeface="Lato" panose="020F0502020204030203" pitchFamily="34" charset="0"/>
                        </a:rPr>
                        <a:t>Female</a:t>
                      </a:r>
                    </a:p>
                  </a:txBody>
                  <a:tcPr marL="9525" marR="9525" marT="9525" marB="0" anchor="b"/>
                </a:tc>
                <a:tc>
                  <a:txBody>
                    <a:bodyPr/>
                    <a:lstStyle/>
                    <a:p>
                      <a:pPr algn="ctr" fontAlgn="b"/>
                      <a:r>
                        <a:rPr lang="en-IN" sz="1400" b="1" i="0" u="none" strike="noStrike">
                          <a:solidFill>
                            <a:srgbClr val="000000"/>
                          </a:solidFill>
                          <a:effectLst/>
                          <a:latin typeface="Gill Sans MT (Headings)"/>
                          <a:ea typeface="Lato" panose="020F0502020204030203" pitchFamily="34" charset="0"/>
                          <a:cs typeface="Lato" panose="020F0502020204030203" pitchFamily="34" charset="0"/>
                        </a:rPr>
                        <a:t>Male</a:t>
                      </a:r>
                    </a:p>
                  </a:txBody>
                  <a:tcPr marL="9525" marR="9525" marT="9525" marB="0" anchor="b"/>
                </a:tc>
                <a:extLst>
                  <a:ext uri="{0D108BD9-81ED-4DB2-BD59-A6C34878D82A}">
                    <a16:rowId xmlns:a16="http://schemas.microsoft.com/office/drawing/2014/main" val="4047126002"/>
                  </a:ext>
                </a:extLst>
              </a:tr>
              <a:tr h="294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rgbClr val="002060"/>
                          </a:solidFill>
                          <a:latin typeface="Gill Sans MT (Headings)"/>
                          <a:ea typeface="Lato" panose="020F0502020204030203" pitchFamily="34" charset="0"/>
                          <a:cs typeface="Lato" panose="020F0502020204030203" pitchFamily="34" charset="0"/>
                        </a:rPr>
                        <a:t>Gender</a:t>
                      </a:r>
                      <a:endParaRPr lang="en-US" sz="1200" kern="1200">
                        <a:solidFill>
                          <a:schemeClr val="dk1"/>
                        </a:solidFill>
                        <a:latin typeface="Gill Sans MT (Headings)"/>
                        <a:ea typeface="Lato" panose="020F0502020204030203" pitchFamily="34" charset="0"/>
                        <a:cs typeface="Lato" panose="020F0502020204030203" pitchFamily="34" charset="0"/>
                      </a:endParaRPr>
                    </a:p>
                  </a:txBody>
                  <a:tcPr marL="92354" marR="92354" anchor="ctr"/>
                </a:tc>
                <a:tc>
                  <a:txBody>
                    <a:bodyPr/>
                    <a:lstStyle/>
                    <a:p>
                      <a:pPr algn="ctr" fontAlgn="b"/>
                      <a:r>
                        <a:rPr lang="en-IN" sz="1200" b="0" i="0" u="none" strike="noStrike">
                          <a:solidFill>
                            <a:srgbClr val="002060"/>
                          </a:solidFill>
                          <a:effectLst/>
                          <a:latin typeface="Gill Sans MT (Headings)"/>
                          <a:ea typeface="Lato" panose="020F0502020204030203" pitchFamily="34" charset="0"/>
                          <a:cs typeface="Lato" panose="020F0502020204030203" pitchFamily="34" charset="0"/>
                        </a:rPr>
                        <a:t>11234</a:t>
                      </a:r>
                    </a:p>
                  </a:txBody>
                  <a:tcPr marL="9525" marR="9525" marT="9525" marB="0" anchor="b"/>
                </a:tc>
                <a:tc>
                  <a:txBody>
                    <a:bodyPr/>
                    <a:lstStyle/>
                    <a:p>
                      <a:pPr algn="ctr" fontAlgn="b"/>
                      <a:r>
                        <a:rPr lang="en-IN" sz="1200" b="0" i="0" u="none" strike="noStrike">
                          <a:solidFill>
                            <a:srgbClr val="002060"/>
                          </a:solidFill>
                          <a:effectLst/>
                          <a:latin typeface="Gill Sans MT (Headings)"/>
                          <a:ea typeface="Lato" panose="020F0502020204030203" pitchFamily="34" charset="0"/>
                          <a:cs typeface="Lato" panose="020F0502020204030203" pitchFamily="34" charset="0"/>
                        </a:rPr>
                        <a:t>16139</a:t>
                      </a:r>
                    </a:p>
                  </a:txBody>
                  <a:tcPr marL="9525" marR="9525" marT="9525" marB="0" anchor="b"/>
                </a:tc>
                <a:tc>
                  <a:txBody>
                    <a:bodyPr/>
                    <a:lstStyle/>
                    <a:p>
                      <a:pPr algn="ctr" fontAlgn="b"/>
                      <a:r>
                        <a:rPr lang="en-IN" sz="1200" b="0" i="0" u="none" strike="noStrike">
                          <a:solidFill>
                            <a:srgbClr val="002060"/>
                          </a:solidFill>
                          <a:effectLst/>
                          <a:latin typeface="Gill Sans MT (Headings)"/>
                          <a:ea typeface="Lato" panose="020F0502020204030203" pitchFamily="34" charset="0"/>
                          <a:cs typeface="Lato" panose="020F0502020204030203" pitchFamily="34" charset="0"/>
                        </a:rPr>
                        <a:t>156571</a:t>
                      </a:r>
                    </a:p>
                  </a:txBody>
                  <a:tcPr marL="9525" marR="9525" marT="9525" marB="0" anchor="b"/>
                </a:tc>
                <a:tc>
                  <a:txBody>
                    <a:bodyPr/>
                    <a:lstStyle/>
                    <a:p>
                      <a:pPr algn="ctr" fontAlgn="b"/>
                      <a:r>
                        <a:rPr lang="en-IN" sz="1200" b="0" i="0" u="none" strike="noStrike">
                          <a:solidFill>
                            <a:srgbClr val="002060"/>
                          </a:solidFill>
                          <a:effectLst/>
                          <a:latin typeface="Gill Sans MT (Headings)"/>
                          <a:ea typeface="Lato" panose="020F0502020204030203" pitchFamily="34" charset="0"/>
                          <a:cs typeface="Lato" panose="020F0502020204030203" pitchFamily="34" charset="0"/>
                        </a:rPr>
                        <a:t>135851</a:t>
                      </a:r>
                    </a:p>
                  </a:txBody>
                  <a:tcPr marL="9525" marR="9525" marT="9525" marB="0" anchor="b"/>
                </a:tc>
                <a:extLst>
                  <a:ext uri="{0D108BD9-81ED-4DB2-BD59-A6C34878D82A}">
                    <a16:rowId xmlns:a16="http://schemas.microsoft.com/office/drawing/2014/main" val="3715466982"/>
                  </a:ext>
                </a:extLst>
              </a:tr>
            </a:tbl>
          </a:graphicData>
        </a:graphic>
      </p:graphicFrame>
      <p:graphicFrame>
        <p:nvGraphicFramePr>
          <p:cNvPr id="49" name="Chart 48">
            <a:extLst>
              <a:ext uri="{FF2B5EF4-FFF2-40B4-BE49-F238E27FC236}">
                <a16:creationId xmlns:a16="http://schemas.microsoft.com/office/drawing/2014/main" id="{A11AE2FB-DD3D-8E4D-66C4-0BA58EA4202F}"/>
              </a:ext>
            </a:extLst>
          </p:cNvPr>
          <p:cNvGraphicFramePr/>
          <p:nvPr>
            <p:extLst>
              <p:ext uri="{D42A27DB-BD31-4B8C-83A1-F6EECF244321}">
                <p14:modId xmlns:p14="http://schemas.microsoft.com/office/powerpoint/2010/main" val="2433964036"/>
              </p:ext>
            </p:extLst>
          </p:nvPr>
        </p:nvGraphicFramePr>
        <p:xfrm>
          <a:off x="2766322" y="1765643"/>
          <a:ext cx="2323641" cy="23242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2" name="Chart 51">
            <a:extLst>
              <a:ext uri="{FF2B5EF4-FFF2-40B4-BE49-F238E27FC236}">
                <a16:creationId xmlns:a16="http://schemas.microsoft.com/office/drawing/2014/main" id="{BE633F4C-640A-A6D2-9525-51B0781EBF2B}"/>
              </a:ext>
            </a:extLst>
          </p:cNvPr>
          <p:cNvGraphicFramePr/>
          <p:nvPr>
            <p:extLst>
              <p:ext uri="{D42A27DB-BD31-4B8C-83A1-F6EECF244321}">
                <p14:modId xmlns:p14="http://schemas.microsoft.com/office/powerpoint/2010/main" val="3651075254"/>
              </p:ext>
            </p:extLst>
          </p:nvPr>
        </p:nvGraphicFramePr>
        <p:xfrm>
          <a:off x="588927" y="1707915"/>
          <a:ext cx="2160000" cy="23819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5" name="Chart 54">
            <a:extLst>
              <a:ext uri="{FF2B5EF4-FFF2-40B4-BE49-F238E27FC236}">
                <a16:creationId xmlns:a16="http://schemas.microsoft.com/office/drawing/2014/main" id="{8AB2DA2F-EB03-9B0A-4ECC-7E767BE3EFB1}"/>
              </a:ext>
            </a:extLst>
          </p:cNvPr>
          <p:cNvGraphicFramePr/>
          <p:nvPr>
            <p:extLst>
              <p:ext uri="{D42A27DB-BD31-4B8C-83A1-F6EECF244321}">
                <p14:modId xmlns:p14="http://schemas.microsoft.com/office/powerpoint/2010/main" val="3648627424"/>
              </p:ext>
            </p:extLst>
          </p:nvPr>
        </p:nvGraphicFramePr>
        <p:xfrm>
          <a:off x="5008030" y="1765643"/>
          <a:ext cx="2160000" cy="22671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8" name="Chart 57">
            <a:extLst>
              <a:ext uri="{FF2B5EF4-FFF2-40B4-BE49-F238E27FC236}">
                <a16:creationId xmlns:a16="http://schemas.microsoft.com/office/drawing/2014/main" id="{CC84E642-AAE4-D2EA-EE59-FCC0353EF4F3}"/>
              </a:ext>
            </a:extLst>
          </p:cNvPr>
          <p:cNvGraphicFramePr/>
          <p:nvPr>
            <p:extLst>
              <p:ext uri="{D42A27DB-BD31-4B8C-83A1-F6EECF244321}">
                <p14:modId xmlns:p14="http://schemas.microsoft.com/office/powerpoint/2010/main" val="14955751"/>
              </p:ext>
            </p:extLst>
          </p:nvPr>
        </p:nvGraphicFramePr>
        <p:xfrm>
          <a:off x="6972188" y="1707913"/>
          <a:ext cx="2160000" cy="23242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1" name="Chart 60">
            <a:extLst>
              <a:ext uri="{FF2B5EF4-FFF2-40B4-BE49-F238E27FC236}">
                <a16:creationId xmlns:a16="http://schemas.microsoft.com/office/drawing/2014/main" id="{0E5B6E1E-F60F-FC82-2D4D-0DDE53EAC6C6}"/>
              </a:ext>
            </a:extLst>
          </p:cNvPr>
          <p:cNvGraphicFramePr/>
          <p:nvPr>
            <p:extLst>
              <p:ext uri="{D42A27DB-BD31-4B8C-83A1-F6EECF244321}">
                <p14:modId xmlns:p14="http://schemas.microsoft.com/office/powerpoint/2010/main" val="37696126"/>
              </p:ext>
            </p:extLst>
          </p:nvPr>
        </p:nvGraphicFramePr>
        <p:xfrm>
          <a:off x="9130765" y="1707913"/>
          <a:ext cx="2160000" cy="238195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45126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title"/>
          </p:nvPr>
        </p:nvSpPr>
        <p:spPr/>
        <p:txBody>
          <a:bodyPr/>
          <a:lstStyle/>
          <a:p>
            <a:r>
              <a:rPr lang="en-US"/>
              <a:t>Exploratory  data  analysis </a:t>
            </a:r>
            <a:r>
              <a:rPr lang="en-US" sz="1200"/>
              <a:t>[2 of 3]</a:t>
            </a:r>
            <a:endParaRPr lang="en-US"/>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6</a:t>
            </a:fld>
            <a:endParaRPr lang="en-US"/>
          </a:p>
        </p:txBody>
      </p:sp>
      <p:sp>
        <p:nvSpPr>
          <p:cNvPr id="4" name="Text Placeholder 3">
            <a:extLst>
              <a:ext uri="{FF2B5EF4-FFF2-40B4-BE49-F238E27FC236}">
                <a16:creationId xmlns:a16="http://schemas.microsoft.com/office/drawing/2014/main" id="{6E736F04-FC63-450C-A537-84B44E31C7DF}"/>
              </a:ext>
            </a:extLst>
          </p:cNvPr>
          <p:cNvSpPr>
            <a:spLocks noGrp="1"/>
          </p:cNvSpPr>
          <p:nvPr>
            <p:ph type="body" sz="quarter" idx="12"/>
          </p:nvPr>
        </p:nvSpPr>
        <p:spPr/>
        <p:txBody>
          <a:bodyPr vert="horz" lIns="0" tIns="0" rIns="0" bIns="0" rtlCol="0" anchor="t">
            <a:noAutofit/>
          </a:bodyPr>
          <a:lstStyle/>
          <a:p>
            <a:r>
              <a:rPr lang="en-US"/>
              <a:t>SCATTER PLOTS</a:t>
            </a:r>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sp>
        <p:nvSpPr>
          <p:cNvPr id="13" name="TextBox 12">
            <a:extLst>
              <a:ext uri="{FF2B5EF4-FFF2-40B4-BE49-F238E27FC236}">
                <a16:creationId xmlns:a16="http://schemas.microsoft.com/office/drawing/2014/main" id="{E51A39FF-A6FF-4455-913B-AE779B9EA54C}"/>
              </a:ext>
            </a:extLst>
          </p:cNvPr>
          <p:cNvSpPr txBox="1"/>
          <p:nvPr/>
        </p:nvSpPr>
        <p:spPr>
          <a:xfrm>
            <a:off x="684000" y="2195063"/>
            <a:ext cx="6657486" cy="246221"/>
          </a:xfrm>
          <a:prstGeom prst="rect">
            <a:avLst/>
          </a:prstGeom>
          <a:noFill/>
        </p:spPr>
        <p:txBody>
          <a:bodyPr wrap="square" lIns="0" tIns="0" rIns="0" bIns="0" rtlCol="0" anchor="t">
            <a:spAutoFit/>
          </a:bodyPr>
          <a:lstStyle/>
          <a:p>
            <a:r>
              <a:rPr lang="en-US" sz="1600">
                <a:solidFill>
                  <a:schemeClr val="accent5">
                    <a:lumMod val="40000"/>
                    <a:lumOff val="60000"/>
                  </a:schemeClr>
                </a:solidFill>
                <a:latin typeface="+mj-lt"/>
                <a:ea typeface="Lato"/>
                <a:cs typeface="Lato"/>
              </a:rPr>
              <a:t>Gender and Age category wise - % of people having heart disease for each race</a:t>
            </a:r>
          </a:p>
        </p:txBody>
      </p:sp>
      <p:pic>
        <p:nvPicPr>
          <p:cNvPr id="6" name="Picture 7" descr="Chart, scatter chart&#10;&#10;Description automatically generated">
            <a:extLst>
              <a:ext uri="{FF2B5EF4-FFF2-40B4-BE49-F238E27FC236}">
                <a16:creationId xmlns:a16="http://schemas.microsoft.com/office/drawing/2014/main" id="{7F7B3EC5-4930-DE1D-FDBC-8FD1AC8D8C8D}"/>
              </a:ext>
            </a:extLst>
          </p:cNvPr>
          <p:cNvPicPr>
            <a:picLocks noChangeAspect="1"/>
          </p:cNvPicPr>
          <p:nvPr/>
        </p:nvPicPr>
        <p:blipFill rotWithShape="1">
          <a:blip r:embed="rId2"/>
          <a:srcRect t="1211" r="-123" b="242"/>
          <a:stretch/>
        </p:blipFill>
        <p:spPr>
          <a:xfrm>
            <a:off x="1708598" y="2497443"/>
            <a:ext cx="8774815" cy="4363827"/>
          </a:xfrm>
          <a:prstGeom prst="rect">
            <a:avLst/>
          </a:prstGeom>
        </p:spPr>
      </p:pic>
    </p:spTree>
    <p:extLst>
      <p:ext uri="{BB962C8B-B14F-4D97-AF65-F5344CB8AC3E}">
        <p14:creationId xmlns:p14="http://schemas.microsoft.com/office/powerpoint/2010/main" val="123205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title"/>
          </p:nvPr>
        </p:nvSpPr>
        <p:spPr/>
        <p:txBody>
          <a:bodyPr/>
          <a:lstStyle/>
          <a:p>
            <a:r>
              <a:rPr lang="en-US"/>
              <a:t>Exploratory  data  analysis </a:t>
            </a:r>
            <a:r>
              <a:rPr lang="en-US" sz="1200"/>
              <a:t>[3 of 3]</a:t>
            </a:r>
            <a:endParaRPr lang="en-US"/>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7</a:t>
            </a:fld>
            <a:endParaRPr lang="en-US"/>
          </a:p>
        </p:txBody>
      </p:sp>
      <p:sp>
        <p:nvSpPr>
          <p:cNvPr id="4" name="Text Placeholder 3">
            <a:extLst>
              <a:ext uri="{FF2B5EF4-FFF2-40B4-BE49-F238E27FC236}">
                <a16:creationId xmlns:a16="http://schemas.microsoft.com/office/drawing/2014/main" id="{6E736F04-FC63-450C-A537-84B44E31C7DF}"/>
              </a:ext>
            </a:extLst>
          </p:cNvPr>
          <p:cNvSpPr>
            <a:spLocks noGrp="1"/>
          </p:cNvSpPr>
          <p:nvPr>
            <p:ph type="body" sz="quarter" idx="12"/>
          </p:nvPr>
        </p:nvSpPr>
        <p:spPr/>
        <p:txBody>
          <a:bodyPr/>
          <a:lstStyle/>
          <a:p>
            <a:r>
              <a:rPr lang="en-US"/>
              <a:t>HISTOGRAMS</a:t>
            </a:r>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sp>
        <p:nvSpPr>
          <p:cNvPr id="13" name="TextBox 12">
            <a:extLst>
              <a:ext uri="{FF2B5EF4-FFF2-40B4-BE49-F238E27FC236}">
                <a16:creationId xmlns:a16="http://schemas.microsoft.com/office/drawing/2014/main" id="{E51A39FF-A6FF-4455-913B-AE779B9EA54C}"/>
              </a:ext>
            </a:extLst>
          </p:cNvPr>
          <p:cNvSpPr txBox="1"/>
          <p:nvPr/>
        </p:nvSpPr>
        <p:spPr>
          <a:xfrm>
            <a:off x="823969" y="2510560"/>
            <a:ext cx="2626938" cy="246221"/>
          </a:xfrm>
          <a:prstGeom prst="rect">
            <a:avLst/>
          </a:prstGeom>
          <a:noFill/>
        </p:spPr>
        <p:txBody>
          <a:bodyPr wrap="none" lIns="0" tIns="0" rIns="0" bIns="0" rtlCol="0">
            <a:spAutoFit/>
          </a:bodyPr>
          <a:lstStyle/>
          <a:p>
            <a:r>
              <a:rPr lang="en-US" sz="1600">
                <a:solidFill>
                  <a:schemeClr val="accent2"/>
                </a:solidFill>
                <a:latin typeface="+mj-lt"/>
                <a:ea typeface="Lato" panose="020F0502020204030203" pitchFamily="34" charset="0"/>
                <a:cs typeface="Lato" panose="020F0502020204030203" pitchFamily="34" charset="0"/>
              </a:rPr>
              <a:t>Heart disease based on the Age</a:t>
            </a:r>
          </a:p>
        </p:txBody>
      </p:sp>
      <p:sp>
        <p:nvSpPr>
          <p:cNvPr id="10" name="TextBox 9">
            <a:extLst>
              <a:ext uri="{FF2B5EF4-FFF2-40B4-BE49-F238E27FC236}">
                <a16:creationId xmlns:a16="http://schemas.microsoft.com/office/drawing/2014/main" id="{F0E996CB-E0C8-2CBD-A00C-F2DCBA4915E5}"/>
              </a:ext>
            </a:extLst>
          </p:cNvPr>
          <p:cNvSpPr txBox="1"/>
          <p:nvPr/>
        </p:nvSpPr>
        <p:spPr>
          <a:xfrm>
            <a:off x="6259420" y="2511921"/>
            <a:ext cx="3238194" cy="246221"/>
          </a:xfrm>
          <a:prstGeom prst="rect">
            <a:avLst/>
          </a:prstGeom>
          <a:noFill/>
        </p:spPr>
        <p:txBody>
          <a:bodyPr wrap="none" lIns="0" tIns="0" rIns="0" bIns="0" rtlCol="0">
            <a:spAutoFit/>
          </a:bodyPr>
          <a:lstStyle/>
          <a:p>
            <a:r>
              <a:rPr lang="en-US" sz="1600">
                <a:solidFill>
                  <a:schemeClr val="accent2"/>
                </a:solidFill>
                <a:latin typeface="+mj-lt"/>
                <a:ea typeface="Lato" panose="020F0502020204030203" pitchFamily="34" charset="0"/>
                <a:cs typeface="Lato" panose="020F0502020204030203" pitchFamily="34" charset="0"/>
              </a:rPr>
              <a:t>Comparison plot of Males and Females</a:t>
            </a:r>
          </a:p>
        </p:txBody>
      </p:sp>
      <p:pic>
        <p:nvPicPr>
          <p:cNvPr id="12" name="Picture 11" descr="Chart, histogram&#10;&#10;Description automatically generated">
            <a:extLst>
              <a:ext uri="{FF2B5EF4-FFF2-40B4-BE49-F238E27FC236}">
                <a16:creationId xmlns:a16="http://schemas.microsoft.com/office/drawing/2014/main" id="{018AD201-164B-5D45-9D73-332ECC39CD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19" y="2756830"/>
            <a:ext cx="4063943" cy="4085407"/>
          </a:xfrm>
          <a:prstGeom prst="rect">
            <a:avLst/>
          </a:prstGeom>
        </p:spPr>
      </p:pic>
      <p:pic>
        <p:nvPicPr>
          <p:cNvPr id="14" name="Picture 13">
            <a:extLst>
              <a:ext uri="{FF2B5EF4-FFF2-40B4-BE49-F238E27FC236}">
                <a16:creationId xmlns:a16="http://schemas.microsoft.com/office/drawing/2014/main" id="{6E3845CC-FE5F-AE29-1D18-861251BBF3EB}"/>
              </a:ext>
            </a:extLst>
          </p:cNvPr>
          <p:cNvPicPr>
            <a:picLocks noChangeAspect="1"/>
          </p:cNvPicPr>
          <p:nvPr/>
        </p:nvPicPr>
        <p:blipFill rotWithShape="1">
          <a:blip r:embed="rId3">
            <a:extLst>
              <a:ext uri="{28A0092B-C50C-407E-A947-70E740481C1C}">
                <a14:useLocalDpi xmlns:a14="http://schemas.microsoft.com/office/drawing/2010/main" val="0"/>
              </a:ext>
            </a:extLst>
          </a:blip>
          <a:srcRect t="1389" r="2034" b="3055"/>
          <a:stretch/>
        </p:blipFill>
        <p:spPr>
          <a:xfrm>
            <a:off x="4339313" y="2760502"/>
            <a:ext cx="7230453" cy="3987571"/>
          </a:xfrm>
          <a:prstGeom prst="rect">
            <a:avLst/>
          </a:prstGeom>
        </p:spPr>
      </p:pic>
    </p:spTree>
    <p:extLst>
      <p:ext uri="{BB962C8B-B14F-4D97-AF65-F5344CB8AC3E}">
        <p14:creationId xmlns:p14="http://schemas.microsoft.com/office/powerpoint/2010/main" val="369273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1123242-1802-4890-85C8-48524FEB9010}"/>
              </a:ext>
            </a:extLst>
          </p:cNvPr>
          <p:cNvSpPr>
            <a:spLocks noGrp="1"/>
          </p:cNvSpPr>
          <p:nvPr>
            <p:ph type="title"/>
          </p:nvPr>
        </p:nvSpPr>
        <p:spPr/>
        <p:txBody>
          <a:bodyPr/>
          <a:lstStyle/>
          <a:p>
            <a:r>
              <a:rPr lang="en-US"/>
              <a:t>MODEL selection </a:t>
            </a:r>
            <a:r>
              <a:rPr lang="en-US" sz="1400"/>
              <a:t>[1 of 4]</a:t>
            </a:r>
          </a:p>
        </p:txBody>
      </p:sp>
      <p:sp>
        <p:nvSpPr>
          <p:cNvPr id="4" name="Slide Number Placeholder 3">
            <a:extLst>
              <a:ext uri="{FF2B5EF4-FFF2-40B4-BE49-F238E27FC236}">
                <a16:creationId xmlns:a16="http://schemas.microsoft.com/office/drawing/2014/main" id="{65A32E52-1B70-4F84-B381-E9D9871504C5}"/>
              </a:ext>
            </a:extLst>
          </p:cNvPr>
          <p:cNvSpPr>
            <a:spLocks noGrp="1"/>
          </p:cNvSpPr>
          <p:nvPr>
            <p:ph type="sldNum" sz="quarter" idx="11"/>
          </p:nvPr>
        </p:nvSpPr>
        <p:spPr/>
        <p:txBody>
          <a:bodyPr/>
          <a:lstStyle/>
          <a:p>
            <a:fld id="{EECC7194-A4D0-457B-9D3E-53681723AFF7}" type="slidenum">
              <a:rPr lang="en-US" smtClean="0"/>
              <a:pPr/>
              <a:t>8</a:t>
            </a:fld>
            <a:endParaRPr lang="en-US"/>
          </a:p>
        </p:txBody>
      </p:sp>
      <p:sp>
        <p:nvSpPr>
          <p:cNvPr id="19" name="Text Placeholder 18">
            <a:extLst>
              <a:ext uri="{FF2B5EF4-FFF2-40B4-BE49-F238E27FC236}">
                <a16:creationId xmlns:a16="http://schemas.microsoft.com/office/drawing/2014/main" id="{5546E0D8-3EE8-4FA5-9941-005B12026C46}"/>
              </a:ext>
            </a:extLst>
          </p:cNvPr>
          <p:cNvSpPr>
            <a:spLocks noGrp="1"/>
          </p:cNvSpPr>
          <p:nvPr>
            <p:ph type="body" sz="quarter" idx="15"/>
          </p:nvPr>
        </p:nvSpPr>
        <p:spPr>
          <a:xfrm>
            <a:off x="722099" y="3857676"/>
            <a:ext cx="4640400" cy="2441987"/>
          </a:xfrm>
        </p:spPr>
        <p:txBody>
          <a:bodyPr vert="horz" lIns="108000" tIns="0" rIns="0" bIns="0" rtlCol="0" anchor="t">
            <a:noAutofit/>
          </a:bodyPr>
          <a:lstStyle/>
          <a:p>
            <a:pPr algn="just"/>
            <a:r>
              <a:rPr lang="en-US" sz="1600">
                <a:latin typeface="Gill Sans MT (Headings)"/>
              </a:rPr>
              <a:t>Simplest and best techniques for a binary classification</a:t>
            </a:r>
            <a:endParaRPr lang="en-US"/>
          </a:p>
          <a:p>
            <a:pPr algn="just"/>
            <a:r>
              <a:rPr lang="en-US" sz="1600" noProof="1">
                <a:latin typeface="Gill Sans MT (Headings)"/>
              </a:rPr>
              <a:t>Large difference between null and residual deviance, and lower AIC value</a:t>
            </a:r>
          </a:p>
          <a:p>
            <a:pPr algn="just"/>
            <a:r>
              <a:rPr lang="en-US" sz="1600" noProof="1">
                <a:latin typeface="Gill Sans MT (Headings)"/>
              </a:rPr>
              <a:t>Accuracy is 91.46%</a:t>
            </a:r>
          </a:p>
          <a:p>
            <a:pPr algn="just"/>
            <a:r>
              <a:rPr lang="en-US" sz="1600" noProof="1">
                <a:latin typeface="Gill Sans MT (Headings)"/>
              </a:rPr>
              <a:t>A precision score is 0.9176 </a:t>
            </a:r>
          </a:p>
          <a:p>
            <a:pPr algn="just"/>
            <a:r>
              <a:rPr lang="en-US" sz="1600" noProof="1">
                <a:latin typeface="Gill Sans MT (Headings)"/>
              </a:rPr>
              <a:t>F1 Score of 0.9552</a:t>
            </a:r>
          </a:p>
        </p:txBody>
      </p:sp>
      <p:sp>
        <p:nvSpPr>
          <p:cNvPr id="20" name="Text Placeholder 19">
            <a:extLst>
              <a:ext uri="{FF2B5EF4-FFF2-40B4-BE49-F238E27FC236}">
                <a16:creationId xmlns:a16="http://schemas.microsoft.com/office/drawing/2014/main" id="{DD2E6CBE-74EE-4EC6-97D7-36D6F95ED203}"/>
              </a:ext>
            </a:extLst>
          </p:cNvPr>
          <p:cNvSpPr>
            <a:spLocks noGrp="1"/>
          </p:cNvSpPr>
          <p:nvPr>
            <p:ph type="body" sz="quarter" idx="16"/>
          </p:nvPr>
        </p:nvSpPr>
        <p:spPr>
          <a:xfrm>
            <a:off x="787827" y="3068555"/>
            <a:ext cx="3276000" cy="360445"/>
          </a:xfrm>
        </p:spPr>
        <p:txBody>
          <a:bodyPr/>
          <a:lstStyle/>
          <a:p>
            <a:r>
              <a:rPr lang="en-US"/>
              <a:t>Logistic Regression </a:t>
            </a:r>
          </a:p>
        </p:txBody>
      </p:sp>
      <p:sp>
        <p:nvSpPr>
          <p:cNvPr id="30" name="object 7" descr="Beige rectangle">
            <a:extLst>
              <a:ext uri="{FF2B5EF4-FFF2-40B4-BE49-F238E27FC236}">
                <a16:creationId xmlns:a16="http://schemas.microsoft.com/office/drawing/2014/main" id="{1E04C292-AE6A-4666-9EA6-9D87F84CB793}"/>
              </a:ext>
            </a:extLst>
          </p:cNvPr>
          <p:cNvSpPr/>
          <p:nvPr/>
        </p:nvSpPr>
        <p:spPr bwMode="white">
          <a:xfrm>
            <a:off x="722098" y="1322785"/>
            <a:ext cx="4501065"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grpSp>
        <p:nvGrpSpPr>
          <p:cNvPr id="3" name="Group 2">
            <a:extLst>
              <a:ext uri="{FF2B5EF4-FFF2-40B4-BE49-F238E27FC236}">
                <a16:creationId xmlns:a16="http://schemas.microsoft.com/office/drawing/2014/main" id="{EC26C130-0A78-4033-83C0-068066B19375}"/>
              </a:ext>
              <a:ext uri="{C183D7F6-B498-43B3-948B-1728B52AA6E4}">
                <adec:decorative xmlns:adec="http://schemas.microsoft.com/office/drawing/2017/decorative" val="1"/>
              </a:ext>
            </a:extLst>
          </p:cNvPr>
          <p:cNvGrpSpPr/>
          <p:nvPr/>
        </p:nvGrpSpPr>
        <p:grpSpPr>
          <a:xfrm>
            <a:off x="787827" y="1655046"/>
            <a:ext cx="1200866" cy="1200866"/>
            <a:chOff x="5482999" y="1607028"/>
            <a:chExt cx="1200866" cy="1200866"/>
          </a:xfrm>
        </p:grpSpPr>
        <p:sp>
          <p:nvSpPr>
            <p:cNvPr id="84" name="Rectangle 83">
              <a:extLst>
                <a:ext uri="{FF2B5EF4-FFF2-40B4-BE49-F238E27FC236}">
                  <a16:creationId xmlns:a16="http://schemas.microsoft.com/office/drawing/2014/main" id="{97FF1BC4-6B01-43E0-9719-53942A96A464}"/>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9E8DB26-A207-4225-BABF-5E16AD0A8A72}"/>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708823C3-08F1-DAAF-3B5D-662581ACD298}"/>
              </a:ext>
            </a:extLst>
          </p:cNvPr>
          <p:cNvPicPr>
            <a:picLocks noChangeAspect="1"/>
          </p:cNvPicPr>
          <p:nvPr/>
        </p:nvPicPr>
        <p:blipFill>
          <a:blip r:embed="rId2"/>
          <a:stretch>
            <a:fillRect/>
          </a:stretch>
        </p:blipFill>
        <p:spPr>
          <a:xfrm>
            <a:off x="1045312" y="1934931"/>
            <a:ext cx="685896" cy="704948"/>
          </a:xfrm>
          <a:prstGeom prst="rect">
            <a:avLst/>
          </a:prstGeom>
        </p:spPr>
      </p:pic>
      <p:pic>
        <p:nvPicPr>
          <p:cNvPr id="39" name="Picture 38">
            <a:extLst>
              <a:ext uri="{FF2B5EF4-FFF2-40B4-BE49-F238E27FC236}">
                <a16:creationId xmlns:a16="http://schemas.microsoft.com/office/drawing/2014/main" id="{27F67E94-7650-2303-D672-CFF75F83C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232" y="3498274"/>
            <a:ext cx="4428000" cy="3243553"/>
          </a:xfrm>
          <a:prstGeom prst="rect">
            <a:avLst/>
          </a:prstGeom>
        </p:spPr>
      </p:pic>
    </p:spTree>
    <p:extLst>
      <p:ext uri="{BB962C8B-B14F-4D97-AF65-F5344CB8AC3E}">
        <p14:creationId xmlns:p14="http://schemas.microsoft.com/office/powerpoint/2010/main" val="426447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1123242-1802-4890-85C8-48524FEB9010}"/>
              </a:ext>
            </a:extLst>
          </p:cNvPr>
          <p:cNvSpPr>
            <a:spLocks noGrp="1"/>
          </p:cNvSpPr>
          <p:nvPr>
            <p:ph type="title"/>
          </p:nvPr>
        </p:nvSpPr>
        <p:spPr>
          <a:xfrm>
            <a:off x="597736" y="750677"/>
            <a:ext cx="7560000" cy="370166"/>
          </a:xfrm>
        </p:spPr>
        <p:txBody>
          <a:bodyPr/>
          <a:lstStyle/>
          <a:p>
            <a:r>
              <a:rPr lang="en-US"/>
              <a:t>MODEL selection </a:t>
            </a:r>
            <a:r>
              <a:rPr lang="en-US" sz="1400"/>
              <a:t>[2 of 4]</a:t>
            </a:r>
          </a:p>
        </p:txBody>
      </p:sp>
      <p:sp>
        <p:nvSpPr>
          <p:cNvPr id="4" name="Slide Number Placeholder 3">
            <a:extLst>
              <a:ext uri="{FF2B5EF4-FFF2-40B4-BE49-F238E27FC236}">
                <a16:creationId xmlns:a16="http://schemas.microsoft.com/office/drawing/2014/main" id="{65A32E52-1B70-4F84-B381-E9D9871504C5}"/>
              </a:ext>
            </a:extLst>
          </p:cNvPr>
          <p:cNvSpPr>
            <a:spLocks noGrp="1"/>
          </p:cNvSpPr>
          <p:nvPr>
            <p:ph type="sldNum" sz="quarter" idx="11"/>
          </p:nvPr>
        </p:nvSpPr>
        <p:spPr/>
        <p:txBody>
          <a:bodyPr/>
          <a:lstStyle/>
          <a:p>
            <a:fld id="{EECC7194-A4D0-457B-9D3E-53681723AFF7}" type="slidenum">
              <a:rPr lang="en-US" smtClean="0"/>
              <a:pPr/>
              <a:t>9</a:t>
            </a:fld>
            <a:endParaRPr lang="en-US"/>
          </a:p>
        </p:txBody>
      </p:sp>
      <p:sp>
        <p:nvSpPr>
          <p:cNvPr id="19" name="Text Placeholder 18">
            <a:extLst>
              <a:ext uri="{FF2B5EF4-FFF2-40B4-BE49-F238E27FC236}">
                <a16:creationId xmlns:a16="http://schemas.microsoft.com/office/drawing/2014/main" id="{5546E0D8-3EE8-4FA5-9941-005B12026C46}"/>
              </a:ext>
            </a:extLst>
          </p:cNvPr>
          <p:cNvSpPr>
            <a:spLocks noGrp="1"/>
          </p:cNvSpPr>
          <p:nvPr>
            <p:ph type="body" sz="quarter" idx="15"/>
          </p:nvPr>
        </p:nvSpPr>
        <p:spPr>
          <a:xfrm>
            <a:off x="678968" y="3687362"/>
            <a:ext cx="5412065" cy="3098045"/>
          </a:xfrm>
        </p:spPr>
        <p:txBody>
          <a:bodyPr vert="horz" lIns="108000" tIns="0" rIns="0" bIns="0" rtlCol="0" anchor="t">
            <a:noAutofit/>
          </a:bodyPr>
          <a:lstStyle/>
          <a:p>
            <a:pPr algn="just"/>
            <a:r>
              <a:rPr lang="en-US" sz="1600">
                <a:latin typeface="Gill Sans MT (Headings)"/>
              </a:rPr>
              <a:t>A supervised machine learning algorithm for performing classification and regression analysis</a:t>
            </a:r>
            <a:endParaRPr lang="en-US"/>
          </a:p>
          <a:p>
            <a:pPr algn="just"/>
            <a:r>
              <a:rPr lang="en-US" sz="1600" noProof="1">
                <a:latin typeface="Gill Sans MT (Headings)"/>
              </a:rPr>
              <a:t>Fit RBF SVM models for 100 partitions, each of them includes 1,000 observations </a:t>
            </a:r>
          </a:p>
          <a:p>
            <a:pPr algn="just"/>
            <a:r>
              <a:rPr lang="en-US" sz="1600" noProof="1">
                <a:latin typeface="Gill Sans MT (Headings)"/>
              </a:rPr>
              <a:t>Average acuracy: 91.42% with a std of 0.0005525</a:t>
            </a:r>
            <a:endParaRPr lang="en-US" sz="1600" noProof="1">
              <a:latin typeface="Gill Sans MT (Headings)"/>
              <a:ea typeface="+mn-lt"/>
              <a:cs typeface="+mn-lt"/>
            </a:endParaRPr>
          </a:p>
          <a:p>
            <a:pPr algn="just"/>
            <a:r>
              <a:rPr lang="en-US" sz="1600" noProof="1">
                <a:solidFill>
                  <a:srgbClr val="000000"/>
                </a:solidFill>
                <a:latin typeface="Gill Sans MT (Headings)"/>
              </a:rPr>
              <a:t>In one partiton:</a:t>
            </a:r>
          </a:p>
          <a:p>
            <a:pPr lvl="2" algn="just">
              <a:buFont typeface="Courier New" panose="020B0604020202020204" pitchFamily="34" charset="0"/>
              <a:buChar char="o"/>
            </a:pPr>
            <a:r>
              <a:rPr lang="en-US" sz="1600" noProof="1">
                <a:solidFill>
                  <a:srgbClr val="000000"/>
                </a:solidFill>
                <a:latin typeface="Gill Sans MT (Headings)"/>
              </a:rPr>
              <a:t>Accuracy is 91.45%</a:t>
            </a:r>
            <a:endParaRPr lang="en-US" sz="1600">
              <a:solidFill>
                <a:srgbClr val="000000"/>
              </a:solidFill>
              <a:latin typeface="Arial "/>
            </a:endParaRPr>
          </a:p>
          <a:p>
            <a:pPr lvl="2" algn="just">
              <a:buFont typeface="Courier New" panose="020B0604020202020204" pitchFamily="34" charset="0"/>
              <a:buChar char="o"/>
            </a:pPr>
            <a:r>
              <a:rPr lang="en-US" sz="1600" noProof="1">
                <a:solidFill>
                  <a:srgbClr val="000000"/>
                </a:solidFill>
                <a:latin typeface="Gill Sans MT (Headings)"/>
              </a:rPr>
              <a:t>A precision score is 0.917 </a:t>
            </a:r>
            <a:endParaRPr lang="en-US" sz="1600">
              <a:solidFill>
                <a:srgbClr val="000000"/>
              </a:solidFill>
              <a:latin typeface="Arial "/>
            </a:endParaRPr>
          </a:p>
          <a:p>
            <a:pPr lvl="2" algn="just">
              <a:buClr>
                <a:srgbClr val="808080"/>
              </a:buClr>
              <a:buFont typeface="Courier New" panose="020B0604020202020204" pitchFamily="34" charset="0"/>
              <a:buChar char="o"/>
            </a:pPr>
            <a:r>
              <a:rPr lang="en-US" sz="1600" noProof="1">
                <a:solidFill>
                  <a:srgbClr val="000000"/>
                </a:solidFill>
                <a:latin typeface="Gill Sans MT (Headings)"/>
              </a:rPr>
              <a:t>F1 Score of 0.9552</a:t>
            </a:r>
            <a:endParaRPr lang="en-US" sz="1600">
              <a:solidFill>
                <a:srgbClr val="000000"/>
              </a:solidFill>
              <a:latin typeface="Arial "/>
            </a:endParaRPr>
          </a:p>
        </p:txBody>
      </p:sp>
      <p:sp>
        <p:nvSpPr>
          <p:cNvPr id="20" name="Text Placeholder 19">
            <a:extLst>
              <a:ext uri="{FF2B5EF4-FFF2-40B4-BE49-F238E27FC236}">
                <a16:creationId xmlns:a16="http://schemas.microsoft.com/office/drawing/2014/main" id="{DD2E6CBE-74EE-4EC6-97D7-36D6F95ED203}"/>
              </a:ext>
            </a:extLst>
          </p:cNvPr>
          <p:cNvSpPr>
            <a:spLocks noGrp="1"/>
          </p:cNvSpPr>
          <p:nvPr>
            <p:ph type="body" sz="quarter" idx="16"/>
          </p:nvPr>
        </p:nvSpPr>
        <p:spPr>
          <a:xfrm>
            <a:off x="787827" y="3068555"/>
            <a:ext cx="3276000" cy="360445"/>
          </a:xfrm>
        </p:spPr>
        <p:txBody>
          <a:bodyPr/>
          <a:lstStyle/>
          <a:p>
            <a:r>
              <a:rPr lang="en-US"/>
              <a:t>SVM - Support Vector Machine</a:t>
            </a:r>
          </a:p>
        </p:txBody>
      </p:sp>
      <p:sp>
        <p:nvSpPr>
          <p:cNvPr id="30" name="object 7" descr="Beige rectangle">
            <a:extLst>
              <a:ext uri="{FF2B5EF4-FFF2-40B4-BE49-F238E27FC236}">
                <a16:creationId xmlns:a16="http://schemas.microsoft.com/office/drawing/2014/main" id="{1E04C292-AE6A-4666-9EA6-9D87F84CB793}"/>
              </a:ext>
            </a:extLst>
          </p:cNvPr>
          <p:cNvSpPr/>
          <p:nvPr/>
        </p:nvSpPr>
        <p:spPr bwMode="white">
          <a:xfrm>
            <a:off x="722098" y="1322785"/>
            <a:ext cx="4501065"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grpSp>
        <p:nvGrpSpPr>
          <p:cNvPr id="3" name="Group 2">
            <a:extLst>
              <a:ext uri="{FF2B5EF4-FFF2-40B4-BE49-F238E27FC236}">
                <a16:creationId xmlns:a16="http://schemas.microsoft.com/office/drawing/2014/main" id="{EC26C130-0A78-4033-83C0-068066B19375}"/>
              </a:ext>
              <a:ext uri="{C183D7F6-B498-43B3-948B-1728B52AA6E4}">
                <adec:decorative xmlns:adec="http://schemas.microsoft.com/office/drawing/2017/decorative" val="1"/>
              </a:ext>
            </a:extLst>
          </p:cNvPr>
          <p:cNvGrpSpPr/>
          <p:nvPr/>
        </p:nvGrpSpPr>
        <p:grpSpPr>
          <a:xfrm>
            <a:off x="787827" y="1655046"/>
            <a:ext cx="1200866" cy="1200866"/>
            <a:chOff x="5482999" y="1607028"/>
            <a:chExt cx="1200866" cy="1200866"/>
          </a:xfrm>
        </p:grpSpPr>
        <p:sp>
          <p:nvSpPr>
            <p:cNvPr id="84" name="Rectangle 83">
              <a:extLst>
                <a:ext uri="{FF2B5EF4-FFF2-40B4-BE49-F238E27FC236}">
                  <a16:creationId xmlns:a16="http://schemas.microsoft.com/office/drawing/2014/main" id="{97FF1BC4-6B01-43E0-9719-53942A96A464}"/>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9E8DB26-A207-4225-BABF-5E16AD0A8A72}"/>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708823C3-08F1-DAAF-3B5D-662581ACD298}"/>
              </a:ext>
            </a:extLst>
          </p:cNvPr>
          <p:cNvPicPr>
            <a:picLocks noChangeAspect="1"/>
          </p:cNvPicPr>
          <p:nvPr/>
        </p:nvPicPr>
        <p:blipFill>
          <a:blip r:embed="rId2"/>
          <a:stretch>
            <a:fillRect/>
          </a:stretch>
        </p:blipFill>
        <p:spPr>
          <a:xfrm>
            <a:off x="1045312" y="1934931"/>
            <a:ext cx="685896" cy="704948"/>
          </a:xfrm>
          <a:prstGeom prst="rect">
            <a:avLst/>
          </a:prstGeom>
        </p:spPr>
      </p:pic>
      <p:pic>
        <p:nvPicPr>
          <p:cNvPr id="11" name="Picture 10">
            <a:extLst>
              <a:ext uri="{FF2B5EF4-FFF2-40B4-BE49-F238E27FC236}">
                <a16:creationId xmlns:a16="http://schemas.microsoft.com/office/drawing/2014/main" id="{DF91A75A-2D32-B4E9-7447-6785182275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6330033" y="3589625"/>
            <a:ext cx="4667022" cy="3157539"/>
          </a:xfrm>
          <a:prstGeom prst="rect">
            <a:avLst/>
          </a:prstGeom>
        </p:spPr>
      </p:pic>
    </p:spTree>
    <p:extLst>
      <p:ext uri="{BB962C8B-B14F-4D97-AF65-F5344CB8AC3E}">
        <p14:creationId xmlns:p14="http://schemas.microsoft.com/office/powerpoint/2010/main" val="546725981"/>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BDB64-2AF8-42D4-96C8-B6B6F098993C}">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533BAED8-F9E7-4D41-86E9-333473F909FD}">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Healthcare Industry Heart Disease - 2020 annual CDC survey  data</vt:lpstr>
      <vt:lpstr>objective</vt:lpstr>
      <vt:lpstr>agenda</vt:lpstr>
      <vt:lpstr>dataset outlook</vt:lpstr>
      <vt:lpstr>Exploratory  data  analysis [1 of 3]</vt:lpstr>
      <vt:lpstr>Exploratory  data  analysis [2 of 3]</vt:lpstr>
      <vt:lpstr>Exploratory  data  analysis [3 of 3]</vt:lpstr>
      <vt:lpstr>MODEL selection [1 of 4]</vt:lpstr>
      <vt:lpstr>MODEL selection [2 of 4]</vt:lpstr>
      <vt:lpstr>MODEL selection [3 of 4]</vt:lpstr>
      <vt:lpstr>MODEL SELECTION [4 of 4] </vt:lpstr>
      <vt:lpstr>Model comparison</vt:lpstr>
      <vt:lpstr>Interpretations and Recommendations </vt:lpstr>
      <vt:lpstr>Question and answer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healthcare OFFICE solution</dc:title>
  <dc:creator>Jay Haresh Vora</dc:creator>
  <cp:revision>4</cp:revision>
  <dcterms:created xsi:type="dcterms:W3CDTF">2022-05-11T21:16:05Z</dcterms:created>
  <dcterms:modified xsi:type="dcterms:W3CDTF">2022-05-18T21:27:59Z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