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7" r:id="rId3"/>
    <p:sldId id="285" r:id="rId4"/>
    <p:sldId id="269" r:id="rId5"/>
    <p:sldId id="258" r:id="rId6"/>
    <p:sldId id="265" r:id="rId7"/>
    <p:sldId id="266" r:id="rId8"/>
    <p:sldId id="267" r:id="rId9"/>
    <p:sldId id="268" r:id="rId10"/>
    <p:sldId id="279" r:id="rId11"/>
    <p:sldId id="280" r:id="rId12"/>
    <p:sldId id="271" r:id="rId13"/>
    <p:sldId id="260" r:id="rId14"/>
    <p:sldId id="270" r:id="rId15"/>
    <p:sldId id="274" r:id="rId16"/>
    <p:sldId id="275" r:id="rId17"/>
    <p:sldId id="281" r:id="rId18"/>
    <p:sldId id="276" r:id="rId19"/>
    <p:sldId id="277" r:id="rId20"/>
    <p:sldId id="261" r:id="rId21"/>
    <p:sldId id="282" r:id="rId22"/>
    <p:sldId id="284" r:id="rId23"/>
    <p:sldId id="262" r:id="rId24"/>
    <p:sldId id="263" r:id="rId25"/>
    <p:sldId id="26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80986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8390504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9220052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34674934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19779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8245126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7/3/2022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066704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6776418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17822106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30466522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0361934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50179"/>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machinelearningmastery.com/feature-selection-machine-learning-python/" TargetMode="External" /><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 Id="rId4" Type="http://schemas.openxmlformats.org/officeDocument/2006/relationships/hyperlink" Target="https://towardsdatascience.com/beginners-guide-to-xgboost-for-classification-problems-50f75aac5390" TargetMode="External" /></Relationships>
</file>

<file path=ppt/slides/_rels/slide16.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www.datacamp.com/tutorial/decision-tree-classification-python" TargetMode="External" /><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hyperlink" Target="https://machinelearningmastery.com/feature-selection-machine-learning-python/" TargetMode="External" /><Relationship Id="rId7" Type="http://schemas.openxmlformats.org/officeDocument/2006/relationships/hyperlink" Target="https://towardsdatascience.com/beginners-guide-to-xgboost-for-classification-problems-50f75aac5390" TargetMode="External" /><Relationship Id="rId2" Type="http://schemas.openxmlformats.org/officeDocument/2006/relationships/hyperlink" Target="https://stackoverflow.com/questions/1249548/side-by-side-plots-with-ggplot2" TargetMode="External" /><Relationship Id="rId1" Type="http://schemas.openxmlformats.org/officeDocument/2006/relationships/slideLayout" Target="../slideLayouts/slideLayout2.xml" /><Relationship Id="rId6" Type="http://schemas.openxmlformats.org/officeDocument/2006/relationships/hyperlink" Target="https://www.datacamp.com/tutorial/decision-tree-classification-python" TargetMode="External" /><Relationship Id="rId5" Type="http://schemas.openxmlformats.org/officeDocument/2006/relationships/hyperlink" Target="https://stackoverflow.com/questions/58868256/scikit-learn-label-encoder-resulting-in-error-argument-must-be-a-string-or-numb" TargetMode="External" /><Relationship Id="rId4" Type="http://schemas.openxmlformats.org/officeDocument/2006/relationships/hyperlink" Target="https://stackoverflow.com/questions/52269187/facing-valueerror-target-is-multiclass-but-average-binary" TargetMode="External" /></Relationships>
</file>

<file path=ppt/slides/_rels/slide25.xml.rels><?xml version="1.0" encoding="UTF-8" standalone="yes"?>
<Relationships xmlns="http://schemas.openxmlformats.org/package/2006/relationships"><Relationship Id="rId3" Type="http://schemas.openxmlformats.org/officeDocument/2006/relationships/image" Target="../media/image25.svg" /><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6638" y="-132444"/>
            <a:ext cx="10058400" cy="3566160"/>
          </a:xfrm>
        </p:spPr>
        <p:txBody>
          <a:bodyPr/>
          <a:lstStyle/>
          <a:p>
            <a:r>
              <a:rPr lang="en-US">
                <a:latin typeface="Times New Roman"/>
                <a:cs typeface="Times New Roman"/>
              </a:rPr>
              <a:t>Merry Maids Sales</a:t>
            </a:r>
          </a:p>
        </p:txBody>
      </p:sp>
      <p:sp>
        <p:nvSpPr>
          <p:cNvPr id="3" name="Subtitle 2"/>
          <p:cNvSpPr>
            <a:spLocks noGrp="1"/>
          </p:cNvSpPr>
          <p:nvPr>
            <p:ph type="subTitle" idx="1"/>
          </p:nvPr>
        </p:nvSpPr>
        <p:spPr>
          <a:xfrm>
            <a:off x="1071296" y="3707997"/>
            <a:ext cx="10058400" cy="1143000"/>
          </a:xfrm>
        </p:spPr>
        <p:txBody>
          <a:bodyPr vert="horz" lIns="91440" tIns="45720" rIns="91440" bIns="45720" rtlCol="0" anchor="t">
            <a:normAutofit/>
          </a:bodyPr>
          <a:lstStyle/>
          <a:p>
            <a:r>
              <a:rPr lang="en-US" sz="2800" b="1" dirty="0">
                <a:latin typeface="Times New Roman"/>
                <a:cs typeface="Times New Roman"/>
              </a:rPr>
              <a:t>data Analysis  AND MODELING</a:t>
            </a:r>
          </a:p>
        </p:txBody>
      </p:sp>
      <p:sp>
        <p:nvSpPr>
          <p:cNvPr id="4" name="TextBox 3">
            <a:extLst>
              <a:ext uri="{FF2B5EF4-FFF2-40B4-BE49-F238E27FC236}">
                <a16:creationId xmlns:a16="http://schemas.microsoft.com/office/drawing/2014/main" id="{ABD9714C-B1B5-D64D-EAF7-20EBA814A846}"/>
              </a:ext>
            </a:extLst>
          </p:cNvPr>
          <p:cNvSpPr txBox="1"/>
          <p:nvPr/>
        </p:nvSpPr>
        <p:spPr>
          <a:xfrm>
            <a:off x="7412966" y="5026325"/>
            <a:ext cx="5230483"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chemeClr val="tx1">
                    <a:lumMod val="75000"/>
                    <a:lumOff val="25000"/>
                  </a:schemeClr>
                </a:solidFill>
                <a:latin typeface="Times New Roman"/>
                <a:ea typeface="+mn-lt"/>
                <a:cs typeface="+mn-lt"/>
              </a:rPr>
              <a:t>Lakshmi Sravya </a:t>
            </a:r>
            <a:r>
              <a:rPr lang="en-US" sz="1400" dirty="0" err="1">
                <a:solidFill>
                  <a:schemeClr val="tx1">
                    <a:lumMod val="75000"/>
                    <a:lumOff val="25000"/>
                  </a:schemeClr>
                </a:solidFill>
                <a:latin typeface="Times New Roman"/>
                <a:ea typeface="+mn-lt"/>
                <a:cs typeface="+mn-lt"/>
              </a:rPr>
              <a:t>Vedantham</a:t>
            </a:r>
            <a:r>
              <a:rPr lang="en-US" sz="1400" dirty="0">
                <a:solidFill>
                  <a:schemeClr val="tx1">
                    <a:lumMod val="75000"/>
                    <a:lumOff val="25000"/>
                  </a:schemeClr>
                </a:solidFill>
                <a:latin typeface="Times New Roman"/>
                <a:ea typeface="+mn-lt"/>
                <a:cs typeface="+mn-lt"/>
              </a:rPr>
              <a:t> </a:t>
            </a:r>
            <a:r>
              <a:rPr lang="en-CA" sz="1400" dirty="0">
                <a:solidFill>
                  <a:schemeClr val="tx1">
                    <a:lumMod val="75000"/>
                    <a:lumOff val="25000"/>
                  </a:schemeClr>
                </a:solidFill>
                <a:latin typeface="Times New Roman"/>
                <a:ea typeface="+mn-lt"/>
                <a:cs typeface="+mn-lt"/>
              </a:rPr>
              <a:t> (</a:t>
            </a:r>
            <a:r>
              <a:rPr lang="en-US" sz="1400" dirty="0">
                <a:solidFill>
                  <a:schemeClr val="tx1">
                    <a:lumMod val="75000"/>
                    <a:lumOff val="25000"/>
                  </a:schemeClr>
                </a:solidFill>
                <a:latin typeface="Times New Roman"/>
                <a:ea typeface="+mn-lt"/>
                <a:cs typeface="+mn-lt"/>
              </a:rPr>
              <a:t>002989684</a:t>
            </a:r>
            <a:r>
              <a:rPr lang="en-CA" sz="1400" dirty="0">
                <a:solidFill>
                  <a:schemeClr val="tx1">
                    <a:lumMod val="75000"/>
                    <a:lumOff val="25000"/>
                  </a:schemeClr>
                </a:solidFill>
                <a:latin typeface="Times New Roman"/>
                <a:ea typeface="+mn-lt"/>
                <a:cs typeface="+mn-lt"/>
              </a:rPr>
              <a:t>)</a:t>
            </a:r>
            <a:endParaRPr lang="en-US" sz="1400" dirty="0">
              <a:solidFill>
                <a:schemeClr val="tx1">
                  <a:lumMod val="75000"/>
                  <a:lumOff val="25000"/>
                </a:schemeClr>
              </a:solidFill>
              <a:latin typeface="Times New Roman"/>
              <a:ea typeface="+mn-lt"/>
              <a:cs typeface="+mn-lt"/>
            </a:endParaRPr>
          </a:p>
          <a:p>
            <a:pPr algn="ctr"/>
            <a:r>
              <a:rPr lang="en-CA" sz="1400" dirty="0">
                <a:solidFill>
                  <a:schemeClr val="tx1">
                    <a:lumMod val="75000"/>
                    <a:lumOff val="25000"/>
                  </a:schemeClr>
                </a:solidFill>
                <a:latin typeface="Times New Roman"/>
                <a:ea typeface="+mn-lt"/>
                <a:cs typeface="Times New Roman"/>
              </a:rPr>
              <a:t>Manjot Singh (</a:t>
            </a:r>
            <a:r>
              <a:rPr lang="en-CA" sz="1400">
                <a:solidFill>
                  <a:schemeClr val="tx1">
                    <a:lumMod val="75000"/>
                    <a:lumOff val="25000"/>
                  </a:schemeClr>
                </a:solidFill>
                <a:latin typeface="Times New Roman"/>
                <a:ea typeface="+mn-lt"/>
                <a:cs typeface="Times New Roman"/>
              </a:rPr>
              <a:t>002981052)</a:t>
            </a:r>
            <a:endParaRPr lang="en-US" sz="1400">
              <a:solidFill>
                <a:schemeClr val="tx1">
                  <a:lumMod val="75000"/>
                  <a:lumOff val="25000"/>
                </a:schemeClr>
              </a:solidFill>
              <a:latin typeface="Times New Roman"/>
              <a:ea typeface="+mn-lt"/>
              <a:cs typeface="Times New Roman"/>
            </a:endParaRPr>
          </a:p>
          <a:p>
            <a:pPr algn="ctr"/>
            <a:r>
              <a:rPr lang="en-US" sz="1400">
                <a:solidFill>
                  <a:schemeClr val="tx1">
                    <a:lumMod val="75000"/>
                    <a:lumOff val="25000"/>
                  </a:schemeClr>
                </a:solidFill>
                <a:latin typeface="Times New Roman"/>
                <a:ea typeface="+mn-lt"/>
                <a:cs typeface="Times New Roman"/>
              </a:rPr>
              <a:t>Rishabh S Thomas (002195467)</a:t>
            </a:r>
          </a:p>
          <a:p>
            <a:pPr algn="ctr"/>
            <a:r>
              <a:rPr lang="en-US" sz="1400">
                <a:latin typeface="Times New Roman"/>
                <a:ea typeface="+mn-lt"/>
                <a:cs typeface="+mn-lt"/>
              </a:rPr>
              <a:t>Instructor </a:t>
            </a:r>
            <a:r>
              <a:rPr lang="en-US" sz="1400" dirty="0">
                <a:latin typeface="Times New Roman"/>
                <a:ea typeface="+mn-lt"/>
                <a:cs typeface="+mn-lt"/>
              </a:rPr>
              <a:t>- Mathew Goodwin</a:t>
            </a:r>
          </a:p>
          <a:p>
            <a:pPr algn="ctr"/>
            <a:r>
              <a:rPr lang="en-CA" sz="1400" dirty="0">
                <a:latin typeface="Times New Roman"/>
                <a:ea typeface="+mn-lt"/>
                <a:cs typeface="+mn-lt"/>
              </a:rPr>
              <a:t>ALY6080 - Integrated Experiential Learning</a:t>
            </a:r>
            <a:endParaRPr lang="en-US" sz="1400" dirty="0">
              <a:latin typeface="Times New Roman"/>
              <a:ea typeface="+mn-lt"/>
              <a:cs typeface="+mn-lt"/>
            </a:endParaRPr>
          </a:p>
          <a:p>
            <a:pPr algn="ctr"/>
            <a:r>
              <a:rPr lang="en-US" sz="1400" dirty="0">
                <a:latin typeface="Times New Roman"/>
                <a:ea typeface="+mn-lt"/>
                <a:cs typeface="+mn-lt"/>
              </a:rPr>
              <a:t>July 2nd,  2021</a:t>
            </a:r>
          </a:p>
          <a:p>
            <a:pPr algn="ctr">
              <a:spcAft>
                <a:spcPts val="1000"/>
              </a:spcAft>
            </a:pPr>
            <a:endParaRPr lang="en-US"/>
          </a:p>
        </p:txBody>
      </p:sp>
      <p:sp>
        <p:nvSpPr>
          <p:cNvPr id="5" name="Slide Number Placeholder 4">
            <a:extLst>
              <a:ext uri="{FF2B5EF4-FFF2-40B4-BE49-F238E27FC236}">
                <a16:creationId xmlns:a16="http://schemas.microsoft.com/office/drawing/2014/main" id="{8A2CAC3D-9CFC-C61B-67E5-0A6543D1437A}"/>
              </a:ext>
            </a:extLst>
          </p:cNvPr>
          <p:cNvSpPr>
            <a:spLocks noGrp="1"/>
          </p:cNvSpPr>
          <p:nvPr>
            <p:ph type="sldNum" sz="quarter" idx="12"/>
          </p:nvPr>
        </p:nvSpPr>
        <p:spPr/>
        <p:txBody>
          <a:bodyPr/>
          <a:lstStyle/>
          <a:p>
            <a:fld id="{4FAB73BC-B049-4115-A692-8D63A059BFB8}" type="slidenum">
              <a:rPr lang="en-US" dirty="0"/>
              <a:t>1</a:t>
            </a:fld>
            <a:endParaRPr lang="en-US"/>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C8A3B-27FF-311B-2DEB-F832FF5911FE}"/>
              </a:ext>
            </a:extLst>
          </p:cNvPr>
          <p:cNvSpPr>
            <a:spLocks noGrp="1"/>
          </p:cNvSpPr>
          <p:nvPr>
            <p:ph type="sldNum" sz="quarter" idx="12"/>
          </p:nvPr>
        </p:nvSpPr>
        <p:spPr/>
        <p:txBody>
          <a:bodyPr/>
          <a:lstStyle/>
          <a:p>
            <a:fld id="{6113E31D-E2AB-40D1-8B51-AFA5AFEF393A}" type="slidenum">
              <a:rPr lang="en-US" dirty="0"/>
              <a:t>10</a:t>
            </a:fld>
            <a:endParaRPr lang="en-US"/>
          </a:p>
        </p:txBody>
      </p:sp>
      <p:pic>
        <p:nvPicPr>
          <p:cNvPr id="5" name="Picture 5" descr="Chart, bar chart&#10;&#10;Description automatically generated">
            <a:extLst>
              <a:ext uri="{FF2B5EF4-FFF2-40B4-BE49-F238E27FC236}">
                <a16:creationId xmlns:a16="http://schemas.microsoft.com/office/drawing/2014/main" id="{DCD0122D-1BA8-926A-9EC6-0901B22A3E26}"/>
              </a:ext>
            </a:extLst>
          </p:cNvPr>
          <p:cNvPicPr>
            <a:picLocks noChangeAspect="1"/>
          </p:cNvPicPr>
          <p:nvPr/>
        </p:nvPicPr>
        <p:blipFill>
          <a:blip r:embed="rId2"/>
          <a:stretch>
            <a:fillRect/>
          </a:stretch>
        </p:blipFill>
        <p:spPr>
          <a:xfrm>
            <a:off x="6093098" y="1776249"/>
            <a:ext cx="4934857" cy="4052970"/>
          </a:xfrm>
          <a:prstGeom prst="rect">
            <a:avLst/>
          </a:prstGeom>
        </p:spPr>
      </p:pic>
      <p:pic>
        <p:nvPicPr>
          <p:cNvPr id="6" name="Picture 6" descr="Table&#10;&#10;Description automatically generated">
            <a:extLst>
              <a:ext uri="{FF2B5EF4-FFF2-40B4-BE49-F238E27FC236}">
                <a16:creationId xmlns:a16="http://schemas.microsoft.com/office/drawing/2014/main" id="{2D86C292-263C-1403-1482-581BE5A87B85}"/>
              </a:ext>
            </a:extLst>
          </p:cNvPr>
          <p:cNvPicPr>
            <a:picLocks noChangeAspect="1"/>
          </p:cNvPicPr>
          <p:nvPr/>
        </p:nvPicPr>
        <p:blipFill>
          <a:blip r:embed="rId3"/>
          <a:stretch>
            <a:fillRect/>
          </a:stretch>
        </p:blipFill>
        <p:spPr>
          <a:xfrm>
            <a:off x="1095828" y="1822089"/>
            <a:ext cx="3526971" cy="3206567"/>
          </a:xfrm>
          <a:prstGeom prst="rect">
            <a:avLst/>
          </a:prstGeom>
        </p:spPr>
      </p:pic>
      <p:sp>
        <p:nvSpPr>
          <p:cNvPr id="10" name="TextBox 9">
            <a:extLst>
              <a:ext uri="{FF2B5EF4-FFF2-40B4-BE49-F238E27FC236}">
                <a16:creationId xmlns:a16="http://schemas.microsoft.com/office/drawing/2014/main" id="{CB9549C2-CB52-59C8-375D-9B53AE0A30D3}"/>
              </a:ext>
            </a:extLst>
          </p:cNvPr>
          <p:cNvSpPr txBox="1"/>
          <p:nvPr/>
        </p:nvSpPr>
        <p:spPr>
          <a:xfrm>
            <a:off x="1093561" y="425903"/>
            <a:ext cx="74748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Top 10 Marketing Sources and their frequencies</a:t>
            </a:r>
            <a:endParaRPr lang="en-US" sz="2400" b="1">
              <a:cs typeface="Calibri"/>
            </a:endParaRPr>
          </a:p>
        </p:txBody>
      </p:sp>
    </p:spTree>
    <p:extLst>
      <p:ext uri="{BB962C8B-B14F-4D97-AF65-F5344CB8AC3E}">
        <p14:creationId xmlns:p14="http://schemas.microsoft.com/office/powerpoint/2010/main" val="147821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 bar chart, histogram&#10;&#10;Description automatically generated">
            <a:extLst>
              <a:ext uri="{FF2B5EF4-FFF2-40B4-BE49-F238E27FC236}">
                <a16:creationId xmlns:a16="http://schemas.microsoft.com/office/drawing/2014/main" id="{96F2CA46-139D-D4FD-79A6-BE4A9D5AB579}"/>
              </a:ext>
            </a:extLst>
          </p:cNvPr>
          <p:cNvPicPr>
            <a:picLocks noGrp="1" noChangeAspect="1"/>
          </p:cNvPicPr>
          <p:nvPr>
            <p:ph idx="1"/>
          </p:nvPr>
        </p:nvPicPr>
        <p:blipFill>
          <a:blip r:embed="rId2"/>
          <a:stretch>
            <a:fillRect/>
          </a:stretch>
        </p:blipFill>
        <p:spPr>
          <a:xfrm>
            <a:off x="471089" y="285313"/>
            <a:ext cx="5982672" cy="5407831"/>
          </a:xfrm>
        </p:spPr>
      </p:pic>
      <p:sp>
        <p:nvSpPr>
          <p:cNvPr id="4" name="Slide Number Placeholder 3">
            <a:extLst>
              <a:ext uri="{FF2B5EF4-FFF2-40B4-BE49-F238E27FC236}">
                <a16:creationId xmlns:a16="http://schemas.microsoft.com/office/drawing/2014/main" id="{2F519034-9FF9-8009-3B80-A7B5D1216581}"/>
              </a:ext>
            </a:extLst>
          </p:cNvPr>
          <p:cNvSpPr>
            <a:spLocks noGrp="1"/>
          </p:cNvSpPr>
          <p:nvPr>
            <p:ph type="sldNum" sz="quarter" idx="12"/>
          </p:nvPr>
        </p:nvSpPr>
        <p:spPr/>
        <p:txBody>
          <a:bodyPr/>
          <a:lstStyle/>
          <a:p>
            <a:fld id="{6113E31D-E2AB-40D1-8B51-AFA5AFEF393A}" type="slidenum">
              <a:rPr lang="en-US" dirty="0"/>
              <a:t>11</a:t>
            </a:fld>
            <a:endParaRPr lang="en-US"/>
          </a:p>
        </p:txBody>
      </p:sp>
      <p:sp>
        <p:nvSpPr>
          <p:cNvPr id="5" name="TextBox 4">
            <a:extLst>
              <a:ext uri="{FF2B5EF4-FFF2-40B4-BE49-F238E27FC236}">
                <a16:creationId xmlns:a16="http://schemas.microsoft.com/office/drawing/2014/main" id="{E8AEC2F9-1473-F263-5270-9C716C98DF80}"/>
              </a:ext>
            </a:extLst>
          </p:cNvPr>
          <p:cNvSpPr txBox="1"/>
          <p:nvPr/>
        </p:nvSpPr>
        <p:spPr>
          <a:xfrm>
            <a:off x="7119942" y="471441"/>
            <a:ext cx="49371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cs typeface="Times New Roman"/>
              </a:rPr>
              <a:t>Top 10 Marketing Sources distribution between recurring and non-recurring customers</a:t>
            </a:r>
          </a:p>
        </p:txBody>
      </p:sp>
      <p:sp>
        <p:nvSpPr>
          <p:cNvPr id="7" name="TextBox 6">
            <a:extLst>
              <a:ext uri="{FF2B5EF4-FFF2-40B4-BE49-F238E27FC236}">
                <a16:creationId xmlns:a16="http://schemas.microsoft.com/office/drawing/2014/main" id="{40B624BB-49C5-A214-5D24-665C21F17BEE}"/>
              </a:ext>
            </a:extLst>
          </p:cNvPr>
          <p:cNvSpPr txBox="1"/>
          <p:nvPr/>
        </p:nvSpPr>
        <p:spPr>
          <a:xfrm>
            <a:off x="6930982" y="1998727"/>
            <a:ext cx="472439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endParaRPr lang="en-US">
              <a:latin typeface="Times New Roman"/>
              <a:cs typeface="Calibri"/>
            </a:endParaRPr>
          </a:p>
          <a:p>
            <a:pPr marL="285750" indent="-285750">
              <a:buFont typeface="Wingdings"/>
              <a:buChar char="Ø"/>
            </a:pPr>
            <a:r>
              <a:rPr lang="en-US">
                <a:latin typeface="Times New Roman"/>
                <a:cs typeface="Calibri"/>
              </a:rPr>
              <a:t>As we can see from the plot for Recurring ring customers sources like "Scorpion", "Referral", "Google Search" and "Yellow Pages" are much more frequent and relevant.</a:t>
            </a:r>
          </a:p>
          <a:p>
            <a:pPr marL="285750" indent="-285750">
              <a:buFont typeface="Wingdings"/>
              <a:buChar char="Ø"/>
            </a:pPr>
            <a:endParaRPr lang="en-US">
              <a:latin typeface="Times New Roman"/>
              <a:cs typeface="Calibri"/>
            </a:endParaRPr>
          </a:p>
          <a:p>
            <a:pPr marL="285750" indent="-285750">
              <a:buFont typeface="Wingdings"/>
              <a:buChar char="Ø"/>
            </a:pPr>
            <a:r>
              <a:rPr lang="en-US">
                <a:latin typeface="Times New Roman"/>
                <a:cs typeface="Calibri"/>
              </a:rPr>
              <a:t>  While sources such as "Online Search" and "Brand Awareness" are almost the same for both types of customers.</a:t>
            </a:r>
          </a:p>
          <a:p>
            <a:pPr marL="285750" indent="-285750">
              <a:buFont typeface="Wingdings"/>
              <a:buChar char="Ø"/>
            </a:pPr>
            <a:endParaRPr lang="en-US">
              <a:latin typeface="Times New Roman"/>
              <a:cs typeface="Calibri"/>
            </a:endParaRPr>
          </a:p>
          <a:p>
            <a:pPr marL="285750" indent="-285750">
              <a:buFont typeface="Wingdings"/>
              <a:buChar char="Ø"/>
            </a:pPr>
            <a:r>
              <a:rPr lang="en-US">
                <a:latin typeface="Times New Roman"/>
                <a:cs typeface="Calibri"/>
              </a:rPr>
              <a:t>This tells us that sources such as "Scorpion" helps bring recurring customers more than non-recurring customers.</a:t>
            </a:r>
          </a:p>
        </p:txBody>
      </p:sp>
    </p:spTree>
    <p:extLst>
      <p:ext uri="{BB962C8B-B14F-4D97-AF65-F5344CB8AC3E}">
        <p14:creationId xmlns:p14="http://schemas.microsoft.com/office/powerpoint/2010/main" val="178286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Vibrant multicolour checkered floor design">
            <a:extLst>
              <a:ext uri="{FF2B5EF4-FFF2-40B4-BE49-F238E27FC236}">
                <a16:creationId xmlns:a16="http://schemas.microsoft.com/office/drawing/2014/main" id="{7A8D9A48-AF45-4A8C-DABA-DA9EAFF69A0B}"/>
              </a:ext>
            </a:extLst>
          </p:cNvPr>
          <p:cNvPicPr>
            <a:picLocks noChangeAspect="1"/>
          </p:cNvPicPr>
          <p:nvPr/>
        </p:nvPicPr>
        <p:blipFill rotWithShape="1">
          <a:blip r:embed="rId2">
            <a:alphaModFix amt="35000"/>
          </a:blip>
          <a:srcRect t="11798" r="-2" b="4963"/>
          <a:stretch/>
        </p:blipFill>
        <p:spPr>
          <a:xfrm>
            <a:off x="20" y="10"/>
            <a:ext cx="12191980" cy="6857990"/>
          </a:xfrm>
          <a:prstGeom prst="rect">
            <a:avLst/>
          </a:prstGeom>
        </p:spPr>
      </p:pic>
      <p:sp>
        <p:nvSpPr>
          <p:cNvPr id="2" name="Title 1">
            <a:extLst>
              <a:ext uri="{FF2B5EF4-FFF2-40B4-BE49-F238E27FC236}">
                <a16:creationId xmlns:a16="http://schemas.microsoft.com/office/drawing/2014/main" id="{15E49587-B8F0-5792-D822-1AAFDBDD3467}"/>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rgbClr val="FFFFFF"/>
                </a:solidFill>
                <a:latin typeface="Times New Roman"/>
                <a:cs typeface="Times New Roman"/>
              </a:rPr>
              <a:t>Data Modelling</a:t>
            </a:r>
          </a:p>
        </p:txBody>
      </p:sp>
      <p:cxnSp>
        <p:nvCxnSpPr>
          <p:cNvPr id="16" name="Straight Connector 15">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6050DA38-B7FE-2C1F-7B9C-ABD83FC415EA}"/>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6113E31D-E2AB-40D1-8B51-AFA5AFEF393A}" type="slidenum">
              <a:rPr lang="en-US" dirty="0"/>
              <a:pPr defTabSz="914400">
                <a:spcAft>
                  <a:spcPts val="600"/>
                </a:spcAft>
              </a:pPr>
              <a:t>12</a:t>
            </a:fld>
            <a:endParaRPr lang="en-US"/>
          </a:p>
        </p:txBody>
      </p:sp>
    </p:spTree>
    <p:extLst>
      <p:ext uri="{BB962C8B-B14F-4D97-AF65-F5344CB8AC3E}">
        <p14:creationId xmlns:p14="http://schemas.microsoft.com/office/powerpoint/2010/main" val="273188926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E1BCC-C8D6-6837-5F3C-E5AC0119FFB2}"/>
              </a:ext>
            </a:extLst>
          </p:cNvPr>
          <p:cNvSpPr>
            <a:spLocks noGrp="1"/>
          </p:cNvSpPr>
          <p:nvPr>
            <p:ph type="title"/>
          </p:nvPr>
        </p:nvSpPr>
        <p:spPr>
          <a:xfrm>
            <a:off x="7859485" y="634946"/>
            <a:ext cx="3690257" cy="1450757"/>
          </a:xfrm>
        </p:spPr>
        <p:txBody>
          <a:bodyPr>
            <a:normAutofit/>
          </a:bodyPr>
          <a:lstStyle/>
          <a:p>
            <a:r>
              <a:rPr lang="en-US" sz="3400">
                <a:latin typeface="Times New Roman"/>
                <a:cs typeface="Calibri Light"/>
              </a:rPr>
              <a:t>Feature Selection</a:t>
            </a:r>
          </a:p>
          <a:p>
            <a:endParaRPr lang="en-US" sz="3400"/>
          </a:p>
        </p:txBody>
      </p:sp>
      <p:cxnSp>
        <p:nvCxnSpPr>
          <p:cNvPr id="14" name="Straight Connector 1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BDE1E8F1-16C9-C10C-67F9-4B5AEE415F4D}"/>
              </a:ext>
            </a:extLst>
          </p:cNvPr>
          <p:cNvSpPr>
            <a:spLocks noGrp="1"/>
          </p:cNvSpPr>
          <p:nvPr>
            <p:ph idx="1"/>
          </p:nvPr>
        </p:nvSpPr>
        <p:spPr>
          <a:xfrm>
            <a:off x="7859485" y="2198914"/>
            <a:ext cx="3690257" cy="3670180"/>
          </a:xfrm>
        </p:spPr>
        <p:txBody>
          <a:bodyPr vert="horz" lIns="0" tIns="45720" rIns="0" bIns="45720" rtlCol="0" anchor="t">
            <a:normAutofit/>
          </a:bodyPr>
          <a:lstStyle/>
          <a:p>
            <a:pPr>
              <a:buFont typeface="Wingdings" panose="020F0502020204030204" pitchFamily="34" charset="0"/>
              <a:buChar char="Ø"/>
            </a:pPr>
            <a:r>
              <a:rPr lang="en-US">
                <a:latin typeface="Times New Roman"/>
                <a:ea typeface="+mn-lt"/>
                <a:cs typeface="+mn-lt"/>
              </a:rPr>
              <a:t>It's challenging to deal with 184 characteristics. </a:t>
            </a:r>
            <a:endParaRPr lang="en-US">
              <a:latin typeface="Times New Roman"/>
              <a:cs typeface="Calibri"/>
            </a:endParaRPr>
          </a:p>
          <a:p>
            <a:pPr>
              <a:buFont typeface="Wingdings" panose="020F0502020204030204" pitchFamily="34" charset="0"/>
              <a:buChar char="Ø"/>
            </a:pPr>
            <a:endParaRPr lang="en-US">
              <a:latin typeface="Times New Roman"/>
              <a:cs typeface="Times New Roman"/>
            </a:endParaRPr>
          </a:p>
          <a:p>
            <a:pPr>
              <a:buFont typeface="Wingdings" panose="020F0502020204030204" pitchFamily="34" charset="0"/>
              <a:buChar char="Ø"/>
            </a:pPr>
            <a:r>
              <a:rPr lang="en-US">
                <a:latin typeface="Times New Roman"/>
                <a:ea typeface="+mn-lt"/>
                <a:cs typeface="+mn-lt"/>
              </a:rPr>
              <a:t>For future study, the best features are chosen depending on the score.</a:t>
            </a:r>
            <a:endParaRPr lang="en-US">
              <a:latin typeface="Times New Roman"/>
              <a:cs typeface="Times New Roman"/>
            </a:endParaRPr>
          </a:p>
          <a:p>
            <a:pPr marL="0" indent="0">
              <a:buNone/>
            </a:pPr>
            <a:endParaRPr lang="en-US">
              <a:latin typeface="Times New Roman"/>
              <a:ea typeface="+mn-lt"/>
              <a:cs typeface="+mn-lt"/>
            </a:endParaRPr>
          </a:p>
          <a:p>
            <a:pPr marL="342900" indent="-342900">
              <a:buFont typeface="Wingdings" panose="020F0502020204030204" pitchFamily="34" charset="0"/>
              <a:buChar char="Ø"/>
            </a:pPr>
            <a:r>
              <a:rPr lang="en-US">
                <a:latin typeface="Times New Roman"/>
                <a:ea typeface="+mn-lt"/>
                <a:cs typeface="+mn-lt"/>
              </a:rPr>
              <a:t>After transforming using a label encoder, the top 25 features are chosen using feature selection package of </a:t>
            </a:r>
            <a:r>
              <a:rPr lang="en-US" err="1">
                <a:latin typeface="Times New Roman"/>
                <a:ea typeface="+mn-lt"/>
                <a:cs typeface="+mn-lt"/>
              </a:rPr>
              <a:t>Sklearn</a:t>
            </a:r>
            <a:endParaRPr lang="en-US" err="1">
              <a:latin typeface="Times New Roman"/>
            </a:endParaRPr>
          </a:p>
        </p:txBody>
      </p:sp>
      <p:sp>
        <p:nvSpPr>
          <p:cNvPr id="16" name="Rectangle 1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B67C8A3B-27FF-311B-2DEB-F832FF5911FE}"/>
              </a:ext>
            </a:extLst>
          </p:cNvPr>
          <p:cNvSpPr>
            <a:spLocks noGrp="1"/>
          </p:cNvSpPr>
          <p:nvPr>
            <p:ph type="sldNum" sz="quarter" idx="12"/>
          </p:nvPr>
        </p:nvSpPr>
        <p:spPr>
          <a:xfrm>
            <a:off x="9900458" y="6459785"/>
            <a:ext cx="1312025" cy="365125"/>
          </a:xfrm>
        </p:spPr>
        <p:txBody>
          <a:bodyPr>
            <a:normAutofit/>
          </a:bodyPr>
          <a:lstStyle/>
          <a:p>
            <a:pPr>
              <a:spcAft>
                <a:spcPts val="600"/>
              </a:spcAft>
            </a:pPr>
            <a:fld id="{6113E31D-E2AB-40D1-8B51-AFA5AFEF393A}" type="slidenum">
              <a:rPr lang="en-US" dirty="0"/>
              <a:pPr>
                <a:spcAft>
                  <a:spcPts val="600"/>
                </a:spcAft>
              </a:pPr>
              <a:t>13</a:t>
            </a:fld>
            <a:endParaRPr lang="en-US"/>
          </a:p>
        </p:txBody>
      </p:sp>
      <p:pic>
        <p:nvPicPr>
          <p:cNvPr id="3" name="Picture 5" descr="Graphical user interface, text, application, email&#10;&#10;Description automatically generated">
            <a:extLst>
              <a:ext uri="{FF2B5EF4-FFF2-40B4-BE49-F238E27FC236}">
                <a16:creationId xmlns:a16="http://schemas.microsoft.com/office/drawing/2014/main" id="{C8128242-858B-CCCF-BE2D-87BF5BAFC9B6}"/>
              </a:ext>
            </a:extLst>
          </p:cNvPr>
          <p:cNvPicPr>
            <a:picLocks noChangeAspect="1"/>
          </p:cNvPicPr>
          <p:nvPr/>
        </p:nvPicPr>
        <p:blipFill rotWithShape="1">
          <a:blip r:embed="rId2"/>
          <a:srcRect l="28280" t="28276" r="29349" b="10127"/>
          <a:stretch/>
        </p:blipFill>
        <p:spPr>
          <a:xfrm>
            <a:off x="1000664" y="731286"/>
            <a:ext cx="6276121" cy="5151367"/>
          </a:xfrm>
          <a:prstGeom prst="rect">
            <a:avLst/>
          </a:prstGeom>
        </p:spPr>
      </p:pic>
      <p:sp>
        <p:nvSpPr>
          <p:cNvPr id="5" name="TextBox 4">
            <a:extLst>
              <a:ext uri="{FF2B5EF4-FFF2-40B4-BE49-F238E27FC236}">
                <a16:creationId xmlns:a16="http://schemas.microsoft.com/office/drawing/2014/main" id="{2CE49E49-6F1C-00C5-6F29-0B97B4E2478D}"/>
              </a:ext>
            </a:extLst>
          </p:cNvPr>
          <p:cNvSpPr txBox="1"/>
          <p:nvPr/>
        </p:nvSpPr>
        <p:spPr>
          <a:xfrm>
            <a:off x="684362" y="6018363"/>
            <a:ext cx="11513388" cy="5334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70000"/>
              </a:lnSpc>
              <a:spcBef>
                <a:spcPts val="1200"/>
              </a:spcBef>
              <a:spcAft>
                <a:spcPts val="200"/>
              </a:spcAft>
            </a:pPr>
            <a:r>
              <a:rPr lang="en-US" sz="1000" dirty="0">
                <a:latin typeface="Times New Roman"/>
                <a:cs typeface="Times New Roman"/>
              </a:rPr>
              <a:t>Brownlee, J. (2020, August 28). Feature Selection For Machine Learning in Python. Machine Learning Mastery. </a:t>
            </a:r>
            <a:r>
              <a:rPr lang="en-US" sz="1000" dirty="0">
                <a:latin typeface="Times New Roman"/>
                <a:cs typeface="Times New Roman"/>
                <a:hlinkClick r:id="rId3"/>
              </a:rPr>
              <a:t>https://machinelearningmastery.com/feature-selection-machine-learning-python/</a:t>
            </a:r>
            <a:endParaRPr lang="en-US" sz="1000">
              <a:ea typeface="+mn-lt"/>
              <a:cs typeface="+mn-lt"/>
            </a:endParaRPr>
          </a:p>
          <a:p>
            <a:pPr algn="l"/>
            <a:endParaRPr lang="en-US" sz="1000" dirty="0">
              <a:cs typeface="Calibri"/>
            </a:endParaRPr>
          </a:p>
        </p:txBody>
      </p:sp>
    </p:spTree>
    <p:extLst>
      <p:ext uri="{BB962C8B-B14F-4D97-AF65-F5344CB8AC3E}">
        <p14:creationId xmlns:p14="http://schemas.microsoft.com/office/powerpoint/2010/main" val="2438813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1B379-89A4-B307-870C-25BA90C8F05D}"/>
              </a:ext>
            </a:extLst>
          </p:cNvPr>
          <p:cNvSpPr>
            <a:spLocks noGrp="1"/>
          </p:cNvSpPr>
          <p:nvPr>
            <p:ph type="title"/>
          </p:nvPr>
        </p:nvSpPr>
        <p:spPr>
          <a:xfrm>
            <a:off x="7859485" y="634946"/>
            <a:ext cx="3690257" cy="1450757"/>
          </a:xfrm>
        </p:spPr>
        <p:txBody>
          <a:bodyPr>
            <a:normAutofit/>
          </a:bodyPr>
          <a:lstStyle/>
          <a:p>
            <a:r>
              <a:rPr lang="en-US">
                <a:latin typeface="Times New Roman"/>
                <a:cs typeface="Calibri Light"/>
              </a:rPr>
              <a:t>Logistic Regression</a:t>
            </a:r>
            <a:endParaRPr lang="en-US">
              <a:latin typeface="Times New Roman"/>
            </a:endParaRPr>
          </a:p>
        </p:txBody>
      </p:sp>
      <p:pic>
        <p:nvPicPr>
          <p:cNvPr id="5" name="Picture 5" descr="Chart, treemap chart&#10;&#10;Description automatically generated">
            <a:extLst>
              <a:ext uri="{FF2B5EF4-FFF2-40B4-BE49-F238E27FC236}">
                <a16:creationId xmlns:a16="http://schemas.microsoft.com/office/drawing/2014/main" id="{6BCACAE9-403B-78E7-94E6-0F3F6254136A}"/>
              </a:ext>
            </a:extLst>
          </p:cNvPr>
          <p:cNvPicPr>
            <a:picLocks noChangeAspect="1"/>
          </p:cNvPicPr>
          <p:nvPr/>
        </p:nvPicPr>
        <p:blipFill>
          <a:blip r:embed="rId2"/>
          <a:stretch>
            <a:fillRect/>
          </a:stretch>
        </p:blipFill>
        <p:spPr>
          <a:xfrm>
            <a:off x="633999" y="1011466"/>
            <a:ext cx="6909801" cy="4571636"/>
          </a:xfrm>
          <a:prstGeom prst="rect">
            <a:avLst/>
          </a:prstGeom>
        </p:spPr>
      </p:pic>
      <p:cxnSp>
        <p:nvCxnSpPr>
          <p:cNvPr id="36" name="Straight Connector 3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BE8B538F-F147-8312-48C6-005B0D72CD11}"/>
              </a:ext>
            </a:extLst>
          </p:cNvPr>
          <p:cNvSpPr>
            <a:spLocks noGrp="1"/>
          </p:cNvSpPr>
          <p:nvPr>
            <p:ph idx="1"/>
          </p:nvPr>
        </p:nvSpPr>
        <p:spPr>
          <a:xfrm>
            <a:off x="7859485" y="2198914"/>
            <a:ext cx="3690257" cy="3670180"/>
          </a:xfrm>
        </p:spPr>
        <p:txBody>
          <a:bodyPr vert="horz" lIns="0" tIns="45720" rIns="0" bIns="45720" rtlCol="0">
            <a:normAutofit/>
          </a:bodyPr>
          <a:lstStyle/>
          <a:p>
            <a:pPr>
              <a:buFont typeface="Wingdings" panose="020F0502020204030204" pitchFamily="34" charset="0"/>
              <a:buChar char="Ø"/>
            </a:pPr>
            <a:r>
              <a:rPr lang="en-US">
                <a:latin typeface="Times New Roman"/>
                <a:cs typeface="Calibri" panose="020F0502020204030204"/>
              </a:rPr>
              <a:t>Logistic regression is used to classify the recurring and nonrecurring customers based on the top 25 features selected features</a:t>
            </a:r>
            <a:endParaRPr lang="en-US"/>
          </a:p>
          <a:p>
            <a:pPr>
              <a:buFont typeface="Wingdings" panose="020F0502020204030204" pitchFamily="34" charset="0"/>
              <a:buChar char="Ø"/>
            </a:pPr>
            <a:r>
              <a:rPr lang="en-US">
                <a:latin typeface="Times New Roman"/>
                <a:cs typeface="Calibri" panose="020F0502020204030204"/>
              </a:rPr>
              <a:t>Gives accuracy score, precision score, and recall score of 99.6% for the given dataset</a:t>
            </a:r>
          </a:p>
          <a:p>
            <a:pPr>
              <a:buFont typeface="Wingdings" panose="020F0502020204030204" pitchFamily="34" charset="0"/>
              <a:buChar char="Ø"/>
            </a:pPr>
            <a:r>
              <a:rPr lang="en-US">
                <a:latin typeface="Times New Roman"/>
                <a:cs typeface="Calibri" panose="020F0502020204030204"/>
              </a:rPr>
              <a:t>If mobile, customer ID is fed into the logistic model, it gives the almost correct prediction </a:t>
            </a:r>
          </a:p>
          <a:p>
            <a:pPr>
              <a:buFont typeface="Wingdings" panose="020F0502020204030204" pitchFamily="34" charset="0"/>
              <a:buChar char="Ø"/>
            </a:pPr>
            <a:endParaRPr lang="en-US">
              <a:latin typeface="Times New Roman"/>
              <a:cs typeface="Calibri" panose="020F0502020204030204"/>
            </a:endParaRPr>
          </a:p>
        </p:txBody>
      </p:sp>
      <p:sp>
        <p:nvSpPr>
          <p:cNvPr id="38" name="Rectangle 3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C50D0F18-BAE5-7F6C-7CC5-242326BBCC9B}"/>
              </a:ext>
            </a:extLst>
          </p:cNvPr>
          <p:cNvSpPr>
            <a:spLocks noGrp="1"/>
          </p:cNvSpPr>
          <p:nvPr>
            <p:ph type="sldNum" sz="quarter" idx="12"/>
          </p:nvPr>
        </p:nvSpPr>
        <p:spPr>
          <a:xfrm>
            <a:off x="9900458" y="6459785"/>
            <a:ext cx="1312025" cy="365125"/>
          </a:xfrm>
        </p:spPr>
        <p:txBody>
          <a:bodyPr>
            <a:normAutofit/>
          </a:bodyPr>
          <a:lstStyle/>
          <a:p>
            <a:pPr>
              <a:spcAft>
                <a:spcPts val="600"/>
              </a:spcAft>
            </a:pPr>
            <a:fld id="{6113E31D-E2AB-40D1-8B51-AFA5AFEF393A}" type="slidenum">
              <a:rPr lang="en-US" dirty="0"/>
              <a:pPr>
                <a:spcAft>
                  <a:spcPts val="600"/>
                </a:spcAft>
              </a:pPr>
              <a:t>14</a:t>
            </a:fld>
            <a:endParaRPr lang="en-US"/>
          </a:p>
        </p:txBody>
      </p:sp>
    </p:spTree>
    <p:extLst>
      <p:ext uri="{BB962C8B-B14F-4D97-AF65-F5344CB8AC3E}">
        <p14:creationId xmlns:p14="http://schemas.microsoft.com/office/powerpoint/2010/main" val="3195085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1B379-89A4-B307-870C-25BA90C8F05D}"/>
              </a:ext>
            </a:extLst>
          </p:cNvPr>
          <p:cNvSpPr>
            <a:spLocks noGrp="1"/>
          </p:cNvSpPr>
          <p:nvPr>
            <p:ph type="title"/>
          </p:nvPr>
        </p:nvSpPr>
        <p:spPr>
          <a:xfrm>
            <a:off x="7816490" y="1382569"/>
            <a:ext cx="3712028" cy="623443"/>
          </a:xfrm>
        </p:spPr>
        <p:txBody>
          <a:bodyPr>
            <a:normAutofit fontScale="90000"/>
          </a:bodyPr>
          <a:lstStyle/>
          <a:p>
            <a:r>
              <a:rPr lang="en-US">
                <a:latin typeface="Times New Roman"/>
                <a:cs typeface="Calibri Light"/>
              </a:rPr>
              <a:t>XG Boost</a:t>
            </a:r>
          </a:p>
        </p:txBody>
      </p:sp>
      <p:cxnSp>
        <p:nvCxnSpPr>
          <p:cNvPr id="36" name="Straight Connector 3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BE8B538F-F147-8312-48C6-005B0D72CD11}"/>
              </a:ext>
            </a:extLst>
          </p:cNvPr>
          <p:cNvSpPr>
            <a:spLocks noGrp="1"/>
          </p:cNvSpPr>
          <p:nvPr>
            <p:ph idx="1"/>
          </p:nvPr>
        </p:nvSpPr>
        <p:spPr>
          <a:xfrm>
            <a:off x="7729678" y="2161945"/>
            <a:ext cx="4094466" cy="3735357"/>
          </a:xfrm>
        </p:spPr>
        <p:txBody>
          <a:bodyPr vert="horz" lIns="0" tIns="45720" rIns="0" bIns="45720" rtlCol="0" anchor="t">
            <a:normAutofit/>
          </a:bodyPr>
          <a:lstStyle/>
          <a:p>
            <a:pPr>
              <a:buFont typeface="Wingdings" panose="020F0502020204030204" pitchFamily="34" charset="0"/>
              <a:buChar char="Ø"/>
            </a:pPr>
            <a:r>
              <a:rPr lang="en-US" err="1">
                <a:latin typeface="Times New Roman"/>
                <a:ea typeface="+mn-lt"/>
                <a:cs typeface="+mn-lt"/>
              </a:rPr>
              <a:t>XGBoost</a:t>
            </a:r>
            <a:r>
              <a:rPr lang="en-US">
                <a:latin typeface="Times New Roman"/>
                <a:ea typeface="+mn-lt"/>
                <a:cs typeface="+mn-lt"/>
              </a:rPr>
              <a:t> is an ensemble learning method. Bagging and boosting are two widely used ensemble learners that is used in </a:t>
            </a:r>
            <a:r>
              <a:rPr lang="en-US" err="1">
                <a:latin typeface="Times New Roman"/>
                <a:ea typeface="+mn-lt"/>
                <a:cs typeface="+mn-lt"/>
              </a:rPr>
              <a:t>XGBoost</a:t>
            </a:r>
            <a:endParaRPr lang="en-US">
              <a:latin typeface="Times New Roman"/>
              <a:ea typeface="+mn-lt"/>
              <a:cs typeface="+mn-lt"/>
            </a:endParaRPr>
          </a:p>
          <a:p>
            <a:pPr>
              <a:buFont typeface="Wingdings" panose="020F0502020204030204" pitchFamily="34" charset="0"/>
              <a:buChar char="Ø"/>
            </a:pPr>
            <a:r>
              <a:rPr lang="en-US">
                <a:latin typeface="Times New Roman"/>
                <a:ea typeface="+mn-lt"/>
                <a:cs typeface="+mn-lt"/>
              </a:rPr>
              <a:t>Though these two techniques can be used with various statistical models, the most predominant usage has been with decision trees.</a:t>
            </a:r>
            <a:endParaRPr lang="en-US">
              <a:latin typeface="Times New Roman"/>
              <a:cs typeface="Calibri" panose="020F0502020204030204"/>
            </a:endParaRPr>
          </a:p>
          <a:p>
            <a:pPr>
              <a:buFont typeface="Wingdings" panose="020F0502020204030204" pitchFamily="34" charset="0"/>
              <a:buChar char="Ø"/>
            </a:pPr>
            <a:r>
              <a:rPr lang="en-US">
                <a:latin typeface="Times New Roman"/>
                <a:cs typeface="Calibri" panose="020F0502020204030204"/>
              </a:rPr>
              <a:t>Unique features of </a:t>
            </a:r>
            <a:r>
              <a:rPr lang="en-US" err="1">
                <a:latin typeface="Times New Roman"/>
                <a:cs typeface="Calibri" panose="020F0502020204030204"/>
              </a:rPr>
              <a:t>XGboost</a:t>
            </a:r>
            <a:r>
              <a:rPr lang="en-US">
                <a:latin typeface="Times New Roman"/>
                <a:cs typeface="Calibri" panose="020F0502020204030204"/>
              </a:rPr>
              <a:t> is that it helps in regularization and penalize missing data.</a:t>
            </a:r>
          </a:p>
          <a:p>
            <a:pPr marL="0" indent="0">
              <a:buNone/>
            </a:pPr>
            <a:endParaRPr lang="en-US">
              <a:latin typeface="Times New Roman"/>
              <a:cs typeface="Calibri" panose="020F0502020204030204"/>
            </a:endParaRPr>
          </a:p>
        </p:txBody>
      </p:sp>
      <p:sp>
        <p:nvSpPr>
          <p:cNvPr id="38" name="Rectangle 3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C50D0F18-BAE5-7F6C-7CC5-242326BBCC9B}"/>
              </a:ext>
            </a:extLst>
          </p:cNvPr>
          <p:cNvSpPr>
            <a:spLocks noGrp="1"/>
          </p:cNvSpPr>
          <p:nvPr>
            <p:ph type="sldNum" sz="quarter" idx="12"/>
          </p:nvPr>
        </p:nvSpPr>
        <p:spPr>
          <a:xfrm>
            <a:off x="9900458" y="6459785"/>
            <a:ext cx="1312025" cy="365125"/>
          </a:xfrm>
        </p:spPr>
        <p:txBody>
          <a:bodyPr>
            <a:normAutofit/>
          </a:bodyPr>
          <a:lstStyle/>
          <a:p>
            <a:pPr>
              <a:spcAft>
                <a:spcPts val="600"/>
              </a:spcAft>
            </a:pPr>
            <a:fld id="{6113E31D-E2AB-40D1-8B51-AFA5AFEF393A}" type="slidenum">
              <a:rPr lang="en-US" dirty="0"/>
              <a:pPr>
                <a:spcAft>
                  <a:spcPts val="600"/>
                </a:spcAft>
              </a:pPr>
              <a:t>15</a:t>
            </a:fld>
            <a:endParaRPr lang="en-US"/>
          </a:p>
        </p:txBody>
      </p:sp>
      <p:pic>
        <p:nvPicPr>
          <p:cNvPr id="3" name="Picture 4" descr="Chart, treemap chart&#10;&#10;Description automatically generated">
            <a:extLst>
              <a:ext uri="{FF2B5EF4-FFF2-40B4-BE49-F238E27FC236}">
                <a16:creationId xmlns:a16="http://schemas.microsoft.com/office/drawing/2014/main" id="{611513B0-7280-E810-949C-D804A9941DEA}"/>
              </a:ext>
            </a:extLst>
          </p:cNvPr>
          <p:cNvPicPr>
            <a:picLocks noChangeAspect="1"/>
          </p:cNvPicPr>
          <p:nvPr/>
        </p:nvPicPr>
        <p:blipFill>
          <a:blip r:embed="rId2"/>
          <a:stretch>
            <a:fillRect/>
          </a:stretch>
        </p:blipFill>
        <p:spPr>
          <a:xfrm>
            <a:off x="616857" y="510936"/>
            <a:ext cx="6572779" cy="4081267"/>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5C23EA88-7303-EC66-DAE2-A711FB5281EE}"/>
              </a:ext>
            </a:extLst>
          </p:cNvPr>
          <p:cNvPicPr>
            <a:picLocks noChangeAspect="1"/>
          </p:cNvPicPr>
          <p:nvPr/>
        </p:nvPicPr>
        <p:blipFill>
          <a:blip r:embed="rId3"/>
          <a:stretch>
            <a:fillRect/>
          </a:stretch>
        </p:blipFill>
        <p:spPr>
          <a:xfrm>
            <a:off x="1513731" y="4512502"/>
            <a:ext cx="5225142" cy="730099"/>
          </a:xfrm>
          <a:prstGeom prst="rect">
            <a:avLst/>
          </a:prstGeom>
        </p:spPr>
      </p:pic>
      <p:sp>
        <p:nvSpPr>
          <p:cNvPr id="6" name="TextBox 5">
            <a:extLst>
              <a:ext uri="{FF2B5EF4-FFF2-40B4-BE49-F238E27FC236}">
                <a16:creationId xmlns:a16="http://schemas.microsoft.com/office/drawing/2014/main" id="{D321B171-08A9-9791-B071-068EFE86D528}"/>
              </a:ext>
            </a:extLst>
          </p:cNvPr>
          <p:cNvSpPr txBox="1"/>
          <p:nvPr/>
        </p:nvSpPr>
        <p:spPr>
          <a:xfrm>
            <a:off x="253041" y="5960852"/>
            <a:ext cx="11887199"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70000"/>
              </a:lnSpc>
              <a:buFont typeface="Arial"/>
              <a:buChar char="•"/>
            </a:pPr>
            <a:r>
              <a:rPr lang="en-US" sz="1000" dirty="0">
                <a:latin typeface="Times New Roman"/>
                <a:cs typeface="Times New Roman"/>
              </a:rPr>
              <a:t>T., B. (2022, January 7). </a:t>
            </a:r>
            <a:r>
              <a:rPr lang="en-US" sz="1000" i="1" dirty="0">
                <a:latin typeface="Times New Roman"/>
                <a:cs typeface="Times New Roman"/>
              </a:rPr>
              <a:t>Beginner’s Guide to </a:t>
            </a:r>
            <a:r>
              <a:rPr lang="en-US" sz="1000" i="1" dirty="0" err="1">
                <a:latin typeface="Times New Roman"/>
                <a:cs typeface="Times New Roman"/>
              </a:rPr>
              <a:t>XGBoost</a:t>
            </a:r>
            <a:r>
              <a:rPr lang="en-US" sz="1000" i="1" dirty="0">
                <a:latin typeface="Times New Roman"/>
                <a:cs typeface="Times New Roman"/>
              </a:rPr>
              <a:t> for Classification Problems | Towards Data Science</a:t>
            </a:r>
            <a:r>
              <a:rPr lang="en-US" sz="1000" dirty="0">
                <a:latin typeface="Times New Roman"/>
                <a:cs typeface="Times New Roman"/>
              </a:rPr>
              <a:t>. Medium. </a:t>
            </a:r>
            <a:r>
              <a:rPr lang="en-US" sz="1000" dirty="0">
                <a:latin typeface="Times New Roman"/>
                <a:cs typeface="Times New Roman"/>
                <a:hlinkClick r:id="rId4"/>
              </a:rPr>
              <a:t>https://towardsdatascience.com/beginners-guide-to-xgboost-for-classification-problems-50f75aac5390</a:t>
            </a:r>
            <a:endParaRPr lang="en-US" sz="1000">
              <a:ea typeface="+mn-lt"/>
              <a:cs typeface="+mn-lt"/>
            </a:endParaRPr>
          </a:p>
          <a:p>
            <a:pPr algn="l"/>
            <a:endParaRPr lang="en-US" dirty="0">
              <a:cs typeface="Calibri"/>
            </a:endParaRPr>
          </a:p>
        </p:txBody>
      </p:sp>
    </p:spTree>
    <p:extLst>
      <p:ext uri="{BB962C8B-B14F-4D97-AF65-F5344CB8AC3E}">
        <p14:creationId xmlns:p14="http://schemas.microsoft.com/office/powerpoint/2010/main" val="1075961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1B379-89A4-B307-870C-25BA90C8F05D}"/>
              </a:ext>
            </a:extLst>
          </p:cNvPr>
          <p:cNvSpPr>
            <a:spLocks noGrp="1"/>
          </p:cNvSpPr>
          <p:nvPr>
            <p:ph type="title"/>
          </p:nvPr>
        </p:nvSpPr>
        <p:spPr>
          <a:xfrm>
            <a:off x="7615070" y="1307807"/>
            <a:ext cx="3958772" cy="710529"/>
          </a:xfrm>
        </p:spPr>
        <p:txBody>
          <a:bodyPr>
            <a:normAutofit fontScale="90000"/>
          </a:bodyPr>
          <a:lstStyle/>
          <a:p>
            <a:r>
              <a:rPr lang="en-US">
                <a:latin typeface="Times New Roman"/>
                <a:cs typeface="Calibri Light"/>
              </a:rPr>
              <a:t>Random Forest</a:t>
            </a:r>
          </a:p>
        </p:txBody>
      </p:sp>
      <p:pic>
        <p:nvPicPr>
          <p:cNvPr id="5" name="Picture 5" descr="Chart, treemap chart&#10;&#10;Description automatically generated">
            <a:extLst>
              <a:ext uri="{FF2B5EF4-FFF2-40B4-BE49-F238E27FC236}">
                <a16:creationId xmlns:a16="http://schemas.microsoft.com/office/drawing/2014/main" id="{CBEBA143-61E8-586A-27CE-BF2A606D949F}"/>
              </a:ext>
            </a:extLst>
          </p:cNvPr>
          <p:cNvPicPr>
            <a:picLocks noChangeAspect="1"/>
          </p:cNvPicPr>
          <p:nvPr/>
        </p:nvPicPr>
        <p:blipFill>
          <a:blip r:embed="rId2"/>
          <a:stretch>
            <a:fillRect/>
          </a:stretch>
        </p:blipFill>
        <p:spPr>
          <a:xfrm>
            <a:off x="96971" y="1210900"/>
            <a:ext cx="6774791" cy="4315172"/>
          </a:xfrm>
          <a:prstGeom prst="rect">
            <a:avLst/>
          </a:prstGeom>
        </p:spPr>
      </p:pic>
      <p:cxnSp>
        <p:nvCxnSpPr>
          <p:cNvPr id="47" name="Straight Connector 4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BE8B538F-F147-8312-48C6-005B0D72CD11}"/>
              </a:ext>
            </a:extLst>
          </p:cNvPr>
          <p:cNvSpPr>
            <a:spLocks noGrp="1"/>
          </p:cNvSpPr>
          <p:nvPr>
            <p:ph idx="1"/>
          </p:nvPr>
        </p:nvSpPr>
        <p:spPr>
          <a:xfrm>
            <a:off x="7431313" y="2232735"/>
            <a:ext cx="4334089" cy="3636359"/>
          </a:xfrm>
        </p:spPr>
        <p:txBody>
          <a:bodyPr vert="horz" lIns="0" tIns="45720" rIns="0" bIns="45720" rtlCol="0" anchor="t">
            <a:normAutofit fontScale="92500" lnSpcReduction="20000"/>
          </a:bodyPr>
          <a:lstStyle/>
          <a:p>
            <a:pPr>
              <a:buFont typeface="Wingdings" panose="020F0502020204030204" pitchFamily="34" charset="0"/>
              <a:buChar char="Ø"/>
            </a:pPr>
            <a:r>
              <a:rPr lang="en-US">
                <a:latin typeface="Times New Roman"/>
                <a:ea typeface="+mn-lt"/>
                <a:cs typeface="+mn-lt"/>
              </a:rPr>
              <a:t>A random forest is a supervised machine learning algorithm that is constructed from multiple decision tree algorithms.</a:t>
            </a:r>
          </a:p>
          <a:p>
            <a:pPr>
              <a:buFont typeface="Wingdings" panose="020F0502020204030204" pitchFamily="34" charset="0"/>
              <a:buChar char="Ø"/>
            </a:pPr>
            <a:r>
              <a:rPr lang="en-US">
                <a:latin typeface="Times New Roman"/>
                <a:ea typeface="+mn-lt"/>
                <a:cs typeface="+mn-lt"/>
              </a:rPr>
              <a:t> It predicts by taking the average or mean of the output from various trees. Increasing the number of trees increases the precision of the outcome.</a:t>
            </a:r>
          </a:p>
          <a:p>
            <a:pPr>
              <a:buFont typeface="Wingdings" panose="020F0502020204030204" pitchFamily="34" charset="0"/>
              <a:buChar char="Ø"/>
            </a:pPr>
            <a:r>
              <a:rPr lang="en-US">
                <a:latin typeface="Times New Roman"/>
                <a:ea typeface="+mn-lt"/>
                <a:cs typeface="+mn-lt"/>
              </a:rPr>
              <a:t>It’s more accurate than the decision tree algorithm as it solves the major problem that is overfitting. </a:t>
            </a:r>
            <a:endParaRPr lang="en-US">
              <a:latin typeface="Times New Roman"/>
              <a:cs typeface="Calibri" panose="020F0502020204030204"/>
            </a:endParaRPr>
          </a:p>
          <a:p>
            <a:pPr>
              <a:buFont typeface="Wingdings" panose="020F0502020204030204" pitchFamily="34" charset="0"/>
              <a:buChar char="Ø"/>
            </a:pPr>
            <a:r>
              <a:rPr lang="en-US">
                <a:latin typeface="Times New Roman"/>
                <a:cs typeface="Calibri" panose="020F0502020204030204"/>
              </a:rPr>
              <a:t> In our case accuracy comes out to be 0.999 for test data set and 1.0 for training set which shows that there is no overfitting. </a:t>
            </a:r>
          </a:p>
          <a:p>
            <a:pPr>
              <a:buFont typeface="Wingdings" panose="020F0502020204030204" pitchFamily="34" charset="0"/>
              <a:buChar char="Ø"/>
            </a:pPr>
            <a:endParaRPr lang="en-US">
              <a:latin typeface="Times New Roman"/>
              <a:cs typeface="Calibri" panose="020F0502020204030204"/>
            </a:endParaRPr>
          </a:p>
          <a:p>
            <a:pPr>
              <a:buFont typeface="Wingdings" panose="020F0502020204030204" pitchFamily="34" charset="0"/>
              <a:buChar char="Ø"/>
            </a:pPr>
            <a:endParaRPr lang="en-US">
              <a:latin typeface="Times New Roman"/>
              <a:cs typeface="Calibri" panose="020F0502020204030204"/>
            </a:endParaRPr>
          </a:p>
        </p:txBody>
      </p:sp>
      <p:sp>
        <p:nvSpPr>
          <p:cNvPr id="49" name="Rectangle 4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C50D0F18-BAE5-7F6C-7CC5-242326BBCC9B}"/>
              </a:ext>
            </a:extLst>
          </p:cNvPr>
          <p:cNvSpPr>
            <a:spLocks noGrp="1"/>
          </p:cNvSpPr>
          <p:nvPr>
            <p:ph type="sldNum" sz="quarter" idx="12"/>
          </p:nvPr>
        </p:nvSpPr>
        <p:spPr>
          <a:xfrm>
            <a:off x="9900458" y="6459785"/>
            <a:ext cx="1312025" cy="365125"/>
          </a:xfrm>
        </p:spPr>
        <p:txBody>
          <a:bodyPr>
            <a:normAutofit/>
          </a:bodyPr>
          <a:lstStyle/>
          <a:p>
            <a:pPr>
              <a:spcAft>
                <a:spcPts val="600"/>
              </a:spcAft>
            </a:pPr>
            <a:fld id="{6113E31D-E2AB-40D1-8B51-AFA5AFEF393A}" type="slidenum">
              <a:rPr lang="en-US" dirty="0"/>
              <a:pPr>
                <a:spcAft>
                  <a:spcPts val="600"/>
                </a:spcAft>
              </a:pPr>
              <a:t>16</a:t>
            </a:fld>
            <a:endParaRPr lang="en-US"/>
          </a:p>
        </p:txBody>
      </p:sp>
    </p:spTree>
    <p:extLst>
      <p:ext uri="{BB962C8B-B14F-4D97-AF65-F5344CB8AC3E}">
        <p14:creationId xmlns:p14="http://schemas.microsoft.com/office/powerpoint/2010/main" val="759361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4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F87F4-BF6E-889F-A8F7-AD47DB57EF31}"/>
              </a:ext>
            </a:extLst>
          </p:cNvPr>
          <p:cNvSpPr>
            <a:spLocks noGrp="1"/>
          </p:cNvSpPr>
          <p:nvPr>
            <p:ph type="title"/>
          </p:nvPr>
        </p:nvSpPr>
        <p:spPr>
          <a:xfrm>
            <a:off x="7859485" y="634946"/>
            <a:ext cx="3690257" cy="1450757"/>
          </a:xfrm>
        </p:spPr>
        <p:txBody>
          <a:bodyPr>
            <a:normAutofit/>
          </a:bodyPr>
          <a:lstStyle/>
          <a:p>
            <a:r>
              <a:rPr lang="en-US" sz="4100">
                <a:latin typeface="Times New Roman"/>
                <a:cs typeface="Calibri Light"/>
              </a:rPr>
              <a:t>Top 10 important features </a:t>
            </a:r>
            <a:endParaRPr lang="en-US" sz="4100">
              <a:latin typeface="Times New Roman"/>
              <a:cs typeface="Times New Roman"/>
            </a:endParaRPr>
          </a:p>
        </p:txBody>
      </p:sp>
      <p:pic>
        <p:nvPicPr>
          <p:cNvPr id="7" name="Picture 7" descr="Chart, bar chart&#10;&#10;Description automatically generated">
            <a:extLst>
              <a:ext uri="{FF2B5EF4-FFF2-40B4-BE49-F238E27FC236}">
                <a16:creationId xmlns:a16="http://schemas.microsoft.com/office/drawing/2014/main" id="{69BCFF4B-0C77-87FA-5316-099EE6D91665}"/>
              </a:ext>
            </a:extLst>
          </p:cNvPr>
          <p:cNvPicPr>
            <a:picLocks noChangeAspect="1"/>
          </p:cNvPicPr>
          <p:nvPr/>
        </p:nvPicPr>
        <p:blipFill>
          <a:blip r:embed="rId2"/>
          <a:stretch>
            <a:fillRect/>
          </a:stretch>
        </p:blipFill>
        <p:spPr>
          <a:xfrm>
            <a:off x="633999" y="1664843"/>
            <a:ext cx="6909801" cy="3264881"/>
          </a:xfrm>
          <a:prstGeom prst="rect">
            <a:avLst/>
          </a:prstGeom>
        </p:spPr>
      </p:pic>
      <p:cxnSp>
        <p:nvCxnSpPr>
          <p:cNvPr id="65" name="Straight Connector 5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6" name="Content Placeholder 16">
            <a:extLst>
              <a:ext uri="{FF2B5EF4-FFF2-40B4-BE49-F238E27FC236}">
                <a16:creationId xmlns:a16="http://schemas.microsoft.com/office/drawing/2014/main" id="{948F290D-50E0-47AB-86D7-946C26B66839}"/>
              </a:ext>
            </a:extLst>
          </p:cNvPr>
          <p:cNvSpPr>
            <a:spLocks noGrp="1"/>
          </p:cNvSpPr>
          <p:nvPr>
            <p:ph idx="1"/>
          </p:nvPr>
        </p:nvSpPr>
        <p:spPr>
          <a:xfrm>
            <a:off x="7859485" y="2198914"/>
            <a:ext cx="3690257" cy="3670180"/>
          </a:xfrm>
        </p:spPr>
        <p:txBody>
          <a:bodyPr vert="horz" lIns="0" tIns="45720" rIns="0" bIns="45720" rtlCol="0" anchor="t">
            <a:normAutofit/>
          </a:bodyPr>
          <a:lstStyle/>
          <a:p>
            <a:pPr>
              <a:buFont typeface="Wingdings" panose="020F0502020204030204" pitchFamily="34" charset="0"/>
              <a:buChar char="Ø"/>
            </a:pPr>
            <a:r>
              <a:rPr lang="en-US">
                <a:latin typeface="Times New Roman"/>
                <a:cs typeface="Calibri"/>
              </a:rPr>
              <a:t>The Feature importance is calculated as the number of nodes split at each feature in a random forest classifier.</a:t>
            </a:r>
            <a:endParaRPr lang="en-US"/>
          </a:p>
          <a:p>
            <a:pPr>
              <a:buFont typeface="Wingdings" panose="020F0502020204030204" pitchFamily="34" charset="0"/>
              <a:buChar char="Ø"/>
            </a:pPr>
            <a:r>
              <a:rPr lang="en-US">
                <a:latin typeface="Times New Roman"/>
                <a:cs typeface="Calibri"/>
              </a:rPr>
              <a:t>As we can see, sales res dates contributes the most while prediction of customers.</a:t>
            </a:r>
          </a:p>
        </p:txBody>
      </p:sp>
      <p:sp>
        <p:nvSpPr>
          <p:cNvPr id="67" name="Rectangle 5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A2A2963F-78A1-6784-E9EC-CA72A1F8FDCF}"/>
              </a:ext>
            </a:extLst>
          </p:cNvPr>
          <p:cNvSpPr>
            <a:spLocks noGrp="1"/>
          </p:cNvSpPr>
          <p:nvPr>
            <p:ph type="sldNum" sz="quarter" idx="12"/>
          </p:nvPr>
        </p:nvSpPr>
        <p:spPr>
          <a:xfrm>
            <a:off x="9900458" y="6459785"/>
            <a:ext cx="1312025" cy="365125"/>
          </a:xfrm>
        </p:spPr>
        <p:txBody>
          <a:bodyPr>
            <a:normAutofit/>
          </a:bodyPr>
          <a:lstStyle/>
          <a:p>
            <a:pPr>
              <a:spcAft>
                <a:spcPts val="600"/>
              </a:spcAft>
            </a:pPr>
            <a:fld id="{6113E31D-E2AB-40D1-8B51-AFA5AFEF393A}" type="slidenum">
              <a:rPr lang="en-US"/>
              <a:pPr>
                <a:spcAft>
                  <a:spcPts val="600"/>
                </a:spcAft>
              </a:pPr>
              <a:t>17</a:t>
            </a:fld>
            <a:endParaRPr lang="en-US"/>
          </a:p>
        </p:txBody>
      </p:sp>
    </p:spTree>
    <p:extLst>
      <p:ext uri="{BB962C8B-B14F-4D97-AF65-F5344CB8AC3E}">
        <p14:creationId xmlns:p14="http://schemas.microsoft.com/office/powerpoint/2010/main" val="2384385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1B379-89A4-B307-870C-25BA90C8F05D}"/>
              </a:ext>
            </a:extLst>
          </p:cNvPr>
          <p:cNvSpPr>
            <a:spLocks noGrp="1"/>
          </p:cNvSpPr>
          <p:nvPr>
            <p:ph type="title"/>
          </p:nvPr>
        </p:nvSpPr>
        <p:spPr>
          <a:xfrm>
            <a:off x="7859485" y="634946"/>
            <a:ext cx="3690257" cy="1450757"/>
          </a:xfrm>
        </p:spPr>
        <p:txBody>
          <a:bodyPr>
            <a:normAutofit/>
          </a:bodyPr>
          <a:lstStyle/>
          <a:p>
            <a:r>
              <a:rPr lang="en-US">
                <a:latin typeface="Times New Roman"/>
                <a:cs typeface="Calibri Light"/>
              </a:rPr>
              <a:t>Decision Trees</a:t>
            </a:r>
          </a:p>
        </p:txBody>
      </p:sp>
      <p:cxnSp>
        <p:nvCxnSpPr>
          <p:cNvPr id="36" name="Straight Connector 3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BE8B538F-F147-8312-48C6-005B0D72CD11}"/>
              </a:ext>
            </a:extLst>
          </p:cNvPr>
          <p:cNvSpPr>
            <a:spLocks noGrp="1"/>
          </p:cNvSpPr>
          <p:nvPr>
            <p:ph idx="1"/>
          </p:nvPr>
        </p:nvSpPr>
        <p:spPr>
          <a:xfrm>
            <a:off x="7859485" y="2198914"/>
            <a:ext cx="3690257" cy="3670180"/>
          </a:xfrm>
        </p:spPr>
        <p:txBody>
          <a:bodyPr vert="horz" lIns="0" tIns="45720" rIns="0" bIns="45720" rtlCol="0" anchor="t">
            <a:normAutofit/>
          </a:bodyPr>
          <a:lstStyle/>
          <a:p>
            <a:pPr>
              <a:buFont typeface="Wingdings" panose="020F0502020204030204" pitchFamily="34" charset="0"/>
              <a:buChar char="Ø"/>
            </a:pPr>
            <a:r>
              <a:rPr lang="en-US">
                <a:solidFill>
                  <a:srgbClr val="404040"/>
                </a:solidFill>
                <a:latin typeface="Times New Roman"/>
                <a:ea typeface="Arial"/>
                <a:cs typeface="Arial"/>
              </a:rPr>
              <a:t>Decision Trees is used to classify the recurring and nonrecurring customers based on the top 25 features selected features</a:t>
            </a:r>
            <a:r>
              <a:rPr lang="en-US">
                <a:latin typeface="Times New Roman"/>
                <a:ea typeface="Arial"/>
                <a:cs typeface="Arial"/>
              </a:rPr>
              <a:t>​</a:t>
            </a:r>
            <a:endParaRPr lang="en-US"/>
          </a:p>
          <a:p>
            <a:pPr lvl="0" rtl="0">
              <a:buFont typeface="Wingdings" panose="020F0502020204030204" pitchFamily="34" charset="0"/>
              <a:buChar char="Ø"/>
            </a:pPr>
            <a:r>
              <a:rPr lang="en-US">
                <a:solidFill>
                  <a:srgbClr val="404040"/>
                </a:solidFill>
                <a:latin typeface="Times New Roman"/>
                <a:ea typeface="Arial"/>
                <a:cs typeface="Arial"/>
              </a:rPr>
              <a:t>Gives accuracy score, precision score, and recall score of 99.9% for the given dataset</a:t>
            </a:r>
            <a:r>
              <a:rPr lang="en-US">
                <a:latin typeface="Times New Roman"/>
                <a:ea typeface="Arial"/>
                <a:cs typeface="Arial"/>
              </a:rPr>
              <a:t>​</a:t>
            </a:r>
          </a:p>
          <a:p>
            <a:pPr>
              <a:buFont typeface="Wingdings" panose="020F0502020204030204" pitchFamily="34" charset="0"/>
              <a:buChar char="Ø"/>
            </a:pPr>
            <a:r>
              <a:rPr lang="en-US">
                <a:solidFill>
                  <a:srgbClr val="404040"/>
                </a:solidFill>
                <a:latin typeface="Times New Roman"/>
                <a:ea typeface="Arial"/>
                <a:cs typeface="Arial"/>
              </a:rPr>
              <a:t>If mobile, customer ID is fed into the decision trees model, it gives the almost correct prediction </a:t>
            </a:r>
            <a:r>
              <a:rPr lang="en-US">
                <a:latin typeface="Times New Roman"/>
                <a:ea typeface="Arial"/>
                <a:cs typeface="Arial"/>
              </a:rPr>
              <a:t>​</a:t>
            </a:r>
            <a:endParaRPr lang="en-US">
              <a:latin typeface="Times New Roman"/>
              <a:cs typeface="Calibri" panose="020F0502020204030204"/>
            </a:endParaRPr>
          </a:p>
        </p:txBody>
      </p:sp>
      <p:sp>
        <p:nvSpPr>
          <p:cNvPr id="38" name="Rectangle 3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C50D0F18-BAE5-7F6C-7CC5-242326BBCC9B}"/>
              </a:ext>
            </a:extLst>
          </p:cNvPr>
          <p:cNvSpPr>
            <a:spLocks noGrp="1"/>
          </p:cNvSpPr>
          <p:nvPr>
            <p:ph type="sldNum" sz="quarter" idx="12"/>
          </p:nvPr>
        </p:nvSpPr>
        <p:spPr>
          <a:xfrm>
            <a:off x="9900458" y="6459785"/>
            <a:ext cx="1312025" cy="365125"/>
          </a:xfrm>
        </p:spPr>
        <p:txBody>
          <a:bodyPr>
            <a:normAutofit/>
          </a:bodyPr>
          <a:lstStyle/>
          <a:p>
            <a:pPr>
              <a:spcAft>
                <a:spcPts val="600"/>
              </a:spcAft>
            </a:pPr>
            <a:fld id="{6113E31D-E2AB-40D1-8B51-AFA5AFEF393A}" type="slidenum">
              <a:rPr lang="en-US" dirty="0"/>
              <a:pPr>
                <a:spcAft>
                  <a:spcPts val="600"/>
                </a:spcAft>
              </a:pPr>
              <a:t>18</a:t>
            </a:fld>
            <a:endParaRPr lang="en-US"/>
          </a:p>
        </p:txBody>
      </p:sp>
      <p:pic>
        <p:nvPicPr>
          <p:cNvPr id="3" name="Picture 4" descr="Chart, treemap chart&#10;&#10;Description automatically generated">
            <a:extLst>
              <a:ext uri="{FF2B5EF4-FFF2-40B4-BE49-F238E27FC236}">
                <a16:creationId xmlns:a16="http://schemas.microsoft.com/office/drawing/2014/main" id="{5CD91525-8A47-7BE7-9836-DC2DB58B136C}"/>
              </a:ext>
            </a:extLst>
          </p:cNvPr>
          <p:cNvPicPr>
            <a:picLocks noChangeAspect="1"/>
          </p:cNvPicPr>
          <p:nvPr/>
        </p:nvPicPr>
        <p:blipFill>
          <a:blip r:embed="rId2"/>
          <a:stretch>
            <a:fillRect/>
          </a:stretch>
        </p:blipFill>
        <p:spPr>
          <a:xfrm>
            <a:off x="497456" y="853753"/>
            <a:ext cx="6955766" cy="4632907"/>
          </a:xfrm>
          <a:prstGeom prst="rect">
            <a:avLst/>
          </a:prstGeom>
        </p:spPr>
      </p:pic>
      <p:sp>
        <p:nvSpPr>
          <p:cNvPr id="5" name="TextBox 4">
            <a:extLst>
              <a:ext uri="{FF2B5EF4-FFF2-40B4-BE49-F238E27FC236}">
                <a16:creationId xmlns:a16="http://schemas.microsoft.com/office/drawing/2014/main" id="{C06D5C61-18EA-F8A6-9608-760B14EF02FC}"/>
              </a:ext>
            </a:extLst>
          </p:cNvPr>
          <p:cNvSpPr txBox="1"/>
          <p:nvPr/>
        </p:nvSpPr>
        <p:spPr>
          <a:xfrm>
            <a:off x="209909" y="6003985"/>
            <a:ext cx="1302301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err="1">
                <a:latin typeface="Times New Roman"/>
                <a:cs typeface="Times New Roman"/>
              </a:rPr>
              <a:t>DataCamp</a:t>
            </a:r>
            <a:r>
              <a:rPr lang="en-US" sz="1050" dirty="0">
                <a:latin typeface="Times New Roman"/>
                <a:cs typeface="Times New Roman"/>
              </a:rPr>
              <a:t>. (n.d.). Python Decision Tree Classification Tutorial: Scikit-Learn </a:t>
            </a:r>
            <a:r>
              <a:rPr lang="en-US" sz="1050" dirty="0" err="1">
                <a:latin typeface="Times New Roman"/>
                <a:cs typeface="Times New Roman"/>
              </a:rPr>
              <a:t>DecisionTreeClassifier</a:t>
            </a:r>
            <a:r>
              <a:rPr lang="en-US" sz="1050" dirty="0">
                <a:latin typeface="Times New Roman"/>
                <a:cs typeface="Times New Roman"/>
              </a:rPr>
              <a:t>. </a:t>
            </a:r>
            <a:r>
              <a:rPr lang="en-US" sz="1050" dirty="0" err="1">
                <a:latin typeface="Times New Roman"/>
                <a:cs typeface="Times New Roman"/>
              </a:rPr>
              <a:t>Datacamp</a:t>
            </a:r>
            <a:r>
              <a:rPr lang="en-US" sz="1050" dirty="0">
                <a:latin typeface="Times New Roman"/>
                <a:cs typeface="Times New Roman"/>
              </a:rPr>
              <a:t>. Retrieved June 18, 2022, from </a:t>
            </a:r>
            <a:r>
              <a:rPr lang="en-US" sz="1050" dirty="0">
                <a:latin typeface="Times New Roman"/>
                <a:cs typeface="Times New Roman"/>
                <a:hlinkClick r:id="rId3"/>
              </a:rPr>
              <a:t>https://www.datacamp.com/tutorial/decision-tree-classification-python</a:t>
            </a:r>
            <a:endParaRPr lang="en-US" sz="1050"/>
          </a:p>
        </p:txBody>
      </p:sp>
    </p:spTree>
    <p:extLst>
      <p:ext uri="{BB962C8B-B14F-4D97-AF65-F5344CB8AC3E}">
        <p14:creationId xmlns:p14="http://schemas.microsoft.com/office/powerpoint/2010/main" val="1192583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6FE5-6E35-8D60-D544-AA46FD07772D}"/>
              </a:ext>
            </a:extLst>
          </p:cNvPr>
          <p:cNvSpPr>
            <a:spLocks noGrp="1"/>
          </p:cNvSpPr>
          <p:nvPr>
            <p:ph type="title"/>
          </p:nvPr>
        </p:nvSpPr>
        <p:spPr/>
        <p:txBody>
          <a:bodyPr/>
          <a:lstStyle/>
          <a:p>
            <a:r>
              <a:rPr lang="en-US">
                <a:latin typeface="Times New Roman"/>
                <a:cs typeface="Calibri Light"/>
              </a:rPr>
              <a:t>Comparison</a:t>
            </a:r>
            <a:endParaRPr lang="en-US">
              <a:latin typeface="Times New Roman"/>
              <a:cs typeface="Times New Roman"/>
            </a:endParaRPr>
          </a:p>
        </p:txBody>
      </p:sp>
      <p:graphicFrame>
        <p:nvGraphicFramePr>
          <p:cNvPr id="5" name="Table 5">
            <a:extLst>
              <a:ext uri="{FF2B5EF4-FFF2-40B4-BE49-F238E27FC236}">
                <a16:creationId xmlns:a16="http://schemas.microsoft.com/office/drawing/2014/main" id="{1FB5E183-22A1-40F9-28F6-1AA2F6A4690B}"/>
              </a:ext>
            </a:extLst>
          </p:cNvPr>
          <p:cNvGraphicFramePr>
            <a:graphicFrameLocks noGrp="1"/>
          </p:cNvGraphicFramePr>
          <p:nvPr>
            <p:ph idx="1"/>
            <p:extLst>
              <p:ext uri="{D42A27DB-BD31-4B8C-83A1-F6EECF244321}">
                <p14:modId xmlns:p14="http://schemas.microsoft.com/office/powerpoint/2010/main" val="3180449512"/>
              </p:ext>
            </p:extLst>
          </p:nvPr>
        </p:nvGraphicFramePr>
        <p:xfrm>
          <a:off x="1049547" y="1840301"/>
          <a:ext cx="10104119" cy="3431865"/>
        </p:xfrm>
        <a:graphic>
          <a:graphicData uri="http://schemas.openxmlformats.org/drawingml/2006/table">
            <a:tbl>
              <a:tblPr firstRow="1" bandRow="1">
                <a:tableStyleId>{5C22544A-7EE6-4342-B048-85BDC9FD1C3A}</a:tableStyleId>
              </a:tblPr>
              <a:tblGrid>
                <a:gridCol w="2560319">
                  <a:extLst>
                    <a:ext uri="{9D8B030D-6E8A-4147-A177-3AD203B41FA5}">
                      <a16:colId xmlns:a16="http://schemas.microsoft.com/office/drawing/2014/main" val="2208676639"/>
                    </a:ext>
                  </a:extLst>
                </a:gridCol>
                <a:gridCol w="2514600">
                  <a:extLst>
                    <a:ext uri="{9D8B030D-6E8A-4147-A177-3AD203B41FA5}">
                      <a16:colId xmlns:a16="http://schemas.microsoft.com/office/drawing/2014/main" val="3979478014"/>
                    </a:ext>
                  </a:extLst>
                </a:gridCol>
                <a:gridCol w="2514600">
                  <a:extLst>
                    <a:ext uri="{9D8B030D-6E8A-4147-A177-3AD203B41FA5}">
                      <a16:colId xmlns:a16="http://schemas.microsoft.com/office/drawing/2014/main" val="2202737767"/>
                    </a:ext>
                  </a:extLst>
                </a:gridCol>
                <a:gridCol w="2514600">
                  <a:extLst>
                    <a:ext uri="{9D8B030D-6E8A-4147-A177-3AD203B41FA5}">
                      <a16:colId xmlns:a16="http://schemas.microsoft.com/office/drawing/2014/main" val="3144497890"/>
                    </a:ext>
                  </a:extLst>
                </a:gridCol>
              </a:tblGrid>
              <a:tr h="686373">
                <a:tc>
                  <a:txBody>
                    <a:bodyPr/>
                    <a:lstStyle/>
                    <a:p>
                      <a:r>
                        <a:rPr lang="en-US">
                          <a:latin typeface="Times New Roman"/>
                        </a:rPr>
                        <a:t>Models</a:t>
                      </a:r>
                    </a:p>
                  </a:txBody>
                  <a:tcPr/>
                </a:tc>
                <a:tc>
                  <a:txBody>
                    <a:bodyPr/>
                    <a:lstStyle/>
                    <a:p>
                      <a:r>
                        <a:rPr lang="en-US">
                          <a:latin typeface="Times New Roman"/>
                        </a:rPr>
                        <a:t>Accuracy (%)</a:t>
                      </a:r>
                    </a:p>
                  </a:txBody>
                  <a:tcPr/>
                </a:tc>
                <a:tc>
                  <a:txBody>
                    <a:bodyPr/>
                    <a:lstStyle/>
                    <a:p>
                      <a:r>
                        <a:rPr lang="en-US">
                          <a:latin typeface="Times New Roman"/>
                        </a:rPr>
                        <a:t>F1-Score(%)</a:t>
                      </a:r>
                    </a:p>
                  </a:txBody>
                  <a:tcPr/>
                </a:tc>
                <a:tc>
                  <a:txBody>
                    <a:bodyPr/>
                    <a:lstStyle/>
                    <a:p>
                      <a:r>
                        <a:rPr lang="en-US">
                          <a:latin typeface="Times New Roman"/>
                        </a:rPr>
                        <a:t>Precision Score (%)</a:t>
                      </a:r>
                    </a:p>
                  </a:txBody>
                  <a:tcPr/>
                </a:tc>
                <a:extLst>
                  <a:ext uri="{0D108BD9-81ED-4DB2-BD59-A6C34878D82A}">
                    <a16:rowId xmlns:a16="http://schemas.microsoft.com/office/drawing/2014/main" val="645690256"/>
                  </a:ext>
                </a:extLst>
              </a:tr>
              <a:tr h="686373">
                <a:tc>
                  <a:txBody>
                    <a:bodyPr/>
                    <a:lstStyle/>
                    <a:p>
                      <a:r>
                        <a:rPr lang="en-US">
                          <a:latin typeface="Times New Roman"/>
                        </a:rPr>
                        <a:t>Logistic Regression</a:t>
                      </a:r>
                    </a:p>
                  </a:txBody>
                  <a:tcPr/>
                </a:tc>
                <a:tc>
                  <a:txBody>
                    <a:bodyPr/>
                    <a:lstStyle/>
                    <a:p>
                      <a:pPr lvl="0">
                        <a:buNone/>
                      </a:pPr>
                      <a:r>
                        <a:rPr lang="en-US">
                          <a:latin typeface="Times New Roman"/>
                        </a:rPr>
                        <a:t>99.6</a:t>
                      </a:r>
                    </a:p>
                  </a:txBody>
                  <a:tcPr/>
                </a:tc>
                <a:tc>
                  <a:txBody>
                    <a:bodyPr/>
                    <a:lstStyle/>
                    <a:p>
                      <a:r>
                        <a:rPr lang="en-US">
                          <a:latin typeface="Times New Roman"/>
                        </a:rPr>
                        <a:t>99.6</a:t>
                      </a:r>
                    </a:p>
                  </a:txBody>
                  <a:tcPr/>
                </a:tc>
                <a:tc>
                  <a:txBody>
                    <a:bodyPr/>
                    <a:lstStyle/>
                    <a:p>
                      <a:r>
                        <a:rPr lang="en-US">
                          <a:latin typeface="Times New Roman"/>
                        </a:rPr>
                        <a:t>99.6</a:t>
                      </a:r>
                    </a:p>
                  </a:txBody>
                  <a:tcPr/>
                </a:tc>
                <a:extLst>
                  <a:ext uri="{0D108BD9-81ED-4DB2-BD59-A6C34878D82A}">
                    <a16:rowId xmlns:a16="http://schemas.microsoft.com/office/drawing/2014/main" val="889076858"/>
                  </a:ext>
                </a:extLst>
              </a:tr>
              <a:tr h="686373">
                <a:tc>
                  <a:txBody>
                    <a:bodyPr/>
                    <a:lstStyle/>
                    <a:p>
                      <a:r>
                        <a:rPr lang="en-US">
                          <a:latin typeface="Times New Roman"/>
                        </a:rPr>
                        <a:t>Random Forest</a:t>
                      </a:r>
                    </a:p>
                  </a:txBody>
                  <a:tcPr/>
                </a:tc>
                <a:tc>
                  <a:txBody>
                    <a:bodyPr/>
                    <a:lstStyle/>
                    <a:p>
                      <a:pPr lvl="0">
                        <a:buNone/>
                      </a:pPr>
                      <a:r>
                        <a:rPr lang="en-US">
                          <a:latin typeface="Times New Roman"/>
                        </a:rPr>
                        <a:t>99.99</a:t>
                      </a:r>
                      <a:endParaRPr lang="en-US"/>
                    </a:p>
                  </a:txBody>
                  <a:tcPr/>
                </a:tc>
                <a:tc>
                  <a:txBody>
                    <a:bodyPr/>
                    <a:lstStyle/>
                    <a:p>
                      <a:r>
                        <a:rPr lang="en-US">
                          <a:latin typeface="Times New Roman"/>
                        </a:rPr>
                        <a:t>1.0</a:t>
                      </a:r>
                    </a:p>
                  </a:txBody>
                  <a:tcPr/>
                </a:tc>
                <a:tc>
                  <a:txBody>
                    <a:bodyPr/>
                    <a:lstStyle/>
                    <a:p>
                      <a:r>
                        <a:rPr lang="en-US">
                          <a:latin typeface="Times New Roman"/>
                        </a:rPr>
                        <a:t>1.0</a:t>
                      </a:r>
                    </a:p>
                  </a:txBody>
                  <a:tcPr/>
                </a:tc>
                <a:extLst>
                  <a:ext uri="{0D108BD9-81ED-4DB2-BD59-A6C34878D82A}">
                    <a16:rowId xmlns:a16="http://schemas.microsoft.com/office/drawing/2014/main" val="927689792"/>
                  </a:ext>
                </a:extLst>
              </a:tr>
              <a:tr h="686373">
                <a:tc>
                  <a:txBody>
                    <a:bodyPr/>
                    <a:lstStyle/>
                    <a:p>
                      <a:r>
                        <a:rPr lang="en-US">
                          <a:latin typeface="Times New Roman"/>
                        </a:rPr>
                        <a:t>Decision Trees</a:t>
                      </a:r>
                    </a:p>
                  </a:txBody>
                  <a:tcPr/>
                </a:tc>
                <a:tc>
                  <a:txBody>
                    <a:bodyPr/>
                    <a:lstStyle/>
                    <a:p>
                      <a:pPr lvl="0">
                        <a:buNone/>
                      </a:pPr>
                      <a:r>
                        <a:rPr lang="en-US" sz="1800" b="0" i="0" u="none" strike="noStrike" noProof="0">
                          <a:latin typeface="Times New Roman"/>
                        </a:rPr>
                        <a:t>99.9</a:t>
                      </a:r>
                      <a:endParaRPr lang="en-US"/>
                    </a:p>
                  </a:txBody>
                  <a:tcPr/>
                </a:tc>
                <a:tc>
                  <a:txBody>
                    <a:bodyPr/>
                    <a:lstStyle/>
                    <a:p>
                      <a:pPr lvl="0">
                        <a:buNone/>
                      </a:pPr>
                      <a:r>
                        <a:rPr lang="en-US" sz="1800" b="0" i="0" u="none" strike="noStrike" noProof="0">
                          <a:latin typeface="Times New Roman"/>
                        </a:rPr>
                        <a:t>99.9</a:t>
                      </a:r>
                      <a:endParaRPr lang="en-US"/>
                    </a:p>
                  </a:txBody>
                  <a:tcPr/>
                </a:tc>
                <a:tc>
                  <a:txBody>
                    <a:bodyPr/>
                    <a:lstStyle/>
                    <a:p>
                      <a:pPr lvl="0">
                        <a:buNone/>
                      </a:pPr>
                      <a:r>
                        <a:rPr lang="en-US" sz="1800" b="0" i="0" u="none" strike="noStrike" noProof="0">
                          <a:latin typeface="Times New Roman"/>
                        </a:rPr>
                        <a:t>99.9</a:t>
                      </a:r>
                      <a:endParaRPr lang="en-US"/>
                    </a:p>
                  </a:txBody>
                  <a:tcPr/>
                </a:tc>
                <a:extLst>
                  <a:ext uri="{0D108BD9-81ED-4DB2-BD59-A6C34878D82A}">
                    <a16:rowId xmlns:a16="http://schemas.microsoft.com/office/drawing/2014/main" val="963472809"/>
                  </a:ext>
                </a:extLst>
              </a:tr>
              <a:tr h="686373">
                <a:tc>
                  <a:txBody>
                    <a:bodyPr/>
                    <a:lstStyle/>
                    <a:p>
                      <a:r>
                        <a:rPr lang="en-US">
                          <a:latin typeface="Times New Roman"/>
                        </a:rPr>
                        <a:t>XG Boost</a:t>
                      </a:r>
                    </a:p>
                  </a:txBody>
                  <a:tcPr/>
                </a:tc>
                <a:tc>
                  <a:txBody>
                    <a:bodyPr/>
                    <a:lstStyle/>
                    <a:p>
                      <a:r>
                        <a:rPr lang="en-US">
                          <a:latin typeface="Times New Roman"/>
                        </a:rPr>
                        <a:t>99.96</a:t>
                      </a:r>
                    </a:p>
                  </a:txBody>
                  <a:tcPr/>
                </a:tc>
                <a:tc>
                  <a:txBody>
                    <a:bodyPr/>
                    <a:lstStyle/>
                    <a:p>
                      <a:r>
                        <a:rPr lang="en-US">
                          <a:latin typeface="Times New Roman"/>
                        </a:rPr>
                        <a:t>99.9</a:t>
                      </a:r>
                    </a:p>
                  </a:txBody>
                  <a:tcPr/>
                </a:tc>
                <a:tc>
                  <a:txBody>
                    <a:bodyPr/>
                    <a:lstStyle/>
                    <a:p>
                      <a:r>
                        <a:rPr lang="en-US">
                          <a:latin typeface="Times New Roman"/>
                        </a:rPr>
                        <a:t>99.9</a:t>
                      </a:r>
                    </a:p>
                  </a:txBody>
                  <a:tcPr/>
                </a:tc>
                <a:extLst>
                  <a:ext uri="{0D108BD9-81ED-4DB2-BD59-A6C34878D82A}">
                    <a16:rowId xmlns:a16="http://schemas.microsoft.com/office/drawing/2014/main" val="1722877032"/>
                  </a:ext>
                </a:extLst>
              </a:tr>
            </a:tbl>
          </a:graphicData>
        </a:graphic>
      </p:graphicFrame>
      <p:sp>
        <p:nvSpPr>
          <p:cNvPr id="4" name="Slide Number Placeholder 3">
            <a:extLst>
              <a:ext uri="{FF2B5EF4-FFF2-40B4-BE49-F238E27FC236}">
                <a16:creationId xmlns:a16="http://schemas.microsoft.com/office/drawing/2014/main" id="{C095F112-AF3F-0AB2-A718-B2CF9E69E342}"/>
              </a:ext>
            </a:extLst>
          </p:cNvPr>
          <p:cNvSpPr>
            <a:spLocks noGrp="1"/>
          </p:cNvSpPr>
          <p:nvPr>
            <p:ph type="sldNum" sz="quarter" idx="12"/>
          </p:nvPr>
        </p:nvSpPr>
        <p:spPr/>
        <p:txBody>
          <a:bodyPr/>
          <a:lstStyle/>
          <a:p>
            <a:fld id="{6113E31D-E2AB-40D1-8B51-AFA5AFEF393A}" type="slidenum">
              <a:rPr lang="en-US" dirty="0">
                <a:latin typeface="Times New Roman"/>
                <a:cs typeface="Times New Roman"/>
              </a:rPr>
              <a:t>19</a:t>
            </a:fld>
            <a:endParaRPr lang="en-US">
              <a:latin typeface="Times New Roman"/>
              <a:cs typeface="Times New Roman"/>
            </a:endParaRPr>
          </a:p>
        </p:txBody>
      </p:sp>
      <p:sp>
        <p:nvSpPr>
          <p:cNvPr id="3" name="TextBox 2">
            <a:extLst>
              <a:ext uri="{FF2B5EF4-FFF2-40B4-BE49-F238E27FC236}">
                <a16:creationId xmlns:a16="http://schemas.microsoft.com/office/drawing/2014/main" id="{D7BECD10-AEFE-D6B3-F676-BF1F2CDDF03A}"/>
              </a:ext>
            </a:extLst>
          </p:cNvPr>
          <p:cNvSpPr txBox="1"/>
          <p:nvPr/>
        </p:nvSpPr>
        <p:spPr>
          <a:xfrm>
            <a:off x="971909" y="5587042"/>
            <a:ext cx="104350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Calibri"/>
              </a:rPr>
              <a:t>From the above comparisons, we can conclude that random forest can be best fitted model for the classification for this given dataset</a:t>
            </a:r>
          </a:p>
        </p:txBody>
      </p:sp>
    </p:spTree>
    <p:extLst>
      <p:ext uri="{BB962C8B-B14F-4D97-AF65-F5344CB8AC3E}">
        <p14:creationId xmlns:p14="http://schemas.microsoft.com/office/powerpoint/2010/main" val="178912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01A9E7-E62C-6C43-D686-D452F8D46DD3}"/>
              </a:ext>
            </a:extLst>
          </p:cNvPr>
          <p:cNvSpPr>
            <a:spLocks noGrp="1"/>
          </p:cNvSpPr>
          <p:nvPr>
            <p:ph type="title"/>
          </p:nvPr>
        </p:nvSpPr>
        <p:spPr>
          <a:xfrm>
            <a:off x="7859485" y="634946"/>
            <a:ext cx="3690257" cy="1450757"/>
          </a:xfrm>
        </p:spPr>
        <p:txBody>
          <a:bodyPr>
            <a:normAutofit/>
          </a:bodyPr>
          <a:lstStyle/>
          <a:p>
            <a:r>
              <a:rPr lang="en-US">
                <a:latin typeface="Times New Roman"/>
                <a:cs typeface="Times New Roman"/>
              </a:rPr>
              <a:t>Business Problem</a:t>
            </a:r>
          </a:p>
        </p:txBody>
      </p:sp>
      <p:pic>
        <p:nvPicPr>
          <p:cNvPr id="5" name="Picture 5">
            <a:extLst>
              <a:ext uri="{FF2B5EF4-FFF2-40B4-BE49-F238E27FC236}">
                <a16:creationId xmlns:a16="http://schemas.microsoft.com/office/drawing/2014/main" id="{B9FFBA89-8CD9-D353-0B2D-FECD73AA2989}"/>
              </a:ext>
            </a:extLst>
          </p:cNvPr>
          <p:cNvPicPr>
            <a:picLocks noChangeAspect="1"/>
          </p:cNvPicPr>
          <p:nvPr/>
        </p:nvPicPr>
        <p:blipFill>
          <a:blip r:embed="rId2"/>
          <a:stretch>
            <a:fillRect/>
          </a:stretch>
        </p:blipFill>
        <p:spPr>
          <a:xfrm>
            <a:off x="633999" y="1500736"/>
            <a:ext cx="6909801" cy="3593096"/>
          </a:xfrm>
          <a:prstGeom prst="rect">
            <a:avLst/>
          </a:prstGeom>
        </p:spPr>
      </p:pic>
      <p:cxnSp>
        <p:nvCxnSpPr>
          <p:cNvPr id="41" name="Straight Connector 3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417B91-6032-6F11-D496-EE159641DBF2}"/>
              </a:ext>
            </a:extLst>
          </p:cNvPr>
          <p:cNvSpPr>
            <a:spLocks noGrp="1"/>
          </p:cNvSpPr>
          <p:nvPr>
            <p:ph idx="1"/>
          </p:nvPr>
        </p:nvSpPr>
        <p:spPr>
          <a:xfrm>
            <a:off x="7859485" y="2198914"/>
            <a:ext cx="3690257" cy="3670180"/>
          </a:xfrm>
        </p:spPr>
        <p:txBody>
          <a:bodyPr vert="horz" lIns="0" tIns="45720" rIns="0" bIns="45720" rtlCol="0">
            <a:normAutofit/>
          </a:bodyPr>
          <a:lstStyle/>
          <a:p>
            <a:pPr marL="0" indent="0">
              <a:buNone/>
            </a:pPr>
            <a:r>
              <a:rPr lang="en-US" dirty="0">
                <a:latin typeface="Times New Roman"/>
                <a:ea typeface="+mn-lt"/>
                <a:cs typeface="+mn-lt"/>
              </a:rPr>
              <a:t>Merry Maids is a top service provider, but owing to a lack of an eCommerce platform, it takes about 30 minutes to close a contract with a customer by phone or in person contact. This results in the loss of recurring clients and, as a result, recurring sales. </a:t>
            </a:r>
            <a:endParaRPr lang="en-US" dirty="0">
              <a:latin typeface="Times New Roman"/>
              <a:cs typeface="Times New Roman"/>
            </a:endParaRPr>
          </a:p>
          <a:p>
            <a:pPr marL="0" indent="0">
              <a:buNone/>
            </a:pPr>
            <a:r>
              <a:rPr lang="en-US" dirty="0">
                <a:latin typeface="Times New Roman"/>
                <a:ea typeface="+mn-lt"/>
                <a:cs typeface="+mn-lt"/>
              </a:rPr>
              <a:t>.</a:t>
            </a:r>
          </a:p>
        </p:txBody>
      </p:sp>
      <p:sp>
        <p:nvSpPr>
          <p:cNvPr id="42" name="Rectangle 3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3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C73E4AC5-CA9B-E41B-3A59-F415B12C4901}"/>
              </a:ext>
            </a:extLst>
          </p:cNvPr>
          <p:cNvSpPr>
            <a:spLocks noGrp="1"/>
          </p:cNvSpPr>
          <p:nvPr>
            <p:ph type="sldNum" sz="quarter" idx="12"/>
          </p:nvPr>
        </p:nvSpPr>
        <p:spPr>
          <a:xfrm>
            <a:off x="9900458" y="6459785"/>
            <a:ext cx="1312025" cy="365125"/>
          </a:xfrm>
        </p:spPr>
        <p:txBody>
          <a:bodyPr>
            <a:normAutofit/>
          </a:bodyPr>
          <a:lstStyle/>
          <a:p>
            <a:pPr>
              <a:spcAft>
                <a:spcPts val="600"/>
              </a:spcAft>
            </a:pPr>
            <a:fld id="{6113E31D-E2AB-40D1-8B51-AFA5AFEF393A}" type="slidenum">
              <a:rPr lang="en-US" dirty="0"/>
              <a:pPr>
                <a:spcAft>
                  <a:spcPts val="600"/>
                </a:spcAft>
              </a:pPr>
              <a:t>2</a:t>
            </a:fld>
            <a:endParaRPr lang="en-US"/>
          </a:p>
        </p:txBody>
      </p:sp>
    </p:spTree>
    <p:extLst>
      <p:ext uri="{BB962C8B-B14F-4D97-AF65-F5344CB8AC3E}">
        <p14:creationId xmlns:p14="http://schemas.microsoft.com/office/powerpoint/2010/main" val="293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3342-98A0-D2C0-7250-CF7F2E12F57C}"/>
              </a:ext>
            </a:extLst>
          </p:cNvPr>
          <p:cNvSpPr>
            <a:spLocks noGrp="1"/>
          </p:cNvSpPr>
          <p:nvPr>
            <p:ph type="title"/>
          </p:nvPr>
        </p:nvSpPr>
        <p:spPr/>
        <p:txBody>
          <a:bodyPr/>
          <a:lstStyle/>
          <a:p>
            <a:r>
              <a:rPr lang="en-US">
                <a:latin typeface="Times New Roman"/>
                <a:ea typeface="+mj-lt"/>
                <a:cs typeface="+mj-lt"/>
              </a:rPr>
              <a:t>Recommendations &amp; Findings</a:t>
            </a:r>
            <a:endParaRPr lang="en-US">
              <a:latin typeface="Times New Roman"/>
            </a:endParaRPr>
          </a:p>
          <a:p>
            <a:endParaRPr lang="en-US"/>
          </a:p>
        </p:txBody>
      </p:sp>
      <p:sp>
        <p:nvSpPr>
          <p:cNvPr id="3" name="Content Placeholder 2">
            <a:extLst>
              <a:ext uri="{FF2B5EF4-FFF2-40B4-BE49-F238E27FC236}">
                <a16:creationId xmlns:a16="http://schemas.microsoft.com/office/drawing/2014/main" id="{58B300B0-5C43-55E6-73DB-AB87A36A045B}"/>
              </a:ext>
            </a:extLst>
          </p:cNvPr>
          <p:cNvSpPr>
            <a:spLocks noGrp="1"/>
          </p:cNvSpPr>
          <p:nvPr>
            <p:ph idx="1"/>
          </p:nvPr>
        </p:nvSpPr>
        <p:spPr>
          <a:xfrm>
            <a:off x="1097280" y="1845734"/>
            <a:ext cx="10619116" cy="4354039"/>
          </a:xfrm>
        </p:spPr>
        <p:txBody>
          <a:bodyPr vert="horz" lIns="0" tIns="45720" rIns="0" bIns="45720" rtlCol="0" anchor="t">
            <a:noAutofit/>
          </a:bodyPr>
          <a:lstStyle/>
          <a:p>
            <a:pPr>
              <a:lnSpc>
                <a:spcPct val="150000"/>
              </a:lnSpc>
              <a:buFont typeface="Wingdings" panose="020F0502020204030204" pitchFamily="34" charset="0"/>
              <a:buChar char="Ø"/>
            </a:pPr>
            <a:r>
              <a:rPr lang="en-US" sz="1400" dirty="0">
                <a:latin typeface="Times New Roman"/>
                <a:ea typeface="+mn-lt"/>
                <a:cs typeface="+mn-lt"/>
              </a:rPr>
              <a:t>Because the majority of consumers are in the United States, it is necessary to prioritize calls in the United States and Canada to increase recurring purchases. </a:t>
            </a:r>
            <a:endParaRPr lang="en-US" sz="1400" dirty="0">
              <a:latin typeface="Times New Roman"/>
              <a:cs typeface="Calibri"/>
            </a:endParaRPr>
          </a:p>
          <a:p>
            <a:pPr>
              <a:lnSpc>
                <a:spcPct val="150000"/>
              </a:lnSpc>
              <a:buFont typeface="Wingdings" panose="020F0502020204030204" pitchFamily="34" charset="0"/>
              <a:buChar char="Ø"/>
            </a:pPr>
            <a:r>
              <a:rPr lang="en-US" sz="1400" dirty="0">
                <a:latin typeface="Times New Roman"/>
                <a:ea typeface="+mn-lt"/>
                <a:cs typeface="+mn-lt"/>
              </a:rPr>
              <a:t>Customers' primary means of communication are the phones, thus they should be prioritized.</a:t>
            </a:r>
          </a:p>
          <a:p>
            <a:pPr>
              <a:lnSpc>
                <a:spcPct val="150000"/>
              </a:lnSpc>
              <a:buFont typeface="Wingdings" panose="020F0502020204030204" pitchFamily="34" charset="0"/>
              <a:buChar char="Ø"/>
            </a:pPr>
            <a:r>
              <a:rPr lang="en-US" sz="1400" dirty="0">
                <a:latin typeface="Times New Roman"/>
                <a:ea typeface="+mn-lt"/>
                <a:cs typeface="+mn-lt"/>
              </a:rPr>
              <a:t>The difference in annual revenue between recurrent and nonrecurring clients is about $50 million.</a:t>
            </a:r>
            <a:endParaRPr lang="en-US" sz="1400" dirty="0">
              <a:latin typeface="Times New Roman"/>
              <a:cs typeface="Calibri"/>
            </a:endParaRPr>
          </a:p>
          <a:p>
            <a:pPr>
              <a:lnSpc>
                <a:spcPct val="150000"/>
              </a:lnSpc>
              <a:buFont typeface="Wingdings,Sans-Serif" panose="020F0502020204030204" pitchFamily="34" charset="0"/>
              <a:buChar char="Ø"/>
            </a:pPr>
            <a:r>
              <a:rPr lang="en-US" sz="1400" dirty="0">
                <a:latin typeface="Times New Roman"/>
                <a:ea typeface="+mn-lt"/>
                <a:cs typeface="Times New Roman"/>
              </a:rPr>
              <a:t> Finally, Marketing sources such as "Scorpion" and "Referral" are adding much more value for recurring customers than non-recurring customers.</a:t>
            </a:r>
            <a:endParaRPr lang="en-US" sz="1400" dirty="0">
              <a:ea typeface="+mn-lt"/>
              <a:cs typeface="+mn-lt"/>
            </a:endParaRPr>
          </a:p>
          <a:p>
            <a:pPr>
              <a:lnSpc>
                <a:spcPct val="150000"/>
              </a:lnSpc>
              <a:buFont typeface="Wingdings,Sans-Serif" panose="020F0502020204030204" pitchFamily="34" charset="0"/>
              <a:buChar char="Ø"/>
            </a:pPr>
            <a:r>
              <a:rPr lang="en-US" sz="1400" dirty="0">
                <a:latin typeface="Times New Roman"/>
                <a:ea typeface="+mn-lt"/>
                <a:cs typeface="Times New Roman"/>
              </a:rPr>
              <a:t>All these rules-based evidence helped us to figure out that tree-based classification models will work better for our business objective (Recurring or Non-Recurring)</a:t>
            </a:r>
            <a:endParaRPr lang="en-US" sz="1400" dirty="0">
              <a:ea typeface="+mn-lt"/>
              <a:cs typeface="+mn-lt"/>
            </a:endParaRPr>
          </a:p>
          <a:p>
            <a:pPr>
              <a:lnSpc>
                <a:spcPct val="150000"/>
              </a:lnSpc>
              <a:buFont typeface="Wingdings" panose="020F0502020204030204" pitchFamily="34" charset="0"/>
              <a:buChar char="Ø"/>
            </a:pPr>
            <a:r>
              <a:rPr lang="en-US" sz="1400" dirty="0">
                <a:latin typeface="Times New Roman"/>
                <a:ea typeface="+mn-lt"/>
                <a:cs typeface="+mn-lt"/>
              </a:rPr>
              <a:t>The top 25 features are chosen and employed in logistic regression modeling, random forest, decision trees, and  </a:t>
            </a:r>
            <a:r>
              <a:rPr lang="en-US" sz="1400" dirty="0" err="1">
                <a:latin typeface="Times New Roman"/>
                <a:ea typeface="+mn-lt"/>
                <a:cs typeface="+mn-lt"/>
              </a:rPr>
              <a:t>XGboost</a:t>
            </a:r>
            <a:r>
              <a:rPr lang="en-US" sz="1400" dirty="0">
                <a:latin typeface="Times New Roman"/>
                <a:ea typeface="+mn-lt"/>
                <a:cs typeface="+mn-lt"/>
              </a:rPr>
              <a:t>  models resulting in a 99.6% to 100% accuracy, f1 score, and precision scores</a:t>
            </a:r>
            <a:endParaRPr lang="en-US" sz="1400" dirty="0">
              <a:latin typeface="Times New Roman"/>
              <a:cs typeface="Calibri"/>
            </a:endParaRPr>
          </a:p>
          <a:p>
            <a:pPr>
              <a:lnSpc>
                <a:spcPct val="150000"/>
              </a:lnSpc>
              <a:buFont typeface="Wingdings" panose="020F0502020204030204" pitchFamily="34" charset="0"/>
              <a:buChar char="Ø"/>
            </a:pPr>
            <a:r>
              <a:rPr lang="en-US" sz="1400" dirty="0">
                <a:latin typeface="Times New Roman"/>
                <a:cs typeface="Times New Roman"/>
              </a:rPr>
              <a:t>We concluded that random forest can be best-fitted model for the classification of this given dataset</a:t>
            </a:r>
            <a:endParaRPr lang="en-US" sz="1400" dirty="0">
              <a:ea typeface="+mn-lt"/>
              <a:cs typeface="+mn-lt"/>
            </a:endParaRPr>
          </a:p>
          <a:p>
            <a:pPr>
              <a:lnSpc>
                <a:spcPct val="150000"/>
              </a:lnSpc>
              <a:buFont typeface="Wingdings" panose="020F0502020204030204" pitchFamily="34" charset="0"/>
              <a:buChar char="Ø"/>
            </a:pPr>
            <a:endParaRPr lang="en-US" sz="1400">
              <a:latin typeface="Times New Roman"/>
              <a:cs typeface="Calibri"/>
            </a:endParaRPr>
          </a:p>
          <a:p>
            <a:pPr>
              <a:lnSpc>
                <a:spcPct val="150000"/>
              </a:lnSpc>
              <a:buFont typeface="Wingdings" panose="020F0502020204030204" pitchFamily="34" charset="0"/>
              <a:buChar char="Ø"/>
            </a:pPr>
            <a:endParaRPr lang="en-US" sz="1400">
              <a:latin typeface="Times New Roman"/>
              <a:cs typeface="Calibri"/>
            </a:endParaRPr>
          </a:p>
          <a:p>
            <a:pPr>
              <a:lnSpc>
                <a:spcPct val="150000"/>
              </a:lnSpc>
              <a:buFont typeface="Wingdings" panose="020F0502020204030204" pitchFamily="34" charset="0"/>
              <a:buChar char="Ø"/>
            </a:pPr>
            <a:endParaRPr lang="en-US" sz="1400">
              <a:latin typeface="Times New Roman"/>
              <a:cs typeface="Calibri"/>
            </a:endParaRPr>
          </a:p>
          <a:p>
            <a:pPr>
              <a:lnSpc>
                <a:spcPct val="150000"/>
              </a:lnSpc>
              <a:buFont typeface="Wingdings" panose="020F0502020204030204" pitchFamily="34" charset="0"/>
              <a:buChar char="Ø"/>
            </a:pPr>
            <a:endParaRPr lang="en-US" sz="1400">
              <a:latin typeface="Times New Roman"/>
              <a:cs typeface="Calibri"/>
            </a:endParaRPr>
          </a:p>
          <a:p>
            <a:pPr>
              <a:lnSpc>
                <a:spcPct val="150000"/>
              </a:lnSpc>
              <a:buFont typeface="Wingdings" panose="020F0502020204030204" pitchFamily="34" charset="0"/>
              <a:buChar char="Ø"/>
            </a:pPr>
            <a:endParaRPr lang="en-US" sz="1400">
              <a:latin typeface="Times New Roman"/>
              <a:cs typeface="Calibri"/>
            </a:endParaRPr>
          </a:p>
          <a:p>
            <a:pPr>
              <a:lnSpc>
                <a:spcPct val="200000"/>
              </a:lnSpc>
              <a:buFont typeface="Wingdings,Sans-Serif" panose="020F0502020204030204" pitchFamily="34" charset="0"/>
              <a:buChar char="Ø"/>
            </a:pPr>
            <a:endParaRPr lang="en-US" sz="1400">
              <a:latin typeface="Times New Roman"/>
              <a:cs typeface="Times New Roman"/>
            </a:endParaRPr>
          </a:p>
          <a:p>
            <a:pPr>
              <a:lnSpc>
                <a:spcPct val="200000"/>
              </a:lnSpc>
            </a:pPr>
            <a:endParaRPr lang="en-US" sz="1400">
              <a:latin typeface="Times New Roman"/>
              <a:cs typeface="Calibri"/>
            </a:endParaRPr>
          </a:p>
        </p:txBody>
      </p:sp>
      <p:sp>
        <p:nvSpPr>
          <p:cNvPr id="4" name="Slide Number Placeholder 3">
            <a:extLst>
              <a:ext uri="{FF2B5EF4-FFF2-40B4-BE49-F238E27FC236}">
                <a16:creationId xmlns:a16="http://schemas.microsoft.com/office/drawing/2014/main" id="{2F519034-9FF9-8009-3B80-A7B5D1216581}"/>
              </a:ext>
            </a:extLst>
          </p:cNvPr>
          <p:cNvSpPr>
            <a:spLocks noGrp="1"/>
          </p:cNvSpPr>
          <p:nvPr>
            <p:ph type="sldNum" sz="quarter" idx="12"/>
          </p:nvPr>
        </p:nvSpPr>
        <p:spPr/>
        <p:txBody>
          <a:bodyPr/>
          <a:lstStyle/>
          <a:p>
            <a:fld id="{6113E31D-E2AB-40D1-8B51-AFA5AFEF393A}" type="slidenum">
              <a:rPr lang="en-US" dirty="0"/>
              <a:t>20</a:t>
            </a:fld>
            <a:endParaRPr lang="en-US"/>
          </a:p>
        </p:txBody>
      </p:sp>
    </p:spTree>
    <p:extLst>
      <p:ext uri="{BB962C8B-B14F-4D97-AF65-F5344CB8AC3E}">
        <p14:creationId xmlns:p14="http://schemas.microsoft.com/office/powerpoint/2010/main" val="805077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FCC3-6DDB-16A9-9F03-11F894BAD126}"/>
              </a:ext>
            </a:extLst>
          </p:cNvPr>
          <p:cNvSpPr>
            <a:spLocks noGrp="1"/>
          </p:cNvSpPr>
          <p:nvPr>
            <p:ph type="title"/>
          </p:nvPr>
        </p:nvSpPr>
        <p:spPr/>
        <p:txBody>
          <a:bodyPr/>
          <a:lstStyle/>
          <a:p>
            <a:r>
              <a:rPr lang="en-US" dirty="0">
                <a:latin typeface="Times New Roman"/>
                <a:cs typeface="Calibri Light"/>
              </a:rPr>
              <a:t>FAILED TECHNIQUES</a:t>
            </a:r>
            <a:endParaRPr lang="en-US" dirty="0">
              <a:latin typeface="Times New Roman"/>
            </a:endParaRPr>
          </a:p>
        </p:txBody>
      </p:sp>
      <p:sp>
        <p:nvSpPr>
          <p:cNvPr id="3" name="Content Placeholder 2">
            <a:extLst>
              <a:ext uri="{FF2B5EF4-FFF2-40B4-BE49-F238E27FC236}">
                <a16:creationId xmlns:a16="http://schemas.microsoft.com/office/drawing/2014/main" id="{3C7AD14E-2BCE-D0F8-9108-434D0029616B}"/>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Ø"/>
            </a:pPr>
            <a:r>
              <a:rPr lang="en-US" dirty="0">
                <a:latin typeface="Times New Roman"/>
                <a:ea typeface="+mn-lt"/>
                <a:cs typeface="+mn-lt"/>
              </a:rPr>
              <a:t>These ML models do not operate as intended when all features are included in the model. </a:t>
            </a:r>
            <a:endParaRPr lang="en-US" dirty="0">
              <a:latin typeface="Times New Roman"/>
              <a:ea typeface="Calibri" panose="020F0502020204030204"/>
              <a:cs typeface="Calibri" panose="020F0502020204030204"/>
            </a:endParaRPr>
          </a:p>
          <a:p>
            <a:pPr>
              <a:buFont typeface="Wingdings" panose="020F0502020204030204" pitchFamily="34" charset="0"/>
              <a:buChar char="Ø"/>
            </a:pPr>
            <a:r>
              <a:rPr lang="en-US" dirty="0">
                <a:latin typeface="Times New Roman"/>
                <a:ea typeface="+mn-lt"/>
                <a:cs typeface="+mn-lt"/>
              </a:rPr>
              <a:t>When these models were tested with various features, those that weren't the best produced poor results</a:t>
            </a:r>
          </a:p>
          <a:p>
            <a:pPr>
              <a:buFont typeface="Wingdings" panose="020F0502020204030204" pitchFamily="34" charset="0"/>
              <a:buChar char="Ø"/>
            </a:pPr>
            <a:r>
              <a:rPr lang="en-US" dirty="0">
                <a:latin typeface="Times New Roman"/>
                <a:ea typeface="+mn-lt"/>
                <a:cs typeface="+mn-lt"/>
              </a:rPr>
              <a:t>The best attributes for the models are not stated in the correlation graphic.</a:t>
            </a:r>
            <a:endParaRPr lang="en-US" dirty="0">
              <a:latin typeface="Times New Roman"/>
              <a:cs typeface="Times New Roman"/>
            </a:endParaRPr>
          </a:p>
          <a:p>
            <a:pPr>
              <a:buFont typeface="Wingdings" panose="020F0502020204030204" pitchFamily="34" charset="0"/>
              <a:buChar char="Ø"/>
            </a:pPr>
            <a:r>
              <a:rPr lang="en-US" dirty="0">
                <a:latin typeface="Times New Roman"/>
                <a:cs typeface="Times New Roman"/>
              </a:rPr>
              <a:t>As our baseline model we tried using Naïve Bayes but turned out our data set wasn't fulfilling the assumptions of naïve bayes such as the distribution of the data should be gaussian and all the features must be independent of each other which is not the case.</a:t>
            </a:r>
            <a:endParaRPr lang="en-US" dirty="0">
              <a:latin typeface="Times New Roman"/>
              <a:cs typeface="Calibri"/>
            </a:endParaRPr>
          </a:p>
          <a:p>
            <a:pPr>
              <a:buFont typeface="Wingdings" panose="020F0502020204030204" pitchFamily="34" charset="0"/>
              <a:buChar char="Ø"/>
            </a:pPr>
            <a:r>
              <a:rPr lang="en-US" dirty="0">
                <a:latin typeface="Times New Roman"/>
                <a:cs typeface="Times New Roman"/>
              </a:rPr>
              <a:t>Including all features was overfitting our model as there was a huge difference between training and test accuracy so we took into consideration the top 25 features which were contributing the most in the predictions.</a:t>
            </a:r>
          </a:p>
          <a:p>
            <a:pPr>
              <a:buFont typeface="Wingdings" panose="020F0502020204030204" pitchFamily="34" charset="0"/>
              <a:buChar char="Ø"/>
            </a:pPr>
            <a:endParaRPr lang="en-US" dirty="0">
              <a:latin typeface="Times New Roman"/>
              <a:cs typeface="Times New Roman"/>
            </a:endParaRPr>
          </a:p>
          <a:p>
            <a:pPr>
              <a:buFont typeface="Wingdings" panose="020F0502020204030204" pitchFamily="34" charset="0"/>
              <a:buChar char="Ø"/>
            </a:pPr>
            <a:endParaRPr lang="en-US" dirty="0">
              <a:latin typeface="Times New Roman"/>
              <a:cs typeface="Calibri"/>
            </a:endParaRPr>
          </a:p>
          <a:p>
            <a:endParaRPr lang="en-US"/>
          </a:p>
          <a:p>
            <a:endParaRPr lang="en-US">
              <a:ea typeface="+mn-lt"/>
              <a:cs typeface="+mn-lt"/>
            </a:endParaRPr>
          </a:p>
          <a:p>
            <a:endParaRPr lang="en-US">
              <a:latin typeface="Calibri" panose="020F0502020204030204"/>
              <a:ea typeface="Calibri"/>
              <a:cs typeface="Calibri"/>
            </a:endParaRPr>
          </a:p>
          <a:p>
            <a:endParaRPr lang="en-US">
              <a:latin typeface="Calibri" panose="020F0502020204030204"/>
              <a:ea typeface="Calibri"/>
              <a:cs typeface="Calibri"/>
            </a:endParaRPr>
          </a:p>
          <a:p>
            <a:endParaRPr lang="en-US">
              <a:latin typeface="Calibri" panose="020F0502020204030204"/>
              <a:ea typeface="Calibri"/>
              <a:cs typeface="Calibri"/>
            </a:endParaRPr>
          </a:p>
          <a:p>
            <a:pPr>
              <a:buFont typeface="Wingdings" panose="020F0502020204030204" pitchFamily="34" charset="0"/>
              <a:buChar char="Ø"/>
            </a:pPr>
            <a:endParaRPr lang="en-US" dirty="0">
              <a:latin typeface="Calibri" panose="020F0502020204030204"/>
              <a:ea typeface="Calibri"/>
              <a:cs typeface="Calibri"/>
            </a:endParaRPr>
          </a:p>
          <a:p>
            <a:pPr marL="0" indent="0">
              <a:buNone/>
            </a:pPr>
            <a:endParaRPr lang="en-US" dirty="0">
              <a:latin typeface="Times New Roman"/>
              <a:ea typeface="Calibri"/>
              <a:cs typeface="Calibri"/>
            </a:endParaRPr>
          </a:p>
          <a:p>
            <a:pPr>
              <a:buFont typeface="Wingdings" panose="020F0502020204030204" pitchFamily="34" charset="0"/>
              <a:buChar char="Ø"/>
            </a:pPr>
            <a:endParaRPr lang="en-US" dirty="0">
              <a:ea typeface="Calibri"/>
              <a:cs typeface="Calibri"/>
            </a:endParaRPr>
          </a:p>
        </p:txBody>
      </p:sp>
      <p:sp>
        <p:nvSpPr>
          <p:cNvPr id="4" name="Slide Number Placeholder 3">
            <a:extLst>
              <a:ext uri="{FF2B5EF4-FFF2-40B4-BE49-F238E27FC236}">
                <a16:creationId xmlns:a16="http://schemas.microsoft.com/office/drawing/2014/main" id="{FCD3228E-1316-32B1-4900-2BF884CA0B8D}"/>
              </a:ext>
            </a:extLst>
          </p:cNvPr>
          <p:cNvSpPr>
            <a:spLocks noGrp="1"/>
          </p:cNvSpPr>
          <p:nvPr>
            <p:ph type="sldNum" sz="quarter" idx="12"/>
          </p:nvPr>
        </p:nvSpPr>
        <p:spPr/>
        <p:txBody>
          <a:bodyPr/>
          <a:lstStyle/>
          <a:p>
            <a:fld id="{6113E31D-E2AB-40D1-8B51-AFA5AFEF393A}" type="slidenum">
              <a:rPr lang="en-US" dirty="0"/>
              <a:t>21</a:t>
            </a:fld>
            <a:endParaRPr lang="en-US"/>
          </a:p>
        </p:txBody>
      </p:sp>
    </p:spTree>
    <p:extLst>
      <p:ext uri="{BB962C8B-B14F-4D97-AF65-F5344CB8AC3E}">
        <p14:creationId xmlns:p14="http://schemas.microsoft.com/office/powerpoint/2010/main" val="2226023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FCC3-6DDB-16A9-9F03-11F894BAD126}"/>
              </a:ext>
            </a:extLst>
          </p:cNvPr>
          <p:cNvSpPr>
            <a:spLocks noGrp="1"/>
          </p:cNvSpPr>
          <p:nvPr>
            <p:ph type="title"/>
          </p:nvPr>
        </p:nvSpPr>
        <p:spPr/>
        <p:txBody>
          <a:bodyPr/>
          <a:lstStyle/>
          <a:p>
            <a:r>
              <a:rPr lang="en-US" dirty="0">
                <a:latin typeface="Times New Roman"/>
                <a:cs typeface="Calibri Light"/>
              </a:rPr>
              <a:t>Improvements </a:t>
            </a:r>
            <a:endParaRPr lang="en-US" dirty="0">
              <a:latin typeface="Times New Roman"/>
            </a:endParaRPr>
          </a:p>
        </p:txBody>
      </p:sp>
      <p:sp>
        <p:nvSpPr>
          <p:cNvPr id="3" name="Content Placeholder 2">
            <a:extLst>
              <a:ext uri="{FF2B5EF4-FFF2-40B4-BE49-F238E27FC236}">
                <a16:creationId xmlns:a16="http://schemas.microsoft.com/office/drawing/2014/main" id="{3C7AD14E-2BCE-D0F8-9108-434D0029616B}"/>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Ø"/>
            </a:pPr>
            <a:r>
              <a:rPr lang="en-US" dirty="0">
                <a:latin typeface="Times New Roman"/>
                <a:ea typeface="Calibri"/>
                <a:cs typeface="Calibri"/>
              </a:rPr>
              <a:t> </a:t>
            </a:r>
            <a:r>
              <a:rPr lang="en-US" dirty="0">
                <a:latin typeface="Times New Roman"/>
                <a:ea typeface="+mn-lt"/>
                <a:cs typeface="+mn-lt"/>
              </a:rPr>
              <a:t>Can develop additional promotions for loyal clients and draw in new ones </a:t>
            </a:r>
            <a:endParaRPr lang="en-US" dirty="0">
              <a:latin typeface="Times New Roman"/>
              <a:ea typeface="Calibri"/>
              <a:cs typeface="Calibri"/>
            </a:endParaRPr>
          </a:p>
          <a:p>
            <a:pPr>
              <a:buFont typeface="Wingdings" panose="020F0502020204030204" pitchFamily="34" charset="0"/>
              <a:buChar char="Ø"/>
            </a:pPr>
            <a:r>
              <a:rPr lang="en-US" dirty="0">
                <a:latin typeface="Times New Roman"/>
                <a:ea typeface="+mn-lt"/>
                <a:cs typeface="+mn-lt"/>
              </a:rPr>
              <a:t>A significant fraction of callers are unable to interact during calls because of a language barrier; not all clients can speak English. As a result, the model may include a language option that would allow the call to be routed to a French speaker for French customers or another language for everyone else. </a:t>
            </a:r>
            <a:endParaRPr lang="en-US">
              <a:latin typeface="Times New Roman"/>
              <a:cs typeface="Times New Roman"/>
            </a:endParaRPr>
          </a:p>
          <a:p>
            <a:pPr>
              <a:buFont typeface="Wingdings" panose="020F0502020204030204" pitchFamily="34" charset="0"/>
              <a:buChar char="Ø"/>
            </a:pPr>
            <a:r>
              <a:rPr lang="en-US" dirty="0">
                <a:latin typeface="Times New Roman"/>
                <a:ea typeface="Calibri"/>
                <a:cs typeface="Calibri"/>
              </a:rPr>
              <a:t>We can add a feedback system in our model for misclassified observations. All the incorrect predictions weightage is increased and model is trained again on monthly basis so that our model accuracy keeps on improving over time.</a:t>
            </a:r>
          </a:p>
          <a:p>
            <a:pPr>
              <a:buFont typeface="Wingdings" panose="020F0502020204030204" pitchFamily="34" charset="0"/>
              <a:buChar char="Ø"/>
            </a:pPr>
            <a:r>
              <a:rPr lang="en-US" dirty="0">
                <a:latin typeface="Times New Roman"/>
                <a:ea typeface="Calibri"/>
                <a:cs typeface="Calibri"/>
              </a:rPr>
              <a:t>We can implement several reward and referral campaigns for recurring customers in order to bring in more loyal customers and improve the conversion rate.</a:t>
            </a:r>
          </a:p>
          <a:p>
            <a:pPr>
              <a:buFont typeface="Wingdings" panose="020F0502020204030204" pitchFamily="34" charset="0"/>
              <a:buChar char="Ø"/>
            </a:pPr>
            <a:endParaRPr lang="en-US" dirty="0">
              <a:latin typeface="Times New Roman"/>
              <a:ea typeface="Calibri"/>
              <a:cs typeface="Calibri"/>
            </a:endParaRPr>
          </a:p>
          <a:p>
            <a:pPr>
              <a:buFont typeface="Wingdings" panose="020F0502020204030204" pitchFamily="34" charset="0"/>
              <a:buChar char="Ø"/>
            </a:pPr>
            <a:endParaRPr lang="en-US" dirty="0">
              <a:latin typeface="Times New Roman"/>
              <a:ea typeface="Calibri"/>
              <a:cs typeface="Calibri"/>
            </a:endParaRPr>
          </a:p>
        </p:txBody>
      </p:sp>
      <p:sp>
        <p:nvSpPr>
          <p:cNvPr id="4" name="Slide Number Placeholder 3">
            <a:extLst>
              <a:ext uri="{FF2B5EF4-FFF2-40B4-BE49-F238E27FC236}">
                <a16:creationId xmlns:a16="http://schemas.microsoft.com/office/drawing/2014/main" id="{FCD3228E-1316-32B1-4900-2BF884CA0B8D}"/>
              </a:ext>
            </a:extLst>
          </p:cNvPr>
          <p:cNvSpPr>
            <a:spLocks noGrp="1"/>
          </p:cNvSpPr>
          <p:nvPr>
            <p:ph type="sldNum" sz="quarter" idx="12"/>
          </p:nvPr>
        </p:nvSpPr>
        <p:spPr/>
        <p:txBody>
          <a:bodyPr/>
          <a:lstStyle/>
          <a:p>
            <a:fld id="{6113E31D-E2AB-40D1-8B51-AFA5AFEF393A}" type="slidenum">
              <a:rPr lang="en-US" dirty="0"/>
              <a:t>22</a:t>
            </a:fld>
            <a:endParaRPr lang="en-US"/>
          </a:p>
        </p:txBody>
      </p:sp>
    </p:spTree>
    <p:extLst>
      <p:ext uri="{BB962C8B-B14F-4D97-AF65-F5344CB8AC3E}">
        <p14:creationId xmlns:p14="http://schemas.microsoft.com/office/powerpoint/2010/main" val="3908916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93707-38CA-74FB-1EE8-9FEB2CC4954F}"/>
              </a:ext>
            </a:extLst>
          </p:cNvPr>
          <p:cNvSpPr>
            <a:spLocks noGrp="1"/>
          </p:cNvSpPr>
          <p:nvPr>
            <p:ph type="title"/>
          </p:nvPr>
        </p:nvSpPr>
        <p:spPr>
          <a:xfrm>
            <a:off x="7859485" y="634946"/>
            <a:ext cx="3690257" cy="1450757"/>
          </a:xfrm>
        </p:spPr>
        <p:txBody>
          <a:bodyPr>
            <a:normAutofit/>
          </a:bodyPr>
          <a:lstStyle/>
          <a:p>
            <a:r>
              <a:rPr lang="en-US" dirty="0">
                <a:latin typeface="Times New Roman"/>
                <a:ea typeface="+mj-lt"/>
                <a:cs typeface="+mj-lt"/>
              </a:rPr>
              <a:t>Future Research</a:t>
            </a:r>
            <a:endParaRPr lang="en-US" dirty="0">
              <a:latin typeface="Times New Roman"/>
              <a:cs typeface="Times New Roman"/>
            </a:endParaRPr>
          </a:p>
        </p:txBody>
      </p:sp>
      <p:pic>
        <p:nvPicPr>
          <p:cNvPr id="6" name="Picture 6" descr="Diagram&#10;&#10;Description automatically generated">
            <a:extLst>
              <a:ext uri="{FF2B5EF4-FFF2-40B4-BE49-F238E27FC236}">
                <a16:creationId xmlns:a16="http://schemas.microsoft.com/office/drawing/2014/main" id="{760AA2FC-00D1-39EE-ECB9-16B2B50AD6A1}"/>
              </a:ext>
            </a:extLst>
          </p:cNvPr>
          <p:cNvPicPr>
            <a:picLocks noChangeAspect="1"/>
          </p:cNvPicPr>
          <p:nvPr/>
        </p:nvPicPr>
        <p:blipFill>
          <a:blip r:embed="rId2"/>
          <a:stretch>
            <a:fillRect/>
          </a:stretch>
        </p:blipFill>
        <p:spPr>
          <a:xfrm>
            <a:off x="633999" y="852942"/>
            <a:ext cx="6909801" cy="4888684"/>
          </a:xfrm>
          <a:prstGeom prst="rect">
            <a:avLst/>
          </a:prstGeom>
        </p:spPr>
      </p:pic>
      <p:cxnSp>
        <p:nvCxnSpPr>
          <p:cNvPr id="13" name="Straight Connector 1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67B1AE-2851-EA79-5614-3AD28D4C0110}"/>
              </a:ext>
            </a:extLst>
          </p:cNvPr>
          <p:cNvSpPr>
            <a:spLocks noGrp="1"/>
          </p:cNvSpPr>
          <p:nvPr>
            <p:ph idx="1"/>
          </p:nvPr>
        </p:nvSpPr>
        <p:spPr>
          <a:xfrm>
            <a:off x="7859485" y="2198914"/>
            <a:ext cx="3690257" cy="3670180"/>
          </a:xfrm>
        </p:spPr>
        <p:txBody>
          <a:bodyPr vert="horz" lIns="0" tIns="45720" rIns="0" bIns="45720" rtlCol="0">
            <a:normAutofit/>
          </a:bodyPr>
          <a:lstStyle/>
          <a:p>
            <a:pPr marL="0" indent="0">
              <a:buNone/>
            </a:pPr>
            <a:r>
              <a:rPr lang="en-US">
                <a:latin typeface="Times New Roman"/>
                <a:cs typeface="Calibri"/>
              </a:rPr>
              <a:t>We have just explored the data so far. We would like to dig deeper and try to tune and model and finalize the best model with less performance time. We would also try to work on voting classifier and deep learning models in the future.</a:t>
            </a:r>
          </a:p>
        </p:txBody>
      </p:sp>
      <p:sp>
        <p:nvSpPr>
          <p:cNvPr id="15" name="Rectangle 1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92D37F6D-AC68-CC60-5B21-288604C34AD3}"/>
              </a:ext>
            </a:extLst>
          </p:cNvPr>
          <p:cNvSpPr>
            <a:spLocks noGrp="1"/>
          </p:cNvSpPr>
          <p:nvPr>
            <p:ph type="sldNum" sz="quarter" idx="12"/>
          </p:nvPr>
        </p:nvSpPr>
        <p:spPr>
          <a:xfrm>
            <a:off x="9900458" y="6459785"/>
            <a:ext cx="1312025" cy="365125"/>
          </a:xfrm>
        </p:spPr>
        <p:txBody>
          <a:bodyPr>
            <a:normAutofit/>
          </a:bodyPr>
          <a:lstStyle/>
          <a:p>
            <a:pPr>
              <a:spcAft>
                <a:spcPts val="600"/>
              </a:spcAft>
            </a:pPr>
            <a:fld id="{6113E31D-E2AB-40D1-8B51-AFA5AFEF393A}" type="slidenum">
              <a:rPr lang="en-US" dirty="0"/>
              <a:pPr>
                <a:spcAft>
                  <a:spcPts val="600"/>
                </a:spcAft>
              </a:pPr>
              <a:t>23</a:t>
            </a:fld>
            <a:endParaRPr lang="en-US"/>
          </a:p>
        </p:txBody>
      </p:sp>
    </p:spTree>
    <p:extLst>
      <p:ext uri="{BB962C8B-B14F-4D97-AF65-F5344CB8AC3E}">
        <p14:creationId xmlns:p14="http://schemas.microsoft.com/office/powerpoint/2010/main" val="4233815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1C6F-E366-9AFA-FC49-381911DD45A1}"/>
              </a:ext>
            </a:extLst>
          </p:cNvPr>
          <p:cNvSpPr>
            <a:spLocks noGrp="1"/>
          </p:cNvSpPr>
          <p:nvPr>
            <p:ph type="title"/>
          </p:nvPr>
        </p:nvSpPr>
        <p:spPr/>
        <p:txBody>
          <a:bodyPr/>
          <a:lstStyle/>
          <a:p>
            <a:r>
              <a:rPr lang="en-US">
                <a:latin typeface="Times New Roman"/>
                <a:cs typeface="Times New Roman"/>
              </a:rPr>
              <a:t>References</a:t>
            </a:r>
          </a:p>
        </p:txBody>
      </p:sp>
      <p:sp>
        <p:nvSpPr>
          <p:cNvPr id="3" name="Content Placeholder 2">
            <a:extLst>
              <a:ext uri="{FF2B5EF4-FFF2-40B4-BE49-F238E27FC236}">
                <a16:creationId xmlns:a16="http://schemas.microsoft.com/office/drawing/2014/main" id="{05C1B4BD-12E2-B054-79E5-0485E697EAFD}"/>
              </a:ext>
            </a:extLst>
          </p:cNvPr>
          <p:cNvSpPr>
            <a:spLocks noGrp="1"/>
          </p:cNvSpPr>
          <p:nvPr>
            <p:ph idx="1"/>
          </p:nvPr>
        </p:nvSpPr>
        <p:spPr/>
        <p:txBody>
          <a:bodyPr vert="horz" lIns="0" tIns="45720" rIns="0" bIns="45720" rtlCol="0" anchor="t">
            <a:normAutofit fontScale="85000" lnSpcReduction="10000"/>
          </a:bodyPr>
          <a:lstStyle/>
          <a:p>
            <a:pPr>
              <a:lnSpc>
                <a:spcPct val="170000"/>
              </a:lnSpc>
            </a:pPr>
            <a:r>
              <a:rPr lang="en-US" sz="1100" dirty="0">
                <a:latin typeface="Times New Roman"/>
                <a:ea typeface="+mn-lt"/>
                <a:cs typeface="+mn-lt"/>
              </a:rPr>
              <a:t>Side-by-side plots with ggplot2. (2009, August 8). Stack Overflow. </a:t>
            </a:r>
            <a:r>
              <a:rPr lang="en-US" sz="1100" dirty="0">
                <a:latin typeface="Times New Roman"/>
                <a:ea typeface="+mn-lt"/>
                <a:cs typeface="+mn-lt"/>
                <a:hlinkClick r:id="rId2"/>
              </a:rPr>
              <a:t>https://stackoverflow.com/questions/1249548/side-by-side-plots-with-ggplot2</a:t>
            </a:r>
            <a:endParaRPr lang="en-US" sz="1100" dirty="0">
              <a:latin typeface="Times New Roman"/>
              <a:cs typeface="Calibri" panose="020F0502020204030204"/>
            </a:endParaRPr>
          </a:p>
          <a:p>
            <a:pPr>
              <a:lnSpc>
                <a:spcPct val="170000"/>
              </a:lnSpc>
            </a:pPr>
            <a:r>
              <a:rPr lang="en-US" sz="1100" dirty="0">
                <a:latin typeface="Times New Roman"/>
                <a:ea typeface="+mn-lt"/>
                <a:cs typeface="+mn-lt"/>
              </a:rPr>
              <a:t>Brownlee, J. (2020, August 28). Feature Selection For Machine Learning in Python. Machine Learning Mastery. </a:t>
            </a:r>
            <a:r>
              <a:rPr lang="en-US" sz="1100" dirty="0">
                <a:latin typeface="Times New Roman"/>
                <a:ea typeface="+mn-lt"/>
                <a:cs typeface="+mn-lt"/>
                <a:hlinkClick r:id="rId3"/>
              </a:rPr>
              <a:t>https://machinelearningmastery.com/feature-selection-machine-learning-python/</a:t>
            </a:r>
            <a:endParaRPr lang="en-US" sz="1100" dirty="0">
              <a:latin typeface="Times New Roman"/>
              <a:cs typeface="Calibri"/>
            </a:endParaRPr>
          </a:p>
          <a:p>
            <a:pPr>
              <a:lnSpc>
                <a:spcPct val="170000"/>
              </a:lnSpc>
            </a:pPr>
            <a:r>
              <a:rPr lang="en-US" sz="1100" dirty="0">
                <a:latin typeface="Times New Roman"/>
                <a:ea typeface="+mn-lt"/>
                <a:cs typeface="+mn-lt"/>
              </a:rPr>
              <a:t>Facing </a:t>
            </a:r>
            <a:r>
              <a:rPr lang="en-US" sz="1100" dirty="0" err="1">
                <a:latin typeface="Times New Roman"/>
                <a:ea typeface="+mn-lt"/>
                <a:cs typeface="+mn-lt"/>
              </a:rPr>
              <a:t>ValueError</a:t>
            </a:r>
            <a:r>
              <a:rPr lang="en-US" sz="1100" dirty="0">
                <a:latin typeface="Times New Roman"/>
                <a:ea typeface="+mn-lt"/>
                <a:cs typeface="+mn-lt"/>
              </a:rPr>
              <a:t>: Target is multiclass but average=’binary’. (2018, September 11). Stack Overflow. </a:t>
            </a:r>
            <a:r>
              <a:rPr lang="en-US" sz="1100" dirty="0">
                <a:latin typeface="Times New Roman"/>
                <a:ea typeface="+mn-lt"/>
                <a:cs typeface="+mn-lt"/>
                <a:hlinkClick r:id="rId4"/>
              </a:rPr>
              <a:t>https://stackoverflow.com/questions/52269187/facing-valueerror-target-is-multiclass-but-average-binary</a:t>
            </a:r>
            <a:endParaRPr lang="en-US" sz="1100" dirty="0">
              <a:latin typeface="Times New Roman"/>
              <a:cs typeface="Calibri"/>
            </a:endParaRPr>
          </a:p>
          <a:p>
            <a:pPr>
              <a:lnSpc>
                <a:spcPct val="170000"/>
              </a:lnSpc>
            </a:pPr>
            <a:r>
              <a:rPr lang="en-US" sz="1100" dirty="0" err="1">
                <a:latin typeface="Times New Roman"/>
                <a:ea typeface="+mn-lt"/>
                <a:cs typeface="+mn-lt"/>
              </a:rPr>
              <a:t>SciKit</a:t>
            </a:r>
            <a:r>
              <a:rPr lang="en-US" sz="1100" dirty="0">
                <a:latin typeface="Times New Roman"/>
                <a:ea typeface="+mn-lt"/>
                <a:cs typeface="+mn-lt"/>
              </a:rPr>
              <a:t>-Learn Label Encoder resulting in error “argument must be a string or number.” (2019, November 14). Stack Overflow. </a:t>
            </a:r>
            <a:r>
              <a:rPr lang="en-US" sz="1100" dirty="0">
                <a:latin typeface="Times New Roman"/>
                <a:ea typeface="+mn-lt"/>
                <a:cs typeface="+mn-lt"/>
                <a:hlinkClick r:id="rId5"/>
              </a:rPr>
              <a:t>https://stackoverflow.com/questions/58868256/scikit-learn-label-encoder-resulting-in-error-argument-must-be-a-string-or-numb</a:t>
            </a:r>
            <a:endParaRPr lang="en-US" sz="1100" dirty="0">
              <a:latin typeface="Times New Roman"/>
              <a:cs typeface="Times New Roman"/>
            </a:endParaRPr>
          </a:p>
          <a:p>
            <a:pPr>
              <a:lnSpc>
                <a:spcPct val="170000"/>
              </a:lnSpc>
            </a:pPr>
            <a:r>
              <a:rPr lang="en-US" sz="1100" dirty="0" err="1">
                <a:latin typeface="Times New Roman"/>
                <a:ea typeface="+mn-lt"/>
                <a:cs typeface="+mn-lt"/>
              </a:rPr>
              <a:t>DataCamp</a:t>
            </a:r>
            <a:r>
              <a:rPr lang="en-US" sz="1100" dirty="0">
                <a:latin typeface="Times New Roman"/>
                <a:ea typeface="+mn-lt"/>
                <a:cs typeface="+mn-lt"/>
              </a:rPr>
              <a:t>. (n.d.). Python Decision Tree Classification Tutorial: Scikit-Learn </a:t>
            </a:r>
            <a:r>
              <a:rPr lang="en-US" sz="1100" dirty="0" err="1">
                <a:latin typeface="Times New Roman"/>
                <a:ea typeface="+mn-lt"/>
                <a:cs typeface="+mn-lt"/>
              </a:rPr>
              <a:t>DecisionTreeClassifier</a:t>
            </a:r>
            <a:r>
              <a:rPr lang="en-US" sz="1100" dirty="0">
                <a:latin typeface="Times New Roman"/>
                <a:ea typeface="+mn-lt"/>
                <a:cs typeface="+mn-lt"/>
              </a:rPr>
              <a:t>. </a:t>
            </a:r>
            <a:r>
              <a:rPr lang="en-US" sz="1100" dirty="0" err="1">
                <a:latin typeface="Times New Roman"/>
                <a:ea typeface="+mn-lt"/>
                <a:cs typeface="+mn-lt"/>
              </a:rPr>
              <a:t>Datacamp</a:t>
            </a:r>
            <a:r>
              <a:rPr lang="en-US" sz="1100" dirty="0">
                <a:latin typeface="Times New Roman"/>
                <a:ea typeface="+mn-lt"/>
                <a:cs typeface="+mn-lt"/>
              </a:rPr>
              <a:t>. Retrieved June 18, 2022, from </a:t>
            </a:r>
            <a:r>
              <a:rPr lang="en-US" sz="1100" dirty="0">
                <a:latin typeface="Times New Roman"/>
                <a:ea typeface="+mn-lt"/>
                <a:cs typeface="+mn-lt"/>
                <a:hlinkClick r:id="rId6"/>
              </a:rPr>
              <a:t>https://www.datacamp.com/tutorial/decision-tree-classification-python</a:t>
            </a:r>
            <a:endParaRPr lang="en-US" sz="1100" dirty="0">
              <a:latin typeface="Times New Roman"/>
              <a:cs typeface="Calibri"/>
            </a:endParaRPr>
          </a:p>
          <a:p>
            <a:pPr>
              <a:lnSpc>
                <a:spcPct val="170000"/>
              </a:lnSpc>
              <a:spcBef>
                <a:spcPts val="0"/>
              </a:spcBef>
              <a:spcAft>
                <a:spcPts val="0"/>
              </a:spcAft>
            </a:pPr>
            <a:r>
              <a:rPr lang="en-US" sz="1100" dirty="0">
                <a:latin typeface="Times New Roman"/>
                <a:ea typeface="+mn-lt"/>
                <a:cs typeface="+mn-lt"/>
              </a:rPr>
              <a:t>Gould, D. (2021, April 7). </a:t>
            </a:r>
            <a:r>
              <a:rPr lang="en-US" sz="1100" i="1" dirty="0">
                <a:latin typeface="Times New Roman"/>
                <a:ea typeface="+mn-lt"/>
                <a:cs typeface="+mn-lt"/>
              </a:rPr>
              <a:t>Beginner's Guide to </a:t>
            </a:r>
            <a:r>
              <a:rPr lang="en-US" sz="1100" i="1" dirty="0" err="1">
                <a:latin typeface="Times New Roman"/>
                <a:ea typeface="+mn-lt"/>
                <a:cs typeface="+mn-lt"/>
              </a:rPr>
              <a:t>XGBoost</a:t>
            </a:r>
            <a:r>
              <a:rPr lang="en-US" sz="1100" i="1" dirty="0">
                <a:latin typeface="Times New Roman"/>
                <a:ea typeface="+mn-lt"/>
                <a:cs typeface="+mn-lt"/>
              </a:rPr>
              <a:t> for Classification Problems</a:t>
            </a:r>
            <a:r>
              <a:rPr lang="en-US" sz="1100" dirty="0">
                <a:latin typeface="Times New Roman"/>
                <a:ea typeface="+mn-lt"/>
                <a:cs typeface="+mn-lt"/>
              </a:rPr>
              <a:t>. Towards Data Science. Retrieved June 19, 2022, from </a:t>
            </a:r>
          </a:p>
          <a:p>
            <a:pPr>
              <a:lnSpc>
                <a:spcPct val="170000"/>
              </a:lnSpc>
              <a:spcBef>
                <a:spcPts val="0"/>
              </a:spcBef>
              <a:spcAft>
                <a:spcPts val="0"/>
              </a:spcAft>
            </a:pPr>
            <a:r>
              <a:rPr lang="en-US" sz="1100" dirty="0">
                <a:latin typeface="Times New Roman"/>
                <a:ea typeface="+mn-lt"/>
                <a:cs typeface="+mn-lt"/>
              </a:rPr>
              <a:t>T., B. (2022, January 7). </a:t>
            </a:r>
            <a:r>
              <a:rPr lang="en-US" sz="1100" i="1" dirty="0">
                <a:latin typeface="Times New Roman"/>
                <a:ea typeface="+mn-lt"/>
                <a:cs typeface="+mn-lt"/>
              </a:rPr>
              <a:t>Beginner’s Guide to </a:t>
            </a:r>
            <a:r>
              <a:rPr lang="en-US" sz="1100" i="1" dirty="0" err="1">
                <a:latin typeface="Times New Roman"/>
                <a:ea typeface="+mn-lt"/>
                <a:cs typeface="+mn-lt"/>
              </a:rPr>
              <a:t>XGBoost</a:t>
            </a:r>
            <a:r>
              <a:rPr lang="en-US" sz="1100" i="1" dirty="0">
                <a:latin typeface="Times New Roman"/>
                <a:ea typeface="+mn-lt"/>
                <a:cs typeface="+mn-lt"/>
              </a:rPr>
              <a:t> for Classification Problems | Towards Data Science</a:t>
            </a:r>
            <a:r>
              <a:rPr lang="en-US" sz="1100" dirty="0">
                <a:latin typeface="Times New Roman"/>
                <a:ea typeface="+mn-lt"/>
                <a:cs typeface="+mn-lt"/>
              </a:rPr>
              <a:t>. Medium. </a:t>
            </a:r>
            <a:r>
              <a:rPr lang="en-US" sz="1100" dirty="0">
                <a:latin typeface="Times New Roman"/>
                <a:ea typeface="+mn-lt"/>
                <a:cs typeface="+mn-lt"/>
                <a:hlinkClick r:id="rId7"/>
              </a:rPr>
              <a:t>https://towardsdatascience.com/beginners-guide-to-xgboost-for-classification-problems-50f75aac5390</a:t>
            </a:r>
            <a:endParaRPr lang="en-US" sz="1100">
              <a:latin typeface="Times New Roman"/>
              <a:ea typeface="+mn-lt"/>
              <a:cs typeface="+mn-lt"/>
            </a:endParaRPr>
          </a:p>
          <a:p>
            <a:pPr>
              <a:lnSpc>
                <a:spcPct val="170000"/>
              </a:lnSpc>
              <a:spcBef>
                <a:spcPts val="0"/>
              </a:spcBef>
              <a:spcAft>
                <a:spcPts val="0"/>
              </a:spcAft>
            </a:pPr>
            <a:r>
              <a:rPr lang="en-US" sz="1100" i="1" dirty="0">
                <a:ea typeface="+mn-lt"/>
                <a:cs typeface="+mn-lt"/>
              </a:rPr>
              <a:t>Feedback loop in Machine Learning – Labeling data</a:t>
            </a:r>
            <a:r>
              <a:rPr lang="en-US" sz="1100" dirty="0">
                <a:ea typeface="+mn-lt"/>
                <a:cs typeface="+mn-lt"/>
              </a:rPr>
              <a:t>. (2019, September 24). LinkedIn. Retrieved July 2, 2022, from https://www.linkedin.com/pulse/feedback-loop-machine-learning-labeling-data-sanchit-tiwari/</a:t>
            </a:r>
            <a:endParaRPr lang="en-US" sz="1100" dirty="0">
              <a:latin typeface="Times New Roman"/>
              <a:ea typeface="+mn-lt"/>
              <a:cs typeface="+mn-lt"/>
            </a:endParaRPr>
          </a:p>
          <a:p>
            <a:pPr>
              <a:lnSpc>
                <a:spcPct val="170000"/>
              </a:lnSpc>
              <a:spcBef>
                <a:spcPts val="0"/>
              </a:spcBef>
              <a:spcAft>
                <a:spcPts val="0"/>
              </a:spcAft>
            </a:pPr>
            <a:br>
              <a:rPr lang="en-US" sz="1200" dirty="0">
                <a:ea typeface="+mn-lt"/>
                <a:cs typeface="+mn-lt"/>
              </a:rPr>
            </a:br>
            <a:endParaRPr lang="en-US" sz="1100">
              <a:latin typeface="Times New Roman"/>
              <a:ea typeface="+mn-lt"/>
              <a:cs typeface="+mn-lt"/>
            </a:endParaRPr>
          </a:p>
          <a:p>
            <a:pPr>
              <a:lnSpc>
                <a:spcPct val="170000"/>
              </a:lnSpc>
              <a:spcBef>
                <a:spcPts val="0"/>
              </a:spcBef>
              <a:spcAft>
                <a:spcPts val="0"/>
              </a:spcAft>
            </a:pPr>
            <a:endParaRPr lang="en-US" sz="1100">
              <a:ea typeface="+mn-lt"/>
              <a:cs typeface="+mn-lt"/>
            </a:endParaRPr>
          </a:p>
          <a:p>
            <a:pPr>
              <a:lnSpc>
                <a:spcPct val="170000"/>
              </a:lnSpc>
            </a:pPr>
            <a:endParaRPr lang="en-US" sz="1100">
              <a:latin typeface="Times New Roman"/>
              <a:cs typeface="Calibri"/>
            </a:endParaRPr>
          </a:p>
          <a:p>
            <a:pPr>
              <a:lnSpc>
                <a:spcPct val="170000"/>
              </a:lnSpc>
            </a:pPr>
            <a:endParaRPr lang="en-US" sz="1100">
              <a:cs typeface="Calibri"/>
            </a:endParaRPr>
          </a:p>
        </p:txBody>
      </p:sp>
      <p:sp>
        <p:nvSpPr>
          <p:cNvPr id="4" name="Slide Number Placeholder 3">
            <a:extLst>
              <a:ext uri="{FF2B5EF4-FFF2-40B4-BE49-F238E27FC236}">
                <a16:creationId xmlns:a16="http://schemas.microsoft.com/office/drawing/2014/main" id="{6468E7A5-CD69-457A-09FB-F10F5C025744}"/>
              </a:ext>
            </a:extLst>
          </p:cNvPr>
          <p:cNvSpPr>
            <a:spLocks noGrp="1"/>
          </p:cNvSpPr>
          <p:nvPr>
            <p:ph type="sldNum" sz="quarter" idx="12"/>
          </p:nvPr>
        </p:nvSpPr>
        <p:spPr/>
        <p:txBody>
          <a:bodyPr/>
          <a:lstStyle/>
          <a:p>
            <a:fld id="{6113E31D-E2AB-40D1-8B51-AFA5AFEF393A}" type="slidenum">
              <a:rPr lang="en-US" dirty="0"/>
              <a:t>24</a:t>
            </a:fld>
            <a:endParaRPr lang="en-US"/>
          </a:p>
        </p:txBody>
      </p:sp>
    </p:spTree>
    <p:extLst>
      <p:ext uri="{BB962C8B-B14F-4D97-AF65-F5344CB8AC3E}">
        <p14:creationId xmlns:p14="http://schemas.microsoft.com/office/powerpoint/2010/main" val="2042519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843B-23F7-0F95-EAE1-9E4E56A73EC4}"/>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7200" kern="1200" dirty="0">
                <a:latin typeface="Times New Roman"/>
                <a:cs typeface="Times New Roman"/>
              </a:rPr>
              <a:t>Thank You</a:t>
            </a:r>
          </a:p>
        </p:txBody>
      </p:sp>
      <p:pic>
        <p:nvPicPr>
          <p:cNvPr id="6" name="Graphic 5" descr="Handshake">
            <a:extLst>
              <a:ext uri="{FF2B5EF4-FFF2-40B4-BE49-F238E27FC236}">
                <a16:creationId xmlns:a16="http://schemas.microsoft.com/office/drawing/2014/main" id="{DF7A1E87-A3EE-F5ED-3B6B-6081EFC184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
        <p:nvSpPr>
          <p:cNvPr id="3" name="Slide Number Placeholder 2">
            <a:extLst>
              <a:ext uri="{FF2B5EF4-FFF2-40B4-BE49-F238E27FC236}">
                <a16:creationId xmlns:a16="http://schemas.microsoft.com/office/drawing/2014/main" id="{C0A25A9B-F33D-F7C9-B976-B8ED419C5735}"/>
              </a:ext>
            </a:extLst>
          </p:cNvPr>
          <p:cNvSpPr>
            <a:spLocks noGrp="1"/>
          </p:cNvSpPr>
          <p:nvPr>
            <p:ph type="sldNum" sz="quarter" idx="12"/>
          </p:nvPr>
        </p:nvSpPr>
        <p:spPr/>
        <p:txBody>
          <a:bodyPr/>
          <a:lstStyle/>
          <a:p>
            <a:fld id="{6113E31D-E2AB-40D1-8B51-AFA5AFEF393A}" type="slidenum">
              <a:rPr lang="en-US" dirty="0"/>
              <a:t>25</a:t>
            </a:fld>
            <a:endParaRPr lang="en-US"/>
          </a:p>
        </p:txBody>
      </p:sp>
    </p:spTree>
    <p:extLst>
      <p:ext uri="{BB962C8B-B14F-4D97-AF65-F5344CB8AC3E}">
        <p14:creationId xmlns:p14="http://schemas.microsoft.com/office/powerpoint/2010/main" val="29646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01A9E7-E62C-6C43-D686-D452F8D46DD3}"/>
              </a:ext>
            </a:extLst>
          </p:cNvPr>
          <p:cNvSpPr>
            <a:spLocks noGrp="1"/>
          </p:cNvSpPr>
          <p:nvPr>
            <p:ph type="title"/>
          </p:nvPr>
        </p:nvSpPr>
        <p:spPr>
          <a:xfrm>
            <a:off x="7859485" y="634946"/>
            <a:ext cx="3690257" cy="1450757"/>
          </a:xfrm>
        </p:spPr>
        <p:txBody>
          <a:bodyPr>
            <a:normAutofit/>
          </a:bodyPr>
          <a:lstStyle/>
          <a:p>
            <a:r>
              <a:rPr lang="en-US" dirty="0">
                <a:latin typeface="Times New Roman"/>
                <a:cs typeface="Times New Roman"/>
              </a:rPr>
              <a:t>Business Solution</a:t>
            </a:r>
          </a:p>
        </p:txBody>
      </p:sp>
      <p:pic>
        <p:nvPicPr>
          <p:cNvPr id="6" name="Picture 6" descr="A picture containing shape&#10;&#10;Description automatically generated">
            <a:extLst>
              <a:ext uri="{FF2B5EF4-FFF2-40B4-BE49-F238E27FC236}">
                <a16:creationId xmlns:a16="http://schemas.microsoft.com/office/drawing/2014/main" id="{EA794397-4C20-4230-2078-6A557BD1CD80}"/>
              </a:ext>
            </a:extLst>
          </p:cNvPr>
          <p:cNvPicPr>
            <a:picLocks noChangeAspect="1"/>
          </p:cNvPicPr>
          <p:nvPr/>
        </p:nvPicPr>
        <p:blipFill>
          <a:blip r:embed="rId2"/>
          <a:stretch>
            <a:fillRect/>
          </a:stretch>
        </p:blipFill>
        <p:spPr>
          <a:xfrm>
            <a:off x="957243" y="366911"/>
            <a:ext cx="5990141" cy="5601953"/>
          </a:xfrm>
          <a:prstGeom prst="rect">
            <a:avLst/>
          </a:prstGeom>
        </p:spPr>
      </p:pic>
      <p:cxnSp>
        <p:nvCxnSpPr>
          <p:cNvPr id="50" name="Straight Connector 4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417B91-6032-6F11-D496-EE159641DBF2}"/>
              </a:ext>
            </a:extLst>
          </p:cNvPr>
          <p:cNvSpPr>
            <a:spLocks noGrp="1"/>
          </p:cNvSpPr>
          <p:nvPr>
            <p:ph idx="1"/>
          </p:nvPr>
        </p:nvSpPr>
        <p:spPr>
          <a:xfrm>
            <a:off x="7859485" y="2198914"/>
            <a:ext cx="3690257" cy="3670180"/>
          </a:xfrm>
        </p:spPr>
        <p:txBody>
          <a:bodyPr vert="horz" lIns="0" tIns="45720" rIns="0" bIns="45720" rtlCol="0">
            <a:normAutofit/>
          </a:bodyPr>
          <a:lstStyle/>
          <a:p>
            <a:pPr marL="0" indent="0">
              <a:buNone/>
            </a:pPr>
            <a:r>
              <a:rPr lang="en-US" dirty="0">
                <a:latin typeface="Times New Roman"/>
                <a:ea typeface="+mn-lt"/>
                <a:cs typeface="Times New Roman"/>
              </a:rPr>
              <a:t>Prioritizing repeat consumers during the phone conversation may result in more recurring purchases</a:t>
            </a:r>
            <a:endParaRPr lang="en-US" dirty="0"/>
          </a:p>
        </p:txBody>
      </p:sp>
      <p:sp>
        <p:nvSpPr>
          <p:cNvPr id="52" name="Rectangle 5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C73E4AC5-CA9B-E41B-3A59-F415B12C4901}"/>
              </a:ext>
            </a:extLst>
          </p:cNvPr>
          <p:cNvSpPr>
            <a:spLocks noGrp="1"/>
          </p:cNvSpPr>
          <p:nvPr>
            <p:ph type="sldNum" sz="quarter" idx="12"/>
          </p:nvPr>
        </p:nvSpPr>
        <p:spPr>
          <a:xfrm>
            <a:off x="9900458" y="6459785"/>
            <a:ext cx="1312025" cy="365125"/>
          </a:xfrm>
        </p:spPr>
        <p:txBody>
          <a:bodyPr>
            <a:normAutofit/>
          </a:bodyPr>
          <a:lstStyle/>
          <a:p>
            <a:pPr>
              <a:spcAft>
                <a:spcPts val="600"/>
              </a:spcAft>
            </a:pPr>
            <a:fld id="{6113E31D-E2AB-40D1-8B51-AFA5AFEF393A}" type="slidenum">
              <a:rPr lang="en-US" dirty="0"/>
              <a:pPr>
                <a:spcAft>
                  <a:spcPts val="600"/>
                </a:spcAft>
              </a:pPr>
              <a:t>3</a:t>
            </a:fld>
            <a:endParaRPr lang="en-US"/>
          </a:p>
        </p:txBody>
      </p:sp>
    </p:spTree>
    <p:extLst>
      <p:ext uri="{BB962C8B-B14F-4D97-AF65-F5344CB8AC3E}">
        <p14:creationId xmlns:p14="http://schemas.microsoft.com/office/powerpoint/2010/main" val="361981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F4C2A0F-7A2C-E82F-06DF-0A2EFEA340FB}"/>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a:solidFill>
                  <a:schemeClr val="tx1">
                    <a:lumMod val="85000"/>
                    <a:lumOff val="15000"/>
                  </a:schemeClr>
                </a:solidFill>
                <a:latin typeface="Times New Roman"/>
                <a:cs typeface="Times New Roman"/>
              </a:rPr>
              <a:t>Data Visualizations</a:t>
            </a:r>
          </a:p>
        </p:txBody>
      </p:sp>
      <p:pic>
        <p:nvPicPr>
          <p:cNvPr id="8" name="Graphic 7" descr="Bar chart">
            <a:extLst>
              <a:ext uri="{FF2B5EF4-FFF2-40B4-BE49-F238E27FC236}">
                <a16:creationId xmlns:a16="http://schemas.microsoft.com/office/drawing/2014/main" id="{3E2A45EA-CC63-19A1-E014-258105038F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21" name="Rectangle 20">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E5045745-75DC-09E9-9C25-BA89E046F59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6113E31D-E2AB-40D1-8B51-AFA5AFEF393A}" type="slidenum">
              <a:rPr lang="en-US" dirty="0"/>
              <a:pPr defTabSz="914400">
                <a:spcAft>
                  <a:spcPts val="600"/>
                </a:spcAft>
              </a:pPr>
              <a:t>4</a:t>
            </a:fld>
            <a:endParaRPr lang="en-US"/>
          </a:p>
        </p:txBody>
      </p:sp>
    </p:spTree>
    <p:extLst>
      <p:ext uri="{BB962C8B-B14F-4D97-AF65-F5344CB8AC3E}">
        <p14:creationId xmlns:p14="http://schemas.microsoft.com/office/powerpoint/2010/main" val="157564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AB4E1-8AC8-0AAD-408D-FDC2190D0DE2}"/>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3400">
                <a:latin typeface="Times New Roman"/>
                <a:cs typeface="Times New Roman"/>
              </a:rPr>
              <a:t>Customer Statistics in each country</a:t>
            </a:r>
          </a:p>
        </p:txBody>
      </p:sp>
      <p:pic>
        <p:nvPicPr>
          <p:cNvPr id="3" name="Picture 3" descr="Chart, bar chart&#10;&#10;Description automatically generated">
            <a:extLst>
              <a:ext uri="{FF2B5EF4-FFF2-40B4-BE49-F238E27FC236}">
                <a16:creationId xmlns:a16="http://schemas.microsoft.com/office/drawing/2014/main" id="{7DB6C84A-57F1-2484-B301-3675D1535506}"/>
              </a:ext>
            </a:extLst>
          </p:cNvPr>
          <p:cNvPicPr>
            <a:picLocks noChangeAspect="1"/>
          </p:cNvPicPr>
          <p:nvPr/>
        </p:nvPicPr>
        <p:blipFill>
          <a:blip r:embed="rId2"/>
          <a:stretch>
            <a:fillRect/>
          </a:stretch>
        </p:blipFill>
        <p:spPr>
          <a:xfrm>
            <a:off x="260188" y="1509265"/>
            <a:ext cx="7226102" cy="3921093"/>
          </a:xfrm>
          <a:prstGeom prst="rect">
            <a:avLst/>
          </a:prstGeom>
        </p:spPr>
      </p:pic>
      <p:cxnSp>
        <p:nvCxnSpPr>
          <p:cNvPr id="22" name="Straight Connector 2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0E2EEA3-0C2B-59C2-D230-A8D8A420EFB4}"/>
              </a:ext>
            </a:extLst>
          </p:cNvPr>
          <p:cNvSpPr>
            <a:spLocks noGrp="1"/>
          </p:cNvSpPr>
          <p:nvPr>
            <p:ph idx="1"/>
          </p:nvPr>
        </p:nvSpPr>
        <p:spPr>
          <a:xfrm>
            <a:off x="7859485" y="2198914"/>
            <a:ext cx="3690257" cy="3670180"/>
          </a:xfrm>
        </p:spPr>
        <p:txBody>
          <a:bodyPr vert="horz" lIns="0" tIns="45720" rIns="0" bIns="45720" rtlCol="0" anchor="t">
            <a:normAutofit fontScale="85000" lnSpcReduction="20000"/>
          </a:bodyPr>
          <a:lstStyle/>
          <a:p>
            <a:pPr>
              <a:lnSpc>
                <a:spcPct val="150000"/>
              </a:lnSpc>
              <a:spcBef>
                <a:spcPts val="1000"/>
              </a:spcBef>
              <a:buSzPct val="80000"/>
              <a:buFont typeface="Wingdings 3" charset="2"/>
              <a:buChar char=""/>
            </a:pPr>
            <a:r>
              <a:rPr lang="en-US">
                <a:latin typeface="Times New Roman"/>
                <a:cs typeface="Times New Roman"/>
              </a:rPr>
              <a:t>The US has the majority  of the customers </a:t>
            </a:r>
            <a:endParaRPr lang="en-US">
              <a:cs typeface="Calibri" panose="020F0502020204030204"/>
            </a:endParaRPr>
          </a:p>
          <a:p>
            <a:pPr>
              <a:lnSpc>
                <a:spcPct val="150000"/>
              </a:lnSpc>
              <a:spcBef>
                <a:spcPts val="1000"/>
              </a:spcBef>
              <a:buSzPct val="80000"/>
              <a:buFont typeface="Wingdings 3" charset="2"/>
              <a:buChar char=""/>
            </a:pPr>
            <a:r>
              <a:rPr lang="en-US">
                <a:latin typeface="Times New Roman"/>
                <a:cs typeface="Times New Roman"/>
              </a:rPr>
              <a:t>All the countries have more recurring customers, hence more chances of recurring sales</a:t>
            </a:r>
          </a:p>
          <a:p>
            <a:pPr>
              <a:lnSpc>
                <a:spcPct val="150000"/>
              </a:lnSpc>
              <a:spcBef>
                <a:spcPts val="1000"/>
              </a:spcBef>
              <a:buSzPct val="80000"/>
              <a:buFont typeface="Wingdings 3" charset="2"/>
              <a:buChar char=""/>
            </a:pPr>
            <a:r>
              <a:rPr lang="en-US">
                <a:latin typeface="Times New Roman"/>
                <a:cs typeface="Times New Roman"/>
              </a:rPr>
              <a:t>Most of the Customers prefer calling (Home, mobile)</a:t>
            </a:r>
          </a:p>
          <a:p>
            <a:pPr>
              <a:lnSpc>
                <a:spcPct val="150000"/>
              </a:lnSpc>
              <a:spcBef>
                <a:spcPts val="1000"/>
              </a:spcBef>
              <a:buSzPct val="80000"/>
              <a:buFont typeface="Wingdings 3" charset="2"/>
              <a:buChar char=""/>
            </a:pPr>
            <a:r>
              <a:rPr lang="en-US">
                <a:latin typeface="Times New Roman"/>
                <a:cs typeface="Times New Roman"/>
              </a:rPr>
              <a:t>We need to prioritize the calls in the US and Canada for better recurring sales </a:t>
            </a:r>
          </a:p>
        </p:txBody>
      </p:sp>
      <p:sp>
        <p:nvSpPr>
          <p:cNvPr id="23" name="Rectangle 2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2EF7FE8D-65E8-FE8A-41E1-74331C433893}"/>
              </a:ext>
            </a:extLst>
          </p:cNvPr>
          <p:cNvSpPr>
            <a:spLocks noGrp="1"/>
          </p:cNvSpPr>
          <p:nvPr>
            <p:ph type="sldNum" sz="quarter" idx="12"/>
          </p:nvPr>
        </p:nvSpPr>
        <p:spPr/>
        <p:txBody>
          <a:bodyPr/>
          <a:lstStyle/>
          <a:p>
            <a:fld id="{6113E31D-E2AB-40D1-8B51-AFA5AFEF393A}" type="slidenum">
              <a:rPr lang="en-US" dirty="0"/>
              <a:t>5</a:t>
            </a:fld>
            <a:endParaRPr lang="en-US"/>
          </a:p>
        </p:txBody>
      </p:sp>
    </p:spTree>
    <p:extLst>
      <p:ext uri="{BB962C8B-B14F-4D97-AF65-F5344CB8AC3E}">
        <p14:creationId xmlns:p14="http://schemas.microsoft.com/office/powerpoint/2010/main" val="203932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AB4E1-8AC8-0AAD-408D-FDC2190D0DE2}"/>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3400">
                <a:latin typeface="Times New Roman"/>
                <a:cs typeface="Times New Roman"/>
              </a:rPr>
              <a:t>Customer Statistics in every province in Canada</a:t>
            </a:r>
          </a:p>
        </p:txBody>
      </p:sp>
      <p:cxnSp>
        <p:nvCxnSpPr>
          <p:cNvPr id="22" name="Straight Connector 2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0E2EEA3-0C2B-59C2-D230-A8D8A420EFB4}"/>
              </a:ext>
            </a:extLst>
          </p:cNvPr>
          <p:cNvSpPr>
            <a:spLocks noGrp="1"/>
          </p:cNvSpPr>
          <p:nvPr>
            <p:ph idx="1"/>
          </p:nvPr>
        </p:nvSpPr>
        <p:spPr>
          <a:xfrm>
            <a:off x="7859485" y="2198914"/>
            <a:ext cx="3690257" cy="3670180"/>
          </a:xfrm>
        </p:spPr>
        <p:txBody>
          <a:bodyPr vert="horz" lIns="0" tIns="45720" rIns="0" bIns="45720" rtlCol="0" anchor="t">
            <a:normAutofit/>
          </a:bodyPr>
          <a:lstStyle/>
          <a:p>
            <a:pPr>
              <a:lnSpc>
                <a:spcPct val="150000"/>
              </a:lnSpc>
              <a:spcBef>
                <a:spcPts val="1000"/>
              </a:spcBef>
              <a:buSzPct val="80000"/>
              <a:buFont typeface="Wingdings 3" charset="2"/>
              <a:buChar char=""/>
            </a:pPr>
            <a:r>
              <a:rPr lang="en-US" sz="1800">
                <a:latin typeface="Times New Roman"/>
                <a:cs typeface="Times New Roman"/>
              </a:rPr>
              <a:t>The Ontario province has more customers and Quebec the least</a:t>
            </a:r>
            <a:endParaRPr lang="en-US"/>
          </a:p>
          <a:p>
            <a:pPr>
              <a:lnSpc>
                <a:spcPct val="150000"/>
              </a:lnSpc>
              <a:spcBef>
                <a:spcPts val="1000"/>
              </a:spcBef>
              <a:buSzPct val="80000"/>
              <a:buFont typeface="Wingdings 3" charset="2"/>
              <a:buChar char=""/>
            </a:pPr>
            <a:r>
              <a:rPr lang="en-US" sz="1800">
                <a:latin typeface="Times New Roman"/>
                <a:cs typeface="Times New Roman"/>
              </a:rPr>
              <a:t>More recurring customers are there over nonrecurring customers</a:t>
            </a:r>
          </a:p>
          <a:p>
            <a:pPr>
              <a:lnSpc>
                <a:spcPct val="150000"/>
              </a:lnSpc>
              <a:spcBef>
                <a:spcPts val="1000"/>
              </a:spcBef>
              <a:buSzPct val="80000"/>
              <a:buFont typeface="Wingdings 3" charset="2"/>
              <a:buChar char=""/>
            </a:pPr>
            <a:r>
              <a:rPr lang="en-US" sz="1800">
                <a:latin typeface="Times New Roman"/>
                <a:cs typeface="Times New Roman"/>
              </a:rPr>
              <a:t>Most of the customers prefer Home and Phone for contacting</a:t>
            </a:r>
          </a:p>
          <a:p>
            <a:pPr>
              <a:spcBef>
                <a:spcPts val="1000"/>
              </a:spcBef>
              <a:buSzPct val="80000"/>
              <a:buFont typeface="Wingdings 3" charset="2"/>
              <a:buChar char=""/>
            </a:pPr>
            <a:endParaRPr lang="en-US">
              <a:latin typeface="Times New Roman"/>
              <a:cs typeface="Times New Roman"/>
            </a:endParaRPr>
          </a:p>
        </p:txBody>
      </p:sp>
      <p:sp>
        <p:nvSpPr>
          <p:cNvPr id="23" name="Rectangle 2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hart, waterfall chart&#10;&#10;Description automatically generated">
            <a:extLst>
              <a:ext uri="{FF2B5EF4-FFF2-40B4-BE49-F238E27FC236}">
                <a16:creationId xmlns:a16="http://schemas.microsoft.com/office/drawing/2014/main" id="{020EF10E-605E-FD7B-9339-08DB5F2FB24D}"/>
              </a:ext>
            </a:extLst>
          </p:cNvPr>
          <p:cNvPicPr>
            <a:picLocks noChangeAspect="1"/>
          </p:cNvPicPr>
          <p:nvPr/>
        </p:nvPicPr>
        <p:blipFill>
          <a:blip r:embed="rId2"/>
          <a:stretch>
            <a:fillRect/>
          </a:stretch>
        </p:blipFill>
        <p:spPr>
          <a:xfrm>
            <a:off x="181155" y="1362786"/>
            <a:ext cx="7228936" cy="3686729"/>
          </a:xfrm>
          <a:prstGeom prst="rect">
            <a:avLst/>
          </a:prstGeom>
        </p:spPr>
      </p:pic>
      <p:sp>
        <p:nvSpPr>
          <p:cNvPr id="3" name="Slide Number Placeholder 2">
            <a:extLst>
              <a:ext uri="{FF2B5EF4-FFF2-40B4-BE49-F238E27FC236}">
                <a16:creationId xmlns:a16="http://schemas.microsoft.com/office/drawing/2014/main" id="{1C1C9D9E-00E3-2A53-8D6B-B05DD141AD50}"/>
              </a:ext>
            </a:extLst>
          </p:cNvPr>
          <p:cNvSpPr>
            <a:spLocks noGrp="1"/>
          </p:cNvSpPr>
          <p:nvPr>
            <p:ph type="sldNum" sz="quarter" idx="12"/>
          </p:nvPr>
        </p:nvSpPr>
        <p:spPr/>
        <p:txBody>
          <a:bodyPr/>
          <a:lstStyle/>
          <a:p>
            <a:fld id="{6113E31D-E2AB-40D1-8B51-AFA5AFEF393A}" type="slidenum">
              <a:rPr lang="en-US" dirty="0"/>
              <a:t>6</a:t>
            </a:fld>
            <a:endParaRPr lang="en-US"/>
          </a:p>
        </p:txBody>
      </p:sp>
    </p:spTree>
    <p:extLst>
      <p:ext uri="{BB962C8B-B14F-4D97-AF65-F5344CB8AC3E}">
        <p14:creationId xmlns:p14="http://schemas.microsoft.com/office/powerpoint/2010/main" val="78186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AB4E1-8AC8-0AAD-408D-FDC2190D0DE2}"/>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3400">
                <a:latin typeface="Times New Roman"/>
                <a:cs typeface="Times New Roman"/>
              </a:rPr>
              <a:t>Service Agreement Statistics in every country</a:t>
            </a:r>
          </a:p>
        </p:txBody>
      </p:sp>
      <p:pic>
        <p:nvPicPr>
          <p:cNvPr id="4" name="Picture 4" descr="Chart, bar chart&#10;&#10;Description automatically generated">
            <a:extLst>
              <a:ext uri="{FF2B5EF4-FFF2-40B4-BE49-F238E27FC236}">
                <a16:creationId xmlns:a16="http://schemas.microsoft.com/office/drawing/2014/main" id="{5DAB105F-48CD-2C9D-EC89-DB7E78AC99D9}"/>
              </a:ext>
            </a:extLst>
          </p:cNvPr>
          <p:cNvPicPr>
            <a:picLocks noChangeAspect="1"/>
          </p:cNvPicPr>
          <p:nvPr/>
        </p:nvPicPr>
        <p:blipFill>
          <a:blip r:embed="rId2"/>
          <a:stretch>
            <a:fillRect/>
          </a:stretch>
        </p:blipFill>
        <p:spPr>
          <a:xfrm>
            <a:off x="260188" y="697906"/>
            <a:ext cx="7297989" cy="4767436"/>
          </a:xfrm>
          <a:prstGeom prst="rect">
            <a:avLst/>
          </a:prstGeom>
        </p:spPr>
      </p:pic>
      <p:cxnSp>
        <p:nvCxnSpPr>
          <p:cNvPr id="32" name="Straight Connector 3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0E2EEA3-0C2B-59C2-D230-A8D8A420EFB4}"/>
              </a:ext>
            </a:extLst>
          </p:cNvPr>
          <p:cNvSpPr>
            <a:spLocks noGrp="1"/>
          </p:cNvSpPr>
          <p:nvPr>
            <p:ph idx="1"/>
          </p:nvPr>
        </p:nvSpPr>
        <p:spPr>
          <a:xfrm>
            <a:off x="7859485" y="2198914"/>
            <a:ext cx="3690257" cy="3670180"/>
          </a:xfrm>
        </p:spPr>
        <p:txBody>
          <a:bodyPr vert="horz" lIns="0" tIns="45720" rIns="0" bIns="45720" rtlCol="0">
            <a:normAutofit/>
          </a:bodyPr>
          <a:lstStyle/>
          <a:p>
            <a:pPr>
              <a:spcBef>
                <a:spcPts val="1000"/>
              </a:spcBef>
              <a:buSzPct val="80000"/>
              <a:buFont typeface="Wingdings 3" charset="2"/>
              <a:buChar char=""/>
            </a:pPr>
            <a:r>
              <a:rPr lang="en-US">
                <a:latin typeface="Times New Roman"/>
                <a:cs typeface="Times New Roman"/>
              </a:rPr>
              <a:t>The Service agreement is of 7 categories </a:t>
            </a:r>
          </a:p>
          <a:p>
            <a:pPr>
              <a:spcBef>
                <a:spcPts val="1000"/>
              </a:spcBef>
              <a:buSzPct val="80000"/>
              <a:buFont typeface="Wingdings 3" charset="2"/>
              <a:buChar char=""/>
            </a:pPr>
            <a:r>
              <a:rPr lang="en-US">
                <a:latin typeface="Times New Roman"/>
                <a:cs typeface="Times New Roman"/>
              </a:rPr>
              <a:t>Bi-weekly is a majorly used service (around 30000+ customers) all over the countries and daily service the least.</a:t>
            </a:r>
          </a:p>
          <a:p>
            <a:pPr>
              <a:spcBef>
                <a:spcPts val="1000"/>
              </a:spcBef>
              <a:buSzPct val="80000"/>
              <a:buFont typeface="Wingdings 3" charset="2"/>
              <a:buChar char=""/>
            </a:pPr>
            <a:r>
              <a:rPr lang="en-US">
                <a:latin typeface="Times New Roman"/>
                <a:cs typeface="Times New Roman"/>
              </a:rPr>
              <a:t>All nonrecurring customers belong to one time service agreement</a:t>
            </a:r>
          </a:p>
          <a:p>
            <a:pPr>
              <a:spcBef>
                <a:spcPts val="1000"/>
              </a:spcBef>
              <a:buSzPct val="80000"/>
              <a:buFont typeface="Wingdings 3" charset="2"/>
              <a:buChar char=""/>
            </a:pPr>
            <a:endParaRPr lang="en-US">
              <a:latin typeface="Times New Roman"/>
              <a:cs typeface="Times New Roman"/>
            </a:endParaRPr>
          </a:p>
        </p:txBody>
      </p:sp>
      <p:sp>
        <p:nvSpPr>
          <p:cNvPr id="34" name="Rectangle 3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6DCC813C-1ECD-58CC-B2BA-35D14361930C}"/>
              </a:ext>
            </a:extLst>
          </p:cNvPr>
          <p:cNvSpPr>
            <a:spLocks noGrp="1"/>
          </p:cNvSpPr>
          <p:nvPr>
            <p:ph type="sldNum" sz="quarter" idx="12"/>
          </p:nvPr>
        </p:nvSpPr>
        <p:spPr/>
        <p:txBody>
          <a:bodyPr/>
          <a:lstStyle/>
          <a:p>
            <a:fld id="{6113E31D-E2AB-40D1-8B51-AFA5AFEF393A}" type="slidenum">
              <a:rPr lang="en-US" dirty="0"/>
              <a:t>7</a:t>
            </a:fld>
            <a:endParaRPr lang="en-US"/>
          </a:p>
        </p:txBody>
      </p:sp>
    </p:spTree>
    <p:extLst>
      <p:ext uri="{BB962C8B-B14F-4D97-AF65-F5344CB8AC3E}">
        <p14:creationId xmlns:p14="http://schemas.microsoft.com/office/powerpoint/2010/main" val="59397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AB4E1-8AC8-0AAD-408D-FDC2190D0DE2}"/>
              </a:ext>
            </a:extLst>
          </p:cNvPr>
          <p:cNvSpPr>
            <a:spLocks noGrp="1"/>
          </p:cNvSpPr>
          <p:nvPr>
            <p:ph type="title"/>
          </p:nvPr>
        </p:nvSpPr>
        <p:spPr>
          <a:xfrm>
            <a:off x="7730088" y="131738"/>
            <a:ext cx="4020936" cy="1450757"/>
          </a:xfrm>
        </p:spPr>
        <p:txBody>
          <a:bodyPr vert="horz" lIns="91440" tIns="45720" rIns="91440" bIns="45720" rtlCol="0">
            <a:normAutofit/>
          </a:bodyPr>
          <a:lstStyle/>
          <a:p>
            <a:r>
              <a:rPr lang="en-US" sz="3400">
                <a:latin typeface="Times New Roman"/>
                <a:cs typeface="Times New Roman"/>
              </a:rPr>
              <a:t>Lead Source Statistics </a:t>
            </a:r>
          </a:p>
        </p:txBody>
      </p:sp>
      <p:cxnSp>
        <p:nvCxnSpPr>
          <p:cNvPr id="22" name="Straight Connector 2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0E2EEA3-0C2B-59C2-D230-A8D8A420EFB4}"/>
              </a:ext>
            </a:extLst>
          </p:cNvPr>
          <p:cNvSpPr>
            <a:spLocks noGrp="1"/>
          </p:cNvSpPr>
          <p:nvPr>
            <p:ph idx="1"/>
          </p:nvPr>
        </p:nvSpPr>
        <p:spPr>
          <a:xfrm>
            <a:off x="7859485" y="2198914"/>
            <a:ext cx="3690257" cy="3670180"/>
          </a:xfrm>
        </p:spPr>
        <p:txBody>
          <a:bodyPr vert="horz" lIns="0" tIns="45720" rIns="0" bIns="45720" rtlCol="0" anchor="t">
            <a:normAutofit/>
          </a:bodyPr>
          <a:lstStyle/>
          <a:p>
            <a:pPr>
              <a:lnSpc>
                <a:spcPct val="150000"/>
              </a:lnSpc>
              <a:spcBef>
                <a:spcPts val="1000"/>
              </a:spcBef>
              <a:buSzPct val="80000"/>
              <a:buFont typeface="Wingdings 3" charset="2"/>
              <a:buChar char=""/>
            </a:pPr>
            <a:r>
              <a:rPr lang="en-US" sz="1800">
                <a:latin typeface="Times New Roman"/>
                <a:cs typeface="Times New Roman"/>
              </a:rPr>
              <a:t>Customer Contact is mostly through 6 lead sources </a:t>
            </a:r>
          </a:p>
          <a:p>
            <a:pPr>
              <a:lnSpc>
                <a:spcPct val="150000"/>
              </a:lnSpc>
              <a:spcBef>
                <a:spcPts val="1000"/>
              </a:spcBef>
              <a:buSzPct val="80000"/>
              <a:buFont typeface="Wingdings 3" charset="2"/>
              <a:buChar char=""/>
            </a:pPr>
            <a:r>
              <a:rPr lang="en-US" sz="1800">
                <a:latin typeface="Times New Roman"/>
                <a:cs typeface="Times New Roman"/>
              </a:rPr>
              <a:t>Phone and Digital are the major lead sources of communication .</a:t>
            </a:r>
          </a:p>
          <a:p>
            <a:pPr>
              <a:lnSpc>
                <a:spcPct val="150000"/>
              </a:lnSpc>
              <a:spcBef>
                <a:spcPts val="1000"/>
              </a:spcBef>
              <a:buSzPct val="80000"/>
              <a:buFont typeface="Wingdings 3" charset="2"/>
              <a:buChar char=""/>
            </a:pPr>
            <a:r>
              <a:rPr lang="en-US" sz="1800">
                <a:latin typeface="Times New Roman"/>
                <a:cs typeface="Times New Roman"/>
              </a:rPr>
              <a:t>Hence priority should be given to calls and digital media for more recurring sales</a:t>
            </a:r>
          </a:p>
        </p:txBody>
      </p:sp>
      <p:sp>
        <p:nvSpPr>
          <p:cNvPr id="23" name="Rectangle 2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6" descr="Chart, bar chart&#10;&#10;Description automatically generated">
            <a:extLst>
              <a:ext uri="{FF2B5EF4-FFF2-40B4-BE49-F238E27FC236}">
                <a16:creationId xmlns:a16="http://schemas.microsoft.com/office/drawing/2014/main" id="{B42F20FB-92BC-1B38-C600-1C359FA80E5F}"/>
              </a:ext>
            </a:extLst>
          </p:cNvPr>
          <p:cNvPicPr>
            <a:picLocks noChangeAspect="1"/>
          </p:cNvPicPr>
          <p:nvPr/>
        </p:nvPicPr>
        <p:blipFill>
          <a:blip r:embed="rId2"/>
          <a:stretch>
            <a:fillRect/>
          </a:stretch>
        </p:blipFill>
        <p:spPr>
          <a:xfrm>
            <a:off x="655607" y="923130"/>
            <a:ext cx="7085162" cy="4494154"/>
          </a:xfrm>
          <a:prstGeom prst="rect">
            <a:avLst/>
          </a:prstGeom>
        </p:spPr>
      </p:pic>
      <p:sp>
        <p:nvSpPr>
          <p:cNvPr id="3" name="Slide Number Placeholder 2">
            <a:extLst>
              <a:ext uri="{FF2B5EF4-FFF2-40B4-BE49-F238E27FC236}">
                <a16:creationId xmlns:a16="http://schemas.microsoft.com/office/drawing/2014/main" id="{5BE2D164-C208-DCCE-DA30-27C8011AD723}"/>
              </a:ext>
            </a:extLst>
          </p:cNvPr>
          <p:cNvSpPr>
            <a:spLocks noGrp="1"/>
          </p:cNvSpPr>
          <p:nvPr>
            <p:ph type="sldNum" sz="quarter" idx="12"/>
          </p:nvPr>
        </p:nvSpPr>
        <p:spPr/>
        <p:txBody>
          <a:bodyPr/>
          <a:lstStyle/>
          <a:p>
            <a:fld id="{6113E31D-E2AB-40D1-8B51-AFA5AFEF393A}" type="slidenum">
              <a:rPr lang="en-US" dirty="0"/>
              <a:t>8</a:t>
            </a:fld>
            <a:endParaRPr lang="en-US"/>
          </a:p>
        </p:txBody>
      </p:sp>
    </p:spTree>
    <p:extLst>
      <p:ext uri="{BB962C8B-B14F-4D97-AF65-F5344CB8AC3E}">
        <p14:creationId xmlns:p14="http://schemas.microsoft.com/office/powerpoint/2010/main" val="1679875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AB4E1-8AC8-0AAD-408D-FDC2190D0DE2}"/>
              </a:ext>
            </a:extLst>
          </p:cNvPr>
          <p:cNvSpPr>
            <a:spLocks noGrp="1"/>
          </p:cNvSpPr>
          <p:nvPr>
            <p:ph type="title"/>
          </p:nvPr>
        </p:nvSpPr>
        <p:spPr>
          <a:xfrm>
            <a:off x="7730088" y="131738"/>
            <a:ext cx="4020936" cy="1450757"/>
          </a:xfrm>
        </p:spPr>
        <p:txBody>
          <a:bodyPr vert="horz" lIns="91440" tIns="45720" rIns="91440" bIns="45720" rtlCol="0">
            <a:normAutofit/>
          </a:bodyPr>
          <a:lstStyle/>
          <a:p>
            <a:r>
              <a:rPr lang="en-US" sz="3400">
                <a:latin typeface="Times New Roman"/>
                <a:cs typeface="Times New Roman"/>
              </a:rPr>
              <a:t>Customer type vs Yearly revenue</a:t>
            </a:r>
          </a:p>
        </p:txBody>
      </p:sp>
      <p:cxnSp>
        <p:nvCxnSpPr>
          <p:cNvPr id="22" name="Straight Connector 2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0E2EEA3-0C2B-59C2-D230-A8D8A420EFB4}"/>
              </a:ext>
            </a:extLst>
          </p:cNvPr>
          <p:cNvSpPr>
            <a:spLocks noGrp="1"/>
          </p:cNvSpPr>
          <p:nvPr>
            <p:ph idx="1"/>
          </p:nvPr>
        </p:nvSpPr>
        <p:spPr>
          <a:xfrm>
            <a:off x="7859485" y="2198914"/>
            <a:ext cx="3690257" cy="3670180"/>
          </a:xfrm>
        </p:spPr>
        <p:txBody>
          <a:bodyPr vert="horz" lIns="0" tIns="45720" rIns="0" bIns="45720" rtlCol="0" anchor="t">
            <a:normAutofit/>
          </a:bodyPr>
          <a:lstStyle/>
          <a:p>
            <a:pPr>
              <a:lnSpc>
                <a:spcPct val="150000"/>
              </a:lnSpc>
              <a:spcBef>
                <a:spcPts val="1000"/>
              </a:spcBef>
              <a:buSzPct val="80000"/>
              <a:buFont typeface="Wingdings 3" charset="2"/>
              <a:buChar char=""/>
            </a:pPr>
            <a:r>
              <a:rPr lang="en-US" sz="1800">
                <a:latin typeface="Times New Roman"/>
                <a:cs typeface="Times New Roman"/>
              </a:rPr>
              <a:t>Yearly gross and yearly net for recurring customers is higher than nonrecurring customers</a:t>
            </a:r>
          </a:p>
          <a:p>
            <a:pPr>
              <a:lnSpc>
                <a:spcPct val="150000"/>
              </a:lnSpc>
              <a:spcBef>
                <a:spcPts val="1000"/>
              </a:spcBef>
              <a:buSzPct val="80000"/>
              <a:buFont typeface="Wingdings 3" charset="2"/>
              <a:buChar char=""/>
            </a:pPr>
            <a:r>
              <a:rPr lang="en-US" sz="1800">
                <a:latin typeface="Times New Roman"/>
                <a:cs typeface="Times New Roman"/>
              </a:rPr>
              <a:t>It is found to be around 250 Million dollars revenue yearly through recurring customers</a:t>
            </a:r>
          </a:p>
          <a:p>
            <a:pPr>
              <a:lnSpc>
                <a:spcPct val="150000"/>
              </a:lnSpc>
              <a:spcBef>
                <a:spcPts val="1000"/>
              </a:spcBef>
              <a:buSzPct val="80000"/>
              <a:buFont typeface="Wingdings 3" charset="2"/>
              <a:buChar char=""/>
            </a:pPr>
            <a:r>
              <a:rPr lang="en-US" sz="1800">
                <a:latin typeface="Times New Roman"/>
                <a:cs typeface="Times New Roman"/>
              </a:rPr>
              <a:t>There is almost 50 Million dollars in difference based on the customer</a:t>
            </a:r>
          </a:p>
        </p:txBody>
      </p:sp>
      <p:sp>
        <p:nvSpPr>
          <p:cNvPr id="23" name="Rectangle 2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FD6E5D22-F139-FF31-9BFD-DD203211F2B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4" name="TextBox 3">
            <a:extLst>
              <a:ext uri="{FF2B5EF4-FFF2-40B4-BE49-F238E27FC236}">
                <a16:creationId xmlns:a16="http://schemas.microsoft.com/office/drawing/2014/main" id="{5A94AC36-F227-636B-EA00-07C90A7FFC4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5" name="TextBox 4">
            <a:extLst>
              <a:ext uri="{FF2B5EF4-FFF2-40B4-BE49-F238E27FC236}">
                <a16:creationId xmlns:a16="http://schemas.microsoft.com/office/drawing/2014/main" id="{F62D0DAC-6C04-3489-C7C0-986F3B69ACE5}"/>
              </a:ext>
            </a:extLst>
          </p:cNvPr>
          <p:cNvSpPr txBox="1"/>
          <p:nvPr/>
        </p:nvSpPr>
        <p:spPr>
          <a:xfrm>
            <a:off x="1906438" y="9575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6" name="Picture 6" descr="Chart, bar chart&#10;&#10;Description automatically generated">
            <a:extLst>
              <a:ext uri="{FF2B5EF4-FFF2-40B4-BE49-F238E27FC236}">
                <a16:creationId xmlns:a16="http://schemas.microsoft.com/office/drawing/2014/main" id="{1E724721-3246-1545-0551-E3A2A2EF1B7C}"/>
              </a:ext>
            </a:extLst>
          </p:cNvPr>
          <p:cNvPicPr>
            <a:picLocks noChangeAspect="1"/>
          </p:cNvPicPr>
          <p:nvPr/>
        </p:nvPicPr>
        <p:blipFill>
          <a:blip r:embed="rId2"/>
          <a:stretch>
            <a:fillRect/>
          </a:stretch>
        </p:blipFill>
        <p:spPr>
          <a:xfrm>
            <a:off x="871267" y="391064"/>
            <a:ext cx="4353464" cy="5601419"/>
          </a:xfrm>
          <a:prstGeom prst="rect">
            <a:avLst/>
          </a:prstGeom>
        </p:spPr>
      </p:pic>
      <p:pic>
        <p:nvPicPr>
          <p:cNvPr id="7" name="Picture 8" descr="Graphical user interface, text, application&#10;&#10;Description automatically generated">
            <a:extLst>
              <a:ext uri="{FF2B5EF4-FFF2-40B4-BE49-F238E27FC236}">
                <a16:creationId xmlns:a16="http://schemas.microsoft.com/office/drawing/2014/main" id="{68D595F2-275E-A669-58FD-F951CD19D902}"/>
              </a:ext>
            </a:extLst>
          </p:cNvPr>
          <p:cNvPicPr>
            <a:picLocks noChangeAspect="1"/>
          </p:cNvPicPr>
          <p:nvPr/>
        </p:nvPicPr>
        <p:blipFill>
          <a:blip r:embed="rId3"/>
          <a:stretch>
            <a:fillRect/>
          </a:stretch>
        </p:blipFill>
        <p:spPr>
          <a:xfrm>
            <a:off x="4418881" y="2017683"/>
            <a:ext cx="2376577" cy="1169238"/>
          </a:xfrm>
          <a:prstGeom prst="rect">
            <a:avLst/>
          </a:prstGeom>
        </p:spPr>
      </p:pic>
      <p:sp>
        <p:nvSpPr>
          <p:cNvPr id="9" name="Slide Number Placeholder 8">
            <a:extLst>
              <a:ext uri="{FF2B5EF4-FFF2-40B4-BE49-F238E27FC236}">
                <a16:creationId xmlns:a16="http://schemas.microsoft.com/office/drawing/2014/main" id="{0F3D19F9-8E8B-FD5A-B128-4064576A1062}"/>
              </a:ext>
            </a:extLst>
          </p:cNvPr>
          <p:cNvSpPr>
            <a:spLocks noGrp="1"/>
          </p:cNvSpPr>
          <p:nvPr>
            <p:ph type="sldNum" sz="quarter" idx="12"/>
          </p:nvPr>
        </p:nvSpPr>
        <p:spPr/>
        <p:txBody>
          <a:bodyPr/>
          <a:lstStyle/>
          <a:p>
            <a:fld id="{6113E31D-E2AB-40D1-8B51-AFA5AFEF393A}" type="slidenum">
              <a:rPr lang="en-US" dirty="0"/>
              <a:t>9</a:t>
            </a:fld>
            <a:endParaRPr lang="en-US"/>
          </a:p>
        </p:txBody>
      </p:sp>
    </p:spTree>
    <p:extLst>
      <p:ext uri="{BB962C8B-B14F-4D97-AF65-F5344CB8AC3E}">
        <p14:creationId xmlns:p14="http://schemas.microsoft.com/office/powerpoint/2010/main" val="4461091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Retrospect</vt:lpstr>
      <vt:lpstr>Merry Maids Sales</vt:lpstr>
      <vt:lpstr>Business Problem</vt:lpstr>
      <vt:lpstr>Business Solution</vt:lpstr>
      <vt:lpstr>Data Visualizations</vt:lpstr>
      <vt:lpstr>Customer Statistics in each country</vt:lpstr>
      <vt:lpstr>Customer Statistics in every province in Canada</vt:lpstr>
      <vt:lpstr>Service Agreement Statistics in every country</vt:lpstr>
      <vt:lpstr>Lead Source Statistics </vt:lpstr>
      <vt:lpstr>Customer type vs Yearly revenue</vt:lpstr>
      <vt:lpstr>PowerPoint Presentation</vt:lpstr>
      <vt:lpstr>PowerPoint Presentation</vt:lpstr>
      <vt:lpstr>Data Modelling</vt:lpstr>
      <vt:lpstr>Feature Selection </vt:lpstr>
      <vt:lpstr>Logistic Regression</vt:lpstr>
      <vt:lpstr>XG Boost</vt:lpstr>
      <vt:lpstr>Random Forest</vt:lpstr>
      <vt:lpstr>Top 10 important features </vt:lpstr>
      <vt:lpstr>Decision Trees</vt:lpstr>
      <vt:lpstr>Comparison</vt:lpstr>
      <vt:lpstr>Recommendations &amp; Findings </vt:lpstr>
      <vt:lpstr>FAILED TECHNIQUES</vt:lpstr>
      <vt:lpstr>Improvements </vt:lpstr>
      <vt:lpstr>Future Research</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Rishabh Shija Thomas</cp:lastModifiedBy>
  <cp:revision>262</cp:revision>
  <dcterms:created xsi:type="dcterms:W3CDTF">2022-05-25T02:00:24Z</dcterms:created>
  <dcterms:modified xsi:type="dcterms:W3CDTF">2022-07-04T01:17:59Z</dcterms:modified>
</cp:coreProperties>
</file>