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ato"/>
      <p:regular r:id="rId22"/>
      <p:bold r:id="rId23"/>
      <p:italic r:id="rId24"/>
      <p:boldItalic r:id="rId25"/>
    </p:embeddedFon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Rx+IK03ejvCYLE7YDYwerERJp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ato-regular.fntdata"/><Relationship Id="rId21" Type="http://schemas.openxmlformats.org/officeDocument/2006/relationships/slide" Target="slides/slide17.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ldStandardTT-regular.fntdata"/><Relationship Id="rId25" Type="http://schemas.openxmlformats.org/officeDocument/2006/relationships/font" Target="fonts/Lato-boldItalic.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e9c842c33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e9c842c3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e9c842c33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e9c842c3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e9c842c33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e9c842c3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e9c842c33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e9c842c3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e9c842c33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ae9c842c3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e9c842c33_1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e9c842c3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e9c842c33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e9c842c33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e9c842c3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e9c842c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e9c842c33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e9c842c3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e9c842c33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e9c842c3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e9c842c33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e9c842c3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1ae9c842c33_2_2901"/>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 name="Google Shape;11;g1ae9c842c33_2_2901"/>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g1ae9c842c33_2_2901"/>
          <p:cNvSpPr txBox="1"/>
          <p:nvPr>
            <p:ph type="ctr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5600"/>
              <a:buNone/>
              <a:defRPr sz="5600">
                <a:solidFill>
                  <a:schemeClr val="accent1"/>
                </a:solidFill>
              </a:defRPr>
            </a:lvl1pPr>
            <a:lvl2pPr lvl="1">
              <a:spcBef>
                <a:spcPts val="0"/>
              </a:spcBef>
              <a:spcAft>
                <a:spcPts val="0"/>
              </a:spcAft>
              <a:buClr>
                <a:schemeClr val="accent1"/>
              </a:buClr>
              <a:buSzPts val="5600"/>
              <a:buNone/>
              <a:defRPr sz="5600">
                <a:solidFill>
                  <a:schemeClr val="accent1"/>
                </a:solidFill>
              </a:defRPr>
            </a:lvl2pPr>
            <a:lvl3pPr lvl="2">
              <a:spcBef>
                <a:spcPts val="0"/>
              </a:spcBef>
              <a:spcAft>
                <a:spcPts val="0"/>
              </a:spcAft>
              <a:buClr>
                <a:schemeClr val="accent1"/>
              </a:buClr>
              <a:buSzPts val="5600"/>
              <a:buNone/>
              <a:defRPr sz="5600">
                <a:solidFill>
                  <a:schemeClr val="accent1"/>
                </a:solidFill>
              </a:defRPr>
            </a:lvl3pPr>
            <a:lvl4pPr lvl="3">
              <a:spcBef>
                <a:spcPts val="0"/>
              </a:spcBef>
              <a:spcAft>
                <a:spcPts val="0"/>
              </a:spcAft>
              <a:buClr>
                <a:schemeClr val="accent1"/>
              </a:buClr>
              <a:buSzPts val="5600"/>
              <a:buNone/>
              <a:defRPr sz="5600">
                <a:solidFill>
                  <a:schemeClr val="accent1"/>
                </a:solidFill>
              </a:defRPr>
            </a:lvl4pPr>
            <a:lvl5pPr lvl="4">
              <a:spcBef>
                <a:spcPts val="0"/>
              </a:spcBef>
              <a:spcAft>
                <a:spcPts val="0"/>
              </a:spcAft>
              <a:buClr>
                <a:schemeClr val="accent1"/>
              </a:buClr>
              <a:buSzPts val="5600"/>
              <a:buNone/>
              <a:defRPr sz="5600">
                <a:solidFill>
                  <a:schemeClr val="accent1"/>
                </a:solidFill>
              </a:defRPr>
            </a:lvl5pPr>
            <a:lvl6pPr lvl="5">
              <a:spcBef>
                <a:spcPts val="0"/>
              </a:spcBef>
              <a:spcAft>
                <a:spcPts val="0"/>
              </a:spcAft>
              <a:buClr>
                <a:schemeClr val="accent1"/>
              </a:buClr>
              <a:buSzPts val="5600"/>
              <a:buNone/>
              <a:defRPr sz="5600">
                <a:solidFill>
                  <a:schemeClr val="accent1"/>
                </a:solidFill>
              </a:defRPr>
            </a:lvl6pPr>
            <a:lvl7pPr lvl="6">
              <a:spcBef>
                <a:spcPts val="0"/>
              </a:spcBef>
              <a:spcAft>
                <a:spcPts val="0"/>
              </a:spcAft>
              <a:buClr>
                <a:schemeClr val="accent1"/>
              </a:buClr>
              <a:buSzPts val="5600"/>
              <a:buNone/>
              <a:defRPr sz="5600">
                <a:solidFill>
                  <a:schemeClr val="accent1"/>
                </a:solidFill>
              </a:defRPr>
            </a:lvl7pPr>
            <a:lvl8pPr lvl="7">
              <a:spcBef>
                <a:spcPts val="0"/>
              </a:spcBef>
              <a:spcAft>
                <a:spcPts val="0"/>
              </a:spcAft>
              <a:buClr>
                <a:schemeClr val="accent1"/>
              </a:buClr>
              <a:buSzPts val="5600"/>
              <a:buNone/>
              <a:defRPr sz="5600">
                <a:solidFill>
                  <a:schemeClr val="accent1"/>
                </a:solidFill>
              </a:defRPr>
            </a:lvl8pPr>
            <a:lvl9pPr lvl="8">
              <a:spcBef>
                <a:spcPts val="0"/>
              </a:spcBef>
              <a:spcAft>
                <a:spcPts val="0"/>
              </a:spcAft>
              <a:buClr>
                <a:schemeClr val="accent1"/>
              </a:buClr>
              <a:buSzPts val="5600"/>
              <a:buNone/>
              <a:defRPr sz="5600">
                <a:solidFill>
                  <a:schemeClr val="accent1"/>
                </a:solidFill>
              </a:defRPr>
            </a:lvl9pPr>
          </a:lstStyle>
          <a:p/>
        </p:txBody>
      </p:sp>
      <p:sp>
        <p:nvSpPr>
          <p:cNvPr id="13" name="Google Shape;13;g1ae9c842c33_2_2901"/>
          <p:cNvSpPr txBox="1"/>
          <p:nvPr>
            <p:ph idx="1" type="subTitle"/>
          </p:nvPr>
        </p:nvSpPr>
        <p:spPr>
          <a:xfrm>
            <a:off x="683600" y="5120852"/>
            <a:ext cx="10824900" cy="105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3200"/>
              <a:buNone/>
              <a:defRPr sz="3200">
                <a:solidFill>
                  <a:schemeClr val="accent2"/>
                </a:solidFill>
              </a:defRPr>
            </a:lvl1pPr>
            <a:lvl2pPr lvl="1">
              <a:lnSpc>
                <a:spcPct val="100000"/>
              </a:lnSpc>
              <a:spcBef>
                <a:spcPts val="0"/>
              </a:spcBef>
              <a:spcAft>
                <a:spcPts val="0"/>
              </a:spcAft>
              <a:buClr>
                <a:schemeClr val="accent2"/>
              </a:buClr>
              <a:buSzPts val="3200"/>
              <a:buNone/>
              <a:defRPr sz="3200">
                <a:solidFill>
                  <a:schemeClr val="accent2"/>
                </a:solidFill>
              </a:defRPr>
            </a:lvl2pPr>
            <a:lvl3pPr lvl="2">
              <a:lnSpc>
                <a:spcPct val="100000"/>
              </a:lnSpc>
              <a:spcBef>
                <a:spcPts val="0"/>
              </a:spcBef>
              <a:spcAft>
                <a:spcPts val="0"/>
              </a:spcAft>
              <a:buClr>
                <a:schemeClr val="accent2"/>
              </a:buClr>
              <a:buSzPts val="3200"/>
              <a:buNone/>
              <a:defRPr sz="3200">
                <a:solidFill>
                  <a:schemeClr val="accent2"/>
                </a:solidFill>
              </a:defRPr>
            </a:lvl3pPr>
            <a:lvl4pPr lvl="3">
              <a:lnSpc>
                <a:spcPct val="100000"/>
              </a:lnSpc>
              <a:spcBef>
                <a:spcPts val="0"/>
              </a:spcBef>
              <a:spcAft>
                <a:spcPts val="0"/>
              </a:spcAft>
              <a:buClr>
                <a:schemeClr val="accent2"/>
              </a:buClr>
              <a:buSzPts val="3200"/>
              <a:buNone/>
              <a:defRPr sz="3200">
                <a:solidFill>
                  <a:schemeClr val="accent2"/>
                </a:solidFill>
              </a:defRPr>
            </a:lvl4pPr>
            <a:lvl5pPr lvl="4">
              <a:lnSpc>
                <a:spcPct val="100000"/>
              </a:lnSpc>
              <a:spcBef>
                <a:spcPts val="0"/>
              </a:spcBef>
              <a:spcAft>
                <a:spcPts val="0"/>
              </a:spcAft>
              <a:buClr>
                <a:schemeClr val="accent2"/>
              </a:buClr>
              <a:buSzPts val="3200"/>
              <a:buNone/>
              <a:defRPr sz="3200">
                <a:solidFill>
                  <a:schemeClr val="accent2"/>
                </a:solidFill>
              </a:defRPr>
            </a:lvl5pPr>
            <a:lvl6pPr lvl="5">
              <a:lnSpc>
                <a:spcPct val="100000"/>
              </a:lnSpc>
              <a:spcBef>
                <a:spcPts val="0"/>
              </a:spcBef>
              <a:spcAft>
                <a:spcPts val="0"/>
              </a:spcAft>
              <a:buClr>
                <a:schemeClr val="accent2"/>
              </a:buClr>
              <a:buSzPts val="3200"/>
              <a:buNone/>
              <a:defRPr sz="3200">
                <a:solidFill>
                  <a:schemeClr val="accent2"/>
                </a:solidFill>
              </a:defRPr>
            </a:lvl6pPr>
            <a:lvl7pPr lvl="6">
              <a:lnSpc>
                <a:spcPct val="100000"/>
              </a:lnSpc>
              <a:spcBef>
                <a:spcPts val="0"/>
              </a:spcBef>
              <a:spcAft>
                <a:spcPts val="0"/>
              </a:spcAft>
              <a:buClr>
                <a:schemeClr val="accent2"/>
              </a:buClr>
              <a:buSzPts val="3200"/>
              <a:buNone/>
              <a:defRPr sz="3200">
                <a:solidFill>
                  <a:schemeClr val="accent2"/>
                </a:solidFill>
              </a:defRPr>
            </a:lvl7pPr>
            <a:lvl8pPr lvl="7">
              <a:lnSpc>
                <a:spcPct val="100000"/>
              </a:lnSpc>
              <a:spcBef>
                <a:spcPts val="0"/>
              </a:spcBef>
              <a:spcAft>
                <a:spcPts val="0"/>
              </a:spcAft>
              <a:buClr>
                <a:schemeClr val="accent2"/>
              </a:buClr>
              <a:buSzPts val="3200"/>
              <a:buNone/>
              <a:defRPr sz="3200">
                <a:solidFill>
                  <a:schemeClr val="accent2"/>
                </a:solidFill>
              </a:defRPr>
            </a:lvl8pPr>
            <a:lvl9pPr lvl="8">
              <a:lnSpc>
                <a:spcPct val="100000"/>
              </a:lnSpc>
              <a:spcBef>
                <a:spcPts val="0"/>
              </a:spcBef>
              <a:spcAft>
                <a:spcPts val="0"/>
              </a:spcAft>
              <a:buClr>
                <a:schemeClr val="accent2"/>
              </a:buClr>
              <a:buSzPts val="3200"/>
              <a:buNone/>
              <a:defRPr sz="3200">
                <a:solidFill>
                  <a:schemeClr val="accent2"/>
                </a:solidFill>
              </a:defRPr>
            </a:lvl9pPr>
          </a:lstStyle>
          <a:p/>
        </p:txBody>
      </p:sp>
      <p:sp>
        <p:nvSpPr>
          <p:cNvPr id="14" name="Google Shape;14;g1ae9c842c33_2_29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1ae9c842c33_2_2941"/>
          <p:cNvSpPr txBox="1"/>
          <p:nvPr>
            <p:ph hasCustomPrompt="1" type="title"/>
          </p:nvPr>
        </p:nvSpPr>
        <p:spPr>
          <a:xfrm>
            <a:off x="415600" y="1386200"/>
            <a:ext cx="11360700" cy="2808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1" name="Google Shape;51;g1ae9c842c33_2_294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g1ae9c842c33_2_29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1ae9c842c33_2_29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1ae9c842c33_2_29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g1ae9c842c33_2_29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g1ae9c842c33_2_29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ae9c842c33_2_29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1ae9c842c33_2_29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g1ae9c842c33_2_29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3" name="Google Shape;63;g1ae9c842c33_2_295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4" name="Google Shape;64;g1ae9c842c33_2_295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5" name="Google Shape;65;g1ae9c842c33_2_29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ae9c842c33_2_29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ae9c842c33_2_29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g1ae9c842c33_2_2907"/>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17" name="Google Shape;17;g1ae9c842c33_2_2907"/>
          <p:cNvSpPr txBox="1"/>
          <p:nvPr>
            <p:ph type="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8000"/>
              <a:buNone/>
              <a:defRPr sz="8000">
                <a:solidFill>
                  <a:schemeClr val="accent1"/>
                </a:solidFill>
              </a:defRPr>
            </a:lvl1pPr>
            <a:lvl2pPr lvl="1">
              <a:spcBef>
                <a:spcPts val="0"/>
              </a:spcBef>
              <a:spcAft>
                <a:spcPts val="0"/>
              </a:spcAft>
              <a:buClr>
                <a:schemeClr val="accent1"/>
              </a:buClr>
              <a:buSzPts val="8000"/>
              <a:buNone/>
              <a:defRPr sz="8000">
                <a:solidFill>
                  <a:schemeClr val="accent1"/>
                </a:solidFill>
              </a:defRPr>
            </a:lvl2pPr>
            <a:lvl3pPr lvl="2">
              <a:spcBef>
                <a:spcPts val="0"/>
              </a:spcBef>
              <a:spcAft>
                <a:spcPts val="0"/>
              </a:spcAft>
              <a:buClr>
                <a:schemeClr val="accent1"/>
              </a:buClr>
              <a:buSzPts val="8000"/>
              <a:buNone/>
              <a:defRPr sz="8000">
                <a:solidFill>
                  <a:schemeClr val="accent1"/>
                </a:solidFill>
              </a:defRPr>
            </a:lvl3pPr>
            <a:lvl4pPr lvl="3">
              <a:spcBef>
                <a:spcPts val="0"/>
              </a:spcBef>
              <a:spcAft>
                <a:spcPts val="0"/>
              </a:spcAft>
              <a:buClr>
                <a:schemeClr val="accent1"/>
              </a:buClr>
              <a:buSzPts val="8000"/>
              <a:buNone/>
              <a:defRPr sz="8000">
                <a:solidFill>
                  <a:schemeClr val="accent1"/>
                </a:solidFill>
              </a:defRPr>
            </a:lvl4pPr>
            <a:lvl5pPr lvl="4">
              <a:spcBef>
                <a:spcPts val="0"/>
              </a:spcBef>
              <a:spcAft>
                <a:spcPts val="0"/>
              </a:spcAft>
              <a:buClr>
                <a:schemeClr val="accent1"/>
              </a:buClr>
              <a:buSzPts val="8000"/>
              <a:buNone/>
              <a:defRPr sz="8000">
                <a:solidFill>
                  <a:schemeClr val="accent1"/>
                </a:solidFill>
              </a:defRPr>
            </a:lvl5pPr>
            <a:lvl6pPr lvl="5">
              <a:spcBef>
                <a:spcPts val="0"/>
              </a:spcBef>
              <a:spcAft>
                <a:spcPts val="0"/>
              </a:spcAft>
              <a:buClr>
                <a:schemeClr val="accent1"/>
              </a:buClr>
              <a:buSzPts val="8000"/>
              <a:buNone/>
              <a:defRPr sz="8000">
                <a:solidFill>
                  <a:schemeClr val="accent1"/>
                </a:solidFill>
              </a:defRPr>
            </a:lvl6pPr>
            <a:lvl7pPr lvl="6">
              <a:spcBef>
                <a:spcPts val="0"/>
              </a:spcBef>
              <a:spcAft>
                <a:spcPts val="0"/>
              </a:spcAft>
              <a:buClr>
                <a:schemeClr val="accent1"/>
              </a:buClr>
              <a:buSzPts val="8000"/>
              <a:buNone/>
              <a:defRPr sz="8000">
                <a:solidFill>
                  <a:schemeClr val="accent1"/>
                </a:solidFill>
              </a:defRPr>
            </a:lvl7pPr>
            <a:lvl8pPr lvl="7">
              <a:spcBef>
                <a:spcPts val="0"/>
              </a:spcBef>
              <a:spcAft>
                <a:spcPts val="0"/>
              </a:spcAft>
              <a:buClr>
                <a:schemeClr val="accent1"/>
              </a:buClr>
              <a:buSzPts val="8000"/>
              <a:buNone/>
              <a:defRPr sz="8000">
                <a:solidFill>
                  <a:schemeClr val="accent1"/>
                </a:solidFill>
              </a:defRPr>
            </a:lvl8pPr>
            <a:lvl9pPr lvl="8">
              <a:spcBef>
                <a:spcPts val="0"/>
              </a:spcBef>
              <a:spcAft>
                <a:spcPts val="0"/>
              </a:spcAft>
              <a:buClr>
                <a:schemeClr val="accent1"/>
              </a:buClr>
              <a:buSzPts val="8000"/>
              <a:buNone/>
              <a:defRPr sz="8000">
                <a:solidFill>
                  <a:schemeClr val="accent1"/>
                </a:solidFill>
              </a:defRPr>
            </a:lvl9pPr>
          </a:lstStyle>
          <a:p/>
        </p:txBody>
      </p:sp>
      <p:sp>
        <p:nvSpPr>
          <p:cNvPr id="18" name="Google Shape;18;g1ae9c842c33_2_29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1ae9c842c33_2_29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ae9c842c33_2_2911"/>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1ae9c842c33_2_2911"/>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1ae9c842c33_2_29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ae9c842c33_2_2916"/>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1ae9c842c33_2_2916"/>
          <p:cNvSpPr txBox="1"/>
          <p:nvPr>
            <p:ph idx="1" type="body"/>
          </p:nvPr>
        </p:nvSpPr>
        <p:spPr>
          <a:xfrm>
            <a:off x="4156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1ae9c842c33_2_2916"/>
          <p:cNvSpPr txBox="1"/>
          <p:nvPr>
            <p:ph idx="2" type="body"/>
          </p:nvPr>
        </p:nvSpPr>
        <p:spPr>
          <a:xfrm>
            <a:off x="64432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ae9c842c33_2_29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ae9c842c33_2_2921"/>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1ae9c842c33_2_29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ae9c842c33_2_292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1ae9c842c33_2_292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ae9c842c33_2_29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1ae9c842c33_2_2928"/>
          <p:cNvSpPr txBox="1"/>
          <p:nvPr>
            <p:ph type="title"/>
          </p:nvPr>
        </p:nvSpPr>
        <p:spPr>
          <a:xfrm>
            <a:off x="653667" y="701800"/>
            <a:ext cx="74721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p:txBody>
      </p:sp>
      <p:sp>
        <p:nvSpPr>
          <p:cNvPr id="38" name="Google Shape;38;g1ae9c842c33_2_29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ae9c842c33_2_2931"/>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1ae9c842c33_2_2931"/>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g1ae9c842c33_2_2931"/>
          <p:cNvSpPr txBox="1"/>
          <p:nvPr>
            <p:ph type="title"/>
          </p:nvPr>
        </p:nvSpPr>
        <p:spPr>
          <a:xfrm>
            <a:off x="354000" y="1843133"/>
            <a:ext cx="5393700" cy="177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p:txBody>
      </p:sp>
      <p:sp>
        <p:nvSpPr>
          <p:cNvPr id="43" name="Google Shape;43;g1ae9c842c33_2_2931"/>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g1ae9c842c33_2_293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45" name="Google Shape;45;g1ae9c842c33_2_29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1ae9c842c33_2_293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8" name="Google Shape;48;g1ae9c842c33_2_29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g1ae9c842c33_2_2897"/>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p:txBody>
      </p:sp>
      <p:sp>
        <p:nvSpPr>
          <p:cNvPr id="7" name="Google Shape;7;g1ae9c842c33_2_2897"/>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9250" lvl="1" marL="914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indent="-349250" lvl="2" marL="1371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indent="-349250" lvl="3" marL="1828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indent="-349250" lvl="4" marL="22860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indent="-349250" lvl="5" marL="27432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indent="-349250" lvl="6" marL="3200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indent="-349250" lvl="7" marL="3657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indent="-349250" lvl="8" marL="4114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p:txBody>
      </p:sp>
      <p:sp>
        <p:nvSpPr>
          <p:cNvPr id="8" name="Google Shape;8;g1ae9c842c33_2_289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73" name="Google Shape;73;p1"/>
          <p:cNvSpPr txBox="1"/>
          <p:nvPr/>
        </p:nvSpPr>
        <p:spPr>
          <a:xfrm>
            <a:off x="870857" y="2380343"/>
            <a:ext cx="8873700" cy="44022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6600" u="none" cap="none" strike="noStrike">
                <a:solidFill>
                  <a:srgbClr val="FF6600"/>
                </a:solidFill>
              </a:rPr>
              <a:t>Exploratory Data Analysis</a:t>
            </a:r>
            <a:endParaRPr/>
          </a:p>
          <a:p>
            <a:pPr indent="0" lvl="0" marL="0" marR="0" rtl="0" algn="ctr">
              <a:spcBef>
                <a:spcPts val="0"/>
              </a:spcBef>
              <a:spcAft>
                <a:spcPts val="0"/>
              </a:spcAft>
              <a:buNone/>
            </a:pPr>
            <a:r>
              <a:rPr lang="en-US" sz="4000">
                <a:solidFill>
                  <a:schemeClr val="accent3"/>
                </a:solidFill>
              </a:rPr>
              <a:t>Insight for Bank Marketing Campaign Data</a:t>
            </a:r>
            <a:endParaRPr>
              <a:solidFill>
                <a:schemeClr val="accent3"/>
              </a:solidFill>
            </a:endParaRPr>
          </a:p>
          <a:p>
            <a:pPr indent="0" lvl="0" marL="0" marR="0" rtl="0" algn="ctr">
              <a:spcBef>
                <a:spcPts val="0"/>
              </a:spcBef>
              <a:spcAft>
                <a:spcPts val="0"/>
              </a:spcAft>
              <a:buNone/>
            </a:pPr>
            <a:r>
              <a:t/>
            </a:r>
            <a:endParaRPr sz="4000">
              <a:solidFill>
                <a:schemeClr val="accent3"/>
              </a:solidFill>
            </a:endParaRPr>
          </a:p>
          <a:p>
            <a:pPr indent="0" lvl="0" marL="0" marR="0" rtl="0" algn="ctr">
              <a:spcBef>
                <a:spcPts val="0"/>
              </a:spcBef>
              <a:spcAft>
                <a:spcPts val="0"/>
              </a:spcAft>
              <a:buNone/>
            </a:pPr>
            <a:r>
              <a:rPr b="1" lang="en-US" sz="2800">
                <a:solidFill>
                  <a:schemeClr val="accent3"/>
                </a:solidFill>
              </a:rPr>
              <a:t>12/8/22</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ae9c842c33_1_40"/>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37" name="Google Shape;137;g1ae9c842c33_1_40"/>
          <p:cNvPicPr preferRelativeResize="0"/>
          <p:nvPr/>
        </p:nvPicPr>
        <p:blipFill>
          <a:blip r:embed="rId4">
            <a:alphaModFix/>
          </a:blip>
          <a:stretch>
            <a:fillRect/>
          </a:stretch>
        </p:blipFill>
        <p:spPr>
          <a:xfrm>
            <a:off x="4486275" y="152400"/>
            <a:ext cx="3200400" cy="3200400"/>
          </a:xfrm>
          <a:prstGeom prst="rect">
            <a:avLst/>
          </a:prstGeom>
          <a:noFill/>
          <a:ln>
            <a:noFill/>
          </a:ln>
        </p:spPr>
      </p:pic>
      <p:pic>
        <p:nvPicPr>
          <p:cNvPr id="138" name="Google Shape;138;g1ae9c842c33_1_40"/>
          <p:cNvPicPr preferRelativeResize="0"/>
          <p:nvPr/>
        </p:nvPicPr>
        <p:blipFill>
          <a:blip r:embed="rId5">
            <a:alphaModFix/>
          </a:blip>
          <a:stretch>
            <a:fillRect/>
          </a:stretch>
        </p:blipFill>
        <p:spPr>
          <a:xfrm>
            <a:off x="241300" y="3514634"/>
            <a:ext cx="3200400" cy="3200400"/>
          </a:xfrm>
          <a:prstGeom prst="rect">
            <a:avLst/>
          </a:prstGeom>
          <a:noFill/>
          <a:ln>
            <a:noFill/>
          </a:ln>
        </p:spPr>
      </p:pic>
      <p:pic>
        <p:nvPicPr>
          <p:cNvPr id="139" name="Google Shape;139;g1ae9c842c33_1_40"/>
          <p:cNvPicPr preferRelativeResize="0"/>
          <p:nvPr/>
        </p:nvPicPr>
        <p:blipFill>
          <a:blip r:embed="rId6">
            <a:alphaModFix/>
          </a:blip>
          <a:stretch>
            <a:fillRect/>
          </a:stretch>
        </p:blipFill>
        <p:spPr>
          <a:xfrm>
            <a:off x="4459022" y="3362234"/>
            <a:ext cx="3200400" cy="3200400"/>
          </a:xfrm>
          <a:prstGeom prst="rect">
            <a:avLst/>
          </a:prstGeom>
          <a:noFill/>
          <a:ln>
            <a:noFill/>
          </a:ln>
        </p:spPr>
      </p:pic>
      <p:sp>
        <p:nvSpPr>
          <p:cNvPr id="140" name="Google Shape;140;g1ae9c842c33_1_40"/>
          <p:cNvSpPr txBox="1"/>
          <p:nvPr/>
        </p:nvSpPr>
        <p:spPr>
          <a:xfrm>
            <a:off x="8026225" y="1041300"/>
            <a:ext cx="40569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Most customers do not have a personal loan so they are more likely to subscribe if they do not have a personal loan.</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Most customers have cell phones.</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1ae9c842c33_1_47"/>
          <p:cNvPicPr preferRelativeResize="0"/>
          <p:nvPr/>
        </p:nvPicPr>
        <p:blipFill>
          <a:blip r:embed="rId3">
            <a:alphaModFix/>
          </a:blip>
          <a:stretch>
            <a:fillRect/>
          </a:stretch>
        </p:blipFill>
        <p:spPr>
          <a:xfrm>
            <a:off x="152400" y="152400"/>
            <a:ext cx="3200400" cy="3200399"/>
          </a:xfrm>
          <a:prstGeom prst="rect">
            <a:avLst/>
          </a:prstGeom>
          <a:noFill/>
          <a:ln>
            <a:noFill/>
          </a:ln>
        </p:spPr>
      </p:pic>
      <p:pic>
        <p:nvPicPr>
          <p:cNvPr id="146" name="Google Shape;146;g1ae9c842c33_1_47"/>
          <p:cNvPicPr preferRelativeResize="0"/>
          <p:nvPr/>
        </p:nvPicPr>
        <p:blipFill>
          <a:blip r:embed="rId4">
            <a:alphaModFix/>
          </a:blip>
          <a:stretch>
            <a:fillRect/>
          </a:stretch>
        </p:blipFill>
        <p:spPr>
          <a:xfrm>
            <a:off x="4333875" y="152400"/>
            <a:ext cx="3200399" cy="3200399"/>
          </a:xfrm>
          <a:prstGeom prst="rect">
            <a:avLst/>
          </a:prstGeom>
          <a:noFill/>
          <a:ln>
            <a:noFill/>
          </a:ln>
        </p:spPr>
      </p:pic>
      <p:pic>
        <p:nvPicPr>
          <p:cNvPr id="147" name="Google Shape;147;g1ae9c842c33_1_47"/>
          <p:cNvPicPr preferRelativeResize="0"/>
          <p:nvPr/>
        </p:nvPicPr>
        <p:blipFill>
          <a:blip r:embed="rId5">
            <a:alphaModFix/>
          </a:blip>
          <a:stretch>
            <a:fillRect/>
          </a:stretch>
        </p:blipFill>
        <p:spPr>
          <a:xfrm>
            <a:off x="219075" y="3489454"/>
            <a:ext cx="3200400" cy="3200400"/>
          </a:xfrm>
          <a:prstGeom prst="rect">
            <a:avLst/>
          </a:prstGeom>
          <a:noFill/>
          <a:ln>
            <a:noFill/>
          </a:ln>
        </p:spPr>
      </p:pic>
      <p:pic>
        <p:nvPicPr>
          <p:cNvPr id="148" name="Google Shape;148;g1ae9c842c33_1_47"/>
          <p:cNvPicPr preferRelativeResize="0"/>
          <p:nvPr/>
        </p:nvPicPr>
        <p:blipFill>
          <a:blip r:embed="rId6">
            <a:alphaModFix/>
          </a:blip>
          <a:stretch>
            <a:fillRect/>
          </a:stretch>
        </p:blipFill>
        <p:spPr>
          <a:xfrm>
            <a:off x="4197121" y="3337054"/>
            <a:ext cx="3200400" cy="3200400"/>
          </a:xfrm>
          <a:prstGeom prst="rect">
            <a:avLst/>
          </a:prstGeom>
          <a:noFill/>
          <a:ln>
            <a:noFill/>
          </a:ln>
        </p:spPr>
      </p:pic>
      <p:sp>
        <p:nvSpPr>
          <p:cNvPr id="149" name="Google Shape;149;g1ae9c842c33_1_47"/>
          <p:cNvSpPr txBox="1"/>
          <p:nvPr/>
        </p:nvSpPr>
        <p:spPr>
          <a:xfrm>
            <a:off x="8067975" y="962400"/>
            <a:ext cx="35577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Most customers were contacted last in May.</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Most customers have a previous outcome of unknown.</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ae9c842c33_1_61"/>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55" name="Google Shape;155;g1ae9c842c33_1_61"/>
          <p:cNvPicPr preferRelativeResize="0"/>
          <p:nvPr/>
        </p:nvPicPr>
        <p:blipFill>
          <a:blip r:embed="rId4">
            <a:alphaModFix/>
          </a:blip>
          <a:stretch>
            <a:fillRect/>
          </a:stretch>
        </p:blipFill>
        <p:spPr>
          <a:xfrm>
            <a:off x="4038600" y="152400"/>
            <a:ext cx="3200400" cy="3200400"/>
          </a:xfrm>
          <a:prstGeom prst="rect">
            <a:avLst/>
          </a:prstGeom>
          <a:noFill/>
          <a:ln>
            <a:noFill/>
          </a:ln>
        </p:spPr>
      </p:pic>
      <p:pic>
        <p:nvPicPr>
          <p:cNvPr id="156" name="Google Shape;156;g1ae9c842c33_1_61"/>
          <p:cNvPicPr preferRelativeResize="0"/>
          <p:nvPr/>
        </p:nvPicPr>
        <p:blipFill>
          <a:blip r:embed="rId5">
            <a:alphaModFix/>
          </a:blip>
          <a:stretch>
            <a:fillRect/>
          </a:stretch>
        </p:blipFill>
        <p:spPr>
          <a:xfrm>
            <a:off x="228600" y="3352800"/>
            <a:ext cx="3200400" cy="3200400"/>
          </a:xfrm>
          <a:prstGeom prst="rect">
            <a:avLst/>
          </a:prstGeom>
          <a:noFill/>
          <a:ln>
            <a:noFill/>
          </a:ln>
        </p:spPr>
      </p:pic>
      <p:pic>
        <p:nvPicPr>
          <p:cNvPr id="157" name="Google Shape;157;g1ae9c842c33_1_61"/>
          <p:cNvPicPr preferRelativeResize="0"/>
          <p:nvPr/>
        </p:nvPicPr>
        <p:blipFill>
          <a:blip r:embed="rId6">
            <a:alphaModFix/>
          </a:blip>
          <a:stretch>
            <a:fillRect/>
          </a:stretch>
        </p:blipFill>
        <p:spPr>
          <a:xfrm>
            <a:off x="4081700" y="3381375"/>
            <a:ext cx="3200400" cy="3200400"/>
          </a:xfrm>
          <a:prstGeom prst="rect">
            <a:avLst/>
          </a:prstGeom>
          <a:noFill/>
          <a:ln>
            <a:noFill/>
          </a:ln>
        </p:spPr>
      </p:pic>
      <p:sp>
        <p:nvSpPr>
          <p:cNvPr id="158" name="Google Shape;158;g1ae9c842c33_1_61"/>
          <p:cNvSpPr txBox="1"/>
          <p:nvPr/>
        </p:nvSpPr>
        <p:spPr>
          <a:xfrm>
            <a:off x="7571200" y="152400"/>
            <a:ext cx="41220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From the boxplot we see the median age of the customer who did and did not subscribe is 37-39. With so much overlap age is not necessarily a good indicator of customers and their subscription choices.</a:t>
            </a:r>
            <a:endParaRPr sz="2200"/>
          </a:p>
          <a:p>
            <a:pPr indent="0" lvl="0" marL="0" rtl="0" algn="l">
              <a:spcBef>
                <a:spcPts val="0"/>
              </a:spcBef>
              <a:spcAft>
                <a:spcPts val="0"/>
              </a:spcAft>
              <a:buNone/>
            </a:pPr>
            <a:r>
              <a:rPr lang="en-US" sz="2200"/>
              <a:t>From the distribution we see that most of the customers are between 30-45.</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The median for balance is about the same for customers who subscribe as well as those who do not subscribe. </a:t>
            </a:r>
            <a:endParaRPr sz="2200"/>
          </a:p>
          <a:p>
            <a:pPr indent="0" lvl="0" marL="0" rtl="0" algn="l">
              <a:spcBef>
                <a:spcPts val="0"/>
              </a:spcBef>
              <a:spcAft>
                <a:spcPts val="0"/>
              </a:spcAft>
              <a:buClr>
                <a:schemeClr val="dk1"/>
              </a:buClr>
              <a:buSzPts val="1100"/>
              <a:buFont typeface="Arial"/>
              <a:buNone/>
            </a:pPr>
            <a:r>
              <a:rPr lang="en-US" sz="2200"/>
              <a:t>There is a lot of overlap so balance does not seem useful.</a:t>
            </a:r>
            <a:endParaRPr i="1" sz="1800">
              <a:solidFill>
                <a:srgbClr val="212121"/>
              </a:solidFill>
              <a:highlight>
                <a:srgbClr val="F5F5F5"/>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1ae9c842c33_1_68"/>
          <p:cNvPicPr preferRelativeResize="0"/>
          <p:nvPr/>
        </p:nvPicPr>
        <p:blipFill>
          <a:blip r:embed="rId3">
            <a:alphaModFix/>
          </a:blip>
          <a:stretch>
            <a:fillRect/>
          </a:stretch>
        </p:blipFill>
        <p:spPr>
          <a:xfrm>
            <a:off x="152400" y="152400"/>
            <a:ext cx="3676650" cy="2647950"/>
          </a:xfrm>
          <a:prstGeom prst="rect">
            <a:avLst/>
          </a:prstGeom>
          <a:noFill/>
          <a:ln>
            <a:noFill/>
          </a:ln>
        </p:spPr>
      </p:pic>
      <p:pic>
        <p:nvPicPr>
          <p:cNvPr id="164" name="Google Shape;164;g1ae9c842c33_1_68"/>
          <p:cNvPicPr preferRelativeResize="0"/>
          <p:nvPr/>
        </p:nvPicPr>
        <p:blipFill>
          <a:blip r:embed="rId4">
            <a:alphaModFix/>
          </a:blip>
          <a:stretch>
            <a:fillRect/>
          </a:stretch>
        </p:blipFill>
        <p:spPr>
          <a:xfrm>
            <a:off x="3981450" y="152400"/>
            <a:ext cx="3352800" cy="3505200"/>
          </a:xfrm>
          <a:prstGeom prst="rect">
            <a:avLst/>
          </a:prstGeom>
          <a:noFill/>
          <a:ln>
            <a:noFill/>
          </a:ln>
        </p:spPr>
      </p:pic>
      <p:pic>
        <p:nvPicPr>
          <p:cNvPr id="165" name="Google Shape;165;g1ae9c842c33_1_68"/>
          <p:cNvPicPr preferRelativeResize="0"/>
          <p:nvPr/>
        </p:nvPicPr>
        <p:blipFill>
          <a:blip r:embed="rId5">
            <a:alphaModFix/>
          </a:blip>
          <a:stretch>
            <a:fillRect/>
          </a:stretch>
        </p:blipFill>
        <p:spPr>
          <a:xfrm>
            <a:off x="152400" y="3810000"/>
            <a:ext cx="3581400" cy="2647950"/>
          </a:xfrm>
          <a:prstGeom prst="rect">
            <a:avLst/>
          </a:prstGeom>
          <a:noFill/>
          <a:ln>
            <a:noFill/>
          </a:ln>
        </p:spPr>
      </p:pic>
      <p:pic>
        <p:nvPicPr>
          <p:cNvPr id="166" name="Google Shape;166;g1ae9c842c33_1_68"/>
          <p:cNvPicPr preferRelativeResize="0"/>
          <p:nvPr/>
        </p:nvPicPr>
        <p:blipFill>
          <a:blip r:embed="rId6">
            <a:alphaModFix/>
          </a:blip>
          <a:stretch>
            <a:fillRect/>
          </a:stretch>
        </p:blipFill>
        <p:spPr>
          <a:xfrm>
            <a:off x="4232575" y="3381375"/>
            <a:ext cx="3352800" cy="3505200"/>
          </a:xfrm>
          <a:prstGeom prst="rect">
            <a:avLst/>
          </a:prstGeom>
          <a:noFill/>
          <a:ln>
            <a:noFill/>
          </a:ln>
        </p:spPr>
      </p:pic>
      <p:sp>
        <p:nvSpPr>
          <p:cNvPr id="167" name="Google Shape;167;g1ae9c842c33_1_68"/>
          <p:cNvSpPr txBox="1"/>
          <p:nvPr/>
        </p:nvSpPr>
        <p:spPr>
          <a:xfrm>
            <a:off x="7585375" y="585750"/>
            <a:ext cx="3753000" cy="581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The median for the day customers subscribe or do not subscribe is between 15-16.  </a:t>
            </a:r>
            <a:endParaRPr sz="2200"/>
          </a:p>
          <a:p>
            <a:pPr indent="0" lvl="0" marL="0" rtl="0" algn="l">
              <a:spcBef>
                <a:spcPts val="0"/>
              </a:spcBef>
              <a:spcAft>
                <a:spcPts val="0"/>
              </a:spcAft>
              <a:buNone/>
            </a:pPr>
            <a:r>
              <a:rPr lang="en-US" sz="2200"/>
              <a:t>The distribution shows the most customers are between days 5 and 20. With so much overlap the day does not seem useful.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The duration  has very little overlap so it will be useful in indicating subscription choices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1ae9c842c33_1_75"/>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73" name="Google Shape;173;g1ae9c842c33_1_75"/>
          <p:cNvPicPr preferRelativeResize="0"/>
          <p:nvPr/>
        </p:nvPicPr>
        <p:blipFill>
          <a:blip r:embed="rId4">
            <a:alphaModFix/>
          </a:blip>
          <a:stretch>
            <a:fillRect/>
          </a:stretch>
        </p:blipFill>
        <p:spPr>
          <a:xfrm>
            <a:off x="3886200" y="152400"/>
            <a:ext cx="3200400" cy="3200400"/>
          </a:xfrm>
          <a:prstGeom prst="rect">
            <a:avLst/>
          </a:prstGeom>
          <a:noFill/>
          <a:ln>
            <a:noFill/>
          </a:ln>
        </p:spPr>
      </p:pic>
      <p:pic>
        <p:nvPicPr>
          <p:cNvPr id="174" name="Google Shape;174;g1ae9c842c33_1_75"/>
          <p:cNvPicPr preferRelativeResize="0"/>
          <p:nvPr/>
        </p:nvPicPr>
        <p:blipFill>
          <a:blip r:embed="rId5">
            <a:alphaModFix/>
          </a:blip>
          <a:stretch>
            <a:fillRect/>
          </a:stretch>
        </p:blipFill>
        <p:spPr>
          <a:xfrm>
            <a:off x="152400" y="3505200"/>
            <a:ext cx="3200400" cy="3200400"/>
          </a:xfrm>
          <a:prstGeom prst="rect">
            <a:avLst/>
          </a:prstGeom>
          <a:noFill/>
          <a:ln>
            <a:noFill/>
          </a:ln>
        </p:spPr>
      </p:pic>
      <p:pic>
        <p:nvPicPr>
          <p:cNvPr id="175" name="Google Shape;175;g1ae9c842c33_1_75"/>
          <p:cNvPicPr preferRelativeResize="0"/>
          <p:nvPr/>
        </p:nvPicPr>
        <p:blipFill>
          <a:blip r:embed="rId6">
            <a:alphaModFix/>
          </a:blip>
          <a:stretch>
            <a:fillRect/>
          </a:stretch>
        </p:blipFill>
        <p:spPr>
          <a:xfrm>
            <a:off x="3864775" y="3533775"/>
            <a:ext cx="3200400" cy="3200400"/>
          </a:xfrm>
          <a:prstGeom prst="rect">
            <a:avLst/>
          </a:prstGeom>
          <a:noFill/>
          <a:ln>
            <a:noFill/>
          </a:ln>
        </p:spPr>
      </p:pic>
      <p:sp>
        <p:nvSpPr>
          <p:cNvPr id="176" name="Google Shape;176;g1ae9c842c33_1_75"/>
          <p:cNvSpPr txBox="1"/>
          <p:nvPr/>
        </p:nvSpPr>
        <p:spPr>
          <a:xfrm>
            <a:off x="7397650" y="2321250"/>
            <a:ext cx="4317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t>The  campaign and pdays has very little overlap so they will be useful in indicating subscription choices</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1ae9c842c33_1_82"/>
          <p:cNvPicPr preferRelativeResize="0"/>
          <p:nvPr/>
        </p:nvPicPr>
        <p:blipFill>
          <a:blip r:embed="rId3">
            <a:alphaModFix/>
          </a:blip>
          <a:stretch>
            <a:fillRect/>
          </a:stretch>
        </p:blipFill>
        <p:spPr>
          <a:xfrm>
            <a:off x="152400" y="304800"/>
            <a:ext cx="3200400" cy="3200400"/>
          </a:xfrm>
          <a:prstGeom prst="rect">
            <a:avLst/>
          </a:prstGeom>
          <a:noFill/>
          <a:ln>
            <a:noFill/>
          </a:ln>
        </p:spPr>
      </p:pic>
      <p:pic>
        <p:nvPicPr>
          <p:cNvPr id="182" name="Google Shape;182;g1ae9c842c33_1_82"/>
          <p:cNvPicPr preferRelativeResize="0"/>
          <p:nvPr/>
        </p:nvPicPr>
        <p:blipFill>
          <a:blip r:embed="rId4">
            <a:alphaModFix/>
          </a:blip>
          <a:stretch>
            <a:fillRect/>
          </a:stretch>
        </p:blipFill>
        <p:spPr>
          <a:xfrm>
            <a:off x="3886200" y="304800"/>
            <a:ext cx="3200400" cy="3200400"/>
          </a:xfrm>
          <a:prstGeom prst="rect">
            <a:avLst/>
          </a:prstGeom>
          <a:noFill/>
          <a:ln>
            <a:noFill/>
          </a:ln>
        </p:spPr>
      </p:pic>
      <p:sp>
        <p:nvSpPr>
          <p:cNvPr id="183" name="Google Shape;183;g1ae9c842c33_1_82"/>
          <p:cNvSpPr txBox="1"/>
          <p:nvPr/>
        </p:nvSpPr>
        <p:spPr>
          <a:xfrm>
            <a:off x="7723050" y="1800600"/>
            <a:ext cx="39267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t>The customers fall between 0-0.25 for previous.</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1ae9c842c33_1_96"/>
          <p:cNvPicPr preferRelativeResize="0"/>
          <p:nvPr/>
        </p:nvPicPr>
        <p:blipFill>
          <a:blip r:embed="rId3">
            <a:alphaModFix/>
          </a:blip>
          <a:stretch>
            <a:fillRect/>
          </a:stretch>
        </p:blipFill>
        <p:spPr>
          <a:xfrm>
            <a:off x="152400" y="152400"/>
            <a:ext cx="5886450" cy="6381750"/>
          </a:xfrm>
          <a:prstGeom prst="rect">
            <a:avLst/>
          </a:prstGeom>
          <a:noFill/>
          <a:ln>
            <a:noFill/>
          </a:ln>
        </p:spPr>
      </p:pic>
      <p:sp>
        <p:nvSpPr>
          <p:cNvPr id="189" name="Google Shape;189;g1ae9c842c33_1_96"/>
          <p:cNvSpPr txBox="1"/>
          <p:nvPr/>
        </p:nvSpPr>
        <p:spPr>
          <a:xfrm>
            <a:off x="6833600" y="1995850"/>
            <a:ext cx="4078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t>Previous and pdays have the highest correlation.  They have a positive correlation of 0.69.</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ae9c842c33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Recommendations</a:t>
            </a:r>
            <a:endParaRPr/>
          </a:p>
        </p:txBody>
      </p:sp>
      <p:sp>
        <p:nvSpPr>
          <p:cNvPr id="195" name="Google Shape;195;g1ae9c842c33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00000"/>
              </a:lnSpc>
              <a:spcBef>
                <a:spcPts val="0"/>
              </a:spcBef>
              <a:spcAft>
                <a:spcPts val="0"/>
              </a:spcAft>
              <a:buSzPts val="2200"/>
              <a:buFont typeface="Arial"/>
              <a:buChar char="●"/>
            </a:pPr>
            <a:r>
              <a:rPr lang="en-US" sz="2200">
                <a:latin typeface="Arial"/>
                <a:ea typeface="Arial"/>
                <a:cs typeface="Arial"/>
                <a:sym typeface="Arial"/>
              </a:rPr>
              <a:t>Previous and pdays have the highest correlation.</a:t>
            </a:r>
            <a:endParaRPr sz="2200">
              <a:latin typeface="Arial"/>
              <a:ea typeface="Arial"/>
              <a:cs typeface="Arial"/>
              <a:sym typeface="Arial"/>
            </a:endParaRPr>
          </a:p>
          <a:p>
            <a:pPr indent="0" lvl="0" marL="457200" rtl="0" algn="l">
              <a:lnSpc>
                <a:spcPct val="100000"/>
              </a:lnSpc>
              <a:spcBef>
                <a:spcPts val="1600"/>
              </a:spcBef>
              <a:spcAft>
                <a:spcPts val="0"/>
              </a:spcAft>
              <a:buNone/>
            </a:pPr>
            <a:r>
              <a:t/>
            </a:r>
            <a:endParaRPr sz="2200">
              <a:latin typeface="Arial"/>
              <a:ea typeface="Arial"/>
              <a:cs typeface="Arial"/>
              <a:sym typeface="Arial"/>
            </a:endParaRPr>
          </a:p>
          <a:p>
            <a:pPr indent="-368300" lvl="0" marL="457200" rtl="0" algn="l">
              <a:lnSpc>
                <a:spcPct val="100000"/>
              </a:lnSpc>
              <a:spcBef>
                <a:spcPts val="1600"/>
              </a:spcBef>
              <a:spcAft>
                <a:spcPts val="0"/>
              </a:spcAft>
              <a:buSzPts val="2200"/>
              <a:buChar char="●"/>
            </a:pPr>
            <a:r>
              <a:rPr lang="en-US" sz="2200">
                <a:latin typeface="Arial"/>
                <a:ea typeface="Arial"/>
                <a:cs typeface="Arial"/>
                <a:sym typeface="Arial"/>
              </a:rPr>
              <a:t>The  campaign and pdays has very little overlap so they will be useful in indicating subscription choices.</a:t>
            </a:r>
            <a:endParaRPr sz="2200">
              <a:latin typeface="Arial"/>
              <a:ea typeface="Arial"/>
              <a:cs typeface="Arial"/>
              <a:sym typeface="Arial"/>
            </a:endParaRPr>
          </a:p>
          <a:p>
            <a:pPr indent="0" lvl="0" marL="457200" rtl="0" algn="l">
              <a:lnSpc>
                <a:spcPct val="100000"/>
              </a:lnSpc>
              <a:spcBef>
                <a:spcPts val="1600"/>
              </a:spcBef>
              <a:spcAft>
                <a:spcPts val="0"/>
              </a:spcAft>
              <a:buNone/>
            </a:pPr>
            <a:r>
              <a:t/>
            </a:r>
            <a:endParaRPr sz="2200">
              <a:latin typeface="Arial"/>
              <a:ea typeface="Arial"/>
              <a:cs typeface="Arial"/>
              <a:sym typeface="Arial"/>
            </a:endParaRPr>
          </a:p>
          <a:p>
            <a:pPr indent="-368300" lvl="0" marL="457200" rtl="0" algn="l">
              <a:lnSpc>
                <a:spcPct val="100000"/>
              </a:lnSpc>
              <a:spcBef>
                <a:spcPts val="1600"/>
              </a:spcBef>
              <a:spcAft>
                <a:spcPts val="0"/>
              </a:spcAft>
              <a:buSzPts val="2200"/>
              <a:buChar char="●"/>
            </a:pPr>
            <a:r>
              <a:rPr lang="en-US" sz="2200">
                <a:latin typeface="Arial"/>
                <a:ea typeface="Arial"/>
                <a:cs typeface="Arial"/>
                <a:sym typeface="Arial"/>
              </a:rPr>
              <a:t>The duration  has very little overlap so it will be useful in indicating subscription choices.</a:t>
            </a:r>
            <a:endParaRPr sz="2200">
              <a:latin typeface="Arial"/>
              <a:ea typeface="Arial"/>
              <a:cs typeface="Arial"/>
              <a:sym typeface="Arial"/>
            </a:endParaRPr>
          </a:p>
          <a:p>
            <a:pPr indent="0" lvl="0" marL="457200" rtl="0" algn="l">
              <a:lnSpc>
                <a:spcPct val="100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latin typeface="Arial"/>
                <a:ea typeface="Arial"/>
                <a:cs typeface="Arial"/>
                <a:sym typeface="Arial"/>
              </a:rPr>
            </a:br>
            <a:br>
              <a:rPr lang="en-US">
                <a:latin typeface="Arial"/>
                <a:ea typeface="Arial"/>
                <a:cs typeface="Arial"/>
                <a:sym typeface="Arial"/>
              </a:rPr>
            </a:br>
            <a:br>
              <a:rPr lang="en-US">
                <a:latin typeface="Arial"/>
                <a:ea typeface="Arial"/>
                <a:cs typeface="Arial"/>
                <a:sym typeface="Arial"/>
              </a:rPr>
            </a:br>
            <a:r>
              <a:rPr b="1" lang="en-US">
                <a:solidFill>
                  <a:srgbClr val="FF6600"/>
                </a:solidFill>
                <a:latin typeface="Arial"/>
                <a:ea typeface="Arial"/>
                <a:cs typeface="Arial"/>
                <a:sym typeface="Arial"/>
              </a:rPr>
              <a:t>Agenda</a:t>
            </a:r>
            <a:endParaRPr>
              <a:latin typeface="Arial"/>
              <a:ea typeface="Arial"/>
              <a:cs typeface="Arial"/>
              <a:sym typeface="Arial"/>
            </a:endParaRPr>
          </a:p>
        </p:txBody>
      </p:sp>
      <p:sp>
        <p:nvSpPr>
          <p:cNvPr id="79" name="Google Shape;79;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2800">
                <a:solidFill>
                  <a:srgbClr val="FF6600"/>
                </a:solidFill>
                <a:latin typeface="Arial"/>
                <a:ea typeface="Arial"/>
                <a:cs typeface="Arial"/>
                <a:sym typeface="Arial"/>
              </a:rPr>
              <a:t>Executive Summary</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Problem Statement</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Approach</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EDA</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EDA Summary</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Recommendations</a:t>
            </a:r>
            <a:endParaRPr>
              <a:latin typeface="Arial"/>
              <a:ea typeface="Arial"/>
              <a:cs typeface="Arial"/>
              <a:sym typeface="Arial"/>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80" name="Google Shape;80;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Executive Summary</a:t>
            </a:r>
            <a:endParaRPr/>
          </a:p>
        </p:txBody>
      </p:sp>
      <p:sp>
        <p:nvSpPr>
          <p:cNvPr id="86" name="Google Shape;8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200">
                <a:latin typeface="Arial"/>
                <a:ea typeface="Arial"/>
                <a:cs typeface="Arial"/>
                <a:sym typeface="Arial"/>
              </a:rPr>
              <a:t>Client:</a:t>
            </a:r>
            <a:endParaRPr sz="2200">
              <a:latin typeface="Arial"/>
              <a:ea typeface="Arial"/>
              <a:cs typeface="Arial"/>
              <a:sym typeface="Arial"/>
            </a:endParaRPr>
          </a:p>
          <a:p>
            <a:pPr indent="0" lvl="0" marL="0" rtl="0" algn="l">
              <a:lnSpc>
                <a:spcPct val="90000"/>
              </a:lnSpc>
              <a:spcBef>
                <a:spcPts val="1000"/>
              </a:spcBef>
              <a:spcAft>
                <a:spcPts val="0"/>
              </a:spcAft>
              <a:buClr>
                <a:srgbClr val="2D3B45"/>
              </a:buClr>
              <a:buSzPts val="2800"/>
              <a:buNone/>
            </a:pPr>
            <a:r>
              <a:rPr i="0" lang="en-US" sz="2200">
                <a:solidFill>
                  <a:srgbClr val="2D3B45"/>
                </a:solidFill>
                <a:latin typeface="Arial"/>
                <a:ea typeface="Arial"/>
                <a:cs typeface="Arial"/>
                <a:sym typeface="Arial"/>
              </a:rPr>
              <a:t>ABC Bank wants to use ML model to shortlist customer whose chances of buying the product is more so that their marketing channel (telemarketing, SMS/email marketing etc)  can focus only </a:t>
            </a:r>
            <a:r>
              <a:rPr lang="en-US" sz="2200">
                <a:solidFill>
                  <a:srgbClr val="2D3B45"/>
                </a:solidFill>
                <a:latin typeface="Arial"/>
                <a:ea typeface="Arial"/>
                <a:cs typeface="Arial"/>
                <a:sym typeface="Arial"/>
              </a:rPr>
              <a:t>on</a:t>
            </a:r>
            <a:r>
              <a:rPr i="0" lang="en-US" sz="2200">
                <a:solidFill>
                  <a:srgbClr val="2D3B45"/>
                </a:solidFill>
                <a:latin typeface="Arial"/>
                <a:ea typeface="Arial"/>
                <a:cs typeface="Arial"/>
                <a:sym typeface="Arial"/>
              </a:rPr>
              <a:t> those customers whose chances of buying the product is more.</a:t>
            </a:r>
            <a:endParaRPr sz="2200">
              <a:latin typeface="Arial"/>
              <a:ea typeface="Arial"/>
              <a:cs typeface="Arial"/>
              <a:sym typeface="Arial"/>
            </a:endParaRPr>
          </a:p>
          <a:p>
            <a:pPr indent="0" lvl="0" marL="0" rtl="0" algn="l">
              <a:spcBef>
                <a:spcPts val="1600"/>
              </a:spcBef>
              <a:spcAft>
                <a:spcPts val="0"/>
              </a:spcAft>
              <a:buClr>
                <a:schemeClr val="dk1"/>
              </a:buClr>
              <a:buSzPts val="1100"/>
              <a:buNone/>
            </a:pPr>
            <a:r>
              <a:rPr lang="en-US" sz="2200">
                <a:latin typeface="Arial"/>
                <a:ea typeface="Arial"/>
                <a:cs typeface="Arial"/>
                <a:sym typeface="Arial"/>
              </a:rPr>
              <a:t>Objective:</a:t>
            </a:r>
            <a:endParaRPr sz="2200">
              <a:latin typeface="Arial"/>
              <a:ea typeface="Arial"/>
              <a:cs typeface="Arial"/>
              <a:sym typeface="Arial"/>
            </a:endParaRPr>
          </a:p>
          <a:p>
            <a:pPr indent="0" lvl="0" marL="0" rtl="0" algn="l">
              <a:spcBef>
                <a:spcPts val="1600"/>
              </a:spcBef>
              <a:spcAft>
                <a:spcPts val="0"/>
              </a:spcAft>
              <a:buClr>
                <a:schemeClr val="dk1"/>
              </a:buClr>
              <a:buSzPts val="1100"/>
              <a:buNone/>
            </a:pPr>
            <a:r>
              <a:rPr lang="en-US" sz="2200">
                <a:latin typeface="Arial"/>
                <a:ea typeface="Arial"/>
                <a:cs typeface="Arial"/>
                <a:sym typeface="Arial"/>
              </a:rPr>
              <a:t>Use Machine Learning to shortlist customer whose chances of buying the product is more so that their marketing channel (</a:t>
            </a:r>
            <a:r>
              <a:rPr lang="en-US" sz="2200">
                <a:latin typeface="Arial"/>
                <a:ea typeface="Arial"/>
                <a:cs typeface="Arial"/>
                <a:sym typeface="Arial"/>
              </a:rPr>
              <a:t>telemarketing</a:t>
            </a:r>
            <a:r>
              <a:rPr lang="en-US" sz="2200">
                <a:latin typeface="Arial"/>
                <a:ea typeface="Arial"/>
                <a:cs typeface="Arial"/>
                <a:sym typeface="Arial"/>
              </a:rPr>
              <a:t>, SMS/email marketing etc)  can focus only to those customers whose chances of buying the product is more.  This will save resource and their time (which is directly involved in the cost ( resource billing)).</a:t>
            </a:r>
            <a:endParaRPr sz="2200">
              <a:latin typeface="Arial"/>
              <a:ea typeface="Arial"/>
              <a:cs typeface="Arial"/>
              <a:sym typeface="Arial"/>
            </a:endParaRPr>
          </a:p>
          <a:p>
            <a:pPr indent="0" lvl="0" marL="0" rtl="0" algn="l">
              <a:lnSpc>
                <a:spcPct val="115000"/>
              </a:lnSpc>
              <a:spcBef>
                <a:spcPts val="1600"/>
              </a:spcBef>
              <a:spcAft>
                <a:spcPts val="0"/>
              </a:spcAft>
              <a:buClr>
                <a:schemeClr val="dk1"/>
              </a:buClr>
              <a:buSzPts val="1100"/>
              <a:buNone/>
            </a:pPr>
            <a:r>
              <a:t/>
            </a:r>
            <a:endParaRPr sz="2200">
              <a:latin typeface="Lato"/>
              <a:ea typeface="Lato"/>
              <a:cs typeface="Lato"/>
              <a:sym typeface="Lato"/>
            </a:endParaRPr>
          </a:p>
          <a:p>
            <a:pPr indent="0" lvl="0" marL="0" rtl="0" algn="l">
              <a:spcBef>
                <a:spcPts val="1600"/>
              </a:spcBef>
              <a:spcAft>
                <a:spcPts val="0"/>
              </a:spcAft>
              <a:buClr>
                <a:schemeClr val="dk1"/>
              </a:buClr>
              <a:buSzPts val="1100"/>
              <a:buNone/>
            </a:pPr>
            <a:r>
              <a:t/>
            </a:r>
            <a:endParaRPr sz="2200">
              <a:solidFill>
                <a:srgbClr val="2D3B45"/>
              </a:solidFill>
              <a:highlight>
                <a:srgbClr val="FFFFFF"/>
              </a:highlight>
              <a:latin typeface="Lato"/>
              <a:ea typeface="Lato"/>
              <a:cs typeface="Lato"/>
              <a:sym typeface="Lato"/>
            </a:endParaRPr>
          </a:p>
          <a:p>
            <a:pPr indent="0" lvl="0" marL="0" rtl="0" algn="l">
              <a:spcBef>
                <a:spcPts val="1600"/>
              </a:spcBef>
              <a:spcAft>
                <a:spcPts val="1600"/>
              </a:spcAft>
              <a:buClr>
                <a:schemeClr val="dk1"/>
              </a:buClr>
              <a:buSzPts val="1100"/>
              <a:buNone/>
            </a:pPr>
            <a:r>
              <a:t/>
            </a:r>
            <a:endParaRPr sz="22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t>
            </a:r>
            <a:endParaRPr/>
          </a:p>
        </p:txBody>
      </p:sp>
      <p:sp>
        <p:nvSpPr>
          <p:cNvPr id="92" name="Google Shape;92;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D3B45"/>
              </a:buClr>
              <a:buSzPts val="2800"/>
              <a:buNone/>
            </a:pPr>
            <a:r>
              <a:rPr i="0" lang="en-US" sz="2200">
                <a:solidFill>
                  <a:srgbClr val="2D3B45"/>
                </a:solidFill>
                <a:latin typeface="Arial"/>
                <a:ea typeface="Arial"/>
                <a:cs typeface="Arial"/>
                <a:sym typeface="Arial"/>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sz="2200">
              <a:latin typeface="Arial"/>
              <a:ea typeface="Arial"/>
              <a:cs typeface="Arial"/>
              <a:sym typeface="Arial"/>
            </a:endParaRPr>
          </a:p>
          <a:p>
            <a:pPr indent="0" lvl="0" marL="0" rtl="0" algn="l">
              <a:lnSpc>
                <a:spcPct val="90000"/>
              </a:lnSpc>
              <a:spcBef>
                <a:spcPts val="1000"/>
              </a:spcBef>
              <a:spcAft>
                <a:spcPts val="1600"/>
              </a:spcAft>
              <a:buClr>
                <a:schemeClr val="dk1"/>
              </a:buClr>
              <a:buSzPts val="2800"/>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a:t>
            </a:r>
            <a:endParaRPr/>
          </a:p>
        </p:txBody>
      </p:sp>
      <p:sp>
        <p:nvSpPr>
          <p:cNvPr id="98" name="Google Shape;9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834" lvl="0" marL="228600" rtl="0" algn="l">
              <a:lnSpc>
                <a:spcPct val="90000"/>
              </a:lnSpc>
              <a:spcBef>
                <a:spcPts val="0"/>
              </a:spcBef>
              <a:spcAft>
                <a:spcPts val="0"/>
              </a:spcAft>
              <a:buClr>
                <a:srgbClr val="2D3B45"/>
              </a:buClr>
              <a:buSzPts val="2200"/>
              <a:buChar char="●"/>
            </a:pPr>
            <a:r>
              <a:rPr i="0" lang="en-US" sz="2200">
                <a:solidFill>
                  <a:srgbClr val="2D3B45"/>
                </a:solidFill>
                <a:latin typeface="Arial"/>
                <a:ea typeface="Arial"/>
                <a:cs typeface="Arial"/>
                <a:sym typeface="Arial"/>
              </a:rPr>
              <a:t>Bank wants to use ML model to shortlist customer whose chances of buying the product is more so that their marketing channel (tele marketing, SMS/email marketing etc)  can focus only to those customers whose chances of buying the product is more.</a:t>
            </a:r>
            <a:endParaRPr sz="2200">
              <a:latin typeface="Arial"/>
              <a:ea typeface="Arial"/>
              <a:cs typeface="Arial"/>
              <a:sym typeface="Arial"/>
            </a:endParaRPr>
          </a:p>
          <a:p>
            <a:pPr indent="-203834" lvl="0" marL="228600" rtl="0" algn="l">
              <a:lnSpc>
                <a:spcPct val="90000"/>
              </a:lnSpc>
              <a:spcBef>
                <a:spcPts val="1000"/>
              </a:spcBef>
              <a:spcAft>
                <a:spcPts val="0"/>
              </a:spcAft>
              <a:buClr>
                <a:srgbClr val="2D3B45"/>
              </a:buClr>
              <a:buSzPts val="2200"/>
              <a:buChar char="●"/>
            </a:pPr>
            <a:r>
              <a:rPr i="0" lang="en-US" sz="2200">
                <a:solidFill>
                  <a:srgbClr val="2D3B45"/>
                </a:solidFill>
                <a:latin typeface="Arial"/>
                <a:ea typeface="Arial"/>
                <a:cs typeface="Arial"/>
                <a:sym typeface="Arial"/>
              </a:rPr>
              <a:t>This will save resource and their time ( which is directly involved in the cost ( resource billing)).</a:t>
            </a:r>
            <a:endParaRPr sz="2200">
              <a:latin typeface="Arial"/>
              <a:ea typeface="Arial"/>
              <a:cs typeface="Arial"/>
              <a:sym typeface="Arial"/>
            </a:endParaRPr>
          </a:p>
          <a:p>
            <a:pPr indent="-203834" lvl="0" marL="228600" rtl="0" algn="l">
              <a:lnSpc>
                <a:spcPct val="90000"/>
              </a:lnSpc>
              <a:spcBef>
                <a:spcPts val="1000"/>
              </a:spcBef>
              <a:spcAft>
                <a:spcPts val="0"/>
              </a:spcAft>
              <a:buClr>
                <a:srgbClr val="2D3B45"/>
              </a:buClr>
              <a:buSzPts val="2200"/>
              <a:buChar char="●"/>
            </a:pPr>
            <a:r>
              <a:rPr i="0" lang="en-US" sz="2200">
                <a:solidFill>
                  <a:srgbClr val="2D3B45"/>
                </a:solidFill>
                <a:latin typeface="Arial"/>
                <a:ea typeface="Arial"/>
                <a:cs typeface="Arial"/>
                <a:sym typeface="Arial"/>
              </a:rPr>
              <a:t>Develop model with Duration and without duration feature and report the performance of the model.</a:t>
            </a:r>
            <a:endParaRPr sz="2200">
              <a:latin typeface="Arial"/>
              <a:ea typeface="Arial"/>
              <a:cs typeface="Arial"/>
              <a:sym typeface="Arial"/>
            </a:endParaRPr>
          </a:p>
          <a:p>
            <a:pPr indent="-203834" lvl="0" marL="228600" rtl="0" algn="l">
              <a:lnSpc>
                <a:spcPct val="90000"/>
              </a:lnSpc>
              <a:spcBef>
                <a:spcPts val="1000"/>
              </a:spcBef>
              <a:spcAft>
                <a:spcPts val="0"/>
              </a:spcAft>
              <a:buClr>
                <a:srgbClr val="2D3B45"/>
              </a:buClr>
              <a:buSzPts val="2200"/>
              <a:buChar char="●"/>
            </a:pPr>
            <a:r>
              <a:rPr i="0" lang="en-US" sz="2200">
                <a:solidFill>
                  <a:srgbClr val="2D3B45"/>
                </a:solidFill>
                <a:latin typeface="Arial"/>
                <a:ea typeface="Arial"/>
                <a:cs typeface="Arial"/>
                <a:sym typeface="Arial"/>
              </a:rPr>
              <a:t>Duration feature is not recommended as this will be difficult to explain the result to business and also it will be difficult for business to campaign based on duration.</a:t>
            </a:r>
            <a:endParaRPr sz="2200">
              <a:latin typeface="Arial"/>
              <a:ea typeface="Arial"/>
              <a:cs typeface="Arial"/>
              <a:sym typeface="Arial"/>
            </a:endParaRPr>
          </a:p>
          <a:p>
            <a:pPr indent="-64135" lvl="0" marL="228600" rtl="0" algn="l">
              <a:lnSpc>
                <a:spcPct val="90000"/>
              </a:lnSpc>
              <a:spcBef>
                <a:spcPts val="1000"/>
              </a:spcBef>
              <a:spcAft>
                <a:spcPts val="1600"/>
              </a:spcAft>
              <a:buClr>
                <a:schemeClr val="dk1"/>
              </a:buClr>
              <a:buSzPts val="28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a:t>
            </a:r>
            <a:endParaRPr/>
          </a:p>
        </p:txBody>
      </p:sp>
      <p:sp>
        <p:nvSpPr>
          <p:cNvPr id="104" name="Google Shape;10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latin typeface="Arial"/>
                <a:ea typeface="Arial"/>
                <a:cs typeface="Arial"/>
                <a:sym typeface="Arial"/>
              </a:rPr>
              <a:t>The data set given is bank-full.csv</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It contains 16 features.</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The data had no replications</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The data had no missing values. </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The data did have many outliers.  </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Since there were many outliers I considered the log of the numerical data and ways of incorporating the median in some calculations so that outliers do not affect the problem as much.</a:t>
            </a:r>
            <a:endParaRPr sz="2200">
              <a:latin typeface="Arial"/>
              <a:ea typeface="Arial"/>
              <a:cs typeface="Arial"/>
              <a:sym typeface="Arial"/>
            </a:endParaRPr>
          </a:p>
          <a:p>
            <a:pPr indent="-50800" lvl="0" marL="228600" rtl="0" algn="l">
              <a:lnSpc>
                <a:spcPct val="90000"/>
              </a:lnSpc>
              <a:spcBef>
                <a:spcPts val="1000"/>
              </a:spcBef>
              <a:spcAft>
                <a:spcPts val="1600"/>
              </a:spcAft>
              <a:buClr>
                <a:schemeClr val="dk1"/>
              </a:buClr>
              <a:buSzPts val="2800"/>
              <a:buNone/>
            </a:pPr>
            <a:r>
              <a:t/>
            </a:r>
            <a:endParaRPr sz="2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ae9c842c33_1_11"/>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sp>
        <p:nvSpPr>
          <p:cNvPr id="110" name="Google Shape;110;g1ae9c842c33_1_11"/>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11" name="Google Shape;111;g1ae9c842c33_1_11"/>
          <p:cNvPicPr preferRelativeResize="0"/>
          <p:nvPr/>
        </p:nvPicPr>
        <p:blipFill>
          <a:blip r:embed="rId3">
            <a:alphaModFix/>
          </a:blip>
          <a:stretch>
            <a:fillRect/>
          </a:stretch>
        </p:blipFill>
        <p:spPr>
          <a:xfrm>
            <a:off x="322700" y="1650611"/>
            <a:ext cx="5247200" cy="4701225"/>
          </a:xfrm>
          <a:prstGeom prst="rect">
            <a:avLst/>
          </a:prstGeom>
          <a:noFill/>
          <a:ln>
            <a:noFill/>
          </a:ln>
        </p:spPr>
      </p:pic>
      <p:pic>
        <p:nvPicPr>
          <p:cNvPr id="112" name="Google Shape;112;g1ae9c842c33_1_11"/>
          <p:cNvPicPr preferRelativeResize="0"/>
          <p:nvPr/>
        </p:nvPicPr>
        <p:blipFill>
          <a:blip r:embed="rId4">
            <a:alphaModFix/>
          </a:blip>
          <a:stretch>
            <a:fillRect/>
          </a:stretch>
        </p:blipFill>
        <p:spPr>
          <a:xfrm>
            <a:off x="5569900" y="1641900"/>
            <a:ext cx="5714900" cy="4718650"/>
          </a:xfrm>
          <a:prstGeom prst="rect">
            <a:avLst/>
          </a:prstGeom>
          <a:noFill/>
          <a:ln>
            <a:noFill/>
          </a:ln>
        </p:spPr>
      </p:pic>
      <p:sp>
        <p:nvSpPr>
          <p:cNvPr id="113" name="Google Shape;113;g1ae9c842c33_1_11"/>
          <p:cNvSpPr txBox="1"/>
          <p:nvPr/>
        </p:nvSpPr>
        <p:spPr>
          <a:xfrm>
            <a:off x="1865675" y="1171475"/>
            <a:ext cx="10369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t>Customers with the job blue-collar were more likely to subscribe</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ae9c842c33_1_21"/>
          <p:cNvPicPr preferRelativeResize="0"/>
          <p:nvPr/>
        </p:nvPicPr>
        <p:blipFill>
          <a:blip r:embed="rId3">
            <a:alphaModFix/>
          </a:blip>
          <a:stretch>
            <a:fillRect/>
          </a:stretch>
        </p:blipFill>
        <p:spPr>
          <a:xfrm>
            <a:off x="378650" y="282550"/>
            <a:ext cx="3200400" cy="3200400"/>
          </a:xfrm>
          <a:prstGeom prst="rect">
            <a:avLst/>
          </a:prstGeom>
          <a:noFill/>
          <a:ln>
            <a:noFill/>
          </a:ln>
        </p:spPr>
      </p:pic>
      <p:pic>
        <p:nvPicPr>
          <p:cNvPr id="119" name="Google Shape;119;g1ae9c842c33_1_21"/>
          <p:cNvPicPr preferRelativeResize="0"/>
          <p:nvPr/>
        </p:nvPicPr>
        <p:blipFill>
          <a:blip r:embed="rId4">
            <a:alphaModFix/>
          </a:blip>
          <a:stretch>
            <a:fillRect/>
          </a:stretch>
        </p:blipFill>
        <p:spPr>
          <a:xfrm>
            <a:off x="4774800" y="282550"/>
            <a:ext cx="3200400" cy="3200400"/>
          </a:xfrm>
          <a:prstGeom prst="rect">
            <a:avLst/>
          </a:prstGeom>
          <a:noFill/>
          <a:ln>
            <a:noFill/>
          </a:ln>
        </p:spPr>
      </p:pic>
      <p:pic>
        <p:nvPicPr>
          <p:cNvPr id="120" name="Google Shape;120;g1ae9c842c33_1_21"/>
          <p:cNvPicPr preferRelativeResize="0"/>
          <p:nvPr/>
        </p:nvPicPr>
        <p:blipFill>
          <a:blip r:embed="rId5">
            <a:alphaModFix/>
          </a:blip>
          <a:stretch>
            <a:fillRect/>
          </a:stretch>
        </p:blipFill>
        <p:spPr>
          <a:xfrm>
            <a:off x="4774800" y="3482950"/>
            <a:ext cx="3200400" cy="3200400"/>
          </a:xfrm>
          <a:prstGeom prst="rect">
            <a:avLst/>
          </a:prstGeom>
          <a:noFill/>
          <a:ln>
            <a:noFill/>
          </a:ln>
        </p:spPr>
      </p:pic>
      <p:pic>
        <p:nvPicPr>
          <p:cNvPr id="121" name="Google Shape;121;g1ae9c842c33_1_21"/>
          <p:cNvPicPr preferRelativeResize="0"/>
          <p:nvPr/>
        </p:nvPicPr>
        <p:blipFill>
          <a:blip r:embed="rId6">
            <a:alphaModFix/>
          </a:blip>
          <a:stretch>
            <a:fillRect/>
          </a:stretch>
        </p:blipFill>
        <p:spPr>
          <a:xfrm>
            <a:off x="378652" y="3482950"/>
            <a:ext cx="3200400" cy="3200400"/>
          </a:xfrm>
          <a:prstGeom prst="rect">
            <a:avLst/>
          </a:prstGeom>
          <a:noFill/>
          <a:ln>
            <a:noFill/>
          </a:ln>
        </p:spPr>
      </p:pic>
      <p:sp>
        <p:nvSpPr>
          <p:cNvPr id="122" name="Google Shape;122;g1ae9c842c33_1_21"/>
          <p:cNvSpPr txBox="1"/>
          <p:nvPr/>
        </p:nvSpPr>
        <p:spPr>
          <a:xfrm>
            <a:off x="8265400" y="780975"/>
            <a:ext cx="3566100" cy="19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Customers with the marital status "married" are more likely to subscribe and not to subscribe.  This is because most customers are married.</a:t>
            </a:r>
            <a:endParaRPr sz="2200"/>
          </a:p>
          <a:p>
            <a:pPr indent="0" lvl="0" marL="0" rtl="0" algn="l">
              <a:spcBef>
                <a:spcPts val="0"/>
              </a:spcBef>
              <a:spcAft>
                <a:spcPts val="0"/>
              </a:spcAft>
              <a:buNone/>
            </a:pPr>
            <a:r>
              <a:t/>
            </a:r>
            <a:endParaRPr sz="2100"/>
          </a:p>
          <a:p>
            <a:pPr indent="0" lvl="0" marL="0" rtl="0" algn="l">
              <a:lnSpc>
                <a:spcPct val="110795"/>
              </a:lnSpc>
              <a:spcBef>
                <a:spcPts val="0"/>
              </a:spcBef>
              <a:spcAft>
                <a:spcPts val="0"/>
              </a:spcAft>
              <a:buNone/>
            </a:pPr>
            <a:r>
              <a:t/>
            </a:r>
            <a:endParaRPr sz="2100"/>
          </a:p>
          <a:p>
            <a:pPr indent="0" lvl="0" marL="0" rtl="0" algn="l">
              <a:lnSpc>
                <a:spcPct val="110795"/>
              </a:lnSpc>
              <a:spcBef>
                <a:spcPts val="0"/>
              </a:spcBef>
              <a:spcAft>
                <a:spcPts val="0"/>
              </a:spcAft>
              <a:buNone/>
            </a:pPr>
            <a:r>
              <a:t/>
            </a:r>
            <a:endParaRPr sz="2100"/>
          </a:p>
          <a:p>
            <a:pPr indent="0" lvl="0" marL="0" rtl="0" algn="l">
              <a:lnSpc>
                <a:spcPct val="110795"/>
              </a:lnSpc>
              <a:spcBef>
                <a:spcPts val="0"/>
              </a:spcBef>
              <a:spcAft>
                <a:spcPts val="0"/>
              </a:spcAft>
              <a:buClr>
                <a:schemeClr val="dk1"/>
              </a:buClr>
              <a:buSzPts val="1100"/>
              <a:buFont typeface="Arial"/>
              <a:buNone/>
            </a:pPr>
            <a:r>
              <a:rPr lang="en-US" sz="2200"/>
              <a:t>Customers with a secondary education are more likely to suscribe and not subscribe. Most customers have a secondary education</a:t>
            </a:r>
            <a:r>
              <a:rPr i="1" lang="en-US" sz="2200">
                <a:solidFill>
                  <a:srgbClr val="212121"/>
                </a:solidFill>
                <a:highlight>
                  <a:srgbClr val="F5F5F5"/>
                </a:highlight>
              </a:rPr>
              <a:t>.</a:t>
            </a:r>
            <a:endParaRPr i="1" sz="2200">
              <a:solidFill>
                <a:srgbClr val="212121"/>
              </a:solidFill>
              <a:highlight>
                <a:srgbClr val="F5F5F5"/>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g1ae9c842c33_1_33"/>
          <p:cNvPicPr preferRelativeResize="0"/>
          <p:nvPr/>
        </p:nvPicPr>
        <p:blipFill>
          <a:blip r:embed="rId3">
            <a:alphaModFix/>
          </a:blip>
          <a:stretch>
            <a:fillRect/>
          </a:stretch>
        </p:blipFill>
        <p:spPr>
          <a:xfrm>
            <a:off x="544475" y="152400"/>
            <a:ext cx="3200400" cy="3200400"/>
          </a:xfrm>
          <a:prstGeom prst="rect">
            <a:avLst/>
          </a:prstGeom>
          <a:noFill/>
          <a:ln>
            <a:noFill/>
          </a:ln>
        </p:spPr>
      </p:pic>
      <p:pic>
        <p:nvPicPr>
          <p:cNvPr id="128" name="Google Shape;128;g1ae9c842c33_1_33"/>
          <p:cNvPicPr preferRelativeResize="0"/>
          <p:nvPr/>
        </p:nvPicPr>
        <p:blipFill>
          <a:blip r:embed="rId4">
            <a:alphaModFix/>
          </a:blip>
          <a:stretch>
            <a:fillRect/>
          </a:stretch>
        </p:blipFill>
        <p:spPr>
          <a:xfrm>
            <a:off x="4731425" y="152400"/>
            <a:ext cx="3200400" cy="3200400"/>
          </a:xfrm>
          <a:prstGeom prst="rect">
            <a:avLst/>
          </a:prstGeom>
          <a:noFill/>
          <a:ln>
            <a:noFill/>
          </a:ln>
        </p:spPr>
      </p:pic>
      <p:pic>
        <p:nvPicPr>
          <p:cNvPr id="129" name="Google Shape;129;g1ae9c842c33_1_33"/>
          <p:cNvPicPr preferRelativeResize="0"/>
          <p:nvPr/>
        </p:nvPicPr>
        <p:blipFill>
          <a:blip r:embed="rId5">
            <a:alphaModFix/>
          </a:blip>
          <a:stretch>
            <a:fillRect/>
          </a:stretch>
        </p:blipFill>
        <p:spPr>
          <a:xfrm>
            <a:off x="544475" y="3581409"/>
            <a:ext cx="3200400" cy="3200400"/>
          </a:xfrm>
          <a:prstGeom prst="rect">
            <a:avLst/>
          </a:prstGeom>
          <a:noFill/>
          <a:ln>
            <a:noFill/>
          </a:ln>
        </p:spPr>
      </p:pic>
      <p:pic>
        <p:nvPicPr>
          <p:cNvPr id="130" name="Google Shape;130;g1ae9c842c33_1_33"/>
          <p:cNvPicPr preferRelativeResize="0"/>
          <p:nvPr/>
        </p:nvPicPr>
        <p:blipFill>
          <a:blip r:embed="rId6">
            <a:alphaModFix/>
          </a:blip>
          <a:stretch>
            <a:fillRect/>
          </a:stretch>
        </p:blipFill>
        <p:spPr>
          <a:xfrm>
            <a:off x="4731432" y="3429009"/>
            <a:ext cx="3200400" cy="3200400"/>
          </a:xfrm>
          <a:prstGeom prst="rect">
            <a:avLst/>
          </a:prstGeom>
          <a:noFill/>
          <a:ln>
            <a:noFill/>
          </a:ln>
        </p:spPr>
      </p:pic>
      <p:sp>
        <p:nvSpPr>
          <p:cNvPr id="131" name="Google Shape;131;g1ae9c842c33_1_33"/>
          <p:cNvSpPr txBox="1"/>
          <p:nvPr/>
        </p:nvSpPr>
        <p:spPr>
          <a:xfrm>
            <a:off x="8352175" y="585725"/>
            <a:ext cx="33408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Most customers do not have defaulted credit so they are more likely to subscribe as well as not subscribe.  But most of them subscribe.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Those with a housing loan are more likely to subscribe.</a:t>
            </a:r>
            <a:endParaRPr sz="2200"/>
          </a:p>
          <a:p>
            <a:pPr indent="0" lvl="0" marL="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2022-12-08T21:15:48Z</dcterms:created>
  <dc:creator>Emaan Abdul-Majid</dc:creator>
</cp:coreProperties>
</file>