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69" r:id="rId4"/>
    <p:sldId id="271" r:id="rId5"/>
    <p:sldId id="273" r:id="rId6"/>
    <p:sldId id="274" r:id="rId7"/>
    <p:sldId id="275" r:id="rId8"/>
    <p:sldId id="276" r:id="rId9"/>
    <p:sldId id="277" r:id="rId10"/>
    <p:sldId id="278" r:id="rId11"/>
    <p:sldId id="280"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4"/>
    <p:restoredTop sz="94681"/>
  </p:normalViewPr>
  <p:slideViewPr>
    <p:cSldViewPr snapToGrid="0">
      <p:cViewPr>
        <p:scale>
          <a:sx n="126" d="100"/>
          <a:sy n="126" d="100"/>
        </p:scale>
        <p:origin x="-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039462" cy="2369880"/>
          </a:xfrm>
          <a:prstGeom prst="rect">
            <a:avLst/>
          </a:prstGeom>
          <a:solidFill>
            <a:srgbClr val="3B3B3B"/>
          </a:solidFill>
        </p:spPr>
        <p:txBody>
          <a:bodyPr wrap="none" rtlCol="0">
            <a:spAutoFit/>
          </a:bodyPr>
          <a:lstStyle/>
          <a:p>
            <a:r>
              <a:rPr lang="en-US" sz="4000" dirty="0">
                <a:solidFill>
                  <a:srgbClr val="FF6600"/>
                </a:solidFill>
              </a:rPr>
              <a:t>G2M INSIGHT FOR CAB INVESTMENT FIRM</a:t>
            </a:r>
          </a:p>
          <a:p>
            <a:endParaRPr lang="en-US" sz="4000" dirty="0"/>
          </a:p>
          <a:p>
            <a:endParaRPr lang="en-US" sz="4000" dirty="0"/>
          </a:p>
          <a:p>
            <a:r>
              <a:rPr lang="en-US" sz="2800" b="1" dirty="0"/>
              <a:t>10-19-2022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59C34-9588-FE41-BBDB-08AA67EF47AD}"/>
              </a:ext>
            </a:extLst>
          </p:cNvPr>
          <p:cNvSpPr>
            <a:spLocks noGrp="1"/>
          </p:cNvSpPr>
          <p:nvPr>
            <p:ph type="title"/>
          </p:nvPr>
        </p:nvSpPr>
        <p:spPr>
          <a:xfrm>
            <a:off x="429768" y="411480"/>
            <a:ext cx="11201400" cy="1106424"/>
          </a:xfrm>
        </p:spPr>
        <p:txBody>
          <a:bodyPr>
            <a:normAutofit/>
          </a:bodyPr>
          <a:lstStyle/>
          <a:p>
            <a:r>
              <a:rPr lang="en-US" sz="3600" dirty="0">
                <a:latin typeface="Times New Roman" panose="02020603050405020304" pitchFamily="18" charset="0"/>
                <a:cs typeface="Times New Roman" panose="02020603050405020304" pitchFamily="18" charset="0"/>
              </a:rPr>
              <a:t>Customers over 50 rides cab less</a:t>
            </a:r>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DEC48622-9250-2547-B4BE-01E054C36569}"/>
              </a:ext>
            </a:extLst>
          </p:cNvPr>
          <p:cNvPicPr>
            <a:picLocks noChangeAspect="1"/>
          </p:cNvPicPr>
          <p:nvPr/>
        </p:nvPicPr>
        <p:blipFill>
          <a:blip r:embed="rId2"/>
          <a:stretch>
            <a:fillRect/>
          </a:stretch>
        </p:blipFill>
        <p:spPr>
          <a:xfrm>
            <a:off x="817620" y="1719072"/>
            <a:ext cx="5926847" cy="4517136"/>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16A1A94B-04EE-B0EF-5258-1ED9E38308FE}"/>
              </a:ext>
            </a:extLst>
          </p:cNvPr>
          <p:cNvSpPr>
            <a:spLocks noGrp="1"/>
          </p:cNvSpPr>
          <p:nvPr>
            <p:ph idx="1"/>
          </p:nvPr>
        </p:nvSpPr>
        <p:spPr>
          <a:xfrm>
            <a:off x="7938752" y="2020824"/>
            <a:ext cx="3455097" cy="3959352"/>
          </a:xfrm>
        </p:spPr>
        <p:txBody>
          <a:bodyPr anchor="ctr">
            <a:normAutofit/>
          </a:bodyPr>
          <a:lstStyle/>
          <a:p>
            <a:pPr marL="0" indent="0">
              <a:buNone/>
            </a:pPr>
            <a:r>
              <a:rPr lang="en-US" sz="1800" dirty="0">
                <a:latin typeface="Times New Roman" panose="02020603050405020304" pitchFamily="18" charset="0"/>
                <a:cs typeface="Times New Roman" panose="02020603050405020304" pitchFamily="18" charset="0"/>
              </a:rPr>
              <a:t>Age has no significant effect on Cab riders. But usage of Yellow cab  was higher in all age group compared to pink cab.</a:t>
            </a:r>
          </a:p>
          <a:p>
            <a:pPr marL="0" indent="0">
              <a:buNone/>
            </a:pPr>
            <a:endParaRPr lang="en-US" sz="1800" dirty="0"/>
          </a:p>
        </p:txBody>
      </p:sp>
    </p:spTree>
    <p:extLst>
      <p:ext uri="{BB962C8B-B14F-4D97-AF65-F5344CB8AC3E}">
        <p14:creationId xmlns:p14="http://schemas.microsoft.com/office/powerpoint/2010/main" val="414384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B659-E13C-5048-91A4-BCCDEB9B8BE3}"/>
              </a:ext>
            </a:extLst>
          </p:cNvPr>
          <p:cNvSpPr>
            <a:spLocks noGrp="1"/>
          </p:cNvSpPr>
          <p:nvPr>
            <p:ph type="title"/>
          </p:nvPr>
        </p:nvSpPr>
        <p:spPr/>
        <p:txBody>
          <a:bodyPr>
            <a:normAutofit/>
          </a:bodyPr>
          <a:lstStyle/>
          <a:p>
            <a:r>
              <a:rPr lang="en-US" sz="3600" dirty="0"/>
              <a:t>Recommendations</a:t>
            </a:r>
          </a:p>
        </p:txBody>
      </p:sp>
      <p:sp>
        <p:nvSpPr>
          <p:cNvPr id="3" name="Content Placeholder 2">
            <a:extLst>
              <a:ext uri="{FF2B5EF4-FFF2-40B4-BE49-F238E27FC236}">
                <a16:creationId xmlns:a16="http://schemas.microsoft.com/office/drawing/2014/main" id="{65624C15-8C18-C940-AE78-5C52240B8B05}"/>
              </a:ext>
            </a:extLst>
          </p:cNvPr>
          <p:cNvSpPr>
            <a:spLocks noGrp="1"/>
          </p:cNvSpPr>
          <p:nvPr>
            <p:ph idx="1"/>
          </p:nvPr>
        </p:nvSpPr>
        <p:spPr>
          <a:xfrm>
            <a:off x="675640" y="1480185"/>
            <a:ext cx="10515600" cy="4351338"/>
          </a:xfrm>
        </p:spPr>
        <p:txBody>
          <a:bodyPr>
            <a:no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 have evaluated both the cab companies on following points and found Yellow cab is better than the  Pink cab:</a:t>
            </a:r>
          </a:p>
          <a:p>
            <a:pPr marL="0" indent="0">
              <a:buNone/>
            </a:pPr>
            <a:r>
              <a:rPr lang="en-US" sz="1600" dirty="0">
                <a:latin typeface="Times New Roman" panose="02020603050405020304" pitchFamily="18" charset="0"/>
                <a:cs typeface="Times New Roman" panose="02020603050405020304" pitchFamily="18" charset="0"/>
              </a:rPr>
              <a:t>Age wise Profit : Yellow cab has higher customers in all age group. Profit is equal for all age groups</a:t>
            </a:r>
          </a:p>
          <a:p>
            <a:pPr marL="0" indent="0">
              <a:buNone/>
            </a:pPr>
            <a:r>
              <a:rPr lang="en-US" sz="1600" dirty="0">
                <a:latin typeface="Times New Roman" panose="02020603050405020304" pitchFamily="18" charset="0"/>
                <a:cs typeface="Times New Roman" panose="02020603050405020304" pitchFamily="18" charset="0"/>
              </a:rPr>
              <a:t>Population wise Profit: Yellow cab has higher profit for all population</a:t>
            </a:r>
          </a:p>
          <a:p>
            <a:pPr marL="0" indent="0">
              <a:buNone/>
            </a:pPr>
            <a:r>
              <a:rPr lang="en-US" sz="1600" dirty="0">
                <a:latin typeface="Times New Roman" panose="02020603050405020304" pitchFamily="18" charset="0"/>
                <a:cs typeface="Times New Roman" panose="02020603050405020304" pitchFamily="18" charset="0"/>
              </a:rPr>
              <a:t>Customer Reach : Yellow cab has higher customer reach in all cities</a:t>
            </a:r>
          </a:p>
          <a:p>
            <a:pPr marL="0" indent="0">
              <a:buNone/>
            </a:pPr>
            <a:r>
              <a:rPr lang="en-US" sz="1600" dirty="0">
                <a:latin typeface="Times New Roman" panose="02020603050405020304" pitchFamily="18" charset="0"/>
                <a:cs typeface="Times New Roman" panose="02020603050405020304" pitchFamily="18" charset="0"/>
              </a:rPr>
              <a:t>Gender wise Profit: Yellow cab makes higher profit in both genders. </a:t>
            </a:r>
          </a:p>
          <a:p>
            <a:pPr marL="0" indent="0">
              <a:buNone/>
            </a:pPr>
            <a:r>
              <a:rPr lang="en-US" sz="1600" dirty="0">
                <a:latin typeface="Times New Roman" panose="02020603050405020304" pitchFamily="18" charset="0"/>
                <a:cs typeface="Times New Roman" panose="02020603050405020304" pitchFamily="18" charset="0"/>
              </a:rPr>
              <a:t>User wise Price: Price doesn’t change based on Users. Yellow cab is used more often than Pink Cab</a:t>
            </a:r>
          </a:p>
          <a:p>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Based on above observation , I recommend Yellow cab for investment.</a:t>
            </a:r>
          </a:p>
        </p:txBody>
      </p:sp>
    </p:spTree>
    <p:extLst>
      <p:ext uri="{BB962C8B-B14F-4D97-AF65-F5344CB8AC3E}">
        <p14:creationId xmlns:p14="http://schemas.microsoft.com/office/powerpoint/2010/main" val="278341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5B44C2-1601-7444-9024-7D327A6FC220}"/>
              </a:ext>
            </a:extLst>
          </p:cNvPr>
          <p:cNvSpPr txBox="1"/>
          <p:nvPr/>
        </p:nvSpPr>
        <p:spPr>
          <a:xfrm>
            <a:off x="4450080" y="2763520"/>
            <a:ext cx="198618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492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9A16-9280-5B47-9DA6-ECD6C446276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91C5B73-01D3-DE4F-BF35-305C31164D70}"/>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XYZ is a private equity firm in US. Due to remarkable growth in the Cab Industry in last few years and multiple key players in the market, it is planning for an investment in Cab industry.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Objective : Provide actionable insights to help XYZ firm in identifying the right company for making investment.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analysis has been divided into four parts:</a:t>
            </a:r>
          </a:p>
          <a:p>
            <a:pPr marL="0" indent="0">
              <a:buNone/>
            </a:pPr>
            <a:r>
              <a:rPr lang="en-US" sz="1800" dirty="0">
                <a:latin typeface="Times New Roman" panose="02020603050405020304" pitchFamily="18" charset="0"/>
                <a:cs typeface="Times New Roman" panose="02020603050405020304" pitchFamily="18" charset="0"/>
              </a:rPr>
              <a:t>• Data Understanding</a:t>
            </a:r>
          </a:p>
          <a:p>
            <a:pPr marL="0" indent="0">
              <a:buNone/>
            </a:pPr>
            <a:r>
              <a:rPr lang="en-US" sz="1800" dirty="0">
                <a:latin typeface="Times New Roman" panose="02020603050405020304" pitchFamily="18" charset="0"/>
                <a:cs typeface="Times New Roman" panose="02020603050405020304" pitchFamily="18" charset="0"/>
              </a:rPr>
              <a:t>• Forecasting profit and number of rides for each cab type</a:t>
            </a:r>
          </a:p>
          <a:p>
            <a:pPr marL="0" indent="0">
              <a:buNone/>
            </a:pPr>
            <a:r>
              <a:rPr lang="en-US" sz="1800" dirty="0">
                <a:latin typeface="Times New Roman" panose="02020603050405020304" pitchFamily="18" charset="0"/>
                <a:cs typeface="Times New Roman" panose="02020603050405020304" pitchFamily="18" charset="0"/>
              </a:rPr>
              <a:t>• Finding the most profitable Cab company</a:t>
            </a:r>
          </a:p>
          <a:p>
            <a:pPr marL="0" indent="0">
              <a:buNone/>
            </a:pPr>
            <a:r>
              <a:rPr lang="en-US" sz="1800" dirty="0">
                <a:latin typeface="Times New Roman" panose="02020603050405020304" pitchFamily="18" charset="0"/>
                <a:cs typeface="Times New Roman" panose="02020603050405020304" pitchFamily="18" charset="0"/>
              </a:rPr>
              <a:t>• Recommendations for investment</a:t>
            </a:r>
          </a:p>
        </p:txBody>
      </p:sp>
    </p:spTree>
    <p:extLst>
      <p:ext uri="{BB962C8B-B14F-4D97-AF65-F5344CB8AC3E}">
        <p14:creationId xmlns:p14="http://schemas.microsoft.com/office/powerpoint/2010/main" val="3813738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78DC-B77D-8E4B-ACD4-70E9882CA8D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1AD6BF9-1993-784D-9100-7D4ECE33DDB4}"/>
              </a:ext>
            </a:extLst>
          </p:cNvPr>
          <p:cNvSpPr>
            <a:spLocks noGrp="1"/>
          </p:cNvSpPr>
          <p:nvPr>
            <p:ph idx="1"/>
          </p:nvPr>
        </p:nvSpPr>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Analyze the data and predict which cab company is better for profits.</a:t>
            </a:r>
          </a:p>
          <a:p>
            <a:r>
              <a:rPr lang="en-US" sz="1600" dirty="0">
                <a:latin typeface="Times New Roman" panose="02020603050405020304" pitchFamily="18" charset="0"/>
                <a:cs typeface="Times New Roman" panose="02020603050405020304" pitchFamily="18" charset="0"/>
              </a:rPr>
              <a:t>There is no significant difference of profit regarding age</a:t>
            </a:r>
          </a:p>
          <a:p>
            <a:r>
              <a:rPr lang="en-US" sz="1600" dirty="0">
                <a:latin typeface="Times New Roman" panose="02020603050405020304" pitchFamily="18" charset="0"/>
                <a:cs typeface="Times New Roman" panose="02020603050405020304" pitchFamily="18" charset="0"/>
              </a:rPr>
              <a:t>Population influence the profit for cab riders</a:t>
            </a:r>
          </a:p>
          <a:p>
            <a:r>
              <a:rPr lang="en-US" sz="1600" dirty="0">
                <a:latin typeface="Times New Roman" panose="02020603050405020304" pitchFamily="18" charset="0"/>
                <a:cs typeface="Times New Roman" panose="02020603050405020304" pitchFamily="18" charset="0"/>
              </a:rPr>
              <a:t>Cities effect on number of users</a:t>
            </a:r>
          </a:p>
          <a:p>
            <a:r>
              <a:rPr lang="en-US" sz="1600" dirty="0">
                <a:latin typeface="Times New Roman" panose="02020603050405020304" pitchFamily="18" charset="0"/>
                <a:cs typeface="Times New Roman" panose="02020603050405020304" pitchFamily="18" charset="0"/>
              </a:rPr>
              <a:t>Number of users have positive difference in price of cab</a:t>
            </a:r>
          </a:p>
          <a:p>
            <a:r>
              <a:rPr lang="en-US" sz="1600" dirty="0">
                <a:latin typeface="Times New Roman" panose="02020603050405020304" pitchFamily="18" charset="0"/>
                <a:cs typeface="Times New Roman" panose="02020603050405020304" pitchFamily="18" charset="0"/>
              </a:rPr>
              <a:t>Higher the population, higher the cab riders</a:t>
            </a:r>
          </a:p>
          <a:p>
            <a:r>
              <a:rPr lang="en-US" sz="1600" dirty="0">
                <a:latin typeface="Times New Roman" panose="02020603050405020304" pitchFamily="18" charset="0"/>
                <a:cs typeface="Times New Roman" panose="02020603050405020304" pitchFamily="18" charset="0"/>
              </a:rPr>
              <a:t>Customers over 50 rides cab less</a:t>
            </a:r>
          </a:p>
          <a:p>
            <a:pPr marL="0" indent="0">
              <a:buNone/>
            </a:pPr>
            <a:endParaRPr lang="en-US" dirty="0"/>
          </a:p>
        </p:txBody>
      </p:sp>
    </p:spTree>
    <p:extLst>
      <p:ext uri="{BB962C8B-B14F-4D97-AF65-F5344CB8AC3E}">
        <p14:creationId xmlns:p14="http://schemas.microsoft.com/office/powerpoint/2010/main" val="178259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002CF-39E2-1142-819B-4C8ED66A702B}"/>
              </a:ext>
            </a:extLst>
          </p:cNvPr>
          <p:cNvSpPr>
            <a:spLocks noGrp="1"/>
          </p:cNvSpPr>
          <p:nvPr>
            <p:ph type="title"/>
          </p:nvPr>
        </p:nvSpPr>
        <p:spPr>
          <a:xfrm>
            <a:off x="429768" y="411480"/>
            <a:ext cx="11201400" cy="1106424"/>
          </a:xfrm>
        </p:spPr>
        <p:txBody>
          <a:bodyPr>
            <a:normAutofit/>
          </a:bodyPr>
          <a:lstStyle/>
          <a:p>
            <a:r>
              <a:rPr lang="en-US" sz="3600" dirty="0">
                <a:latin typeface="Times New Roman" panose="02020603050405020304" pitchFamily="18" charset="0"/>
                <a:cs typeface="Times New Roman" panose="02020603050405020304" pitchFamily="18" charset="0"/>
              </a:rPr>
              <a:t>	Age Effects on Profit </a:t>
            </a:r>
          </a:p>
        </p:txBody>
      </p:sp>
      <p:sp>
        <p:nvSpPr>
          <p:cNvPr id="33" name="Rectangle 3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03A28127-FAC2-6245-A366-C79EEAEEB713}"/>
              </a:ext>
            </a:extLst>
          </p:cNvPr>
          <p:cNvPicPr>
            <a:picLocks noChangeAspect="1"/>
          </p:cNvPicPr>
          <p:nvPr/>
        </p:nvPicPr>
        <p:blipFill>
          <a:blip r:embed="rId2"/>
          <a:stretch>
            <a:fillRect/>
          </a:stretch>
        </p:blipFill>
        <p:spPr>
          <a:xfrm>
            <a:off x="817620" y="1719072"/>
            <a:ext cx="5926847" cy="4517136"/>
          </a:xfrm>
          <a:prstGeom prst="rect">
            <a:avLst/>
          </a:prstGeom>
        </p:spPr>
      </p:pic>
      <p:sp useBgFill="1">
        <p:nvSpPr>
          <p:cNvPr id="35" name="Rectangle 3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Content Placeholder 27">
            <a:extLst>
              <a:ext uri="{FF2B5EF4-FFF2-40B4-BE49-F238E27FC236}">
                <a16:creationId xmlns:a16="http://schemas.microsoft.com/office/drawing/2014/main" id="{D136A884-56C1-FBA4-D7E3-140E294DEEA9}"/>
              </a:ext>
            </a:extLst>
          </p:cNvPr>
          <p:cNvSpPr>
            <a:spLocks noGrp="1"/>
          </p:cNvSpPr>
          <p:nvPr>
            <p:ph idx="1"/>
          </p:nvPr>
        </p:nvSpPr>
        <p:spPr>
          <a:xfrm>
            <a:off x="7938752" y="2020824"/>
            <a:ext cx="3455097" cy="3959352"/>
          </a:xfrm>
        </p:spPr>
        <p:txBody>
          <a:bodyPr anchor="ctr">
            <a:normAutofit/>
          </a:bodyPr>
          <a:lstStyle/>
          <a:p>
            <a:pPr marL="0" indent="0" algn="just">
              <a:buNone/>
            </a:pPr>
            <a:r>
              <a:rPr lang="en-US" sz="1800" dirty="0">
                <a:latin typeface="Times New Roman" panose="02020603050405020304" pitchFamily="18" charset="0"/>
                <a:cs typeface="Times New Roman" panose="02020603050405020304" pitchFamily="18" charset="0"/>
              </a:rPr>
              <a:t>There is no significant difference in Profit with age. But Yellow cab made higher profits in all age group compared to pink cab.</a:t>
            </a:r>
          </a:p>
        </p:txBody>
      </p:sp>
    </p:spTree>
    <p:extLst>
      <p:ext uri="{BB962C8B-B14F-4D97-AF65-F5344CB8AC3E}">
        <p14:creationId xmlns:p14="http://schemas.microsoft.com/office/powerpoint/2010/main" val="396754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DF4D6D-6BAB-FD42-B6C4-4CCD3DFB1B51}"/>
              </a:ext>
            </a:extLst>
          </p:cNvPr>
          <p:cNvSpPr>
            <a:spLocks noGrp="1"/>
          </p:cNvSpPr>
          <p:nvPr>
            <p:ph type="title"/>
          </p:nvPr>
        </p:nvSpPr>
        <p:spPr>
          <a:xfrm>
            <a:off x="1115568" y="548640"/>
            <a:ext cx="10168128" cy="1179576"/>
          </a:xfrm>
        </p:spPr>
        <p:txBody>
          <a:bodyPr>
            <a:normAutofit/>
          </a:bodyPr>
          <a:lstStyle/>
          <a:p>
            <a:r>
              <a:rPr lang="en-US" sz="3700">
                <a:latin typeface="Times New Roman" panose="02020603050405020304" pitchFamily="18" charset="0"/>
                <a:cs typeface="Times New Roman" panose="02020603050405020304" pitchFamily="18" charset="0"/>
              </a:rPr>
              <a:t>Population Effects on Profit</a:t>
            </a:r>
            <a:br>
              <a:rPr lang="en-US" sz="3700">
                <a:latin typeface="Times New Roman" panose="02020603050405020304" pitchFamily="18" charset="0"/>
                <a:cs typeface="Times New Roman" panose="02020603050405020304" pitchFamily="18" charset="0"/>
              </a:rPr>
            </a:br>
            <a:endParaRPr lang="en-US" sz="3700"/>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CE17968A-F59D-395D-3B9C-8E32E6C2CF41}"/>
              </a:ext>
            </a:extLst>
          </p:cNvPr>
          <p:cNvSpPr>
            <a:spLocks noGrp="1"/>
          </p:cNvSpPr>
          <p:nvPr>
            <p:ph idx="1"/>
          </p:nvPr>
        </p:nvSpPr>
        <p:spPr>
          <a:xfrm>
            <a:off x="7411453" y="2478024"/>
            <a:ext cx="3872243" cy="3694176"/>
          </a:xfrm>
        </p:spPr>
        <p:txBody>
          <a:bodyPr anchor="ctr">
            <a:normAutofit/>
          </a:bodyPr>
          <a:lstStyle/>
          <a:p>
            <a:pPr marL="0" indent="0">
              <a:buNone/>
            </a:pPr>
            <a:r>
              <a:rPr lang="en-US" sz="1800" dirty="0">
                <a:latin typeface="Times New Roman" panose="02020603050405020304" pitchFamily="18" charset="0"/>
                <a:cs typeface="Times New Roman" panose="02020603050405020304" pitchFamily="18" charset="0"/>
              </a:rPr>
              <a:t>Yellow cab gains a higher profit</a:t>
            </a:r>
          </a:p>
          <a:p>
            <a:pPr marL="0" indent="0">
              <a:buNone/>
            </a:pPr>
            <a:r>
              <a:rPr lang="en-US" sz="1800" dirty="0">
                <a:latin typeface="Times New Roman" panose="02020603050405020304" pitchFamily="18" charset="0"/>
                <a:cs typeface="Times New Roman" panose="02020603050405020304" pitchFamily="18" charset="0"/>
              </a:rPr>
              <a:t>for all population</a:t>
            </a:r>
          </a:p>
          <a:p>
            <a:endParaRPr lang="en-US" sz="1800" dirty="0"/>
          </a:p>
        </p:txBody>
      </p:sp>
      <p:pic>
        <p:nvPicPr>
          <p:cNvPr id="5" name="Picture 4">
            <a:extLst>
              <a:ext uri="{FF2B5EF4-FFF2-40B4-BE49-F238E27FC236}">
                <a16:creationId xmlns:a16="http://schemas.microsoft.com/office/drawing/2014/main" id="{6187526A-CA4E-F54B-A7FB-B3441436141A}"/>
              </a:ext>
            </a:extLst>
          </p:cNvPr>
          <p:cNvPicPr>
            <a:picLocks noChangeAspect="1"/>
          </p:cNvPicPr>
          <p:nvPr/>
        </p:nvPicPr>
        <p:blipFill>
          <a:blip r:embed="rId2"/>
          <a:stretch>
            <a:fillRect/>
          </a:stretch>
        </p:blipFill>
        <p:spPr>
          <a:xfrm>
            <a:off x="779250" y="2374653"/>
            <a:ext cx="5219700" cy="4127500"/>
          </a:xfrm>
          <a:prstGeom prst="rect">
            <a:avLst/>
          </a:prstGeom>
        </p:spPr>
      </p:pic>
    </p:spTree>
    <p:extLst>
      <p:ext uri="{BB962C8B-B14F-4D97-AF65-F5344CB8AC3E}">
        <p14:creationId xmlns:p14="http://schemas.microsoft.com/office/powerpoint/2010/main" val="358074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F15578-3AB5-8E47-836E-3EB663D91B87}"/>
              </a:ext>
            </a:extLst>
          </p:cNvPr>
          <p:cNvSpPr>
            <a:spLocks noGrp="1"/>
          </p:cNvSpPr>
          <p:nvPr>
            <p:ph type="title"/>
          </p:nvPr>
        </p:nvSpPr>
        <p:spPr>
          <a:xfrm>
            <a:off x="1115568" y="548640"/>
            <a:ext cx="10168128" cy="1179576"/>
          </a:xfrm>
        </p:spPr>
        <p:txBody>
          <a:bodyPr>
            <a:normAutofit/>
          </a:bodyPr>
          <a:lstStyle/>
          <a:p>
            <a:r>
              <a:rPr lang="en-US" sz="3600" dirty="0">
                <a:latin typeface="Times New Roman" panose="02020603050405020304" pitchFamily="18" charset="0"/>
                <a:cs typeface="Times New Roman" panose="02020603050405020304" pitchFamily="18" charset="0"/>
              </a:rPr>
              <a:t>Cities Effect on number of Users</a:t>
            </a:r>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AAB2557-639D-0DDC-B676-7DAE39BDB810}"/>
              </a:ext>
            </a:extLst>
          </p:cNvPr>
          <p:cNvSpPr>
            <a:spLocks noGrp="1"/>
          </p:cNvSpPr>
          <p:nvPr>
            <p:ph idx="1"/>
          </p:nvPr>
        </p:nvSpPr>
        <p:spPr>
          <a:xfrm>
            <a:off x="7411453" y="2478024"/>
            <a:ext cx="3872243" cy="3694176"/>
          </a:xfrm>
        </p:spPr>
        <p:txBody>
          <a:bodyPr anchor="ctr">
            <a:normAutofit/>
          </a:bodyPr>
          <a:lstStyle/>
          <a:p>
            <a:pPr marL="0" indent="0" algn="just">
              <a:buNone/>
            </a:pPr>
            <a:r>
              <a:rPr lang="en-US" sz="1800" dirty="0">
                <a:latin typeface="Times New Roman" panose="02020603050405020304" pitchFamily="18" charset="0"/>
                <a:cs typeface="Times New Roman" panose="02020603050405020304" pitchFamily="18" charset="0"/>
              </a:rPr>
              <a:t>Cities have significance influence on cab users and usage of yellow cab is higher in all cities</a:t>
            </a:r>
          </a:p>
        </p:txBody>
      </p:sp>
      <p:pic>
        <p:nvPicPr>
          <p:cNvPr id="5" name="Picture 4">
            <a:extLst>
              <a:ext uri="{FF2B5EF4-FFF2-40B4-BE49-F238E27FC236}">
                <a16:creationId xmlns:a16="http://schemas.microsoft.com/office/drawing/2014/main" id="{9C47D11C-70A1-9B43-B69D-B24F18CC8465}"/>
              </a:ext>
            </a:extLst>
          </p:cNvPr>
          <p:cNvPicPr>
            <a:picLocks noChangeAspect="1"/>
          </p:cNvPicPr>
          <p:nvPr/>
        </p:nvPicPr>
        <p:blipFill>
          <a:blip r:embed="rId2"/>
          <a:stretch>
            <a:fillRect/>
          </a:stretch>
        </p:blipFill>
        <p:spPr>
          <a:xfrm>
            <a:off x="1115568" y="2276856"/>
            <a:ext cx="5702300" cy="4521200"/>
          </a:xfrm>
          <a:prstGeom prst="rect">
            <a:avLst/>
          </a:prstGeom>
        </p:spPr>
      </p:pic>
    </p:spTree>
    <p:extLst>
      <p:ext uri="{BB962C8B-B14F-4D97-AF65-F5344CB8AC3E}">
        <p14:creationId xmlns:p14="http://schemas.microsoft.com/office/powerpoint/2010/main" val="6659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6A3D9-350C-994E-9A9C-D344A66F2FC2}"/>
              </a:ext>
            </a:extLst>
          </p:cNvPr>
          <p:cNvSpPr>
            <a:spLocks noGrp="1"/>
          </p:cNvSpPr>
          <p:nvPr>
            <p:ph type="title"/>
          </p:nvPr>
        </p:nvSpPr>
        <p:spPr>
          <a:xfrm>
            <a:off x="429768" y="411480"/>
            <a:ext cx="11201400" cy="1106424"/>
          </a:xfrm>
        </p:spPr>
        <p:txBody>
          <a:bodyPr>
            <a:normAutofit/>
          </a:bodyPr>
          <a:lstStyle/>
          <a:p>
            <a:r>
              <a:rPr lang="en-US" sz="3600" dirty="0">
                <a:latin typeface="Times New Roman" panose="02020603050405020304" pitchFamily="18" charset="0"/>
                <a:cs typeface="Times New Roman" panose="02020603050405020304" pitchFamily="18" charset="0"/>
              </a:rPr>
              <a:t>Gender Based Profit</a:t>
            </a:r>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ACA2CC5B-4BE9-5A4E-9E54-8972A489A6BB}"/>
              </a:ext>
            </a:extLst>
          </p:cNvPr>
          <p:cNvPicPr>
            <a:picLocks noChangeAspect="1"/>
          </p:cNvPicPr>
          <p:nvPr/>
        </p:nvPicPr>
        <p:blipFill>
          <a:blip r:embed="rId2"/>
          <a:stretch>
            <a:fillRect/>
          </a:stretch>
        </p:blipFill>
        <p:spPr>
          <a:xfrm>
            <a:off x="513671" y="1850136"/>
            <a:ext cx="5761199" cy="4517136"/>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5067028-9960-A360-68A9-6259EDA3BBE7}"/>
              </a:ext>
            </a:extLst>
          </p:cNvPr>
          <p:cNvSpPr>
            <a:spLocks noGrp="1"/>
          </p:cNvSpPr>
          <p:nvPr>
            <p:ph idx="1"/>
          </p:nvPr>
        </p:nvSpPr>
        <p:spPr>
          <a:xfrm>
            <a:off x="7938752" y="2020824"/>
            <a:ext cx="3455097" cy="3959352"/>
          </a:xfrm>
        </p:spPr>
        <p:txBody>
          <a:bodyPr anchor="ctr">
            <a:normAutofit/>
          </a:bodyPr>
          <a:lstStyle/>
          <a:p>
            <a:pPr marL="0" indent="0" algn="just">
              <a:buNone/>
            </a:pPr>
            <a:r>
              <a:rPr lang="en-US" sz="1800" dirty="0">
                <a:latin typeface="Times New Roman" panose="02020603050405020304" pitchFamily="18" charset="0"/>
                <a:cs typeface="Times New Roman" panose="02020603050405020304" pitchFamily="18" charset="0"/>
              </a:rPr>
              <a:t>Gender of customer doesn’t influence profit, but Yellow cab made higher profit in both genders</a:t>
            </a:r>
          </a:p>
        </p:txBody>
      </p:sp>
    </p:spTree>
    <p:extLst>
      <p:ext uri="{BB962C8B-B14F-4D97-AF65-F5344CB8AC3E}">
        <p14:creationId xmlns:p14="http://schemas.microsoft.com/office/powerpoint/2010/main" val="44889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9D0CB-2DA6-6246-9378-0DD3079EF771}"/>
              </a:ext>
            </a:extLst>
          </p:cNvPr>
          <p:cNvSpPr>
            <a:spLocks noGrp="1"/>
          </p:cNvSpPr>
          <p:nvPr>
            <p:ph type="title"/>
          </p:nvPr>
        </p:nvSpPr>
        <p:spPr>
          <a:xfrm>
            <a:off x="429768" y="411480"/>
            <a:ext cx="11201400" cy="1106424"/>
          </a:xfrm>
        </p:spPr>
        <p:txBody>
          <a:bodyPr>
            <a:normAutofit/>
          </a:bodyPr>
          <a:lstStyle/>
          <a:p>
            <a:r>
              <a:rPr lang="en-US" sz="3600" dirty="0">
                <a:latin typeface="Times New Roman" panose="02020603050405020304" pitchFamily="18" charset="0"/>
                <a:cs typeface="Times New Roman" panose="02020603050405020304" pitchFamily="18" charset="0"/>
              </a:rPr>
              <a:t>Effect of price based on number of users</a:t>
            </a:r>
          </a:p>
        </p:txBody>
      </p:sp>
      <p:sp>
        <p:nvSpPr>
          <p:cNvPr id="39" name="Rectangle 3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5">
            <a:extLst>
              <a:ext uri="{FF2B5EF4-FFF2-40B4-BE49-F238E27FC236}">
                <a16:creationId xmlns:a16="http://schemas.microsoft.com/office/drawing/2014/main" id="{D7EA36BF-0278-9D4E-B23E-2643F5496D77}"/>
              </a:ext>
            </a:extLst>
          </p:cNvPr>
          <p:cNvPicPr>
            <a:picLocks noChangeAspect="1"/>
          </p:cNvPicPr>
          <p:nvPr/>
        </p:nvPicPr>
        <p:blipFill>
          <a:blip r:embed="rId2"/>
          <a:stretch>
            <a:fillRect/>
          </a:stretch>
        </p:blipFill>
        <p:spPr>
          <a:xfrm>
            <a:off x="957834" y="1719072"/>
            <a:ext cx="5646419" cy="4517136"/>
          </a:xfrm>
          <a:prstGeom prst="rect">
            <a:avLst/>
          </a:prstGeom>
        </p:spPr>
      </p:pic>
      <p:sp useBgFill="1">
        <p:nvSpPr>
          <p:cNvPr id="41" name="Rectangle 4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Content Placeholder 33">
            <a:extLst>
              <a:ext uri="{FF2B5EF4-FFF2-40B4-BE49-F238E27FC236}">
                <a16:creationId xmlns:a16="http://schemas.microsoft.com/office/drawing/2014/main" id="{111155C3-257D-E87A-FBFF-4BC6090AB2C1}"/>
              </a:ext>
            </a:extLst>
          </p:cNvPr>
          <p:cNvSpPr>
            <a:spLocks noGrp="1"/>
          </p:cNvSpPr>
          <p:nvPr>
            <p:ph idx="1"/>
          </p:nvPr>
        </p:nvSpPr>
        <p:spPr>
          <a:xfrm>
            <a:off x="7938752" y="2020824"/>
            <a:ext cx="3455097" cy="3959352"/>
          </a:xfrm>
        </p:spPr>
        <p:txBody>
          <a:bodyPr anchor="ctr">
            <a:normAutofit/>
          </a:bodyPr>
          <a:lstStyle/>
          <a:p>
            <a:r>
              <a:rPr lang="en-US" sz="1800" dirty="0">
                <a:latin typeface="Times New Roman" panose="02020603050405020304" pitchFamily="18" charset="0"/>
                <a:cs typeface="Times New Roman" panose="02020603050405020304" pitchFamily="18" charset="0"/>
              </a:rPr>
              <a:t>There is no significant effect on price based on number of users. Usage of Yellow cab is higher</a:t>
            </a:r>
          </a:p>
        </p:txBody>
      </p:sp>
    </p:spTree>
    <p:extLst>
      <p:ext uri="{BB962C8B-B14F-4D97-AF65-F5344CB8AC3E}">
        <p14:creationId xmlns:p14="http://schemas.microsoft.com/office/powerpoint/2010/main" val="180022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1FFE5-EA69-5E41-A34F-32B7242CC07D}"/>
              </a:ext>
            </a:extLst>
          </p:cNvPr>
          <p:cNvSpPr>
            <a:spLocks noGrp="1"/>
          </p:cNvSpPr>
          <p:nvPr>
            <p:ph type="title"/>
          </p:nvPr>
        </p:nvSpPr>
        <p:spPr>
          <a:xfrm>
            <a:off x="429768" y="411480"/>
            <a:ext cx="11201400" cy="1106424"/>
          </a:xfrm>
        </p:spPr>
        <p:txBody>
          <a:bodyPr>
            <a:normAutofit/>
          </a:bodyPr>
          <a:lstStyle/>
          <a:p>
            <a:r>
              <a:rPr lang="en-US" sz="3600" dirty="0">
                <a:latin typeface="Times New Roman" panose="02020603050405020304" pitchFamily="18" charset="0"/>
                <a:cs typeface="Times New Roman" panose="02020603050405020304" pitchFamily="18" charset="0"/>
              </a:rPr>
              <a:t>Population Effect on Cab Riders</a:t>
            </a:r>
          </a:p>
        </p:txBody>
      </p:sp>
      <p:sp>
        <p:nvSpPr>
          <p:cNvPr id="18"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F7ED95CC-426D-5E48-A3B5-6924F492EACC}"/>
              </a:ext>
            </a:extLst>
          </p:cNvPr>
          <p:cNvPicPr>
            <a:picLocks noChangeAspect="1"/>
          </p:cNvPicPr>
          <p:nvPr/>
        </p:nvPicPr>
        <p:blipFill>
          <a:blip r:embed="rId2"/>
          <a:stretch>
            <a:fillRect/>
          </a:stretch>
        </p:blipFill>
        <p:spPr>
          <a:xfrm>
            <a:off x="1056864" y="1719072"/>
            <a:ext cx="5448359" cy="4517136"/>
          </a:xfrm>
          <a:prstGeom prst="rect">
            <a:avLst/>
          </a:prstGeom>
        </p:spPr>
      </p:pic>
      <p:sp useBgFill="1">
        <p:nvSpPr>
          <p:cNvPr id="19"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7">
            <a:extLst>
              <a:ext uri="{FF2B5EF4-FFF2-40B4-BE49-F238E27FC236}">
                <a16:creationId xmlns:a16="http://schemas.microsoft.com/office/drawing/2014/main" id="{8A9CD741-4A8F-8649-4B1B-895B26407AF3}"/>
              </a:ext>
            </a:extLst>
          </p:cNvPr>
          <p:cNvSpPr>
            <a:spLocks noGrp="1"/>
          </p:cNvSpPr>
          <p:nvPr>
            <p:ph idx="1"/>
          </p:nvPr>
        </p:nvSpPr>
        <p:spPr>
          <a:xfrm>
            <a:off x="7938752" y="2020824"/>
            <a:ext cx="3455097" cy="3959352"/>
          </a:xfrm>
        </p:spPr>
        <p:txBody>
          <a:bodyPr anchor="ctr">
            <a:normAutofit/>
          </a:bodyPr>
          <a:lstStyle/>
          <a:p>
            <a:pPr marL="0" indent="0">
              <a:buNone/>
            </a:pPr>
            <a:r>
              <a:rPr lang="en-US" sz="1800" dirty="0">
                <a:latin typeface="Times New Roman" panose="02020603050405020304" pitchFamily="18" charset="0"/>
                <a:cs typeface="Times New Roman" panose="02020603050405020304" pitchFamily="18" charset="0"/>
              </a:rPr>
              <a:t>Population has no significant influence on cab riders. But Pink and Yellow cab has been used equally</a:t>
            </a:r>
          </a:p>
        </p:txBody>
      </p:sp>
    </p:spTree>
    <p:extLst>
      <p:ext uri="{BB962C8B-B14F-4D97-AF65-F5344CB8AC3E}">
        <p14:creationId xmlns:p14="http://schemas.microsoft.com/office/powerpoint/2010/main" val="11897988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1697</TotalTime>
  <Words>443</Words>
  <Application>Microsoft Macintosh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Background</vt:lpstr>
      <vt:lpstr>Problem Statement</vt:lpstr>
      <vt:lpstr> Age Effects on Profit </vt:lpstr>
      <vt:lpstr>Population Effects on Profit </vt:lpstr>
      <vt:lpstr>Cities Effect on number of Users</vt:lpstr>
      <vt:lpstr>Gender Based Profit</vt:lpstr>
      <vt:lpstr>Effect of price based on number of users</vt:lpstr>
      <vt:lpstr>Population Effect on Cab Riders</vt:lpstr>
      <vt:lpstr>Customers over 50 rides cab less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Iswara Chandra Vidyasagar</dc:creator>
  <cp:lastModifiedBy>Lakshmi Iswara Chandra Vidyasagar</cp:lastModifiedBy>
  <cp:revision>2</cp:revision>
  <dcterms:created xsi:type="dcterms:W3CDTF">2022-10-19T19:31:12Z</dcterms:created>
  <dcterms:modified xsi:type="dcterms:W3CDTF">2022-10-20T23:48:21Z</dcterms:modified>
</cp:coreProperties>
</file>