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2"/>
  </p:notesMasterIdLst>
  <p:sldIdLst>
    <p:sldId id="278" r:id="rId5"/>
    <p:sldId id="279" r:id="rId6"/>
    <p:sldId id="280" r:id="rId7"/>
    <p:sldId id="282" r:id="rId8"/>
    <p:sldId id="283" r:id="rId9"/>
    <p:sldId id="284" r:id="rId10"/>
    <p:sldId id="285" r:id="rId11"/>
    <p:sldId id="286" r:id="rId12"/>
    <p:sldId id="287" r:id="rId13"/>
    <p:sldId id="288" r:id="rId14"/>
    <p:sldId id="290" r:id="rId15"/>
    <p:sldId id="291" r:id="rId16"/>
    <p:sldId id="293" r:id="rId17"/>
    <p:sldId id="294" r:id="rId18"/>
    <p:sldId id="295" r:id="rId19"/>
    <p:sldId id="297" r:id="rId20"/>
    <p:sldId id="29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p:scale>
          <a:sx n="75" d="100"/>
          <a:sy n="75" d="100"/>
        </p:scale>
        <p:origin x="97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9/8/2025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9/8/2025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9/8/2025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1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17.jpg"/><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7.jpg"/></Relationships>
</file>

<file path=ppt/slides/_rels/slide13.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17.jpg"/><Relationship Id="rId1" Type="http://schemas.openxmlformats.org/officeDocument/2006/relationships/slideLayout" Target="../slideLayouts/slideLayout2.xml"/><Relationship Id="rId6" Type="http://schemas.openxmlformats.org/officeDocument/2006/relationships/image" Target="../media/image32.jpg"/><Relationship Id="rId5" Type="http://schemas.openxmlformats.org/officeDocument/2006/relationships/image" Target="../media/image31.jpg"/><Relationship Id="rId4" Type="http://schemas.openxmlformats.org/officeDocument/2006/relationships/image" Target="../media/image30.jpg"/></Relationships>
</file>

<file path=ppt/slides/_rels/slide15.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hyperlink" Target="https://demo.nopcommerce.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0.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712653" y="2556062"/>
            <a:ext cx="3485072" cy="1249680"/>
          </a:xfrm>
        </p:spPr>
        <p:txBody>
          <a:bodyPr>
            <a:normAutofit/>
          </a:bodyPr>
          <a:lstStyle/>
          <a:p>
            <a:pPr algn="l"/>
            <a:r>
              <a:rPr lang="en-US" sz="3600" b="1" dirty="0">
                <a:latin typeface="Arial Nova"/>
                <a:cs typeface="Calibri Light"/>
              </a:rPr>
              <a:t>AUTOMATION </a:t>
            </a:r>
            <a:br>
              <a:rPr lang="en-US" sz="3600" b="1" dirty="0">
                <a:latin typeface="Arial Nova"/>
                <a:cs typeface="Calibri Light"/>
              </a:rPr>
            </a:br>
            <a:r>
              <a:rPr lang="en-US" sz="3600" b="1" dirty="0">
                <a:latin typeface="Arial Nova"/>
                <a:cs typeface="Calibri Light"/>
              </a:rPr>
              <a:t>PROJECT</a:t>
            </a:r>
            <a:endParaRPr lang="en-US" sz="32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578685" y="3895204"/>
            <a:ext cx="3485072" cy="1026544"/>
          </a:xfrm>
        </p:spPr>
        <p:txBody>
          <a:bodyPr>
            <a:normAutofit/>
          </a:bodyPr>
          <a:lstStyle/>
          <a:p>
            <a:pPr algn="l"/>
            <a:r>
              <a:rPr lang="en-US" dirty="0"/>
              <a:t>-N Lakshmi Deepak</a:t>
            </a:r>
            <a:endParaRPr lang="en-US" sz="2300" dirty="0"/>
          </a:p>
        </p:txBody>
      </p:sp>
      <p:sp>
        <p:nvSpPr>
          <p:cNvPr id="10" name="TextBox 9">
            <a:extLst>
              <a:ext uri="{FF2B5EF4-FFF2-40B4-BE49-F238E27FC236}">
                <a16:creationId xmlns:a16="http://schemas.microsoft.com/office/drawing/2014/main" id="{B45EB471-2D70-482D-90DE-7D5CC38E5DF0}"/>
              </a:ext>
            </a:extLst>
          </p:cNvPr>
          <p:cNvSpPr txBox="1"/>
          <p:nvPr/>
        </p:nvSpPr>
        <p:spPr>
          <a:xfrm>
            <a:off x="-1877653" y="-2422434"/>
            <a:ext cx="5432365" cy="3437982"/>
          </a:xfrm>
          <a:prstGeom prst="rect">
            <a:avLst/>
          </a:prstGeom>
          <a:noFill/>
        </p:spPr>
        <p:txBody>
          <a:bodyPr wrap="square" rtlCol="0">
            <a:spAutoFit/>
          </a:bodyPr>
          <a:lstStyle/>
          <a:p>
            <a:endParaRPr lang="en-IN" dirty="0"/>
          </a:p>
        </p:txBody>
      </p:sp>
      <p:pic>
        <p:nvPicPr>
          <p:cNvPr id="11" name="Picture 6" descr="nopCommerce demo store">
            <a:extLst>
              <a:ext uri="{FF2B5EF4-FFF2-40B4-BE49-F238E27FC236}">
                <a16:creationId xmlns:a16="http://schemas.microsoft.com/office/drawing/2014/main" id="{CA77BACB-8C89-4AAA-B546-63B3BA9A5C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4828" y="1737181"/>
            <a:ext cx="3815345" cy="81888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ipro-logo | 'Monomousumi'">
            <a:extLst>
              <a:ext uri="{FF2B5EF4-FFF2-40B4-BE49-F238E27FC236}">
                <a16:creationId xmlns:a16="http://schemas.microsoft.com/office/drawing/2014/main" id="{77FD4D60-EEEC-4331-A793-AA0C47FD837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1358" r="33524"/>
          <a:stretch/>
        </p:blipFill>
        <p:spPr bwMode="auto">
          <a:xfrm>
            <a:off x="0" y="0"/>
            <a:ext cx="1859281" cy="1647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5FC47A-4A8A-422A-B835-D23218C85042}"/>
              </a:ext>
            </a:extLst>
          </p:cNvPr>
          <p:cNvSpPr>
            <a:spLocks noGrp="1"/>
          </p:cNvSpPr>
          <p:nvPr>
            <p:ph idx="1"/>
          </p:nvPr>
        </p:nvSpPr>
        <p:spPr>
          <a:xfrm>
            <a:off x="-172836" y="111760"/>
            <a:ext cx="11927839" cy="1327150"/>
          </a:xfrm>
        </p:spPr>
        <p:txBody>
          <a:bodyPr/>
          <a:lstStyle/>
          <a:p>
            <a:pPr marL="36900" indent="0" algn="ctr">
              <a:buNone/>
            </a:pPr>
            <a:r>
              <a:rPr lang="en-IN" sz="3200" b="1" u="sng" dirty="0">
                <a:ln>
                  <a:solidFill>
                    <a:schemeClr val="tx1">
                      <a:lumMod val="75000"/>
                    </a:schemeClr>
                  </a:solidFill>
                </a:ln>
                <a:solidFill>
                  <a:schemeClr val="tx1"/>
                </a:solidFill>
                <a:effectLst/>
              </a:rPr>
              <a:t>Test Case 3</a:t>
            </a:r>
          </a:p>
          <a:p>
            <a:pPr marL="36900" indent="0">
              <a:buNone/>
            </a:pPr>
            <a:endParaRPr lang="en-IN" dirty="0"/>
          </a:p>
        </p:txBody>
      </p:sp>
      <p:pic>
        <p:nvPicPr>
          <p:cNvPr id="4" name="Picture 3">
            <a:extLst>
              <a:ext uri="{FF2B5EF4-FFF2-40B4-BE49-F238E27FC236}">
                <a16:creationId xmlns:a16="http://schemas.microsoft.com/office/drawing/2014/main" id="{088922E5-235B-4A15-9E20-A5F324610DAD}"/>
              </a:ext>
            </a:extLst>
          </p:cNvPr>
          <p:cNvPicPr>
            <a:picLocks noChangeAspect="1"/>
          </p:cNvPicPr>
          <p:nvPr/>
        </p:nvPicPr>
        <p:blipFill>
          <a:blip r:embed="rId2"/>
          <a:stretch>
            <a:fillRect/>
          </a:stretch>
        </p:blipFill>
        <p:spPr>
          <a:xfrm>
            <a:off x="72389" y="936943"/>
            <a:ext cx="4733291" cy="2039938"/>
          </a:xfrm>
          <a:prstGeom prst="rect">
            <a:avLst/>
          </a:prstGeom>
        </p:spPr>
      </p:pic>
      <p:pic>
        <p:nvPicPr>
          <p:cNvPr id="6" name="Picture 5">
            <a:extLst>
              <a:ext uri="{FF2B5EF4-FFF2-40B4-BE49-F238E27FC236}">
                <a16:creationId xmlns:a16="http://schemas.microsoft.com/office/drawing/2014/main" id="{AC89FE58-4C43-459C-9F92-00355ED292AE}"/>
              </a:ext>
            </a:extLst>
          </p:cNvPr>
          <p:cNvPicPr>
            <a:picLocks noChangeAspect="1"/>
          </p:cNvPicPr>
          <p:nvPr/>
        </p:nvPicPr>
        <p:blipFill>
          <a:blip r:embed="rId3"/>
          <a:stretch>
            <a:fillRect/>
          </a:stretch>
        </p:blipFill>
        <p:spPr>
          <a:xfrm>
            <a:off x="72389" y="3460748"/>
            <a:ext cx="4906572" cy="3088640"/>
          </a:xfrm>
          <a:prstGeom prst="rect">
            <a:avLst/>
          </a:prstGeom>
        </p:spPr>
      </p:pic>
      <p:pic>
        <p:nvPicPr>
          <p:cNvPr id="8" name="Picture 7">
            <a:extLst>
              <a:ext uri="{FF2B5EF4-FFF2-40B4-BE49-F238E27FC236}">
                <a16:creationId xmlns:a16="http://schemas.microsoft.com/office/drawing/2014/main" id="{D1B039AF-A90F-42A7-B61A-9A5A573B29E0}"/>
              </a:ext>
            </a:extLst>
          </p:cNvPr>
          <p:cNvPicPr>
            <a:picLocks noChangeAspect="1"/>
          </p:cNvPicPr>
          <p:nvPr/>
        </p:nvPicPr>
        <p:blipFill>
          <a:blip r:embed="rId4"/>
          <a:stretch>
            <a:fillRect/>
          </a:stretch>
        </p:blipFill>
        <p:spPr>
          <a:xfrm>
            <a:off x="5232400" y="829310"/>
            <a:ext cx="6797040" cy="2599690"/>
          </a:xfrm>
          <a:prstGeom prst="rect">
            <a:avLst/>
          </a:prstGeom>
        </p:spPr>
      </p:pic>
      <p:pic>
        <p:nvPicPr>
          <p:cNvPr id="10" name="Picture 9">
            <a:extLst>
              <a:ext uri="{FF2B5EF4-FFF2-40B4-BE49-F238E27FC236}">
                <a16:creationId xmlns:a16="http://schemas.microsoft.com/office/drawing/2014/main" id="{6C9969AF-D7C5-4330-9035-930093979F9F}"/>
              </a:ext>
            </a:extLst>
          </p:cNvPr>
          <p:cNvPicPr>
            <a:picLocks noChangeAspect="1"/>
          </p:cNvPicPr>
          <p:nvPr/>
        </p:nvPicPr>
        <p:blipFill>
          <a:blip r:embed="rId5"/>
          <a:stretch>
            <a:fillRect/>
          </a:stretch>
        </p:blipFill>
        <p:spPr>
          <a:xfrm>
            <a:off x="4499335" y="2593339"/>
            <a:ext cx="4982668" cy="2155190"/>
          </a:xfrm>
          <a:prstGeom prst="rect">
            <a:avLst/>
          </a:prstGeom>
        </p:spPr>
      </p:pic>
      <p:pic>
        <p:nvPicPr>
          <p:cNvPr id="12" name="Picture 11">
            <a:extLst>
              <a:ext uri="{FF2B5EF4-FFF2-40B4-BE49-F238E27FC236}">
                <a16:creationId xmlns:a16="http://schemas.microsoft.com/office/drawing/2014/main" id="{EBD9F1F9-B221-4B28-9F59-B5D4E36C6216}"/>
              </a:ext>
            </a:extLst>
          </p:cNvPr>
          <p:cNvPicPr>
            <a:picLocks noChangeAspect="1"/>
          </p:cNvPicPr>
          <p:nvPr/>
        </p:nvPicPr>
        <p:blipFill>
          <a:blip r:embed="rId6"/>
          <a:stretch>
            <a:fillRect/>
          </a:stretch>
        </p:blipFill>
        <p:spPr>
          <a:xfrm>
            <a:off x="5791084" y="3934459"/>
            <a:ext cx="6299315" cy="2811781"/>
          </a:xfrm>
          <a:prstGeom prst="rect">
            <a:avLst/>
          </a:prstGeom>
        </p:spPr>
      </p:pic>
    </p:spTree>
    <p:extLst>
      <p:ext uri="{BB962C8B-B14F-4D97-AF65-F5344CB8AC3E}">
        <p14:creationId xmlns:p14="http://schemas.microsoft.com/office/powerpoint/2010/main" val="2853097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4F4085E-7BAA-4F6E-B39B-989EBAD4E9E2}"/>
              </a:ext>
            </a:extLst>
          </p:cNvPr>
          <p:cNvSpPr txBox="1"/>
          <p:nvPr/>
        </p:nvSpPr>
        <p:spPr>
          <a:xfrm>
            <a:off x="0" y="1294131"/>
            <a:ext cx="11795760" cy="800219"/>
          </a:xfrm>
          <a:prstGeom prst="rect">
            <a:avLst/>
          </a:prstGeom>
          <a:noFill/>
        </p:spPr>
        <p:txBody>
          <a:bodyPr wrap="square" rtlCol="0">
            <a:spAutoFit/>
          </a:bodyPr>
          <a:lstStyle/>
          <a:p>
            <a:pPr algn="ctr"/>
            <a:r>
              <a:rPr lang="en-IN" sz="2800" b="1" u="sng" dirty="0"/>
              <a:t>Generated Reports</a:t>
            </a:r>
          </a:p>
          <a:p>
            <a:pPr algn="ctr"/>
            <a:endParaRPr lang="en-IN" dirty="0"/>
          </a:p>
        </p:txBody>
      </p:sp>
      <p:pic>
        <p:nvPicPr>
          <p:cNvPr id="8" name="Picture 7">
            <a:extLst>
              <a:ext uri="{FF2B5EF4-FFF2-40B4-BE49-F238E27FC236}">
                <a16:creationId xmlns:a16="http://schemas.microsoft.com/office/drawing/2014/main" id="{33EAAE2D-D45B-4CA6-85B2-483B1BD33416}"/>
              </a:ext>
            </a:extLst>
          </p:cNvPr>
          <p:cNvPicPr>
            <a:picLocks noChangeAspect="1"/>
          </p:cNvPicPr>
          <p:nvPr/>
        </p:nvPicPr>
        <p:blipFill>
          <a:blip r:embed="rId2"/>
          <a:stretch>
            <a:fillRect/>
          </a:stretch>
        </p:blipFill>
        <p:spPr>
          <a:xfrm>
            <a:off x="660283" y="172720"/>
            <a:ext cx="11018334" cy="1121411"/>
          </a:xfrm>
          <a:prstGeom prst="rect">
            <a:avLst/>
          </a:prstGeom>
        </p:spPr>
      </p:pic>
      <p:pic>
        <p:nvPicPr>
          <p:cNvPr id="5" name="Content Placeholder 4">
            <a:extLst>
              <a:ext uri="{FF2B5EF4-FFF2-40B4-BE49-F238E27FC236}">
                <a16:creationId xmlns:a16="http://schemas.microsoft.com/office/drawing/2014/main" id="{1107C20A-3195-4769-94F6-BD94ED5F3FF4}"/>
              </a:ext>
            </a:extLst>
          </p:cNvPr>
          <p:cNvPicPr>
            <a:picLocks noGrp="1" noChangeAspect="1"/>
          </p:cNvPicPr>
          <p:nvPr>
            <p:ph idx="1"/>
          </p:nvPr>
        </p:nvPicPr>
        <p:blipFill>
          <a:blip r:embed="rId3"/>
          <a:stretch>
            <a:fillRect/>
          </a:stretch>
        </p:blipFill>
        <p:spPr>
          <a:xfrm>
            <a:off x="284480" y="1869440"/>
            <a:ext cx="11602720" cy="4988560"/>
          </a:xfrm>
        </p:spPr>
      </p:pic>
    </p:spTree>
    <p:extLst>
      <p:ext uri="{BB962C8B-B14F-4D97-AF65-F5344CB8AC3E}">
        <p14:creationId xmlns:p14="http://schemas.microsoft.com/office/powerpoint/2010/main" val="3950615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CA7A3B76-EFFB-48FC-8AB0-A15E0C1782E3}"/>
              </a:ext>
            </a:extLst>
          </p:cNvPr>
          <p:cNvSpPr txBox="1">
            <a:spLocks/>
          </p:cNvSpPr>
          <p:nvPr/>
        </p:nvSpPr>
        <p:spPr>
          <a:xfrm>
            <a:off x="-152516" y="60960"/>
            <a:ext cx="11927839" cy="132715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IN" sz="3200" b="1" u="sng" dirty="0">
                <a:ln>
                  <a:solidFill>
                    <a:schemeClr val="tx1">
                      <a:lumMod val="75000"/>
                    </a:schemeClr>
                  </a:solidFill>
                </a:ln>
                <a:solidFill>
                  <a:schemeClr val="tx1"/>
                </a:solidFill>
                <a:effectLst/>
              </a:rPr>
              <a:t>Test Case 4</a:t>
            </a:r>
          </a:p>
          <a:p>
            <a:pPr marL="36900" indent="0">
              <a:buFont typeface="Wingdings 2" charset="2"/>
              <a:buNone/>
            </a:pPr>
            <a:endParaRPr lang="en-IN" dirty="0"/>
          </a:p>
        </p:txBody>
      </p:sp>
      <p:pic>
        <p:nvPicPr>
          <p:cNvPr id="5" name="Picture 4">
            <a:extLst>
              <a:ext uri="{FF2B5EF4-FFF2-40B4-BE49-F238E27FC236}">
                <a16:creationId xmlns:a16="http://schemas.microsoft.com/office/drawing/2014/main" id="{A6198F3C-F14D-4585-8289-C2A56EDF2D75}"/>
              </a:ext>
            </a:extLst>
          </p:cNvPr>
          <p:cNvPicPr>
            <a:picLocks noChangeAspect="1"/>
          </p:cNvPicPr>
          <p:nvPr/>
        </p:nvPicPr>
        <p:blipFill>
          <a:blip r:embed="rId2"/>
          <a:stretch>
            <a:fillRect/>
          </a:stretch>
        </p:blipFill>
        <p:spPr>
          <a:xfrm>
            <a:off x="0" y="111760"/>
            <a:ext cx="3737611" cy="1735137"/>
          </a:xfrm>
          <a:prstGeom prst="rect">
            <a:avLst/>
          </a:prstGeom>
        </p:spPr>
      </p:pic>
      <p:pic>
        <p:nvPicPr>
          <p:cNvPr id="9" name="Picture 8">
            <a:extLst>
              <a:ext uri="{FF2B5EF4-FFF2-40B4-BE49-F238E27FC236}">
                <a16:creationId xmlns:a16="http://schemas.microsoft.com/office/drawing/2014/main" id="{49F846E2-E636-4E2A-8644-13E868036407}"/>
              </a:ext>
            </a:extLst>
          </p:cNvPr>
          <p:cNvPicPr>
            <a:picLocks noChangeAspect="1"/>
          </p:cNvPicPr>
          <p:nvPr/>
        </p:nvPicPr>
        <p:blipFill>
          <a:blip r:embed="rId3"/>
          <a:stretch>
            <a:fillRect/>
          </a:stretch>
        </p:blipFill>
        <p:spPr>
          <a:xfrm>
            <a:off x="85025" y="2286000"/>
            <a:ext cx="6010975" cy="4511040"/>
          </a:xfrm>
          <a:prstGeom prst="rect">
            <a:avLst/>
          </a:prstGeom>
        </p:spPr>
      </p:pic>
      <p:pic>
        <p:nvPicPr>
          <p:cNvPr id="11" name="Picture 10">
            <a:extLst>
              <a:ext uri="{FF2B5EF4-FFF2-40B4-BE49-F238E27FC236}">
                <a16:creationId xmlns:a16="http://schemas.microsoft.com/office/drawing/2014/main" id="{ECC1EBBF-B0E5-41B8-926F-669AF19C334B}"/>
              </a:ext>
            </a:extLst>
          </p:cNvPr>
          <p:cNvPicPr>
            <a:picLocks noChangeAspect="1"/>
          </p:cNvPicPr>
          <p:nvPr/>
        </p:nvPicPr>
        <p:blipFill>
          <a:blip r:embed="rId4"/>
          <a:stretch>
            <a:fillRect/>
          </a:stretch>
        </p:blipFill>
        <p:spPr>
          <a:xfrm>
            <a:off x="6573518" y="2286000"/>
            <a:ext cx="5618481" cy="4511040"/>
          </a:xfrm>
          <a:prstGeom prst="rect">
            <a:avLst/>
          </a:prstGeom>
        </p:spPr>
      </p:pic>
      <p:pic>
        <p:nvPicPr>
          <p:cNvPr id="13" name="Picture 12">
            <a:extLst>
              <a:ext uri="{FF2B5EF4-FFF2-40B4-BE49-F238E27FC236}">
                <a16:creationId xmlns:a16="http://schemas.microsoft.com/office/drawing/2014/main" id="{4CE74FE5-9330-4C44-9233-B89A1E3FEF30}"/>
              </a:ext>
            </a:extLst>
          </p:cNvPr>
          <p:cNvPicPr>
            <a:picLocks noChangeAspect="1"/>
          </p:cNvPicPr>
          <p:nvPr/>
        </p:nvPicPr>
        <p:blipFill>
          <a:blip r:embed="rId5"/>
          <a:stretch>
            <a:fillRect/>
          </a:stretch>
        </p:blipFill>
        <p:spPr>
          <a:xfrm>
            <a:off x="2905761" y="775335"/>
            <a:ext cx="6217920" cy="1933575"/>
          </a:xfrm>
          <a:prstGeom prst="rect">
            <a:avLst/>
          </a:prstGeom>
        </p:spPr>
      </p:pic>
    </p:spTree>
    <p:extLst>
      <p:ext uri="{BB962C8B-B14F-4D97-AF65-F5344CB8AC3E}">
        <p14:creationId xmlns:p14="http://schemas.microsoft.com/office/powerpoint/2010/main" val="1167703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4F4085E-7BAA-4F6E-B39B-989EBAD4E9E2}"/>
              </a:ext>
            </a:extLst>
          </p:cNvPr>
          <p:cNvSpPr txBox="1"/>
          <p:nvPr/>
        </p:nvSpPr>
        <p:spPr>
          <a:xfrm>
            <a:off x="0" y="1294131"/>
            <a:ext cx="11795760" cy="800219"/>
          </a:xfrm>
          <a:prstGeom prst="rect">
            <a:avLst/>
          </a:prstGeom>
          <a:noFill/>
        </p:spPr>
        <p:txBody>
          <a:bodyPr wrap="square" rtlCol="0">
            <a:spAutoFit/>
          </a:bodyPr>
          <a:lstStyle/>
          <a:p>
            <a:pPr algn="ctr"/>
            <a:r>
              <a:rPr lang="en-IN" sz="2800" b="1" u="sng" dirty="0"/>
              <a:t>Generated Reports</a:t>
            </a:r>
          </a:p>
          <a:p>
            <a:pPr algn="ctr"/>
            <a:endParaRPr lang="en-IN" dirty="0"/>
          </a:p>
        </p:txBody>
      </p:sp>
      <p:pic>
        <p:nvPicPr>
          <p:cNvPr id="8" name="Picture 7">
            <a:extLst>
              <a:ext uri="{FF2B5EF4-FFF2-40B4-BE49-F238E27FC236}">
                <a16:creationId xmlns:a16="http://schemas.microsoft.com/office/drawing/2014/main" id="{33EAAE2D-D45B-4CA6-85B2-483B1BD33416}"/>
              </a:ext>
            </a:extLst>
          </p:cNvPr>
          <p:cNvPicPr>
            <a:picLocks noChangeAspect="1"/>
          </p:cNvPicPr>
          <p:nvPr/>
        </p:nvPicPr>
        <p:blipFill>
          <a:blip r:embed="rId2"/>
          <a:stretch>
            <a:fillRect/>
          </a:stretch>
        </p:blipFill>
        <p:spPr>
          <a:xfrm>
            <a:off x="660283" y="172720"/>
            <a:ext cx="11018334" cy="1121411"/>
          </a:xfrm>
          <a:prstGeom prst="rect">
            <a:avLst/>
          </a:prstGeom>
        </p:spPr>
      </p:pic>
      <p:pic>
        <p:nvPicPr>
          <p:cNvPr id="3" name="Picture 2">
            <a:extLst>
              <a:ext uri="{FF2B5EF4-FFF2-40B4-BE49-F238E27FC236}">
                <a16:creationId xmlns:a16="http://schemas.microsoft.com/office/drawing/2014/main" id="{3BCEA1F7-D051-4370-A8D4-672E00F5AA1F}"/>
              </a:ext>
            </a:extLst>
          </p:cNvPr>
          <p:cNvPicPr>
            <a:picLocks noChangeAspect="1"/>
          </p:cNvPicPr>
          <p:nvPr/>
        </p:nvPicPr>
        <p:blipFill>
          <a:blip r:embed="rId3"/>
          <a:stretch>
            <a:fillRect/>
          </a:stretch>
        </p:blipFill>
        <p:spPr>
          <a:xfrm>
            <a:off x="254029" y="1828800"/>
            <a:ext cx="11683941" cy="5029200"/>
          </a:xfrm>
          <a:prstGeom prst="rect">
            <a:avLst/>
          </a:prstGeom>
        </p:spPr>
      </p:pic>
    </p:spTree>
    <p:extLst>
      <p:ext uri="{BB962C8B-B14F-4D97-AF65-F5344CB8AC3E}">
        <p14:creationId xmlns:p14="http://schemas.microsoft.com/office/powerpoint/2010/main" val="1913228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5F8AFF2-6F0F-4E8F-BC03-CE38CF18CF21}"/>
              </a:ext>
            </a:extLst>
          </p:cNvPr>
          <p:cNvSpPr txBox="1">
            <a:spLocks/>
          </p:cNvSpPr>
          <p:nvPr/>
        </p:nvSpPr>
        <p:spPr>
          <a:xfrm>
            <a:off x="-602461" y="155891"/>
            <a:ext cx="11927839" cy="132715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36900" indent="0" algn="ctr">
              <a:buFont typeface="Wingdings 2" charset="2"/>
              <a:buNone/>
            </a:pPr>
            <a:r>
              <a:rPr lang="en-IN" sz="3200" b="1" u="sng" dirty="0">
                <a:ln>
                  <a:solidFill>
                    <a:schemeClr val="tx1">
                      <a:lumMod val="75000"/>
                    </a:schemeClr>
                  </a:solidFill>
                </a:ln>
                <a:solidFill>
                  <a:schemeClr val="tx1"/>
                </a:solidFill>
                <a:effectLst/>
              </a:rPr>
              <a:t>Test Case 5</a:t>
            </a:r>
          </a:p>
          <a:p>
            <a:pPr marL="36900" indent="0">
              <a:buFont typeface="Wingdings 2" charset="2"/>
              <a:buNone/>
            </a:pPr>
            <a:endParaRPr lang="en-IN" dirty="0"/>
          </a:p>
        </p:txBody>
      </p:sp>
      <p:pic>
        <p:nvPicPr>
          <p:cNvPr id="5" name="Picture 4">
            <a:extLst>
              <a:ext uri="{FF2B5EF4-FFF2-40B4-BE49-F238E27FC236}">
                <a16:creationId xmlns:a16="http://schemas.microsoft.com/office/drawing/2014/main" id="{2815FBDC-B056-4823-AA57-8CEBC08F53FB}"/>
              </a:ext>
            </a:extLst>
          </p:cNvPr>
          <p:cNvPicPr>
            <a:picLocks noChangeAspect="1"/>
          </p:cNvPicPr>
          <p:nvPr/>
        </p:nvPicPr>
        <p:blipFill>
          <a:blip r:embed="rId2"/>
          <a:stretch>
            <a:fillRect/>
          </a:stretch>
        </p:blipFill>
        <p:spPr>
          <a:xfrm>
            <a:off x="0" y="111760"/>
            <a:ext cx="3737611" cy="1735137"/>
          </a:xfrm>
          <a:prstGeom prst="rect">
            <a:avLst/>
          </a:prstGeom>
        </p:spPr>
      </p:pic>
      <p:pic>
        <p:nvPicPr>
          <p:cNvPr id="6" name="Picture 5">
            <a:extLst>
              <a:ext uri="{FF2B5EF4-FFF2-40B4-BE49-F238E27FC236}">
                <a16:creationId xmlns:a16="http://schemas.microsoft.com/office/drawing/2014/main" id="{1D543D03-ED24-4CA0-ACE2-9653265D44B4}"/>
              </a:ext>
            </a:extLst>
          </p:cNvPr>
          <p:cNvPicPr>
            <a:picLocks noChangeAspect="1"/>
          </p:cNvPicPr>
          <p:nvPr/>
        </p:nvPicPr>
        <p:blipFill rotWithShape="1">
          <a:blip r:embed="rId3"/>
          <a:srcRect l="15135" t="-3588" r="-9618" b="3588"/>
          <a:stretch/>
        </p:blipFill>
        <p:spPr>
          <a:xfrm>
            <a:off x="0" y="1987072"/>
            <a:ext cx="5874903" cy="1933575"/>
          </a:xfrm>
          <a:prstGeom prst="rect">
            <a:avLst/>
          </a:prstGeom>
        </p:spPr>
      </p:pic>
      <p:pic>
        <p:nvPicPr>
          <p:cNvPr id="9" name="Picture 8">
            <a:extLst>
              <a:ext uri="{FF2B5EF4-FFF2-40B4-BE49-F238E27FC236}">
                <a16:creationId xmlns:a16="http://schemas.microsoft.com/office/drawing/2014/main" id="{25212A8E-5A98-493E-A057-0F5C2042333E}"/>
              </a:ext>
            </a:extLst>
          </p:cNvPr>
          <p:cNvPicPr>
            <a:picLocks noChangeAspect="1"/>
          </p:cNvPicPr>
          <p:nvPr/>
        </p:nvPicPr>
        <p:blipFill>
          <a:blip r:embed="rId4"/>
          <a:stretch>
            <a:fillRect/>
          </a:stretch>
        </p:blipFill>
        <p:spPr>
          <a:xfrm>
            <a:off x="-21460" y="4426902"/>
            <a:ext cx="5334000" cy="2009775"/>
          </a:xfrm>
          <a:prstGeom prst="rect">
            <a:avLst/>
          </a:prstGeom>
        </p:spPr>
      </p:pic>
      <p:pic>
        <p:nvPicPr>
          <p:cNvPr id="11" name="Picture 10">
            <a:extLst>
              <a:ext uri="{FF2B5EF4-FFF2-40B4-BE49-F238E27FC236}">
                <a16:creationId xmlns:a16="http://schemas.microsoft.com/office/drawing/2014/main" id="{89BD415F-D1BB-4E54-85ED-7E5BE799A242}"/>
              </a:ext>
            </a:extLst>
          </p:cNvPr>
          <p:cNvPicPr>
            <a:picLocks noChangeAspect="1"/>
          </p:cNvPicPr>
          <p:nvPr/>
        </p:nvPicPr>
        <p:blipFill rotWithShape="1">
          <a:blip r:embed="rId5"/>
          <a:srcRect t="14399"/>
          <a:stretch/>
        </p:blipFill>
        <p:spPr>
          <a:xfrm>
            <a:off x="6591300" y="155891"/>
            <a:ext cx="5600700" cy="3978909"/>
          </a:xfrm>
          <a:prstGeom prst="rect">
            <a:avLst/>
          </a:prstGeom>
        </p:spPr>
      </p:pic>
      <p:pic>
        <p:nvPicPr>
          <p:cNvPr id="13" name="Picture 12">
            <a:extLst>
              <a:ext uri="{FF2B5EF4-FFF2-40B4-BE49-F238E27FC236}">
                <a16:creationId xmlns:a16="http://schemas.microsoft.com/office/drawing/2014/main" id="{36B2EC53-278E-4696-9188-A7DD354804B4}"/>
              </a:ext>
            </a:extLst>
          </p:cNvPr>
          <p:cNvPicPr>
            <a:picLocks noChangeAspect="1"/>
          </p:cNvPicPr>
          <p:nvPr/>
        </p:nvPicPr>
        <p:blipFill>
          <a:blip r:embed="rId6"/>
          <a:stretch>
            <a:fillRect/>
          </a:stretch>
        </p:blipFill>
        <p:spPr>
          <a:xfrm>
            <a:off x="4808362" y="3628706"/>
            <a:ext cx="7383638" cy="3177540"/>
          </a:xfrm>
          <a:prstGeom prst="rect">
            <a:avLst/>
          </a:prstGeom>
        </p:spPr>
      </p:pic>
    </p:spTree>
    <p:extLst>
      <p:ext uri="{BB962C8B-B14F-4D97-AF65-F5344CB8AC3E}">
        <p14:creationId xmlns:p14="http://schemas.microsoft.com/office/powerpoint/2010/main" val="1225486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4F4085E-7BAA-4F6E-B39B-989EBAD4E9E2}"/>
              </a:ext>
            </a:extLst>
          </p:cNvPr>
          <p:cNvSpPr txBox="1"/>
          <p:nvPr/>
        </p:nvSpPr>
        <p:spPr>
          <a:xfrm>
            <a:off x="0" y="1294131"/>
            <a:ext cx="11795760" cy="800219"/>
          </a:xfrm>
          <a:prstGeom prst="rect">
            <a:avLst/>
          </a:prstGeom>
          <a:noFill/>
        </p:spPr>
        <p:txBody>
          <a:bodyPr wrap="square" rtlCol="0">
            <a:spAutoFit/>
          </a:bodyPr>
          <a:lstStyle/>
          <a:p>
            <a:pPr algn="ctr"/>
            <a:r>
              <a:rPr lang="en-IN" sz="2800" b="1" u="sng" dirty="0"/>
              <a:t>Generated Reports</a:t>
            </a:r>
          </a:p>
          <a:p>
            <a:pPr algn="ctr"/>
            <a:endParaRPr lang="en-IN" dirty="0"/>
          </a:p>
        </p:txBody>
      </p:sp>
      <p:pic>
        <p:nvPicPr>
          <p:cNvPr id="8" name="Picture 7">
            <a:extLst>
              <a:ext uri="{FF2B5EF4-FFF2-40B4-BE49-F238E27FC236}">
                <a16:creationId xmlns:a16="http://schemas.microsoft.com/office/drawing/2014/main" id="{33EAAE2D-D45B-4CA6-85B2-483B1BD33416}"/>
              </a:ext>
            </a:extLst>
          </p:cNvPr>
          <p:cNvPicPr>
            <a:picLocks noChangeAspect="1"/>
          </p:cNvPicPr>
          <p:nvPr/>
        </p:nvPicPr>
        <p:blipFill>
          <a:blip r:embed="rId2"/>
          <a:stretch>
            <a:fillRect/>
          </a:stretch>
        </p:blipFill>
        <p:spPr>
          <a:xfrm>
            <a:off x="660283" y="172720"/>
            <a:ext cx="11018334" cy="1121411"/>
          </a:xfrm>
          <a:prstGeom prst="rect">
            <a:avLst/>
          </a:prstGeom>
        </p:spPr>
      </p:pic>
      <p:pic>
        <p:nvPicPr>
          <p:cNvPr id="4" name="Picture 3">
            <a:extLst>
              <a:ext uri="{FF2B5EF4-FFF2-40B4-BE49-F238E27FC236}">
                <a16:creationId xmlns:a16="http://schemas.microsoft.com/office/drawing/2014/main" id="{9711FCA3-ABC5-4D4D-B937-1E6DAFE24279}"/>
              </a:ext>
            </a:extLst>
          </p:cNvPr>
          <p:cNvPicPr>
            <a:picLocks noChangeAspect="1"/>
          </p:cNvPicPr>
          <p:nvPr/>
        </p:nvPicPr>
        <p:blipFill rotWithShape="1">
          <a:blip r:embed="rId3"/>
          <a:srcRect l="1373" t="-2141" r="16084"/>
          <a:stretch/>
        </p:blipFill>
        <p:spPr>
          <a:xfrm>
            <a:off x="368091" y="1838008"/>
            <a:ext cx="11602718" cy="4847272"/>
          </a:xfrm>
          <a:prstGeom prst="rect">
            <a:avLst/>
          </a:prstGeom>
        </p:spPr>
      </p:pic>
    </p:spTree>
    <p:extLst>
      <p:ext uri="{BB962C8B-B14F-4D97-AF65-F5344CB8AC3E}">
        <p14:creationId xmlns:p14="http://schemas.microsoft.com/office/powerpoint/2010/main" val="3920273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B20A2F8-A246-4520-9462-396C40BA2191}"/>
              </a:ext>
            </a:extLst>
          </p:cNvPr>
          <p:cNvSpPr txBox="1"/>
          <p:nvPr/>
        </p:nvSpPr>
        <p:spPr>
          <a:xfrm>
            <a:off x="109220" y="0"/>
            <a:ext cx="11973560" cy="6401753"/>
          </a:xfrm>
          <a:prstGeom prst="rect">
            <a:avLst/>
          </a:prstGeom>
          <a:noFill/>
        </p:spPr>
        <p:txBody>
          <a:bodyPr wrap="square">
            <a:spAutoFit/>
          </a:bodyPr>
          <a:lstStyle/>
          <a:p>
            <a:pPr algn="ctr">
              <a:lnSpc>
                <a:spcPct val="150000"/>
              </a:lnSpc>
            </a:pPr>
            <a:r>
              <a:rPr lang="en-US" sz="3200" b="1" u="sng" dirty="0"/>
              <a:t>Conclusion</a:t>
            </a:r>
          </a:p>
          <a:p>
            <a:pPr>
              <a:lnSpc>
                <a:spcPct val="150000"/>
              </a:lnSpc>
            </a:pPr>
            <a:r>
              <a:rPr lang="en-US" dirty="0"/>
              <a:t>This project successfully automated essential features of the </a:t>
            </a:r>
            <a:r>
              <a:rPr lang="en-US" b="1" dirty="0" err="1"/>
              <a:t>NOPCommerce</a:t>
            </a:r>
            <a:r>
              <a:rPr lang="en-US" b="1" dirty="0"/>
              <a:t> demo website</a:t>
            </a:r>
            <a:r>
              <a:rPr lang="en-US" dirty="0"/>
              <a:t> using </a:t>
            </a:r>
            <a:r>
              <a:rPr lang="en-US" b="1" dirty="0"/>
              <a:t>Selenium WebDriver</a:t>
            </a:r>
            <a:r>
              <a:rPr lang="en-US" dirty="0"/>
              <a:t> and </a:t>
            </a:r>
            <a:r>
              <a:rPr lang="en-US" b="1" dirty="0"/>
              <a:t>TestNG</a:t>
            </a:r>
            <a:r>
              <a:rPr lang="en-US" dirty="0"/>
              <a:t>, covering actions such as user registration, login, product search, adding items to the cart, and the checkout process.</a:t>
            </a:r>
          </a:p>
          <a:p>
            <a:r>
              <a:rPr lang="en-US" sz="2000" b="1" dirty="0"/>
              <a:t>Key achievements include:</a:t>
            </a:r>
          </a:p>
          <a:p>
            <a:pPr>
              <a:buFont typeface="+mj-lt"/>
              <a:buAutoNum type="arabicPeriod"/>
            </a:pPr>
            <a:r>
              <a:rPr lang="en-US" b="1" dirty="0"/>
              <a:t>Efficient Test Execution</a:t>
            </a:r>
            <a:r>
              <a:rPr lang="en-US" dirty="0"/>
              <a:t>:</a:t>
            </a:r>
            <a:br>
              <a:rPr lang="en-US" dirty="0"/>
            </a:br>
            <a:r>
              <a:rPr lang="en-US" dirty="0"/>
              <a:t>	Automation reduced the time needed for repetitive tasks, and </a:t>
            </a:r>
            <a:r>
              <a:rPr lang="en-US" b="1" dirty="0"/>
              <a:t>TestNG</a:t>
            </a:r>
            <a:r>
              <a:rPr lang="en-US" dirty="0"/>
              <a:t> provided structured test management and detailed reporting, helping to identify issues early.</a:t>
            </a:r>
          </a:p>
          <a:p>
            <a:pPr>
              <a:buFont typeface="+mj-lt"/>
              <a:buAutoNum type="arabicPeriod"/>
            </a:pPr>
            <a:r>
              <a:rPr lang="en-US" b="1" dirty="0"/>
              <a:t>Comprehensive Test Coverage</a:t>
            </a:r>
            <a:r>
              <a:rPr lang="en-US" dirty="0"/>
              <a:t>:</a:t>
            </a:r>
            <a:br>
              <a:rPr lang="en-US" dirty="0"/>
            </a:br>
            <a:r>
              <a:rPr lang="en-US" dirty="0"/>
              <a:t>	The test suite covered key scenarios, ensuring consistent functionality across browsers like Chrome, Firefox, and Safari.</a:t>
            </a:r>
          </a:p>
          <a:p>
            <a:pPr>
              <a:buFont typeface="+mj-lt"/>
              <a:buAutoNum type="arabicPeriod"/>
            </a:pPr>
            <a:r>
              <a:rPr lang="en-US" b="1" dirty="0"/>
              <a:t>Scalability &amp; Reusability</a:t>
            </a:r>
            <a:r>
              <a:rPr lang="en-US" dirty="0"/>
              <a:t>:</a:t>
            </a:r>
            <a:br>
              <a:rPr lang="en-US" dirty="0"/>
            </a:br>
            <a:r>
              <a:rPr lang="en-US" dirty="0"/>
              <a:t>	The automation framework is scalable, allowing for easy additions of new test cases. The use of </a:t>
            </a:r>
            <a:r>
              <a:rPr lang="en-US" b="1" dirty="0"/>
              <a:t>Excel</a:t>
            </a:r>
            <a:r>
              <a:rPr lang="en-US" dirty="0"/>
              <a:t> for data management enhanced the efficiency of data-driven testing.</a:t>
            </a:r>
          </a:p>
          <a:p>
            <a:pPr>
              <a:buFont typeface="+mj-lt"/>
              <a:buAutoNum type="arabicPeriod"/>
            </a:pPr>
            <a:r>
              <a:rPr lang="en-US" b="1" dirty="0"/>
              <a:t>Accurate Results</a:t>
            </a:r>
            <a:r>
              <a:rPr lang="en-US" dirty="0"/>
              <a:t>:</a:t>
            </a:r>
            <a:br>
              <a:rPr lang="en-US" dirty="0"/>
            </a:br>
            <a:r>
              <a:rPr lang="en-US" dirty="0"/>
              <a:t>	Automated tests provided reliable, consistent results with minimal errors, while </a:t>
            </a:r>
            <a:r>
              <a:rPr lang="en-US" b="1" dirty="0"/>
              <a:t>TestNG reports</a:t>
            </a:r>
            <a:r>
              <a:rPr lang="en-US" dirty="0"/>
              <a:t> made it easy to track and resolve issues.</a:t>
            </a:r>
          </a:p>
          <a:p>
            <a:pPr>
              <a:buFont typeface="+mj-lt"/>
              <a:buAutoNum type="arabicPeriod"/>
            </a:pPr>
            <a:r>
              <a:rPr lang="en-US" b="1" dirty="0"/>
              <a:t>Improved Quality Assurance</a:t>
            </a:r>
            <a:r>
              <a:rPr lang="en-US" dirty="0"/>
              <a:t>:</a:t>
            </a:r>
            <a:br>
              <a:rPr lang="en-US" dirty="0"/>
            </a:br>
            <a:r>
              <a:rPr lang="en-US" dirty="0"/>
              <a:t>	Automation ensured continuous testing of critical actions, contributing to the overall quality assurance process.</a:t>
            </a:r>
          </a:p>
          <a:p>
            <a:r>
              <a:rPr lang="en-US" dirty="0"/>
              <a:t>	In conclusion, automation with Selenium WebDriver and TestNG improved the efficiency, accuracy, and scalability of testing for the </a:t>
            </a:r>
            <a:r>
              <a:rPr lang="en-US" dirty="0" err="1"/>
              <a:t>NOPCommerce</a:t>
            </a:r>
            <a:r>
              <a:rPr lang="en-US" dirty="0"/>
              <a:t> demo website. This approach reduced testing time and maintained high-quality standards, ensuring consistent validation as the website evolves.</a:t>
            </a:r>
          </a:p>
        </p:txBody>
      </p:sp>
    </p:spTree>
    <p:extLst>
      <p:ext uri="{BB962C8B-B14F-4D97-AF65-F5344CB8AC3E}">
        <p14:creationId xmlns:p14="http://schemas.microsoft.com/office/powerpoint/2010/main" val="122523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C6CC70-3494-4433-A656-230EBD73EC10}"/>
              </a:ext>
            </a:extLst>
          </p:cNvPr>
          <p:cNvSpPr txBox="1"/>
          <p:nvPr/>
        </p:nvSpPr>
        <p:spPr>
          <a:xfrm>
            <a:off x="2875281" y="2465497"/>
            <a:ext cx="5505450" cy="1446550"/>
          </a:xfrm>
          <a:prstGeom prst="rect">
            <a:avLst/>
          </a:prstGeom>
          <a:noFill/>
        </p:spPr>
        <p:txBody>
          <a:bodyPr wrap="square">
            <a:spAutoFit/>
          </a:bodyPr>
          <a:lstStyle/>
          <a:p>
            <a:pPr algn="ctr"/>
            <a:r>
              <a:rPr lang="en-IN" sz="8800" b="1" dirty="0">
                <a:effectLst>
                  <a:outerShdw blurRad="38100" dist="38100" dir="2700000" algn="tl">
                    <a:srgbClr val="000000">
                      <a:alpha val="43137"/>
                    </a:srgbClr>
                  </a:outerShdw>
                </a:effectLst>
                <a:latin typeface="Neue Machina" panose="00000500000000000000" pitchFamily="50" charset="0"/>
                <a:ea typeface="Calibri" panose="020F0502020204030204" pitchFamily="34" charset="0"/>
              </a:rPr>
              <a:t>Thank </a:t>
            </a:r>
            <a:r>
              <a:rPr lang="en-IN" sz="8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Neue Machina" panose="00000500000000000000" pitchFamily="50" charset="0"/>
                <a:ea typeface="Calibri" panose="020F0502020204030204" pitchFamily="34" charset="0"/>
              </a:rPr>
              <a:t>You</a:t>
            </a:r>
            <a:endParaRPr lang="en-GB" sz="11500" b="1" dirty="0">
              <a:effectLst>
                <a:outerShdw blurRad="38100" dist="38100" dir="2700000" algn="tl">
                  <a:srgbClr val="000000">
                    <a:alpha val="43137"/>
                  </a:srgbClr>
                </a:outerShdw>
              </a:effectLst>
              <a:latin typeface="Neue Machina" panose="00000500000000000000" pitchFamily="50" charset="0"/>
            </a:endParaRPr>
          </a:p>
        </p:txBody>
      </p:sp>
    </p:spTree>
    <p:extLst>
      <p:ext uri="{BB962C8B-B14F-4D97-AF65-F5344CB8AC3E}">
        <p14:creationId xmlns:p14="http://schemas.microsoft.com/office/powerpoint/2010/main" val="1728707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0" y="-1"/>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5291506" cy="4058751"/>
          </a:xfrm>
        </p:spPr>
        <p:txBody>
          <a:bodyPr anchor="t">
            <a:normAutofit/>
          </a:bodyPr>
          <a:lstStyle/>
          <a:p>
            <a:pPr marL="36900" indent="0">
              <a:buNone/>
            </a:pPr>
            <a:r>
              <a:rPr lang="en-IN" sz="2400" b="1" dirty="0">
                <a:effectLst/>
                <a:latin typeface="Neue Machina" panose="00000500000000000000" pitchFamily="50" charset="0"/>
                <a:ea typeface="Calibri" panose="020F0502020204030204" pitchFamily="34" charset="0"/>
              </a:rPr>
              <a:t>PERSONAL BACKGROUND</a:t>
            </a:r>
            <a:endParaRPr lang="en-GB" sz="2400" b="1" dirty="0">
              <a:latin typeface="Neue Machina" panose="00000500000000000000" pitchFamily="50" charset="0"/>
            </a:endParaRPr>
          </a:p>
          <a:p>
            <a:pPr marL="36900" lvl="0" indent="0">
              <a:buNone/>
            </a:pPr>
            <a:endParaRPr lang="en-US" sz="2400" dirty="0"/>
          </a:p>
          <a:p>
            <a:pPr marL="36900" lvl="0" indent="0">
              <a:buNone/>
            </a:pPr>
            <a:r>
              <a:rPr lang="en-US" sz="2000" dirty="0"/>
              <a:t>NAME                      :   N LAKSHMI DEEPAK</a:t>
            </a:r>
          </a:p>
          <a:p>
            <a:pPr marL="36900" lvl="0" indent="0">
              <a:buNone/>
            </a:pPr>
            <a:r>
              <a:rPr lang="en-US" sz="2000" dirty="0"/>
              <a:t>QUALIFICATION   :  B-TECH</a:t>
            </a:r>
          </a:p>
          <a:p>
            <a:pPr marL="36900" lvl="0" indent="0">
              <a:buNone/>
            </a:pPr>
            <a:r>
              <a:rPr lang="en-US" sz="2000" dirty="0"/>
              <a:t>BRANCH                 :   ECE</a:t>
            </a:r>
          </a:p>
          <a:p>
            <a:pPr marL="36900" indent="0">
              <a:buNone/>
            </a:pPr>
            <a:r>
              <a:rPr lang="en-US" sz="2000" dirty="0"/>
              <a:t>EXPERIENCE          :   FRESHER</a:t>
            </a:r>
          </a:p>
          <a:p>
            <a:pPr marL="36900" indent="0">
              <a:buNone/>
            </a:pPr>
            <a:endParaRPr lang="en-US" sz="2000" dirty="0"/>
          </a:p>
          <a:p>
            <a:pPr marL="36900" lvl="0" indent="0">
              <a:buNone/>
            </a:pPr>
            <a:endParaRPr lang="en-US" sz="2000" dirty="0"/>
          </a:p>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A5758-36AF-40E0-90CE-F6AA481D4F43}"/>
              </a:ext>
            </a:extLst>
          </p:cNvPr>
          <p:cNvSpPr>
            <a:spLocks noGrp="1"/>
          </p:cNvSpPr>
          <p:nvPr>
            <p:ph type="title"/>
          </p:nvPr>
        </p:nvSpPr>
        <p:spPr>
          <a:xfrm>
            <a:off x="832514" y="181607"/>
            <a:ext cx="10353762" cy="457201"/>
          </a:xfrm>
        </p:spPr>
        <p:txBody>
          <a:bodyPr>
            <a:noAutofit/>
          </a:bodyPr>
          <a:lstStyle/>
          <a:p>
            <a:pPr algn="l"/>
            <a:r>
              <a:rPr lang="en-IN" sz="2800" b="1" dirty="0">
                <a:effectLst/>
                <a:ea typeface="Calibri" panose="020F0502020204030204" pitchFamily="34" charset="0"/>
                <a:cs typeface="Segoe UI" panose="020B0502040204020203" pitchFamily="34" charset="0"/>
              </a:rPr>
              <a:t>Problem Statement of the Capstone Project:</a:t>
            </a:r>
            <a:endParaRPr lang="en-IN" sz="2800" dirty="0"/>
          </a:p>
        </p:txBody>
      </p:sp>
      <p:sp>
        <p:nvSpPr>
          <p:cNvPr id="3" name="Content Placeholder 2">
            <a:extLst>
              <a:ext uri="{FF2B5EF4-FFF2-40B4-BE49-F238E27FC236}">
                <a16:creationId xmlns:a16="http://schemas.microsoft.com/office/drawing/2014/main" id="{27E3FEA8-7CB2-4F86-825D-CD8AD6CF874F}"/>
              </a:ext>
            </a:extLst>
          </p:cNvPr>
          <p:cNvSpPr>
            <a:spLocks noGrp="1"/>
          </p:cNvSpPr>
          <p:nvPr>
            <p:ph idx="1"/>
          </p:nvPr>
        </p:nvSpPr>
        <p:spPr>
          <a:xfrm>
            <a:off x="832514" y="638808"/>
            <a:ext cx="10932765" cy="6037583"/>
          </a:xfrm>
        </p:spPr>
        <p:txBody>
          <a:bodyPr>
            <a:normAutofit/>
          </a:bodyPr>
          <a:lstStyle/>
          <a:p>
            <a:pPr>
              <a:lnSpc>
                <a:spcPct val="100000"/>
              </a:lnSpc>
            </a:pPr>
            <a:r>
              <a:rPr lang="en-US" sz="1800" b="1" dirty="0"/>
              <a:t>Overview:</a:t>
            </a:r>
            <a:br>
              <a:rPr lang="en-US" sz="1600" dirty="0"/>
            </a:br>
            <a:r>
              <a:rPr lang="en-US" sz="1600" dirty="0"/>
              <a:t>The goal of this project is to automate key functionalities and processes on the </a:t>
            </a:r>
            <a:r>
              <a:rPr lang="en-US" sz="1600" b="1" dirty="0" err="1"/>
              <a:t>NOPCommerce</a:t>
            </a:r>
            <a:r>
              <a:rPr lang="en-US" sz="1600" b="1" dirty="0"/>
              <a:t> demo website</a:t>
            </a:r>
            <a:r>
              <a:rPr lang="en-US" sz="1600" dirty="0"/>
              <a:t> (</a:t>
            </a:r>
            <a:r>
              <a:rPr lang="en-US" sz="1600" dirty="0">
                <a:hlinkClick r:id="rId2"/>
              </a:rPr>
              <a:t>https://demo.nopcommerce.com/</a:t>
            </a:r>
            <a:r>
              <a:rPr lang="en-US" sz="1600" dirty="0"/>
              <a:t>). </a:t>
            </a:r>
            <a:r>
              <a:rPr lang="en-US" sz="1600" dirty="0" err="1"/>
              <a:t>NOPCommerce</a:t>
            </a:r>
            <a:r>
              <a:rPr lang="en-US" sz="1600" dirty="0"/>
              <a:t> is an open-source eCommerce solution, and this demo site is frequently used to showcase the platform’s capabilities. Manual testing of the </a:t>
            </a:r>
            <a:r>
              <a:rPr lang="en-US" sz="1600" dirty="0" err="1"/>
              <a:t>demo.nopcommerce</a:t>
            </a:r>
            <a:r>
              <a:rPr lang="en-US" sz="1600" dirty="0"/>
              <a:t> e-commerce website is time-consuming and prone to errors, especially with frequent updates and feature changes. The project aims to automate key functionalities like user registration, login, product search, add to cart, and checkout using Java and Selenium Web Driver. Automation helps improve test accuracy, reduce testing time, and ensure consistent validation across multiple test cycles. The challenge includes handling dynamic elements, implementing waits, managing test data, and generating reports to support efficient and reliable testing.</a:t>
            </a:r>
          </a:p>
          <a:p>
            <a:pPr>
              <a:lnSpc>
                <a:spcPct val="100000"/>
              </a:lnSpc>
            </a:pPr>
            <a:r>
              <a:rPr lang="en-US" sz="1800" b="1" dirty="0"/>
              <a:t>Objective:</a:t>
            </a:r>
            <a:br>
              <a:rPr lang="en-US" sz="1600" dirty="0"/>
            </a:br>
            <a:r>
              <a:rPr lang="en-US" sz="1600" dirty="0"/>
              <a:t>To automate the critical features of the </a:t>
            </a:r>
            <a:r>
              <a:rPr lang="en-US" sz="1600" dirty="0" err="1"/>
              <a:t>NOPCommerce</a:t>
            </a:r>
            <a:r>
              <a:rPr lang="en-US" sz="1600" dirty="0"/>
              <a:t> demo website to ensure comprehensive testing and efficient operation. The automation will cover:</a:t>
            </a:r>
          </a:p>
          <a:p>
            <a:pPr>
              <a:lnSpc>
                <a:spcPct val="100000"/>
              </a:lnSpc>
              <a:buFont typeface="+mj-lt"/>
              <a:buAutoNum type="arabicPeriod"/>
            </a:pPr>
            <a:r>
              <a:rPr lang="en-US" sz="1600" b="1" dirty="0"/>
              <a:t>Functional Tests:</a:t>
            </a:r>
            <a:r>
              <a:rPr lang="en-US" sz="1600" dirty="0"/>
              <a:t> Automated checks for user </a:t>
            </a:r>
            <a:r>
              <a:rPr lang="en-US" sz="1600" dirty="0" err="1"/>
              <a:t>registeration</a:t>
            </a:r>
            <a:r>
              <a:rPr lang="en-US" sz="1600" dirty="0"/>
              <a:t>, login, product search, cart functionality, checkout process, and order placement.</a:t>
            </a:r>
          </a:p>
          <a:p>
            <a:pPr>
              <a:lnSpc>
                <a:spcPct val="100000"/>
              </a:lnSpc>
              <a:buFont typeface="+mj-lt"/>
              <a:buAutoNum type="arabicPeriod"/>
            </a:pPr>
            <a:r>
              <a:rPr lang="en-US" sz="1600" b="1" dirty="0"/>
              <a:t>Cross-Browser Testing:</a:t>
            </a:r>
            <a:r>
              <a:rPr lang="en-US" sz="1600" dirty="0"/>
              <a:t> Ensure the website performs consistently across different browsers (Chrome, Firefox, Edge, Safari).</a:t>
            </a:r>
          </a:p>
          <a:p>
            <a:pPr>
              <a:lnSpc>
                <a:spcPct val="100000"/>
              </a:lnSpc>
              <a:buFont typeface="+mj-lt"/>
              <a:buAutoNum type="arabicPeriod"/>
            </a:pPr>
            <a:r>
              <a:rPr lang="en-US" sz="1600" b="1" dirty="0"/>
              <a:t>Load Testing:</a:t>
            </a:r>
            <a:r>
              <a:rPr lang="en-US" sz="1600" dirty="0"/>
              <a:t> Automate performance tests to assess how the website handles multiple concurrent users and transactions.</a:t>
            </a:r>
          </a:p>
          <a:p>
            <a:pPr>
              <a:lnSpc>
                <a:spcPct val="100000"/>
              </a:lnSpc>
            </a:pPr>
            <a:r>
              <a:rPr lang="en-US" sz="1800" b="1" dirty="0"/>
              <a:t>Proposed Automation Tools and Technologies:</a:t>
            </a:r>
          </a:p>
          <a:p>
            <a:pPr>
              <a:lnSpc>
                <a:spcPct val="100000"/>
              </a:lnSpc>
              <a:buFont typeface="Arial" panose="020B0604020202020204" pitchFamily="34" charset="0"/>
              <a:buChar char="•"/>
            </a:pPr>
            <a:r>
              <a:rPr lang="en-US" sz="1600" b="1" dirty="0"/>
              <a:t>Selenium</a:t>
            </a:r>
            <a:r>
              <a:rPr lang="en-US" sz="1600" dirty="0"/>
              <a:t> (for web automation).</a:t>
            </a:r>
          </a:p>
          <a:p>
            <a:pPr>
              <a:lnSpc>
                <a:spcPct val="100000"/>
              </a:lnSpc>
              <a:buFont typeface="Arial" panose="020B0604020202020204" pitchFamily="34" charset="0"/>
              <a:buChar char="•"/>
            </a:pPr>
            <a:r>
              <a:rPr lang="en-US" sz="1600" b="1" dirty="0"/>
              <a:t>TestNG</a:t>
            </a:r>
            <a:r>
              <a:rPr lang="en-US" sz="1600" dirty="0"/>
              <a:t> (for test management and reporting).</a:t>
            </a:r>
            <a:endParaRPr lang="en-US" sz="1600" b="1" dirty="0"/>
          </a:p>
          <a:p>
            <a:pPr>
              <a:lnSpc>
                <a:spcPct val="100000"/>
              </a:lnSpc>
            </a:pPr>
            <a:endParaRPr lang="en-US" sz="1600" dirty="0"/>
          </a:p>
          <a:p>
            <a:pPr>
              <a:lnSpc>
                <a:spcPct val="100000"/>
              </a:lnSpc>
            </a:pPr>
            <a:endParaRPr lang="en-US" sz="1600" dirty="0"/>
          </a:p>
          <a:p>
            <a:pPr>
              <a:lnSpc>
                <a:spcPct val="100000"/>
              </a:lnSpc>
            </a:pPr>
            <a:endParaRPr lang="en-IN" sz="1600" dirty="0"/>
          </a:p>
        </p:txBody>
      </p:sp>
    </p:spTree>
    <p:extLst>
      <p:ext uri="{BB962C8B-B14F-4D97-AF65-F5344CB8AC3E}">
        <p14:creationId xmlns:p14="http://schemas.microsoft.com/office/powerpoint/2010/main" val="4208640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3FEA8-7CB2-4F86-825D-CD8AD6CF874F}"/>
              </a:ext>
            </a:extLst>
          </p:cNvPr>
          <p:cNvSpPr>
            <a:spLocks noGrp="1"/>
          </p:cNvSpPr>
          <p:nvPr>
            <p:ph idx="1"/>
          </p:nvPr>
        </p:nvSpPr>
        <p:spPr>
          <a:xfrm>
            <a:off x="482238" y="400050"/>
            <a:ext cx="11486241" cy="6457950"/>
          </a:xfrm>
        </p:spPr>
        <p:txBody>
          <a:bodyPr>
            <a:noAutofit/>
          </a:bodyPr>
          <a:lstStyle/>
          <a:p>
            <a:pPr>
              <a:lnSpc>
                <a:spcPct val="100000"/>
              </a:lnSpc>
            </a:pPr>
            <a:r>
              <a:rPr lang="en-US" sz="1800" b="1" dirty="0"/>
              <a:t>Challenges in Manual Testing:</a:t>
            </a:r>
          </a:p>
          <a:p>
            <a:pPr>
              <a:lnSpc>
                <a:spcPct val="100000"/>
              </a:lnSpc>
              <a:buFont typeface="+mj-lt"/>
              <a:buAutoNum type="arabicPeriod"/>
            </a:pPr>
            <a:r>
              <a:rPr lang="en-US" sz="1600" b="1" dirty="0"/>
              <a:t>Takes a Lot of Time:</a:t>
            </a:r>
            <a:br>
              <a:rPr lang="en-US" sz="1600" dirty="0"/>
            </a:br>
            <a:r>
              <a:rPr lang="en-US" sz="1600" dirty="0"/>
              <a:t>Manually repeating tests This becomes especially time-consuming when testing multiple scenarios after every update.</a:t>
            </a:r>
          </a:p>
          <a:p>
            <a:pPr>
              <a:lnSpc>
                <a:spcPct val="100000"/>
              </a:lnSpc>
              <a:buFont typeface="+mj-lt"/>
              <a:buAutoNum type="arabicPeriod"/>
            </a:pPr>
            <a:r>
              <a:rPr lang="en-US" sz="1600" b="1" dirty="0"/>
              <a:t>Human Mistakes:</a:t>
            </a:r>
            <a:br>
              <a:rPr lang="en-US" sz="1600" dirty="0"/>
            </a:br>
            <a:r>
              <a:rPr lang="en-US" sz="1600" dirty="0"/>
              <a:t>Testers may accidentally skip steps or enter incorrect data. This can lead to inaccurate results and missed bugs.</a:t>
            </a:r>
          </a:p>
          <a:p>
            <a:pPr>
              <a:lnSpc>
                <a:spcPct val="100000"/>
              </a:lnSpc>
              <a:buFont typeface="+mj-lt"/>
              <a:buAutoNum type="arabicPeriod"/>
            </a:pPr>
            <a:r>
              <a:rPr lang="en-US" sz="1600" b="1" dirty="0"/>
              <a:t>Hard to Keep Track:</a:t>
            </a:r>
            <a:br>
              <a:rPr lang="en-US" sz="1600" dirty="0"/>
            </a:br>
            <a:r>
              <a:rPr lang="en-US" sz="1600" dirty="0"/>
              <a:t>As more features are added, updating a growing number of test cases becomes difficult. This can result in overlooked or incomplete tests.</a:t>
            </a:r>
          </a:p>
          <a:p>
            <a:pPr>
              <a:lnSpc>
                <a:spcPct val="100000"/>
              </a:lnSpc>
            </a:pPr>
            <a:r>
              <a:rPr lang="en-US" sz="1800" b="1" dirty="0"/>
              <a:t>Challenges in Automation (Using Selenium and TestNG):</a:t>
            </a:r>
          </a:p>
          <a:p>
            <a:pPr>
              <a:lnSpc>
                <a:spcPct val="100000"/>
              </a:lnSpc>
              <a:buFont typeface="+mj-lt"/>
              <a:buAutoNum type="arabicPeriod"/>
            </a:pPr>
            <a:r>
              <a:rPr lang="en-US" sz="1600" b="1" dirty="0"/>
              <a:t>Dealing with Changing Elements:</a:t>
            </a:r>
            <a:br>
              <a:rPr lang="en-US" sz="1600" dirty="0"/>
            </a:br>
            <a:r>
              <a:rPr lang="en-US" sz="1600" dirty="0"/>
              <a:t>Web elements (buttons, product listings, etc.) often change dynamically. Writing flexible scripts that work despite these changes is tricky.</a:t>
            </a:r>
          </a:p>
          <a:p>
            <a:pPr>
              <a:lnSpc>
                <a:spcPct val="100000"/>
              </a:lnSpc>
              <a:buFont typeface="+mj-lt"/>
              <a:buAutoNum type="arabicPeriod"/>
            </a:pPr>
            <a:r>
              <a:rPr lang="en-US" sz="1600" b="1" dirty="0"/>
              <a:t>Waiting for Things to Load:</a:t>
            </a:r>
            <a:br>
              <a:rPr lang="en-US" sz="1600" dirty="0"/>
            </a:br>
            <a:r>
              <a:rPr lang="en-US" sz="1600" dirty="0"/>
              <a:t>Automation scripts need to wait for elements to load before interacting. If done incorrectly, tests may fail due to slow loading times.</a:t>
            </a:r>
          </a:p>
          <a:p>
            <a:pPr>
              <a:lnSpc>
                <a:spcPct val="100000"/>
              </a:lnSpc>
              <a:buFont typeface="+mj-lt"/>
              <a:buAutoNum type="arabicPeriod"/>
            </a:pPr>
            <a:r>
              <a:rPr lang="en-US" sz="1600" b="1" dirty="0"/>
              <a:t>Managing Test Data:</a:t>
            </a:r>
            <a:br>
              <a:rPr lang="en-US" sz="1600" dirty="0"/>
            </a:br>
            <a:r>
              <a:rPr lang="en-US" sz="1600" dirty="0"/>
              <a:t>Test data must be well-organized, especially when testing with multiple users or products. Keeping this data accurate is challenging.</a:t>
            </a:r>
          </a:p>
          <a:p>
            <a:pPr>
              <a:lnSpc>
                <a:spcPct val="100000"/>
              </a:lnSpc>
              <a:buFont typeface="+mj-lt"/>
              <a:buAutoNum type="arabicPeriod"/>
            </a:pPr>
            <a:r>
              <a:rPr lang="en-US" sz="1600" b="1" dirty="0"/>
              <a:t>Testing on Different Browsers:</a:t>
            </a:r>
            <a:br>
              <a:rPr lang="en-US" sz="1600" dirty="0"/>
            </a:br>
            <a:r>
              <a:rPr lang="en-US" sz="1600" dirty="0"/>
              <a:t>The website must work across multiple browsers (Chrome, Firefox, etc.). </a:t>
            </a:r>
          </a:p>
          <a:p>
            <a:pPr>
              <a:lnSpc>
                <a:spcPct val="100000"/>
              </a:lnSpc>
              <a:buFont typeface="+mj-lt"/>
              <a:buAutoNum type="arabicPeriod"/>
            </a:pPr>
            <a:r>
              <a:rPr lang="en-US" sz="1600" b="1" dirty="0"/>
              <a:t>Generating Reports:</a:t>
            </a:r>
            <a:br>
              <a:rPr lang="en-US" sz="1600" dirty="0"/>
            </a:br>
            <a:r>
              <a:rPr lang="en-US" sz="1600" dirty="0"/>
              <a:t>After running automated tests, generating clear and comprehensive reports is essential. Customizing these reports to show useful insights requires additional effort.</a:t>
            </a:r>
          </a:p>
          <a:p>
            <a:pPr marL="36900" indent="0">
              <a:lnSpc>
                <a:spcPct val="100000"/>
              </a:lnSpc>
              <a:buNone/>
            </a:pPr>
            <a:endParaRPr lang="en-US" sz="2000" dirty="0"/>
          </a:p>
        </p:txBody>
      </p:sp>
    </p:spTree>
    <p:extLst>
      <p:ext uri="{BB962C8B-B14F-4D97-AF65-F5344CB8AC3E}">
        <p14:creationId xmlns:p14="http://schemas.microsoft.com/office/powerpoint/2010/main" val="80886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E8D074-D4F7-49BA-8414-C4BE4F273269}"/>
              </a:ext>
            </a:extLst>
          </p:cNvPr>
          <p:cNvSpPr>
            <a:spLocks noGrp="1"/>
          </p:cNvSpPr>
          <p:nvPr>
            <p:ph idx="1"/>
          </p:nvPr>
        </p:nvSpPr>
        <p:spPr>
          <a:xfrm>
            <a:off x="0" y="146051"/>
            <a:ext cx="12324079" cy="859790"/>
          </a:xfrm>
        </p:spPr>
        <p:txBody>
          <a:bodyPr/>
          <a:lstStyle/>
          <a:p>
            <a:pPr marL="36900" indent="0" algn="ctr">
              <a:buNone/>
            </a:pPr>
            <a:r>
              <a:rPr lang="en-IN" b="1" u="sng" dirty="0"/>
              <a:t>Manual Test Cases for End To End Test Cases</a:t>
            </a:r>
          </a:p>
          <a:p>
            <a:endParaRPr lang="en-IN" dirty="0"/>
          </a:p>
        </p:txBody>
      </p:sp>
      <p:pic>
        <p:nvPicPr>
          <p:cNvPr id="5" name="Picture 4">
            <a:extLst>
              <a:ext uri="{FF2B5EF4-FFF2-40B4-BE49-F238E27FC236}">
                <a16:creationId xmlns:a16="http://schemas.microsoft.com/office/drawing/2014/main" id="{CE08F840-5912-4BB7-9403-DE645D575B45}"/>
              </a:ext>
            </a:extLst>
          </p:cNvPr>
          <p:cNvPicPr>
            <a:picLocks noChangeAspect="1"/>
          </p:cNvPicPr>
          <p:nvPr/>
        </p:nvPicPr>
        <p:blipFill>
          <a:blip r:embed="rId2"/>
          <a:stretch>
            <a:fillRect/>
          </a:stretch>
        </p:blipFill>
        <p:spPr>
          <a:xfrm>
            <a:off x="0" y="660400"/>
            <a:ext cx="12192000" cy="6197600"/>
          </a:xfrm>
          <a:prstGeom prst="rect">
            <a:avLst/>
          </a:prstGeom>
        </p:spPr>
      </p:pic>
    </p:spTree>
    <p:extLst>
      <p:ext uri="{BB962C8B-B14F-4D97-AF65-F5344CB8AC3E}">
        <p14:creationId xmlns:p14="http://schemas.microsoft.com/office/powerpoint/2010/main" val="2571061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8B2F05-086B-493C-9313-325429035C8C}"/>
              </a:ext>
            </a:extLst>
          </p:cNvPr>
          <p:cNvSpPr>
            <a:spLocks noGrp="1"/>
          </p:cNvSpPr>
          <p:nvPr>
            <p:ph idx="1"/>
          </p:nvPr>
        </p:nvSpPr>
        <p:spPr>
          <a:xfrm>
            <a:off x="-94572" y="0"/>
            <a:ext cx="12192000" cy="626110"/>
          </a:xfrm>
        </p:spPr>
        <p:txBody>
          <a:bodyPr>
            <a:normAutofit fontScale="92500" lnSpcReduction="10000"/>
          </a:bodyPr>
          <a:lstStyle/>
          <a:p>
            <a:pPr marL="36900" indent="0" algn="ctr">
              <a:buNone/>
            </a:pPr>
            <a:r>
              <a:rPr lang="en-IN" sz="3200" u="sng" dirty="0">
                <a:ln>
                  <a:solidFill>
                    <a:schemeClr val="tx1">
                      <a:lumMod val="75000"/>
                    </a:schemeClr>
                  </a:solidFill>
                </a:ln>
                <a:solidFill>
                  <a:schemeClr val="tx1"/>
                </a:solidFill>
                <a:effectLst/>
              </a:rPr>
              <a:t>Test Case 1</a:t>
            </a:r>
          </a:p>
          <a:p>
            <a:endParaRPr lang="en-IN" dirty="0"/>
          </a:p>
          <a:p>
            <a:endParaRPr lang="en-IN" dirty="0"/>
          </a:p>
        </p:txBody>
      </p:sp>
      <p:pic>
        <p:nvPicPr>
          <p:cNvPr id="7" name="Picture 6">
            <a:extLst>
              <a:ext uri="{FF2B5EF4-FFF2-40B4-BE49-F238E27FC236}">
                <a16:creationId xmlns:a16="http://schemas.microsoft.com/office/drawing/2014/main" id="{03DE5DE2-9316-4F2C-B793-548D1BF346A7}"/>
              </a:ext>
            </a:extLst>
          </p:cNvPr>
          <p:cNvPicPr>
            <a:picLocks noChangeAspect="1"/>
          </p:cNvPicPr>
          <p:nvPr/>
        </p:nvPicPr>
        <p:blipFill rotWithShape="1">
          <a:blip r:embed="rId2"/>
          <a:srcRect t="25111"/>
          <a:stretch/>
        </p:blipFill>
        <p:spPr>
          <a:xfrm>
            <a:off x="94572" y="2404112"/>
            <a:ext cx="5716948" cy="4393564"/>
          </a:xfrm>
          <a:prstGeom prst="rect">
            <a:avLst/>
          </a:prstGeom>
        </p:spPr>
      </p:pic>
      <p:pic>
        <p:nvPicPr>
          <p:cNvPr id="9" name="Picture 8">
            <a:extLst>
              <a:ext uri="{FF2B5EF4-FFF2-40B4-BE49-F238E27FC236}">
                <a16:creationId xmlns:a16="http://schemas.microsoft.com/office/drawing/2014/main" id="{0788CB64-A34A-4359-AEB4-929701DD5A5A}"/>
              </a:ext>
            </a:extLst>
          </p:cNvPr>
          <p:cNvPicPr>
            <a:picLocks noChangeAspect="1"/>
          </p:cNvPicPr>
          <p:nvPr/>
        </p:nvPicPr>
        <p:blipFill>
          <a:blip r:embed="rId3"/>
          <a:stretch>
            <a:fillRect/>
          </a:stretch>
        </p:blipFill>
        <p:spPr>
          <a:xfrm>
            <a:off x="222798" y="624207"/>
            <a:ext cx="11776162" cy="1519553"/>
          </a:xfrm>
          <a:prstGeom prst="rect">
            <a:avLst/>
          </a:prstGeom>
        </p:spPr>
      </p:pic>
      <p:pic>
        <p:nvPicPr>
          <p:cNvPr id="11" name="Picture 10">
            <a:extLst>
              <a:ext uri="{FF2B5EF4-FFF2-40B4-BE49-F238E27FC236}">
                <a16:creationId xmlns:a16="http://schemas.microsoft.com/office/drawing/2014/main" id="{C032C6F5-2B33-4EF8-BC8A-C15A85573DFF}"/>
              </a:ext>
            </a:extLst>
          </p:cNvPr>
          <p:cNvPicPr>
            <a:picLocks noChangeAspect="1"/>
          </p:cNvPicPr>
          <p:nvPr/>
        </p:nvPicPr>
        <p:blipFill rotWithShape="1">
          <a:blip r:embed="rId4"/>
          <a:srcRect l="13208" t="7571" b="7929"/>
          <a:stretch/>
        </p:blipFill>
        <p:spPr>
          <a:xfrm>
            <a:off x="6478947" y="2404111"/>
            <a:ext cx="5618481" cy="4393564"/>
          </a:xfrm>
          <a:prstGeom prst="rect">
            <a:avLst/>
          </a:prstGeom>
        </p:spPr>
      </p:pic>
    </p:spTree>
    <p:extLst>
      <p:ext uri="{BB962C8B-B14F-4D97-AF65-F5344CB8AC3E}">
        <p14:creationId xmlns:p14="http://schemas.microsoft.com/office/powerpoint/2010/main" val="1203593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62268C-818F-482D-AAEC-CB2A74427984}"/>
              </a:ext>
            </a:extLst>
          </p:cNvPr>
          <p:cNvSpPr>
            <a:spLocks noGrp="1"/>
          </p:cNvSpPr>
          <p:nvPr>
            <p:ph idx="1"/>
          </p:nvPr>
        </p:nvSpPr>
        <p:spPr>
          <a:xfrm>
            <a:off x="294642" y="1456691"/>
            <a:ext cx="11897358" cy="819150"/>
          </a:xfrm>
        </p:spPr>
        <p:txBody>
          <a:bodyPr>
            <a:normAutofit/>
          </a:bodyPr>
          <a:lstStyle/>
          <a:p>
            <a:pPr marL="36900" indent="0" algn="ctr">
              <a:buNone/>
            </a:pPr>
            <a:r>
              <a:rPr lang="en-IN" sz="2400" u="sng" dirty="0"/>
              <a:t>Generated Reports</a:t>
            </a:r>
          </a:p>
        </p:txBody>
      </p:sp>
      <p:pic>
        <p:nvPicPr>
          <p:cNvPr id="4" name="Picture 3">
            <a:extLst>
              <a:ext uri="{FF2B5EF4-FFF2-40B4-BE49-F238E27FC236}">
                <a16:creationId xmlns:a16="http://schemas.microsoft.com/office/drawing/2014/main" id="{C81058DD-D6B2-443A-8EB1-1373D07194DD}"/>
              </a:ext>
            </a:extLst>
          </p:cNvPr>
          <p:cNvPicPr>
            <a:picLocks noChangeAspect="1"/>
          </p:cNvPicPr>
          <p:nvPr/>
        </p:nvPicPr>
        <p:blipFill rotWithShape="1">
          <a:blip r:embed="rId2"/>
          <a:srcRect b="27884"/>
          <a:stretch/>
        </p:blipFill>
        <p:spPr>
          <a:xfrm>
            <a:off x="513383" y="1981200"/>
            <a:ext cx="11165234" cy="4724400"/>
          </a:xfrm>
          <a:prstGeom prst="rect">
            <a:avLst/>
          </a:prstGeom>
        </p:spPr>
      </p:pic>
      <p:pic>
        <p:nvPicPr>
          <p:cNvPr id="5" name="Picture 4">
            <a:extLst>
              <a:ext uri="{FF2B5EF4-FFF2-40B4-BE49-F238E27FC236}">
                <a16:creationId xmlns:a16="http://schemas.microsoft.com/office/drawing/2014/main" id="{59C7AD46-5CD9-4248-BD1E-2AC2386BEDD2}"/>
              </a:ext>
            </a:extLst>
          </p:cNvPr>
          <p:cNvPicPr>
            <a:picLocks noChangeAspect="1"/>
          </p:cNvPicPr>
          <p:nvPr/>
        </p:nvPicPr>
        <p:blipFill>
          <a:blip r:embed="rId3"/>
          <a:stretch>
            <a:fillRect/>
          </a:stretch>
        </p:blipFill>
        <p:spPr>
          <a:xfrm>
            <a:off x="660283" y="172720"/>
            <a:ext cx="11018334" cy="1121411"/>
          </a:xfrm>
          <a:prstGeom prst="rect">
            <a:avLst/>
          </a:prstGeom>
        </p:spPr>
      </p:pic>
    </p:spTree>
    <p:extLst>
      <p:ext uri="{BB962C8B-B14F-4D97-AF65-F5344CB8AC3E}">
        <p14:creationId xmlns:p14="http://schemas.microsoft.com/office/powerpoint/2010/main" val="1355215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FF0A3D-EDF2-4328-89AA-223AFCF2D60D}"/>
              </a:ext>
            </a:extLst>
          </p:cNvPr>
          <p:cNvSpPr>
            <a:spLocks noGrp="1"/>
          </p:cNvSpPr>
          <p:nvPr>
            <p:ph idx="1"/>
          </p:nvPr>
        </p:nvSpPr>
        <p:spPr>
          <a:xfrm>
            <a:off x="0" y="1"/>
            <a:ext cx="12070079" cy="650240"/>
          </a:xfrm>
        </p:spPr>
        <p:txBody>
          <a:bodyPr>
            <a:normAutofit fontScale="92500" lnSpcReduction="20000"/>
          </a:bodyPr>
          <a:lstStyle/>
          <a:p>
            <a:pPr marL="36900" indent="0" algn="ctr">
              <a:buNone/>
            </a:pPr>
            <a:r>
              <a:rPr lang="en-IN" sz="3500" u="sng" dirty="0">
                <a:ln>
                  <a:solidFill>
                    <a:schemeClr val="tx1">
                      <a:lumMod val="75000"/>
                    </a:schemeClr>
                  </a:solidFill>
                </a:ln>
                <a:solidFill>
                  <a:schemeClr val="tx1"/>
                </a:solidFill>
                <a:effectLst/>
              </a:rPr>
              <a:t>Test Case 2</a:t>
            </a:r>
          </a:p>
          <a:p>
            <a:endParaRPr lang="en-IN" dirty="0"/>
          </a:p>
          <a:p>
            <a:endParaRPr lang="en-IN" dirty="0"/>
          </a:p>
          <a:p>
            <a:pPr marL="36900" indent="0">
              <a:buNone/>
            </a:pPr>
            <a:endParaRPr lang="en-IN" dirty="0"/>
          </a:p>
        </p:txBody>
      </p:sp>
      <p:pic>
        <p:nvPicPr>
          <p:cNvPr id="5" name="Picture 4">
            <a:extLst>
              <a:ext uri="{FF2B5EF4-FFF2-40B4-BE49-F238E27FC236}">
                <a16:creationId xmlns:a16="http://schemas.microsoft.com/office/drawing/2014/main" id="{399151A2-DC0B-41D4-8ECB-324CE2280EFC}"/>
              </a:ext>
            </a:extLst>
          </p:cNvPr>
          <p:cNvPicPr>
            <a:picLocks noChangeAspect="1"/>
          </p:cNvPicPr>
          <p:nvPr/>
        </p:nvPicPr>
        <p:blipFill>
          <a:blip r:embed="rId2"/>
          <a:stretch>
            <a:fillRect/>
          </a:stretch>
        </p:blipFill>
        <p:spPr>
          <a:xfrm>
            <a:off x="72389" y="936942"/>
            <a:ext cx="4733291" cy="4894897"/>
          </a:xfrm>
          <a:prstGeom prst="rect">
            <a:avLst/>
          </a:prstGeom>
        </p:spPr>
      </p:pic>
      <p:pic>
        <p:nvPicPr>
          <p:cNvPr id="7" name="Picture 6">
            <a:extLst>
              <a:ext uri="{FF2B5EF4-FFF2-40B4-BE49-F238E27FC236}">
                <a16:creationId xmlns:a16="http://schemas.microsoft.com/office/drawing/2014/main" id="{E0E1164B-E736-4BD5-9E63-A5A29B1A2E1B}"/>
              </a:ext>
            </a:extLst>
          </p:cNvPr>
          <p:cNvPicPr>
            <a:picLocks noChangeAspect="1"/>
          </p:cNvPicPr>
          <p:nvPr/>
        </p:nvPicPr>
        <p:blipFill rotWithShape="1">
          <a:blip r:embed="rId3"/>
          <a:srcRect l="25404"/>
          <a:stretch/>
        </p:blipFill>
        <p:spPr>
          <a:xfrm>
            <a:off x="5445760" y="843757"/>
            <a:ext cx="6380480" cy="1962150"/>
          </a:xfrm>
          <a:prstGeom prst="rect">
            <a:avLst/>
          </a:prstGeom>
        </p:spPr>
      </p:pic>
      <p:pic>
        <p:nvPicPr>
          <p:cNvPr id="9" name="Picture 8">
            <a:extLst>
              <a:ext uri="{FF2B5EF4-FFF2-40B4-BE49-F238E27FC236}">
                <a16:creationId xmlns:a16="http://schemas.microsoft.com/office/drawing/2014/main" id="{8F9FC95F-1748-4656-8A74-17338F3DA41A}"/>
              </a:ext>
            </a:extLst>
          </p:cNvPr>
          <p:cNvPicPr>
            <a:picLocks noChangeAspect="1"/>
          </p:cNvPicPr>
          <p:nvPr/>
        </p:nvPicPr>
        <p:blipFill>
          <a:blip r:embed="rId4"/>
          <a:stretch>
            <a:fillRect/>
          </a:stretch>
        </p:blipFill>
        <p:spPr>
          <a:xfrm>
            <a:off x="5039360" y="3134360"/>
            <a:ext cx="7152640" cy="3263107"/>
          </a:xfrm>
          <a:prstGeom prst="rect">
            <a:avLst/>
          </a:prstGeom>
        </p:spPr>
      </p:pic>
    </p:spTree>
    <p:extLst>
      <p:ext uri="{BB962C8B-B14F-4D97-AF65-F5344CB8AC3E}">
        <p14:creationId xmlns:p14="http://schemas.microsoft.com/office/powerpoint/2010/main" val="1600821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035A6D4-BAF1-4C4F-B791-95409CB4EE23}"/>
              </a:ext>
            </a:extLst>
          </p:cNvPr>
          <p:cNvPicPr>
            <a:picLocks noGrp="1" noChangeAspect="1"/>
          </p:cNvPicPr>
          <p:nvPr>
            <p:ph idx="1"/>
          </p:nvPr>
        </p:nvPicPr>
        <p:blipFill rotWithShape="1">
          <a:blip r:embed="rId2"/>
          <a:srcRect l="-849" t="-277" r="20204" b="277"/>
          <a:stretch/>
        </p:blipFill>
        <p:spPr>
          <a:xfrm>
            <a:off x="264161" y="2123440"/>
            <a:ext cx="11673839" cy="4556900"/>
          </a:xfrm>
        </p:spPr>
      </p:pic>
      <p:sp>
        <p:nvSpPr>
          <p:cNvPr id="7" name="TextBox 6">
            <a:extLst>
              <a:ext uri="{FF2B5EF4-FFF2-40B4-BE49-F238E27FC236}">
                <a16:creationId xmlns:a16="http://schemas.microsoft.com/office/drawing/2014/main" id="{F4F4085E-7BAA-4F6E-B39B-989EBAD4E9E2}"/>
              </a:ext>
            </a:extLst>
          </p:cNvPr>
          <p:cNvSpPr txBox="1"/>
          <p:nvPr/>
        </p:nvSpPr>
        <p:spPr>
          <a:xfrm>
            <a:off x="0" y="1534160"/>
            <a:ext cx="11795760" cy="800219"/>
          </a:xfrm>
          <a:prstGeom prst="rect">
            <a:avLst/>
          </a:prstGeom>
          <a:noFill/>
        </p:spPr>
        <p:txBody>
          <a:bodyPr wrap="square" rtlCol="0">
            <a:spAutoFit/>
          </a:bodyPr>
          <a:lstStyle/>
          <a:p>
            <a:pPr algn="ctr"/>
            <a:r>
              <a:rPr lang="en-IN" sz="2800" b="1" u="sng" dirty="0"/>
              <a:t>Generated Reports</a:t>
            </a:r>
          </a:p>
          <a:p>
            <a:pPr algn="ctr"/>
            <a:endParaRPr lang="en-IN" dirty="0"/>
          </a:p>
        </p:txBody>
      </p:sp>
      <p:pic>
        <p:nvPicPr>
          <p:cNvPr id="8" name="Picture 7">
            <a:extLst>
              <a:ext uri="{FF2B5EF4-FFF2-40B4-BE49-F238E27FC236}">
                <a16:creationId xmlns:a16="http://schemas.microsoft.com/office/drawing/2014/main" id="{33EAAE2D-D45B-4CA6-85B2-483B1BD33416}"/>
              </a:ext>
            </a:extLst>
          </p:cNvPr>
          <p:cNvPicPr>
            <a:picLocks noChangeAspect="1"/>
          </p:cNvPicPr>
          <p:nvPr/>
        </p:nvPicPr>
        <p:blipFill>
          <a:blip r:embed="rId3"/>
          <a:stretch>
            <a:fillRect/>
          </a:stretch>
        </p:blipFill>
        <p:spPr>
          <a:xfrm>
            <a:off x="660283" y="172720"/>
            <a:ext cx="11018334" cy="1121411"/>
          </a:xfrm>
          <a:prstGeom prst="rect">
            <a:avLst/>
          </a:prstGeom>
        </p:spPr>
      </p:pic>
    </p:spTree>
    <p:extLst>
      <p:ext uri="{BB962C8B-B14F-4D97-AF65-F5344CB8AC3E}">
        <p14:creationId xmlns:p14="http://schemas.microsoft.com/office/powerpoint/2010/main" val="654266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{DF264699-2282-450A-A46A-F8FDDC8E047A}tf55705232_win32</Template>
  <TotalTime>162</TotalTime>
  <Words>781</Words>
  <Application>Microsoft Office PowerPoint</Application>
  <PresentationFormat>Widescreen</PresentationFormat>
  <Paragraphs>53</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Nova</vt:lpstr>
      <vt:lpstr>Calibri</vt:lpstr>
      <vt:lpstr>Goudy Old Style</vt:lpstr>
      <vt:lpstr>Neue Machina</vt:lpstr>
      <vt:lpstr>Wingdings 2</vt:lpstr>
      <vt:lpstr>SlateVTI</vt:lpstr>
      <vt:lpstr>AUTOMATION  PROJECT</vt:lpstr>
      <vt:lpstr> </vt:lpstr>
      <vt:lpstr>Problem Statement of the Capstone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AUTOMATION  PROJECT</dc:title>
  <dc:creator>pavan sai reddy yellasiri</dc:creator>
  <cp:lastModifiedBy>pavan sai reddy yellasiri</cp:lastModifiedBy>
  <cp:revision>18</cp:revision>
  <dcterms:created xsi:type="dcterms:W3CDTF">2025-09-07T19:22:56Z</dcterms:created>
  <dcterms:modified xsi:type="dcterms:W3CDTF">2025-09-07T22:05:32Z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