
<file path=[Content_Types].xml><?xml version="1.0" encoding="utf-8"?>
<Types xmlns="http://schemas.openxmlformats.org/package/2006/content-types">
  <Default Extension="xml" ContentType="application/xml"/>
  <Default Extension="jpeg" ContentType="image/jpeg"/>
  <Default Extension="JPG" ContentType="image/.jpg"/>
  <Default Extension="rels" ContentType="application/vnd.openxmlformats-package.relationshi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3"/>
  </p:notesMasterIdLst>
  <p:sldIdLst>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customXml" Target="../customXml/item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notesMaster" Target="notesMasters/notesMaster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70"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1048671"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fld>
            <a:endParaRPr lang="en-IN"/>
          </a:p>
        </p:txBody>
      </p:sp>
      <p:sp>
        <p:nvSpPr>
          <p:cNvPr id="1048672"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1048673"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1048674"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1048675"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583"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a:p>
        </p:txBody>
      </p:sp>
      <p:sp>
        <p:nvSpPr>
          <p:cNvPr id="1048585"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1048586" name="Date Placeholder 7"/>
          <p:cNvSpPr>
            <a:spLocks noGrp="1"/>
          </p:cNvSpPr>
          <p:nvPr>
            <p:ph type="dt" sz="half" idx="10"/>
          </p:nvPr>
        </p:nvSpPr>
        <p:spPr/>
        <p:txBody>
          <a:bodyPr/>
          <a:lstStyle/>
          <a:p>
            <a:fld id="{ED291B17-9318-49DB-B28B-6E5994AE9581}" type="datetime1">
              <a:rPr lang="en-US" smtClean="0"/>
            </a:fld>
            <a:endParaRPr lang="en-US"/>
          </a:p>
        </p:txBody>
      </p:sp>
      <p:sp>
        <p:nvSpPr>
          <p:cNvPr id="1048587"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48588"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35" name="Title 1"/>
          <p:cNvSpPr>
            <a:spLocks noGrp="1"/>
          </p:cNvSpPr>
          <p:nvPr>
            <p:ph type="title"/>
          </p:nvPr>
        </p:nvSpPr>
        <p:spPr>
          <a:xfrm>
            <a:off x="581192" y="702156"/>
            <a:ext cx="11029616" cy="1013800"/>
          </a:xfrm>
        </p:spPr>
        <p:txBody>
          <a:bodyPr/>
          <a:lstStyle/>
          <a:p>
            <a:r>
              <a:rPr lang="en-US"/>
              <a:t>Click to edit Master title style</a:t>
            </a:r>
            <a:endParaRPr lang="en-US"/>
          </a:p>
        </p:txBody>
      </p:sp>
      <p:sp>
        <p:nvSpPr>
          <p:cNvPr id="1048636" name="Vertical Text Placeholder 2"/>
          <p:cNvSpPr>
            <a:spLocks noGrp="1"/>
          </p:cNvSpPr>
          <p:nvPr>
            <p:ph type="body" orient="vert" idx="1"/>
          </p:nvPr>
        </p:nvSpPr>
        <p:spPr/>
        <p:txBody>
          <a:bodyPr vert="eaVert" anchor="t"/>
          <a:lstStyle>
            <a:lvl1pPr algn="l"/>
            <a:lvl2pPr algn="l"/>
            <a:lvl3pPr algn="l"/>
            <a:lvl4pPr algn="l"/>
            <a:lvl5pPr algn="l"/>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37" name="Date Placeholder 3"/>
          <p:cNvSpPr>
            <a:spLocks noGrp="1"/>
          </p:cNvSpPr>
          <p:nvPr>
            <p:ph type="dt" sz="half" idx="10"/>
          </p:nvPr>
        </p:nvSpPr>
        <p:spPr/>
        <p:txBody>
          <a:bodyPr/>
          <a:lstStyle/>
          <a:p>
            <a:fld id="{2CED4963-E985-44C4-B8C4-FDD613B7C2F8}" type="datetime1">
              <a:rPr lang="en-US" smtClean="0"/>
            </a:fld>
            <a:endParaRPr lang="en-US"/>
          </a:p>
        </p:txBody>
      </p:sp>
      <p:sp>
        <p:nvSpPr>
          <p:cNvPr id="1048638"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39" name="Slide Number Placeholder 5"/>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1048620"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1"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a:p>
        </p:txBody>
      </p:sp>
      <p:sp>
        <p:nvSpPr>
          <p:cNvPr id="1048622"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23"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4"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5"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26" name="Date Placeholder 10"/>
          <p:cNvSpPr>
            <a:spLocks noGrp="1"/>
          </p:cNvSpPr>
          <p:nvPr>
            <p:ph type="dt" sz="half" idx="10"/>
          </p:nvPr>
        </p:nvSpPr>
        <p:spPr/>
        <p:txBody>
          <a:bodyPr/>
          <a:lstStyle/>
          <a:p>
            <a:fld id="{ED291B17-9318-49DB-B28B-6E5994AE9581}" type="datetime1">
              <a:rPr lang="en-US" smtClean="0"/>
            </a:fld>
            <a:endParaRPr lang="en-US"/>
          </a:p>
        </p:txBody>
      </p:sp>
      <p:sp>
        <p:nvSpPr>
          <p:cNvPr id="1048627"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28" name="Slide Number Placeholder 12"/>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95" name="Title 1"/>
          <p:cNvSpPr>
            <a:spLocks noGrp="1"/>
          </p:cNvSpPr>
          <p:nvPr>
            <p:ph type="title"/>
          </p:nvPr>
        </p:nvSpPr>
        <p:spPr>
          <a:xfrm>
            <a:off x="581192" y="702156"/>
            <a:ext cx="11029616" cy="1188720"/>
          </a:xfrm>
        </p:spPr>
        <p:txBody>
          <a:bodyPr/>
          <a:lstStyle/>
          <a:p>
            <a:r>
              <a:rPr lang="en-US"/>
              <a:t>Click to edit Master title style</a:t>
            </a:r>
            <a:endParaRPr lang="en-US"/>
          </a:p>
        </p:txBody>
      </p:sp>
      <p:sp>
        <p:nvSpPr>
          <p:cNvPr id="1048596" name="Content Placeholder 2"/>
          <p:cNvSpPr>
            <a:spLocks noGrp="1"/>
          </p:cNvSpPr>
          <p:nvPr>
            <p:ph idx="1"/>
          </p:nvPr>
        </p:nvSpPr>
        <p:spPr>
          <a:xfrm>
            <a:off x="581192" y="2340864"/>
            <a:ext cx="11029615" cy="3634486"/>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597" name="Date Placeholder 7"/>
          <p:cNvSpPr>
            <a:spLocks noGrp="1"/>
          </p:cNvSpPr>
          <p:nvPr>
            <p:ph type="dt" sz="half" idx="10"/>
          </p:nvPr>
        </p:nvSpPr>
        <p:spPr/>
        <p:txBody>
          <a:bodyPr/>
          <a:lstStyle/>
          <a:p>
            <a:fld id="{78DD82B9-B8EE-4375-B6FF-88FA6ABB15D9}" type="datetime1">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40"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41"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a:p>
        </p:txBody>
      </p:sp>
      <p:sp>
        <p:nvSpPr>
          <p:cNvPr id="1048642"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1048643" name="Date Placeholder 6"/>
          <p:cNvSpPr>
            <a:spLocks noGrp="1"/>
          </p:cNvSpPr>
          <p:nvPr>
            <p:ph type="dt" sz="half" idx="10"/>
          </p:nvPr>
        </p:nvSpPr>
        <p:spPr/>
        <p:txBody>
          <a:bodyPr/>
          <a:lstStyle/>
          <a:p>
            <a:fld id="{B2497495-0637-405E-AE64-5CC7506D51F5}" type="datetime1">
              <a:rPr lang="en-US" smtClean="0"/>
            </a:fld>
            <a:endParaRPr lang="en-US"/>
          </a:p>
        </p:txBody>
      </p:sp>
      <p:sp>
        <p:nvSpPr>
          <p:cNvPr id="1048644"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45"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46" name="Title 1"/>
          <p:cNvSpPr>
            <a:spLocks noGrp="1"/>
          </p:cNvSpPr>
          <p:nvPr>
            <p:ph type="title"/>
          </p:nvPr>
        </p:nvSpPr>
        <p:spPr>
          <a:xfrm>
            <a:off x="581193" y="729658"/>
            <a:ext cx="11029616" cy="988332"/>
          </a:xfrm>
        </p:spPr>
        <p:txBody>
          <a:bodyPr/>
          <a:lstStyle/>
          <a:p>
            <a:r>
              <a:rPr lang="en-US"/>
              <a:t>Click to edit Master title style</a:t>
            </a:r>
            <a:endParaRPr lang="en-US"/>
          </a:p>
        </p:txBody>
      </p:sp>
      <p:sp>
        <p:nvSpPr>
          <p:cNvPr id="1048647"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48"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49" name="Date Placeholder 4"/>
          <p:cNvSpPr>
            <a:spLocks noGrp="1"/>
          </p:cNvSpPr>
          <p:nvPr>
            <p:ph type="dt" sz="half" idx="10"/>
          </p:nvPr>
        </p:nvSpPr>
        <p:spPr/>
        <p:txBody>
          <a:bodyPr/>
          <a:lstStyle/>
          <a:p>
            <a:fld id="{7BFFD690-9426-415D-8B65-26881E07B2D4}" type="datetime1">
              <a:rPr lang="en-US" smtClean="0"/>
            </a:fld>
            <a:endParaRPr lang="en-US"/>
          </a:p>
        </p:txBody>
      </p:sp>
      <p:sp>
        <p:nvSpPr>
          <p:cNvPr id="1048650"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51"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48652" name="Title 1"/>
          <p:cNvSpPr>
            <a:spLocks noGrp="1"/>
          </p:cNvSpPr>
          <p:nvPr>
            <p:ph type="title"/>
          </p:nvPr>
        </p:nvSpPr>
        <p:spPr>
          <a:xfrm>
            <a:off x="581193" y="729658"/>
            <a:ext cx="11029616" cy="988332"/>
          </a:xfrm>
        </p:spPr>
        <p:txBody>
          <a:bodyPr/>
          <a:lstStyle/>
          <a:p>
            <a:r>
              <a:rPr lang="en-US"/>
              <a:t>Click to edit Master title style</a:t>
            </a:r>
            <a:endParaRPr lang="en-US"/>
          </a:p>
        </p:txBody>
      </p:sp>
      <p:sp>
        <p:nvSpPr>
          <p:cNvPr id="104865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04865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5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endParaRPr lang="en-US"/>
          </a:p>
        </p:txBody>
      </p:sp>
      <p:sp>
        <p:nvSpPr>
          <p:cNvPr id="104865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57" name="Date Placeholder 6"/>
          <p:cNvSpPr>
            <a:spLocks noGrp="1"/>
          </p:cNvSpPr>
          <p:nvPr>
            <p:ph type="dt" sz="half" idx="10"/>
          </p:nvPr>
        </p:nvSpPr>
        <p:spPr/>
        <p:txBody>
          <a:bodyPr/>
          <a:lstStyle/>
          <a:p>
            <a:fld id="{04C4989A-474C-40DE-95B9-011C28B71673}" type="datetime1">
              <a:rPr lang="en-US" smtClean="0"/>
            </a:fld>
            <a:endParaRPr lang="en-US"/>
          </a:p>
        </p:txBody>
      </p:sp>
      <p:sp>
        <p:nvSpPr>
          <p:cNvPr id="104865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59" name="Slide Number Placeholder 8"/>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16" name="Title 1"/>
          <p:cNvSpPr>
            <a:spLocks noGrp="1"/>
          </p:cNvSpPr>
          <p:nvPr>
            <p:ph type="title"/>
          </p:nvPr>
        </p:nvSpPr>
        <p:spPr>
          <a:xfrm>
            <a:off x="575894" y="729658"/>
            <a:ext cx="11029616" cy="988332"/>
          </a:xfrm>
        </p:spPr>
        <p:txBody>
          <a:bodyPr/>
          <a:lstStyle/>
          <a:p>
            <a:r>
              <a:rPr lang="en-US"/>
              <a:t>Click to edit Master title style</a:t>
            </a:r>
            <a:endParaRPr lang="en-US"/>
          </a:p>
        </p:txBody>
      </p:sp>
      <p:sp>
        <p:nvSpPr>
          <p:cNvPr id="1048617" name="Date Placeholder 2"/>
          <p:cNvSpPr>
            <a:spLocks noGrp="1"/>
          </p:cNvSpPr>
          <p:nvPr>
            <p:ph type="dt" sz="half" idx="10"/>
          </p:nvPr>
        </p:nvSpPr>
        <p:spPr/>
        <p:txBody>
          <a:bodyPr/>
          <a:lstStyle/>
          <a:p>
            <a:fld id="{5DB4ED54-5B5E-4A04-93D3-5772E3CE3818}" type="datetime1">
              <a:rPr lang="en-US" smtClean="0"/>
            </a:fld>
            <a:endParaRPr lang="en-US"/>
          </a:p>
        </p:txBody>
      </p:sp>
      <p:sp>
        <p:nvSpPr>
          <p:cNvPr id="1048618"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19" name="Slide Number Placeholder 4"/>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60" name="Date Placeholder 1"/>
          <p:cNvSpPr>
            <a:spLocks noGrp="1"/>
          </p:cNvSpPr>
          <p:nvPr>
            <p:ph type="dt" sz="half" idx="10"/>
          </p:nvPr>
        </p:nvSpPr>
        <p:spPr/>
        <p:txBody>
          <a:bodyPr/>
          <a:lstStyle/>
          <a:p>
            <a:fld id="{4EDE50D6-574B-40AF-946F-D52A04ADE379}" type="datetime1">
              <a:rPr lang="en-US" smtClean="0"/>
            </a:fld>
            <a:endParaRPr lang="en-US"/>
          </a:p>
        </p:txBody>
      </p:sp>
      <p:sp>
        <p:nvSpPr>
          <p:cNvPr id="1048661"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62" name="Slide Number Placeholder 3"/>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63"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4"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a:p>
        </p:txBody>
      </p:sp>
      <p:sp>
        <p:nvSpPr>
          <p:cNvPr id="1048665"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66"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048667"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fld>
            <a:endParaRPr lang="en-US"/>
          </a:p>
        </p:txBody>
      </p:sp>
      <p:sp>
        <p:nvSpPr>
          <p:cNvPr id="1048668"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048669"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29"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a:p>
        </p:txBody>
      </p:sp>
      <p:sp>
        <p:nvSpPr>
          <p:cNvPr id="1048630"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a:p>
        </p:txBody>
      </p:sp>
      <p:sp>
        <p:nvSpPr>
          <p:cNvPr id="1048631"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048632" name="Date Placeholder 4"/>
          <p:cNvSpPr>
            <a:spLocks noGrp="1"/>
          </p:cNvSpPr>
          <p:nvPr>
            <p:ph type="dt" sz="half" idx="10"/>
          </p:nvPr>
        </p:nvSpPr>
        <p:spPr/>
        <p:txBody>
          <a:bodyPr/>
          <a:lstStyle/>
          <a:p>
            <a:fld id="{7E18DB4A-8810-4A10-AD5C-D5E2C667F5B3}" type="datetime1">
              <a:rPr lang="en-US" smtClean="0"/>
            </a:fld>
            <a:endParaRPr lang="en-US"/>
          </a:p>
        </p:txBody>
      </p:sp>
      <p:sp>
        <p:nvSpPr>
          <p:cNvPr id="1048633"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1048634"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a:p>
        </p:txBody>
      </p:sp>
      <p:sp>
        <p:nvSpPr>
          <p:cNvPr id="1048577"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578"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fld>
            <a:endParaRPr lang="en-US"/>
          </a:p>
        </p:txBody>
      </p:sp>
      <p:sp>
        <p:nvSpPr>
          <p:cNvPr id="1048579"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fld>
            <a:endParaRPr lang="en-US"/>
          </a:p>
        </p:txBody>
      </p:sp>
      <p:sp>
        <p:nvSpPr>
          <p:cNvPr id="1048580"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8589" name="Rectangle 17"/>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590" name="Title 1"/>
          <p:cNvSpPr>
            <a:spLocks noGrp="1"/>
          </p:cNvSpPr>
          <p:nvPr>
            <p:ph type="ctrTitle"/>
          </p:nvPr>
        </p:nvSpPr>
        <p:spPr>
          <a:xfrm>
            <a:off x="581191" y="619432"/>
            <a:ext cx="10993549" cy="648929"/>
          </a:xfrm>
        </p:spPr>
        <p:txBody>
          <a:bodyPr>
            <a:normAutofit/>
          </a:bodyPr>
          <a:lstStyle/>
          <a:p>
            <a:r>
              <a:rPr lang="en-GB" sz="3600" dirty="0">
                <a:gradFill>
                  <a:gsLst>
                    <a:gs pos="0">
                      <a:srgbClr val="7B32B2"/>
                    </a:gs>
                    <a:gs pos="100000">
                      <a:srgbClr val="401A5D"/>
                    </a:gs>
                  </a:gsLst>
                  <a:lin scaled="0"/>
                </a:gradFill>
              </a:rPr>
              <a:t>Student </a:t>
            </a:r>
            <a:r>
              <a:rPr lang="en-GB" dirty="0">
                <a:gradFill>
                  <a:gsLst>
                    <a:gs pos="0">
                      <a:srgbClr val="7B32B2"/>
                    </a:gs>
                    <a:gs pos="100000">
                      <a:srgbClr val="401A5D"/>
                    </a:gs>
                  </a:gsLst>
                  <a:lin scaled="0"/>
                </a:gradFill>
              </a:rPr>
              <a:t>Details</a:t>
            </a:r>
            <a:endParaRPr lang="en-GB" dirty="0">
              <a:gradFill>
                <a:gsLst>
                  <a:gs pos="0">
                    <a:srgbClr val="7B32B2"/>
                  </a:gs>
                  <a:gs pos="100000">
                    <a:srgbClr val="401A5D"/>
                  </a:gs>
                </a:gsLst>
                <a:lin scaled="0"/>
              </a:gradFill>
            </a:endParaRPr>
          </a:p>
        </p:txBody>
      </p:sp>
      <p:sp>
        <p:nvSpPr>
          <p:cNvPr id="1048591" name="Subtitle 2"/>
          <p:cNvSpPr>
            <a:spLocks noGrp="1"/>
          </p:cNvSpPr>
          <p:nvPr>
            <p:ph type="subTitle" idx="1"/>
          </p:nvPr>
        </p:nvSpPr>
        <p:spPr>
          <a:xfrm>
            <a:off x="581191" y="1268361"/>
            <a:ext cx="10993546" cy="2330246"/>
          </a:xfrm>
        </p:spPr>
        <p:txBody>
          <a:bodyPr>
            <a:normAutofit/>
          </a:bodyPr>
          <a:lstStyle/>
          <a:p>
            <a:pPr algn="just">
              <a:lnSpc>
                <a:spcPct val="100000"/>
              </a:lnSpc>
            </a:pPr>
            <a:r>
              <a:rPr lang="en-GB" sz="2000" b="1" dirty="0">
                <a:solidFill>
                  <a:srgbClr val="002060"/>
                </a:solidFill>
              </a:rPr>
              <a:t>name</a:t>
            </a:r>
            <a:r>
              <a:rPr lang="en-US" altLang="en-GB" sz="2000" b="1" dirty="0">
                <a:solidFill>
                  <a:srgbClr val="002060"/>
                </a:solidFill>
              </a:rPr>
              <a:t> :</a:t>
            </a:r>
            <a:r>
              <a:rPr lang="en-US" altLang="en-GB" sz="2000" b="1" dirty="0">
                <a:solidFill>
                  <a:srgbClr val="002060"/>
                </a:solidFill>
                <a:effectLst/>
              </a:rPr>
              <a:t> </a:t>
            </a:r>
            <a:r>
              <a:rPr lang="en-US" altLang="en-GB" sz="2000" dirty="0">
                <a:solidFill>
                  <a:srgbClr val="002060"/>
                </a:solidFill>
                <a:effectLst/>
              </a:rPr>
              <a:t>lakshmidurga sathi</a:t>
            </a:r>
            <a:endParaRPr sz="1800"/>
          </a:p>
          <a:p>
            <a:pPr>
              <a:lnSpc>
                <a:spcPct val="100000"/>
              </a:lnSpc>
            </a:pPr>
            <a:r>
              <a:rPr lang="en-GB" sz="2000" b="1" dirty="0">
                <a:solidFill>
                  <a:srgbClr val="002060"/>
                </a:solidFill>
              </a:rPr>
              <a:t>Roll no</a:t>
            </a:r>
            <a:r>
              <a:rPr lang="en-US" altLang="en-GB" sz="2000" b="1" dirty="0">
                <a:solidFill>
                  <a:srgbClr val="002060"/>
                </a:solidFill>
              </a:rPr>
              <a:t> </a:t>
            </a:r>
            <a:r>
              <a:rPr lang="en-GB" sz="2000" b="1" dirty="0">
                <a:solidFill>
                  <a:srgbClr val="002060"/>
                </a:solidFill>
              </a:rPr>
              <a:t>: </a:t>
            </a:r>
            <a:r>
              <a:rPr lang="en-GB" sz="2000" dirty="0">
                <a:solidFill>
                  <a:srgbClr val="002060"/>
                </a:solidFill>
                <a:effectLst/>
              </a:rPr>
              <a:t>2</a:t>
            </a:r>
            <a:r>
              <a:rPr lang="en-US" altLang="en-GB" sz="2000" dirty="0">
                <a:solidFill>
                  <a:srgbClr val="002060"/>
                </a:solidFill>
                <a:effectLst/>
              </a:rPr>
              <a:t>2p31a4236</a:t>
            </a:r>
            <a:endParaRPr sz="1800"/>
          </a:p>
          <a:p>
            <a:pPr>
              <a:lnSpc>
                <a:spcPct val="100000"/>
              </a:lnSpc>
            </a:pPr>
            <a:r>
              <a:rPr lang="en-GB" sz="2000" b="1" dirty="0">
                <a:solidFill>
                  <a:srgbClr val="002060"/>
                </a:solidFill>
              </a:rPr>
              <a:t>BRANCH</a:t>
            </a:r>
            <a:r>
              <a:rPr lang="en-US" altLang="en-GB" sz="2000" b="1" dirty="0">
                <a:solidFill>
                  <a:srgbClr val="002060"/>
                </a:solidFill>
              </a:rPr>
              <a:t> :</a:t>
            </a:r>
            <a:r>
              <a:rPr lang="en-US" altLang="en-GB" sz="2000" dirty="0">
                <a:solidFill>
                  <a:srgbClr val="002060"/>
                </a:solidFill>
                <a:effectLst/>
              </a:rPr>
              <a:t> cse-ai&amp;ml</a:t>
            </a:r>
            <a:endParaRPr sz="1800"/>
          </a:p>
          <a:p>
            <a:pPr>
              <a:lnSpc>
                <a:spcPct val="100000"/>
              </a:lnSpc>
            </a:pPr>
            <a:r>
              <a:rPr lang="en-GB" sz="2000" b="1" dirty="0">
                <a:solidFill>
                  <a:srgbClr val="002060"/>
                </a:solidFill>
              </a:rPr>
              <a:t>COLLEGE</a:t>
            </a:r>
            <a:r>
              <a:rPr lang="en-US" altLang="en-GB" sz="2000" b="1" dirty="0">
                <a:solidFill>
                  <a:srgbClr val="002060"/>
                </a:solidFill>
              </a:rPr>
              <a:t> :</a:t>
            </a:r>
            <a:r>
              <a:rPr lang="en-GB" sz="2000" dirty="0">
                <a:solidFill>
                  <a:srgbClr val="002060"/>
                </a:solidFill>
                <a:effectLst/>
              </a:rPr>
              <a:t> </a:t>
            </a:r>
            <a:r>
              <a:rPr lang="en-US" altLang="en-GB" sz="2000" dirty="0">
                <a:solidFill>
                  <a:srgbClr val="002060"/>
                </a:solidFill>
                <a:effectLst/>
              </a:rPr>
              <a:t>aditya </a:t>
            </a:r>
            <a:r>
              <a:rPr lang="en-US" sz="2000" dirty="0">
                <a:solidFill>
                  <a:srgbClr val="002060"/>
                </a:solidFill>
                <a:effectLst/>
              </a:rPr>
              <a:t>COLLEGE OF ENGINEERING AND TECHNOLOGY </a:t>
            </a:r>
            <a:endParaRPr lang="en-US" sz="2000" dirty="0">
              <a:solidFill>
                <a:srgbClr val="002060"/>
              </a:solidFill>
              <a:effectLst/>
            </a:endParaRPr>
          </a:p>
          <a:p>
            <a:pPr>
              <a:lnSpc>
                <a:spcPct val="100000"/>
              </a:lnSpc>
            </a:pPr>
            <a:r>
              <a:rPr lang="en-GB" sz="2000" b="1" dirty="0">
                <a:solidFill>
                  <a:srgbClr val="002060"/>
                </a:solidFill>
                <a:effectLst/>
                <a:sym typeface="+mn-ea"/>
              </a:rPr>
              <a:t>EMAIL</a:t>
            </a:r>
            <a:r>
              <a:rPr lang="en-US" altLang="en-GB" sz="2000" b="1" dirty="0">
                <a:solidFill>
                  <a:srgbClr val="002060"/>
                </a:solidFill>
                <a:effectLst/>
                <a:sym typeface="+mn-ea"/>
              </a:rPr>
              <a:t> </a:t>
            </a:r>
            <a:r>
              <a:rPr lang="en-US" altLang="en-GB" sz="2400" b="1" dirty="0">
                <a:solidFill>
                  <a:srgbClr val="002060"/>
                </a:solidFill>
                <a:effectLst/>
                <a:sym typeface="+mn-ea"/>
              </a:rPr>
              <a:t>:</a:t>
            </a:r>
            <a:r>
              <a:rPr lang="en-GB" sz="2400" dirty="0">
                <a:solidFill>
                  <a:srgbClr val="002060"/>
                </a:solidFill>
                <a:effectLst/>
                <a:sym typeface="+mn-ea"/>
              </a:rPr>
              <a:t> </a:t>
            </a:r>
            <a:r>
              <a:rPr lang="en-US" altLang="en-GB" sz="2000" dirty="0">
                <a:solidFill>
                  <a:srgbClr val="002060"/>
                </a:solidFill>
                <a:effectLst/>
                <a:sym typeface="+mn-ea"/>
              </a:rPr>
              <a:t>slakshmidurga96@gmail.com</a:t>
            </a:r>
            <a:endParaRPr lang="en-GB" sz="2000" dirty="0">
              <a:solidFill>
                <a:srgbClr val="002060"/>
              </a:solidFill>
              <a:effectLst/>
            </a:endParaRPr>
          </a:p>
        </p:txBody>
      </p:sp>
      <p:sp>
        <p:nvSpPr>
          <p:cNvPr id="1048592" name="Rectangle 19"/>
          <p:cNvSpPr>
            <a:spLocks noGrp="1" noRot="1" noChangeAspect="1" noMove="1" noResize="1" noEditPoints="1" noAdjustHandles="1" noChangeArrowheads="1" noChangeShapeType="1" noTextEdit="1"/>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93" name="Rectangle 21"/>
          <p:cNvSpPr>
            <a:spLocks noGrp="1" noRot="1" noChangeAspect="1" noMove="1" noResize="1" noEditPoints="1" noAdjustHandles="1" noChangeArrowheads="1" noChangeShapeType="1" noTextEdit="1"/>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594" name="Rectangle 23"/>
          <p:cNvSpPr>
            <a:spLocks noGrp="1" noRot="1" noChangeAspect="1" noMove="1" noResize="1" noEditPoints="1" noAdjustHandles="1" noChangeArrowheads="1" noChangeShapeType="1" noTextEdit="1"/>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5" descr="abstract image"/>
          <p:cNvPicPr>
            <a:picLocks noChangeAspect="1"/>
          </p:cNvPicPr>
          <p:nvPr/>
        </p:nvPicPr>
        <p:blipFill rotWithShape="1">
          <a:blip r:embed="rId1"/>
          <a:srcRect/>
          <a:stretch>
            <a:fillRect/>
          </a:stretch>
        </p:blipFill>
        <p:spPr>
          <a:xfrm>
            <a:off x="448733" y="3428999"/>
            <a:ext cx="11260667" cy="296333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4" name="Title 1"/>
          <p:cNvSpPr>
            <a:spLocks noGrp="1"/>
          </p:cNvSpPr>
          <p:nvPr>
            <p:ph type="title"/>
          </p:nvPr>
        </p:nvSpPr>
        <p:spPr>
          <a:xfrm>
            <a:off x="581191" y="493812"/>
            <a:ext cx="11029616" cy="1188720"/>
          </a:xfrm>
        </p:spPr>
        <p:txBody>
          <a:bodyPr anchor="ctr"/>
          <a:lstStyle/>
          <a:p>
            <a:r>
              <a:rPr lang="en-GB">
                <a:gradFill>
                  <a:gsLst>
                    <a:gs pos="0">
                      <a:srgbClr val="7B32B2"/>
                    </a:gs>
                    <a:gs pos="100000">
                      <a:srgbClr val="401A5D"/>
                    </a:gs>
                  </a:gsLst>
                  <a:lin scaled="0"/>
                </a:gradFill>
              </a:rPr>
              <a:t>links</a:t>
            </a:r>
            <a:endParaRPr lang="en-GB">
              <a:gradFill>
                <a:gsLst>
                  <a:gs pos="0">
                    <a:srgbClr val="7B32B2"/>
                  </a:gs>
                  <a:gs pos="100000">
                    <a:srgbClr val="401A5D"/>
                  </a:gs>
                </a:gsLst>
                <a:lin scaled="0"/>
              </a:gradFill>
            </a:endParaRPr>
          </a:p>
        </p:txBody>
      </p:sp>
      <p:sp>
        <p:nvSpPr>
          <p:cNvPr id="1048615" name="Content Placeholder 2"/>
          <p:cNvSpPr>
            <a:spLocks noGrp="1"/>
          </p:cNvSpPr>
          <p:nvPr>
            <p:ph idx="1"/>
          </p:nvPr>
        </p:nvSpPr>
        <p:spPr>
          <a:xfrm>
            <a:off x="581191" y="2074646"/>
            <a:ext cx="11029615" cy="3634486"/>
          </a:xfrm>
        </p:spPr>
        <p:txBody>
          <a:bodyPr/>
          <a:lstStyle/>
          <a:p>
            <a:pPr marL="0" indent="0">
              <a:buNone/>
            </a:pPr>
            <a:endParaRPr lang="en-US" dirty="0">
              <a:solidFill>
                <a:srgbClr val="00206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8" name="Title 1"/>
          <p:cNvSpPr>
            <a:spLocks noGrp="1"/>
          </p:cNvSpPr>
          <p:nvPr>
            <p:ph type="title"/>
          </p:nvPr>
        </p:nvSpPr>
        <p:spPr/>
        <p:txBody>
          <a:bodyPr>
            <a:normAutofit/>
          </a:bodyPr>
          <a:lstStyle/>
          <a:p>
            <a:r>
              <a:rPr lang="en-IN" dirty="0">
                <a:gradFill>
                  <a:gsLst>
                    <a:gs pos="0">
                      <a:srgbClr val="7B32B2"/>
                    </a:gs>
                    <a:gs pos="100000">
                      <a:srgbClr val="401A5D"/>
                    </a:gs>
                  </a:gsLst>
                  <a:lin scaled="0"/>
                </a:gradFill>
              </a:rPr>
              <a:t>STEGANOGRAPHY</a:t>
            </a:r>
            <a:endParaRPr lang="en-IN" dirty="0">
              <a:gradFill>
                <a:gsLst>
                  <a:gs pos="0">
                    <a:srgbClr val="7B32B2"/>
                  </a:gs>
                  <a:gs pos="100000">
                    <a:srgbClr val="401A5D"/>
                  </a:gs>
                </a:gsLst>
                <a:lin scaled="0"/>
              </a:gradFill>
            </a:endParaRPr>
          </a:p>
        </p:txBody>
      </p:sp>
      <p:sp>
        <p:nvSpPr>
          <p:cNvPr id="1048599" name="Content Placeholder 2"/>
          <p:cNvSpPr>
            <a:spLocks noGrp="1"/>
          </p:cNvSpPr>
          <p:nvPr>
            <p:ph idx="1"/>
          </p:nvPr>
        </p:nvSpPr>
        <p:spPr>
          <a:solidFill>
            <a:schemeClr val="bg1"/>
          </a:solidFill>
          <a:ln>
            <a:solidFill>
              <a:schemeClr val="accent1"/>
            </a:solidFill>
          </a:ln>
        </p:spPr>
        <p:txBody>
          <a:bodyPr/>
          <a:lstStyle/>
          <a:p>
            <a:pPr marL="0" indent="0">
              <a:buNone/>
            </a:pPr>
            <a:r>
              <a:rPr lang="en-US" dirty="0"/>
              <a:t>Steganography is the practice of concealing a message, file, image, or video within another message, file, image, or video. Unlike cryptography, which focuses on making the content of a communication unreadable to unauthorized users, steganography aims to hide the fact that a secret message is being sent at all. </a:t>
            </a:r>
            <a:endParaRPr lang="en-US" dirty="0"/>
          </a:p>
          <a:p>
            <a:pPr marL="0" indent="0">
              <a:buNone/>
            </a:pPr>
            <a:endParaRPr lang="en-US" dirty="0"/>
          </a:p>
          <a:p>
            <a:pPr marL="0" indent="0">
              <a:buNone/>
            </a:pPr>
            <a:r>
              <a:rPr lang="en-US" dirty="0"/>
              <a:t>There are various techniques used in steganography, such as hiding data within the least significant bits of an image or altering the spacing between words in a text documentModern digital steganography often involves embedding data within multimedia files like images, audio, or video due to their large size and the ability to hide information without noticeably altering the file's appearance or quality.</a:t>
            </a:r>
            <a:endParaRPr lang="en-US" dirty="0"/>
          </a:p>
          <a:p>
            <a:pPr marL="0" indent="0">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0" name="Title 1"/>
          <p:cNvSpPr>
            <a:spLocks noGrp="1"/>
          </p:cNvSpPr>
          <p:nvPr>
            <p:ph type="title"/>
          </p:nvPr>
        </p:nvSpPr>
        <p:spPr/>
        <p:txBody>
          <a:bodyPr anchor="ctr"/>
          <a:lstStyle/>
          <a:p>
            <a:r>
              <a:rPr lang="en-IN" dirty="0">
                <a:gradFill>
                  <a:gsLst>
                    <a:gs pos="0">
                      <a:srgbClr val="7B32B2"/>
                    </a:gs>
                    <a:gs pos="100000">
                      <a:srgbClr val="401A5D"/>
                    </a:gs>
                  </a:gsLst>
                  <a:lin scaled="0"/>
                </a:gradFill>
              </a:rPr>
              <a:t>STEGANOGRAPHY AGENDA</a:t>
            </a:r>
            <a:r>
              <a:rPr lang="en-IN" dirty="0"/>
              <a:t>	</a:t>
            </a:r>
            <a:endParaRPr lang="en-US" dirty="0"/>
          </a:p>
        </p:txBody>
      </p:sp>
      <p:sp>
        <p:nvSpPr>
          <p:cNvPr id="1048601" name="Content Placeholder 2"/>
          <p:cNvSpPr>
            <a:spLocks noGrp="1"/>
          </p:cNvSpPr>
          <p:nvPr>
            <p:ph idx="1"/>
          </p:nvPr>
        </p:nvSpPr>
        <p:spPr/>
        <p:txBody>
          <a:bodyPr>
            <a:normAutofit lnSpcReduction="10000"/>
          </a:bodyPr>
          <a:lstStyle/>
          <a:p>
            <a:r>
              <a:rPr lang="en-US" dirty="0"/>
              <a:t>One of the primary reasons for using steganography is to communicate secretly without alerting others to the existence of the hidden message. This can be useful in espionage, intelligence gathering, or in situations where privacy and confidentiality are paramount.</a:t>
            </a:r>
            <a:endParaRPr lang="en-US" dirty="0"/>
          </a:p>
          <a:p>
            <a:r>
              <a:rPr lang="en-US" dirty="0"/>
              <a:t>Steganography is also employed in cybersecurity and digital forensics for testing the robustness of security measures against covert data transmission. Researchers and security professionals study steganographic techniques to develop countermeasures and detection methods.</a:t>
            </a:r>
            <a:endParaRPr lang="en-US" dirty="0"/>
          </a:p>
          <a:p>
            <a:r>
              <a:rPr lang="en-US" dirty="0"/>
              <a:t>steganography is used in conjunction with cryptography to provide an additional layer of security. The encrypted message can be hidden using steganographic techniques, making it doubly difficult for unauthorized parties to decipher or detect.</a:t>
            </a:r>
            <a:endParaRPr lang="en-US" dirty="0"/>
          </a:p>
          <a:p>
            <a:r>
              <a:rPr lang="en-US" dirty="0"/>
              <a:t>Steganography is also studied and used in educational settings and research environments to explore its capabilities, limitations, and potential applications in various fields.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Title 1"/>
          <p:cNvSpPr>
            <a:spLocks noGrp="1"/>
          </p:cNvSpPr>
          <p:nvPr>
            <p:ph type="title"/>
          </p:nvPr>
        </p:nvSpPr>
        <p:spPr/>
        <p:txBody>
          <a:bodyPr anchor="ctr"/>
          <a:lstStyle/>
          <a:p>
            <a:r>
              <a:rPr lang="en-US">
                <a:gradFill>
                  <a:gsLst>
                    <a:gs pos="0">
                      <a:srgbClr val="7B32B2"/>
                    </a:gs>
                    <a:gs pos="100000">
                      <a:srgbClr val="401A5D"/>
                    </a:gs>
                  </a:gsLst>
                  <a:lin scaled="0"/>
                </a:gradFill>
              </a:rPr>
              <a:t>PROJECT  OVERVIEW</a:t>
            </a:r>
            <a:endParaRPr lang="en-US">
              <a:gradFill>
                <a:gsLst>
                  <a:gs pos="0">
                    <a:srgbClr val="7B32B2"/>
                  </a:gs>
                  <a:gs pos="100000">
                    <a:srgbClr val="401A5D"/>
                  </a:gs>
                </a:gsLst>
                <a:lin scaled="0"/>
              </a:gradFill>
            </a:endParaRPr>
          </a:p>
        </p:txBody>
      </p:sp>
      <p:sp>
        <p:nvSpPr>
          <p:cNvPr id="1048603" name="Content Placeholder 2"/>
          <p:cNvSpPr>
            <a:spLocks noGrp="1"/>
          </p:cNvSpPr>
          <p:nvPr>
            <p:ph idx="1"/>
          </p:nvPr>
        </p:nvSpPr>
        <p:spPr/>
        <p:txBody>
          <a:bodyPr>
            <a:normAutofit/>
          </a:bodyPr>
          <a:lstStyle/>
          <a:p>
            <a:r>
              <a:rPr lang="en-US" dirty="0"/>
              <a:t> Implementing techniques to detect steganographic content in files, which can be useful for both security purposes (steganalysis) and verifying the success of embedding and extraction operations.Documenting the project thoroughly, including the methodology, algorithms used, implementation details, and testing results. A clear and concise presentation of the project outcomes is essential for academic or professional purposes.</a:t>
            </a:r>
            <a:endParaRPr lang="en-US" dirty="0"/>
          </a:p>
          <a:p>
            <a:r>
              <a:rPr lang="en-US" dirty="0"/>
              <a:t>steganography not only enhances understanding of digital image processing and data hiding techniques but also provides insights into cybersecurity and privacy-preserving technologies. It’s a practical way to explore algorithms, encryption methods, and their applications in digital forensics and secure communication.</a:t>
            </a:r>
            <a:endParaRPr lang="en-US" dirty="0"/>
          </a:p>
          <a:p>
            <a:r>
              <a:rPr lang="en-US" dirty="0"/>
              <a:t>A steganography technique involves hiding sensitive information within an ordinary, non-secret file or message, so that it will not be detected. The sensitive information will then be extracted from the ordinary file or message at its destination, thus avoiding detection. Steganography is an additional step that can be used in conjunction with encryption in order to conceal or protect data. </a:t>
            </a:r>
            <a:endParaRPr lang="en-US" dirty="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Title 1"/>
          <p:cNvSpPr>
            <a:spLocks noGrp="1"/>
          </p:cNvSpPr>
          <p:nvPr>
            <p:ph type="title"/>
          </p:nvPr>
        </p:nvSpPr>
        <p:spPr/>
        <p:txBody>
          <a:bodyPr anchor="ctr"/>
          <a:lstStyle/>
          <a:p>
            <a:r>
              <a:rPr lang="en-US" sz="2800">
                <a:gradFill>
                  <a:gsLst>
                    <a:gs pos="0">
                      <a:srgbClr val="7B32B2"/>
                    </a:gs>
                    <a:gs pos="100000">
                      <a:srgbClr val="401A5D"/>
                    </a:gs>
                  </a:gsLst>
                  <a:lin scaled="0"/>
                </a:gradFill>
              </a:rPr>
              <a:t>WHO ARE THE END USERS of this project?</a:t>
            </a:r>
            <a:endParaRPr lang="en-US" sz="2800">
              <a:gradFill>
                <a:gsLst>
                  <a:gs pos="0">
                    <a:srgbClr val="7B32B2"/>
                  </a:gs>
                  <a:gs pos="100000">
                    <a:srgbClr val="401A5D"/>
                  </a:gs>
                </a:gsLst>
                <a:lin scaled="0"/>
              </a:gradFill>
            </a:endParaRPr>
          </a:p>
        </p:txBody>
      </p:sp>
      <p:sp>
        <p:nvSpPr>
          <p:cNvPr id="1048605" name="Content Placeholder 2"/>
          <p:cNvSpPr>
            <a:spLocks noGrp="1"/>
          </p:cNvSpPr>
          <p:nvPr>
            <p:ph idx="1"/>
          </p:nvPr>
        </p:nvSpPr>
        <p:spPr/>
        <p:txBody>
          <a:bodyPr>
            <a:normAutofit fontScale="90000"/>
          </a:bodyPr>
          <a:lstStyle/>
          <a:p>
            <a:r>
              <a:rPr lang="en-US" dirty="0"/>
              <a:t>Security Professionals: Researchers and practitioners in cybersecurity and digital forensics use steganography for testing and evaluating the security of systems against covert data transmission and detection methods (steganalysis).</a:t>
            </a:r>
            <a:endParaRPr lang="en-US" dirty="0"/>
          </a:p>
          <a:p>
            <a:r>
              <a:rPr lang="en-US" dirty="0"/>
              <a:t>Educational and Research Institutions: Academics and students studying information security, cryptography, and digital image processing may develop and use steganography projects for learning, research, and experimentation.</a:t>
            </a:r>
            <a:endParaRPr lang="en-US" dirty="0"/>
          </a:p>
          <a:p>
            <a:r>
              <a:rPr lang="en-US" dirty="0"/>
              <a:t>Government and Intelligence Agencies: These organizations often use steganography for covert communication and espionage purposes. They might embed sensitive information within seemingly innocuous files or images to avoid detection.</a:t>
            </a:r>
            <a:endParaRPr lang="en-US" dirty="0"/>
          </a:p>
          <a:p>
            <a:r>
              <a:rPr lang="en-US" dirty="0"/>
              <a:t>Digital Content Creators: Professionals in fields like digital watermarking and copyright protection use steganography to embed identifying information or digital watermarks within multimedia files (images, audio, video) to protect intellectual property.</a:t>
            </a:r>
            <a:endParaRPr lang="en-US" dirty="0"/>
          </a:p>
          <a:p>
            <a:r>
              <a:rPr lang="en-US" dirty="0"/>
              <a:t>Software Developers: Developers creating applications and tools related to digital security, data hiding, and multimedia processing may integrate steganography features for enhanced functionality and privacy options </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6" name="Title 1"/>
          <p:cNvSpPr>
            <a:spLocks noGrp="1"/>
          </p:cNvSpPr>
          <p:nvPr>
            <p:ph type="title"/>
          </p:nvPr>
        </p:nvSpPr>
        <p:spPr>
          <a:xfrm>
            <a:off x="581191" y="493812"/>
            <a:ext cx="11029616" cy="1188720"/>
          </a:xfrm>
        </p:spPr>
        <p:txBody>
          <a:bodyPr anchor="ctr"/>
          <a:lstStyle/>
          <a:p>
            <a:br>
              <a:rPr lang="en-US" sz="2800"/>
            </a:br>
            <a:r>
              <a:rPr lang="en-US" sz="2800">
                <a:gradFill>
                  <a:gsLst>
                    <a:gs pos="0">
                      <a:srgbClr val="7B32B2"/>
                    </a:gs>
                    <a:gs pos="100000">
                      <a:srgbClr val="401A5D"/>
                    </a:gs>
                  </a:gsLst>
                  <a:lin scaled="0"/>
                </a:gradFill>
              </a:rPr>
              <a:t>YOUR SOLUTION AND ITS VALUE PROPOSITION</a:t>
            </a:r>
            <a:endParaRPr lang="en-US" sz="2800">
              <a:gradFill>
                <a:gsLst>
                  <a:gs pos="0">
                    <a:srgbClr val="7B32B2"/>
                  </a:gs>
                  <a:gs pos="100000">
                    <a:srgbClr val="401A5D"/>
                  </a:gs>
                </a:gsLst>
                <a:lin scaled="0"/>
              </a:gradFill>
            </a:endParaRPr>
          </a:p>
        </p:txBody>
      </p:sp>
      <p:sp>
        <p:nvSpPr>
          <p:cNvPr id="1048607" name="Content Placeholder 2"/>
          <p:cNvSpPr>
            <a:spLocks noGrp="1"/>
          </p:cNvSpPr>
          <p:nvPr>
            <p:ph idx="1"/>
          </p:nvPr>
        </p:nvSpPr>
        <p:spPr>
          <a:xfrm>
            <a:off x="581191" y="2074646"/>
            <a:ext cx="11029615" cy="3634486"/>
          </a:xfrm>
        </p:spPr>
        <p:txBody>
          <a:bodyPr/>
          <a:lstStyle/>
          <a:p>
            <a:r>
              <a:rPr lang="en-US" dirty="0"/>
              <a:t>Copyright Protection: Supports digital rights management by embedding digital watermarks or copyright information within images. This helps track and prove ownership of intellectual property and prevent unauthorized distribution or usage.</a:t>
            </a:r>
            <a:endParaRPr lang="en-US" dirty="0"/>
          </a:p>
          <a:p>
            <a:r>
              <a:rPr lang="en-US" dirty="0"/>
              <a:t>Stealth Operations: Ideal for scenarios where secrecy and discretion are crucial, such as military communications, intelligence operations, and confidential business communicat</a:t>
            </a:r>
            <a:endParaRPr lang="en-US" dirty="0"/>
          </a:p>
          <a:p>
            <a:r>
              <a:rPr lang="en-US" dirty="0"/>
              <a:t>Versatility: It supports embedding various types of data formats (text, binary files, etc.) into different types of media files, ensuring flexibility and applicability across different use cases.</a:t>
            </a:r>
            <a:endParaRPr lang="en-US" dirty="0"/>
          </a:p>
          <a:p>
            <a:r>
              <a:rPr lang="en-US" dirty="0"/>
              <a:t>Efficiency: The embedding process is efficient and does not significantly alter the original media file's quality or characteristics, preserving its integrity and minimizing the chances of detection.</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8" name="Title 1"/>
          <p:cNvSpPr>
            <a:spLocks noGrp="1"/>
          </p:cNvSpPr>
          <p:nvPr>
            <p:ph type="title"/>
          </p:nvPr>
        </p:nvSpPr>
        <p:spPr>
          <a:xfrm>
            <a:off x="581191" y="493812"/>
            <a:ext cx="11029616" cy="1188720"/>
          </a:xfrm>
        </p:spPr>
        <p:txBody>
          <a:bodyPr anchor="ctr"/>
          <a:lstStyle/>
          <a:p>
            <a:r>
              <a:rPr lang="en-US">
                <a:gradFill>
                  <a:gsLst>
                    <a:gs pos="0">
                      <a:srgbClr val="7B32B2"/>
                    </a:gs>
                    <a:gs pos="100000">
                      <a:srgbClr val="401A5D"/>
                    </a:gs>
                  </a:gsLst>
                  <a:lin scaled="0"/>
                </a:gradFill>
              </a:rPr>
              <a:t>How did you customize the project and make it your own</a:t>
            </a:r>
            <a:endParaRPr lang="en-US">
              <a:gradFill>
                <a:gsLst>
                  <a:gs pos="0">
                    <a:srgbClr val="7B32B2"/>
                  </a:gs>
                  <a:gs pos="100000">
                    <a:srgbClr val="401A5D"/>
                  </a:gs>
                </a:gsLst>
                <a:lin scaled="0"/>
              </a:gradFill>
            </a:endParaRPr>
          </a:p>
        </p:txBody>
      </p:sp>
      <p:sp>
        <p:nvSpPr>
          <p:cNvPr id="1048609" name="Content Placeholder 2"/>
          <p:cNvSpPr>
            <a:spLocks noGrp="1"/>
          </p:cNvSpPr>
          <p:nvPr>
            <p:ph idx="1"/>
          </p:nvPr>
        </p:nvSpPr>
        <p:spPr>
          <a:xfrm>
            <a:off x="581191" y="2074646"/>
            <a:ext cx="11029615" cy="3634486"/>
          </a:xfrm>
        </p:spPr>
        <p:txBody>
          <a:bodyPr>
            <a:normAutofit fontScale="90000"/>
          </a:bodyPr>
          <a:lstStyle/>
          <a:p>
            <a:r>
              <a:rPr lang="en-US" dirty="0"/>
              <a:t>If I were to customize a text hiding project in image using steganography, I might focus on integrating a modern encryption scheme like AES-256 for enhanced security.</a:t>
            </a:r>
            <a:endParaRPr lang="en-US" dirty="0"/>
          </a:p>
          <a:p>
            <a:r>
              <a:rPr lang="en-US" dirty="0"/>
              <a:t>Optimize algorithms and data structures to enhance the speed and efficiency of embedding and extracting text from image.</a:t>
            </a:r>
            <a:endParaRPr lang="en-US" dirty="0"/>
          </a:p>
          <a:p>
            <a:r>
              <a:rPr lang="en-US" dirty="0"/>
              <a:t>  Additionally, I would include steganalysis features to detect and analyze hidden messages within images, providing users with insights into the robustness of the steganographic methods employed.</a:t>
            </a:r>
            <a:endParaRPr lang="en-US" dirty="0"/>
          </a:p>
          <a:p>
            <a:r>
              <a:rPr lang="en-US" dirty="0"/>
              <a:t>By incorporating these enhancements, the project would not only serve as a practical tool for secure communication and digital rights management but also contribute to advancing knowledge and skills in cybersecurity and digital forensics.</a:t>
            </a:r>
            <a:endParaRPr lang="en-US" dirty="0"/>
          </a:p>
          <a:p>
            <a:r>
              <a:rPr lang="en-US" dirty="0"/>
              <a:t> Testing and Validation: Rigorous testing and validation are essential to ensure the reliability and security of the steganography solution. Customizing the testing process to include comprehensive test cases, security audits, and performance benchmarks would validate the effectiveness of the solution.</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0" name="Title 1"/>
          <p:cNvSpPr>
            <a:spLocks noGrp="1"/>
          </p:cNvSpPr>
          <p:nvPr>
            <p:ph type="title"/>
          </p:nvPr>
        </p:nvSpPr>
        <p:spPr>
          <a:xfrm>
            <a:off x="581191" y="493812"/>
            <a:ext cx="11029616" cy="1188720"/>
          </a:xfrm>
        </p:spPr>
        <p:txBody>
          <a:bodyPr anchor="ctr"/>
          <a:lstStyle/>
          <a:p>
            <a:r>
              <a:rPr lang="en-GB">
                <a:gradFill>
                  <a:gsLst>
                    <a:gs pos="0">
                      <a:srgbClr val="7B32B2"/>
                    </a:gs>
                    <a:gs pos="100000">
                      <a:srgbClr val="401A5D"/>
                    </a:gs>
                  </a:gsLst>
                  <a:lin scaled="0"/>
                </a:gradFill>
              </a:rPr>
              <a:t>MODELLING</a:t>
            </a:r>
            <a:endParaRPr lang="en-GB">
              <a:gradFill>
                <a:gsLst>
                  <a:gs pos="0">
                    <a:srgbClr val="7B32B2"/>
                  </a:gs>
                  <a:gs pos="100000">
                    <a:srgbClr val="401A5D"/>
                  </a:gs>
                </a:gsLst>
                <a:lin scaled="0"/>
              </a:gradFill>
            </a:endParaRPr>
          </a:p>
        </p:txBody>
      </p:sp>
      <p:sp>
        <p:nvSpPr>
          <p:cNvPr id="1048611" name="Content Placeholder 2"/>
          <p:cNvSpPr>
            <a:spLocks noGrp="1"/>
          </p:cNvSpPr>
          <p:nvPr>
            <p:ph idx="1"/>
          </p:nvPr>
        </p:nvSpPr>
        <p:spPr>
          <a:xfrm>
            <a:off x="581191" y="2074646"/>
            <a:ext cx="11029615" cy="3634486"/>
          </a:xfrm>
        </p:spPr>
        <p:txBody>
          <a:bodyPr/>
          <a:lstStyle/>
          <a:p>
            <a:r>
              <a:rPr lang="en-US" dirty="0"/>
              <a:t>Data Model: This involves defining how data will be represented and manipulated within the steganography system. It includes decisions on data formats (text, binary, etc.), encoding schemes, and how data will be structured for embedding and extraction.</a:t>
            </a:r>
            <a:endParaRPr lang="en-US" dirty="0"/>
          </a:p>
          <a:p>
            <a:r>
              <a:rPr lang="en-US" dirty="0"/>
              <a:t>Embedding Model: This specifies the technique or algorithm used to embed hidden data into a cover media (such as an image or audio file). Modeling here involves determining how to modify the carrier file to embed the hidden information while minimizing perceptible changes and maintaining cover media integrity.</a:t>
            </a:r>
            <a:endParaRPr lang="en-US" dirty="0"/>
          </a:p>
          <a:p>
            <a:r>
              <a:rPr lang="en-US" dirty="0"/>
              <a:t>Extraction Model: This defines the method for extracting hidden data from the carrier media. Modeling the extraction process ensures that the embedded information can be accurately retrieved, even after potential alterations to the carrier file.</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2" name="Title 1"/>
          <p:cNvSpPr>
            <a:spLocks noGrp="1"/>
          </p:cNvSpPr>
          <p:nvPr>
            <p:ph type="title"/>
          </p:nvPr>
        </p:nvSpPr>
        <p:spPr>
          <a:xfrm>
            <a:off x="581191" y="493812"/>
            <a:ext cx="11029616" cy="1188720"/>
          </a:xfrm>
        </p:spPr>
        <p:txBody>
          <a:bodyPr anchor="ctr"/>
          <a:lstStyle/>
          <a:p>
            <a:r>
              <a:rPr lang="en-GB">
                <a:gradFill>
                  <a:gsLst>
                    <a:gs pos="0">
                      <a:srgbClr val="7B32B2"/>
                    </a:gs>
                    <a:gs pos="100000">
                      <a:srgbClr val="401A5D"/>
                    </a:gs>
                  </a:gsLst>
                  <a:lin scaled="0"/>
                </a:gradFill>
              </a:rPr>
              <a:t>Results</a:t>
            </a:r>
            <a:endParaRPr lang="en-GB">
              <a:gradFill>
                <a:gsLst>
                  <a:gs pos="0">
                    <a:srgbClr val="7B32B2"/>
                  </a:gs>
                  <a:gs pos="100000">
                    <a:srgbClr val="401A5D"/>
                  </a:gs>
                </a:gsLst>
                <a:lin scaled="0"/>
              </a:gradFill>
            </a:endParaRPr>
          </a:p>
        </p:txBody>
      </p:sp>
      <p:sp>
        <p:nvSpPr>
          <p:cNvPr id="1048613" name="Content Placeholder 2"/>
          <p:cNvSpPr>
            <a:spLocks noGrp="1"/>
          </p:cNvSpPr>
          <p:nvPr>
            <p:ph idx="1"/>
          </p:nvPr>
        </p:nvSpPr>
        <p:spPr>
          <a:xfrm>
            <a:off x="581191" y="2074646"/>
            <a:ext cx="11029615" cy="3634486"/>
          </a:xfrm>
        </p:spPr>
        <p:txBody>
          <a:bodyPr>
            <a:normAutofit fontScale="92500" lnSpcReduction="20000"/>
          </a:bodyPr>
          <a:lstStyle/>
          <a:p>
            <a:pPr marL="0" indent="0">
              <a:buNone/>
            </a:pPr>
            <a:endParaRPr lang="en-US" dirty="0"/>
          </a:p>
          <a:p>
            <a:r>
              <a:rPr lang="en-US" dirty="0">
                <a:sym typeface="+mn-ea"/>
              </a:rPr>
              <a:t>Optimized Performance: The performance model focuses on optimizing computational resources and operational efficiency. This optimization minimizes processing.</a:t>
            </a:r>
            <a:endParaRPr lang="en-US" dirty="0"/>
          </a:p>
          <a:p>
            <a:r>
              <a:rPr lang="en-US" dirty="0"/>
              <a:t>Efficient and Secure Data Embedding: By meticulously designing the embedding model, the project ensures that hidden data can be seamlessly integrated into cover media while maintaining the media's integrity and quality. This efficiency reduces the likelihood of detection and preserves the secrecy of the embedded information.</a:t>
            </a:r>
            <a:endParaRPr lang="en-US" dirty="0"/>
          </a:p>
          <a:p>
            <a:r>
              <a:rPr lang="en-US" dirty="0"/>
              <a:t> Accurate Data Extraction: Through a well-defined extraction model, the project enables the precise retrieval of hidden data from the carrier media. This accuracy ensures that authorized users can access the concealed information without errors or loss of data integrity.</a:t>
            </a:r>
            <a:endParaRPr lang="en-US" dirty="0"/>
          </a:p>
          <a:p>
            <a:r>
              <a:rPr lang="en-US" dirty="0"/>
              <a:t>Robust Security Measures: A comprehensive security model strengthens the project's defenses against unauthorized access and detection. Techniques such as encryption of hidden data before embedding, selection of advanced steganographic algorithms, and validation mechanisms contribute to safeguarding the confidentiality and integrity of sensitive information.</a:t>
            </a:r>
            <a:endParaRPr lang="en-US" dirty="0"/>
          </a:p>
          <a:p>
            <a:endParaRPr lang="en-US" dirty="0"/>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m s o - c o n t e n t T y p e ? > < F o r m T e m p l a t e s   x m l n s = " h t t p : / / s c h e m a s . m i c r o s o f t . c o m / s h a r e p o i n t / v 3 / c o n t e n t t y p e / f o r m s " > < D i s p l a y > D o c u m e n t L i b r a r y F o r m < / D i s p l a y > < E d i t > D o c u m e n t L i b r a r y F o r m < / E d i t > < N e w > D o c u m e n t L i b r a r y F o r m < / N e w > < / F o r m T e m p l a t e s > 
</file>

<file path=customXml/itemProps1.xml><?xml version="1.0" encoding="utf-8"?>
<ds:datastoreItem xmlns:ds="http://schemas.openxmlformats.org/officeDocument/2006/customXml" ds:itemID="{7969F5C5-5A1B-4647-800B-5682B92223D3}">
  <ds:schemaRefs/>
</ds:datastoreItem>
</file>

<file path=docProps/app.xml><?xml version="1.0" encoding="utf-8"?>
<Properties xmlns="http://schemas.openxmlformats.org/officeDocument/2006/extended-properties" xmlns:vt="http://schemas.openxmlformats.org/officeDocument/2006/docPropsVTypes">
  <TotalTime>0</TotalTime>
  <Words>8095</Words>
  <Application>WPS Presentation</Application>
  <PresentationFormat>Widescreen</PresentationFormat>
  <Paragraphs>68</Paragraphs>
  <Slides>10</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10</vt:i4>
      </vt:variant>
    </vt:vector>
  </HeadingPairs>
  <TitlesOfParts>
    <vt:vector size="20" baseType="lpstr">
      <vt:lpstr>Arial</vt:lpstr>
      <vt:lpstr>SimSun</vt:lpstr>
      <vt:lpstr>Wingdings</vt:lpstr>
      <vt:lpstr>Wingdings 2</vt:lpstr>
      <vt:lpstr>Franklin Gothic Book</vt:lpstr>
      <vt:lpstr>Franklin Gothic Demi</vt:lpstr>
      <vt:lpstr>Microsoft YaHei</vt:lpstr>
      <vt:lpstr>Arial Unicode MS</vt:lpstr>
      <vt:lpstr>Calibri</vt:lpstr>
      <vt:lpstr>DividendVTI</vt:lpstr>
      <vt:lpstr>Student Details</vt:lpstr>
      <vt:lpstr>STEGANOGRAPHY</vt:lpstr>
      <vt:lpstr>STEGANOGRAPHY AGENDA	</vt:lpstr>
      <vt:lpstr>PROJECT  OVERVIEW</vt:lpstr>
      <vt:lpstr>WHO ARE THE END USERS of this project?</vt:lpstr>
      <vt:lpstr> YOUR SOLUTION AND ITS VALUE PROPOSITION</vt:lpstr>
      <vt:lpstr>How did you customize the project and make it your own</vt:lpstr>
      <vt:lpstr>MODELLING</vt:lpstr>
      <vt:lpstr>Results</vt:lpstr>
      <vt:lpstr>links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Details</dc:title>
  <dc:creator>Vaibhav Ostwal</dc:creator>
  <cp:lastModifiedBy>lakshmi durga</cp:lastModifiedBy>
  <cp:revision>6</cp:revision>
  <dcterms:created xsi:type="dcterms:W3CDTF">2024-07-13T05:38:00Z</dcterms:created>
  <dcterms:modified xsi:type="dcterms:W3CDTF">2024-07-13T10:54:33Z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B482DDA94AD34913A0822E6B6C2361A8_13</vt:lpwstr>
  </property>
  <property fmtid="{D5CDD505-2E9C-101B-9397-08002B2CF9AE}" pid="4" name="KSOProductBuildVer">
    <vt:lpwstr>1033-12.2.0.13472</vt:lpwstr>
  </property>
</Properties>
</file>