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13"/>
  </p:notesMasterIdLst>
  <p:sldIdLst>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104867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7/14/2024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104863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9"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lstStyle/>
          <a:p>
            <a:fld id="{ED291B17-9318-49DB-B28B-6E5994AE9581}" type="datetime1">
              <a:rPr lang="en-US" smtClean="0"/>
              <a:t>7/14/2024</a:t>
            </a:fld>
            <a:endParaRPr lang="en-US"/>
          </a:p>
        </p:txBody>
      </p:sp>
      <p:sp>
        <p:nvSpPr>
          <p:cNvPr id="104862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8"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lstStyle/>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lstStyle/>
          <a:p>
            <a:fld id="{78DD82B9-B8EE-4375-B6FF-88FA6ABB15D9}" type="datetime1">
              <a:rPr lang="en-US" smtClean="0"/>
              <a:t>7/14/2024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lstStyle/>
          <a:p>
            <a:fld id="{B2497495-0637-405E-AE64-5CC7506D51F5}" type="datetime1">
              <a:rPr lang="en-US" smtClean="0"/>
              <a:t>7/14/2024</a:t>
            </a:fld>
            <a:endParaRPr lang="en-US"/>
          </a:p>
        </p:txBody>
      </p:sp>
      <p:sp>
        <p:nvSpPr>
          <p:cNvPr id="104864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5"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6" name="Title 1"/>
          <p:cNvSpPr>
            <a:spLocks noGrp="1"/>
          </p:cNvSpPr>
          <p:nvPr>
            <p:ph type="title"/>
          </p:nvPr>
        </p:nvSpPr>
        <p:spPr>
          <a:xfrm>
            <a:off x="581193" y="729658"/>
            <a:ext cx="11029616" cy="988332"/>
          </a:xfrm>
        </p:spPr>
        <p:txBody>
          <a:bodyPr/>
          <a:lstStyle/>
          <a:p>
            <a:r>
              <a:rPr lang="en-US"/>
              <a:t>Click to edit Master title style</a:t>
            </a:r>
          </a:p>
        </p:txBody>
      </p:sp>
      <p:sp>
        <p:nvSpPr>
          <p:cNvPr id="1048647"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104865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lstStyle/>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104865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a:xfrm>
            <a:off x="575894" y="729658"/>
            <a:ext cx="11029616" cy="988332"/>
          </a:xfrm>
        </p:spPr>
        <p:txBody>
          <a:bodyPr/>
          <a:lstStyle/>
          <a:p>
            <a:r>
              <a:rPr lang="en-US"/>
              <a:t>Click to edit Master title style</a:t>
            </a:r>
          </a:p>
        </p:txBody>
      </p:sp>
      <p:sp>
        <p:nvSpPr>
          <p:cNvPr id="1048617"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1048618"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9"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1048661"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48668"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9"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104863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9"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Title 1"/>
          <p:cNvSpPr>
            <a:spLocks noGrp="1"/>
          </p:cNvSpPr>
          <p:nvPr>
            <p:ph type="ctrTitle"/>
          </p:nvPr>
        </p:nvSpPr>
        <p:spPr>
          <a:xfrm>
            <a:off x="581191" y="619432"/>
            <a:ext cx="10993549" cy="648929"/>
          </a:xfrm>
        </p:spPr>
        <p:txBody>
          <a:bodyPr>
            <a:normAutofit/>
          </a:bodyPr>
          <a:lstStyle/>
          <a:p>
            <a:r>
              <a:rPr lang="en-GB" sz="3600" dirty="0">
                <a:gradFill>
                  <a:gsLst>
                    <a:gs pos="0">
                      <a:srgbClr val="7B32B2"/>
                    </a:gs>
                    <a:gs pos="100000">
                      <a:srgbClr val="401A5D"/>
                    </a:gs>
                  </a:gsLst>
                  <a:lin scaled="0"/>
                </a:gradFill>
              </a:rPr>
              <a:t>Student </a:t>
            </a:r>
            <a:r>
              <a:rPr lang="en-GB" dirty="0">
                <a:gradFill>
                  <a:gsLst>
                    <a:gs pos="0">
                      <a:srgbClr val="7B32B2"/>
                    </a:gs>
                    <a:gs pos="100000">
                      <a:srgbClr val="401A5D"/>
                    </a:gs>
                  </a:gsLst>
                  <a:lin scaled="0"/>
                </a:gradFill>
              </a:rPr>
              <a:t>Details</a:t>
            </a:r>
          </a:p>
        </p:txBody>
      </p:sp>
      <p:sp>
        <p:nvSpPr>
          <p:cNvPr id="1048591" name="Subtitle 2"/>
          <p:cNvSpPr>
            <a:spLocks noGrp="1"/>
          </p:cNvSpPr>
          <p:nvPr>
            <p:ph type="subTitle" idx="1"/>
          </p:nvPr>
        </p:nvSpPr>
        <p:spPr>
          <a:xfrm>
            <a:off x="581191" y="1268361"/>
            <a:ext cx="10993546" cy="2330246"/>
          </a:xfrm>
        </p:spPr>
        <p:txBody>
          <a:bodyPr>
            <a:normAutofit/>
          </a:bodyPr>
          <a:lstStyle/>
          <a:p>
            <a:pPr algn="just">
              <a:lnSpc>
                <a:spcPct val="100000"/>
              </a:lnSpc>
            </a:pPr>
            <a:r>
              <a:rPr lang="en-GB" sz="2000" b="1" dirty="0">
                <a:solidFill>
                  <a:srgbClr val="002060"/>
                </a:solidFill>
              </a:rPr>
              <a:t>name</a:t>
            </a:r>
            <a:r>
              <a:rPr lang="en-US" altLang="en-GB" sz="2000" b="1" dirty="0">
                <a:solidFill>
                  <a:srgbClr val="002060"/>
                </a:solidFill>
              </a:rPr>
              <a:t> :</a:t>
            </a:r>
            <a:r>
              <a:rPr lang="en-US" altLang="en-GB" sz="2000" b="1" dirty="0">
                <a:solidFill>
                  <a:srgbClr val="002060"/>
                </a:solidFill>
                <a:effectLst/>
              </a:rPr>
              <a:t> </a:t>
            </a:r>
            <a:r>
              <a:rPr lang="en-US" altLang="en-GB" sz="2000" dirty="0">
                <a:solidFill>
                  <a:srgbClr val="002060"/>
                </a:solidFill>
                <a:effectLst/>
              </a:rPr>
              <a:t>lakshmidurga sathi</a:t>
            </a:r>
            <a:endParaRPr sz="1800"/>
          </a:p>
          <a:p>
            <a:pPr>
              <a:lnSpc>
                <a:spcPct val="100000"/>
              </a:lnSpc>
            </a:pPr>
            <a:r>
              <a:rPr lang="en-GB" sz="2000" b="1" dirty="0">
                <a:solidFill>
                  <a:srgbClr val="002060"/>
                </a:solidFill>
              </a:rPr>
              <a:t>Roll no</a:t>
            </a:r>
            <a:r>
              <a:rPr lang="en-US" altLang="en-GB" sz="2000" b="1" dirty="0">
                <a:solidFill>
                  <a:srgbClr val="002060"/>
                </a:solidFill>
              </a:rPr>
              <a:t> </a:t>
            </a:r>
            <a:r>
              <a:rPr lang="en-GB" sz="2000" b="1" dirty="0">
                <a:solidFill>
                  <a:srgbClr val="002060"/>
                </a:solidFill>
              </a:rPr>
              <a:t>: </a:t>
            </a:r>
            <a:r>
              <a:rPr lang="en-GB" sz="2000" dirty="0">
                <a:solidFill>
                  <a:srgbClr val="002060"/>
                </a:solidFill>
                <a:effectLst/>
              </a:rPr>
              <a:t>2</a:t>
            </a:r>
            <a:r>
              <a:rPr lang="en-US" altLang="en-GB" sz="2000" dirty="0">
                <a:solidFill>
                  <a:srgbClr val="002060"/>
                </a:solidFill>
                <a:effectLst/>
              </a:rPr>
              <a:t>2p31a4236</a:t>
            </a:r>
            <a:endParaRPr sz="1800"/>
          </a:p>
          <a:p>
            <a:pPr>
              <a:lnSpc>
                <a:spcPct val="100000"/>
              </a:lnSpc>
            </a:pPr>
            <a:r>
              <a:rPr lang="en-GB" sz="2000" b="1" dirty="0">
                <a:solidFill>
                  <a:srgbClr val="002060"/>
                </a:solidFill>
              </a:rPr>
              <a:t>BRANCH</a:t>
            </a:r>
            <a:r>
              <a:rPr lang="en-US" altLang="en-GB" sz="2000" b="1" dirty="0">
                <a:solidFill>
                  <a:srgbClr val="002060"/>
                </a:solidFill>
              </a:rPr>
              <a:t> :</a:t>
            </a:r>
            <a:r>
              <a:rPr lang="en-US" altLang="en-GB" sz="2000" dirty="0">
                <a:solidFill>
                  <a:srgbClr val="002060"/>
                </a:solidFill>
                <a:effectLst/>
              </a:rPr>
              <a:t> cse-ai&amp;ml</a:t>
            </a:r>
            <a:endParaRPr sz="1800"/>
          </a:p>
          <a:p>
            <a:pPr>
              <a:lnSpc>
                <a:spcPct val="100000"/>
              </a:lnSpc>
            </a:pPr>
            <a:r>
              <a:rPr lang="en-GB" sz="2000" b="1" dirty="0">
                <a:solidFill>
                  <a:srgbClr val="002060"/>
                </a:solidFill>
              </a:rPr>
              <a:t>COLLEGE</a:t>
            </a:r>
            <a:r>
              <a:rPr lang="en-US" altLang="en-GB" sz="2000" b="1" dirty="0">
                <a:solidFill>
                  <a:srgbClr val="002060"/>
                </a:solidFill>
              </a:rPr>
              <a:t> :</a:t>
            </a:r>
            <a:r>
              <a:rPr lang="en-GB" sz="2000" dirty="0">
                <a:solidFill>
                  <a:srgbClr val="002060"/>
                </a:solidFill>
                <a:effectLst/>
              </a:rPr>
              <a:t> </a:t>
            </a:r>
            <a:r>
              <a:rPr lang="en-US" altLang="en-GB" sz="2000" dirty="0">
                <a:solidFill>
                  <a:srgbClr val="002060"/>
                </a:solidFill>
                <a:effectLst/>
              </a:rPr>
              <a:t>aditya </a:t>
            </a:r>
            <a:r>
              <a:rPr lang="en-US" sz="2000" dirty="0">
                <a:solidFill>
                  <a:srgbClr val="002060"/>
                </a:solidFill>
                <a:effectLst/>
              </a:rPr>
              <a:t>COLLEGE OF ENGINEERING AND TECHNOLOGY </a:t>
            </a:r>
          </a:p>
          <a:p>
            <a:pPr>
              <a:lnSpc>
                <a:spcPct val="100000"/>
              </a:lnSpc>
            </a:pPr>
            <a:r>
              <a:rPr lang="en-GB" sz="2000" b="1" dirty="0">
                <a:solidFill>
                  <a:srgbClr val="002060"/>
                </a:solidFill>
                <a:effectLst/>
                <a:sym typeface="+mn-ea"/>
              </a:rPr>
              <a:t>EMAIL</a:t>
            </a:r>
            <a:r>
              <a:rPr lang="en-US" altLang="en-GB" sz="2000" b="1" dirty="0">
                <a:solidFill>
                  <a:srgbClr val="002060"/>
                </a:solidFill>
                <a:effectLst/>
                <a:sym typeface="+mn-ea"/>
              </a:rPr>
              <a:t> </a:t>
            </a:r>
            <a:r>
              <a:rPr lang="en-US" altLang="en-GB" sz="2400" b="1" dirty="0">
                <a:solidFill>
                  <a:srgbClr val="002060"/>
                </a:solidFill>
                <a:effectLst/>
                <a:sym typeface="+mn-ea"/>
              </a:rPr>
              <a:t>:</a:t>
            </a:r>
            <a:r>
              <a:rPr lang="en-GB" sz="2400" dirty="0">
                <a:solidFill>
                  <a:srgbClr val="002060"/>
                </a:solidFill>
                <a:effectLst/>
                <a:sym typeface="+mn-ea"/>
              </a:rPr>
              <a:t> </a:t>
            </a:r>
            <a:r>
              <a:rPr lang="en-US" altLang="en-GB" sz="2000" dirty="0">
                <a:solidFill>
                  <a:srgbClr val="002060"/>
                </a:solidFill>
                <a:effectLst/>
                <a:sym typeface="+mn-ea"/>
              </a:rPr>
              <a:t>slakshmidurga96@gmail.com</a:t>
            </a:r>
            <a:endParaRPr lang="en-GB" sz="2000" dirty="0">
              <a:solidFill>
                <a:srgbClr val="002060"/>
              </a:solidFill>
              <a:effectLst/>
            </a:endParaRPr>
          </a:p>
        </p:txBody>
      </p:sp>
      <p:sp>
        <p:nvSpPr>
          <p:cNvPr id="1048592"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8593"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859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097152" name="Picture 5" descr="abstract image"/>
          <p:cNvPicPr>
            <a:picLocks noChangeAspect="1"/>
          </p:cNvPicPr>
          <p:nvPr/>
        </p:nvPicPr>
        <p:blipFill rotWithShape="1">
          <a:blip r:embed="rId2"/>
          <a:srcRect/>
          <a:stretch>
            <a:fillRect/>
          </a:stretch>
        </p:blipFill>
        <p:spPr>
          <a:xfrm>
            <a:off x="448733" y="3428999"/>
            <a:ext cx="11260667" cy="2963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lstStyle/>
          <a:p>
            <a:r>
              <a:rPr lang="en-GB">
                <a:gradFill>
                  <a:gsLst>
                    <a:gs pos="0">
                      <a:srgbClr val="7B32B2"/>
                    </a:gs>
                    <a:gs pos="100000">
                      <a:srgbClr val="401A5D"/>
                    </a:gs>
                  </a:gsLst>
                  <a:lin scaled="0"/>
                </a:gradFill>
              </a:rPr>
              <a:t>links</a:t>
            </a:r>
          </a:p>
        </p:txBody>
      </p:sp>
      <p:sp>
        <p:nvSpPr>
          <p:cNvPr id="1048615" name="Content Placeholder 2"/>
          <p:cNvSpPr>
            <a:spLocks noGrp="1"/>
          </p:cNvSpPr>
          <p:nvPr>
            <p:ph idx="1"/>
          </p:nvPr>
        </p:nvSpPr>
        <p:spPr>
          <a:xfrm>
            <a:off x="581191" y="2074646"/>
            <a:ext cx="11029615" cy="3634486"/>
          </a:xfrm>
        </p:spPr>
        <p:txBody>
          <a:bodyPr/>
          <a:lstStyle/>
          <a:p>
            <a:pPr marL="0" indent="0">
              <a:buNone/>
            </a:pPr>
            <a:r>
              <a:rPr lang="en-US" dirty="0">
                <a:solidFill>
                  <a:srgbClr val="002060"/>
                </a:solidFill>
              </a:rPr>
              <a:t>https://github.com/Lakshmidurga9000/steganography.git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r>
              <a:rPr lang="en-IN" dirty="0">
                <a:gradFill>
                  <a:gsLst>
                    <a:gs pos="0">
                      <a:srgbClr val="7B32B2"/>
                    </a:gs>
                    <a:gs pos="100000">
                      <a:srgbClr val="401A5D"/>
                    </a:gs>
                  </a:gsLst>
                  <a:lin scaled="0"/>
                </a:gradFill>
              </a:rPr>
              <a:t>STEGANOGRAPHY</a:t>
            </a:r>
          </a:p>
        </p:txBody>
      </p:sp>
      <p:sp>
        <p:nvSpPr>
          <p:cNvPr id="1048599" name="Content Placeholder 2"/>
          <p:cNvSpPr>
            <a:spLocks noGrp="1"/>
          </p:cNvSpPr>
          <p:nvPr>
            <p:ph idx="1"/>
          </p:nvPr>
        </p:nvSpPr>
        <p:spPr>
          <a:solidFill>
            <a:schemeClr val="bg1"/>
          </a:solidFill>
          <a:ln>
            <a:solidFill>
              <a:schemeClr val="accent1"/>
            </a:solidFill>
          </a:ln>
        </p:spPr>
        <p:txBody>
          <a:bodyPr/>
          <a:lstStyle/>
          <a:p>
            <a:pPr marL="0" indent="0">
              <a:buNone/>
            </a:pPr>
            <a:r>
              <a:rPr lang="en-US" dirty="0"/>
              <a:t>Steganography is the practice of concealing a message, file, image, or video within another message, file, image, or video. Unlike cryptography, which focuses on making the content of a communication unreadable to unauthorized users, steganography aims to hide the fact that a secret message is being sent at all. </a:t>
            </a:r>
          </a:p>
          <a:p>
            <a:pPr marL="0" indent="0">
              <a:buNone/>
            </a:pPr>
            <a:endParaRPr lang="en-US" dirty="0"/>
          </a:p>
          <a:p>
            <a:pPr marL="0" indent="0">
              <a:buNone/>
            </a:pPr>
            <a:r>
              <a:rPr lang="en-US" dirty="0"/>
              <a:t>There are various techniques used in steganography, such as hiding data within the least significant bits of an image or altering the spacing between words in a text documentModern digital steganography often involves embedding data within multimedia files like images, audio, or video due to their large size and the ability to hide information without noticeably altering the file's appearance or quality.</a:t>
            </a: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chor="ctr"/>
          <a:lstStyle/>
          <a:p>
            <a:r>
              <a:rPr lang="en-IN" dirty="0">
                <a:gradFill>
                  <a:gsLst>
                    <a:gs pos="0">
                      <a:srgbClr val="7B32B2"/>
                    </a:gs>
                    <a:gs pos="100000">
                      <a:srgbClr val="401A5D"/>
                    </a:gs>
                  </a:gsLst>
                  <a:lin scaled="0"/>
                </a:gradFill>
              </a:rPr>
              <a:t>STEGANOGRAPHY AGENDA</a:t>
            </a:r>
            <a:r>
              <a:rPr lang="en-IN" dirty="0"/>
              <a:t>	</a:t>
            </a:r>
            <a:endParaRPr lang="en-US" dirty="0"/>
          </a:p>
        </p:txBody>
      </p:sp>
      <p:sp>
        <p:nvSpPr>
          <p:cNvPr id="1048601" name="Content Placeholder 2"/>
          <p:cNvSpPr>
            <a:spLocks noGrp="1"/>
          </p:cNvSpPr>
          <p:nvPr>
            <p:ph idx="1"/>
          </p:nvPr>
        </p:nvSpPr>
        <p:spPr/>
        <p:txBody>
          <a:bodyPr>
            <a:normAutofit lnSpcReduction="10000"/>
          </a:bodyPr>
          <a:lstStyle/>
          <a:p>
            <a:r>
              <a:rPr lang="en-US" dirty="0"/>
              <a:t>One of the primary reasons for using steganography is to communicate secretly without alerting others to the existence of the hidden message. This can be useful in espionage, intelligence gathering, or in situations where privacy and confidentiality are paramount.</a:t>
            </a:r>
          </a:p>
          <a:p>
            <a:r>
              <a:rPr lang="en-US" dirty="0"/>
              <a:t>Steganography is also employed in cybersecurity and digital forensics for testing the robustness of security measures against covert data transmission. Researchers and security professionals study steganographic techniques to develop countermeasures and detection methods.</a:t>
            </a:r>
          </a:p>
          <a:p>
            <a:r>
              <a:rPr lang="en-US" dirty="0"/>
              <a:t>steganography is used in conjunction with cryptography to provide an additional layer of security. The encrypted message can be hidden using steganographic techniques, making it doubly difficult for unauthorized parties to decipher or detect.</a:t>
            </a:r>
          </a:p>
          <a:p>
            <a:r>
              <a:rPr lang="en-US" dirty="0"/>
              <a:t>Steganography is also studied and used in educational settings and research environments to explore its capabilities, limitations, and potential applications in various fields.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chor="ctr"/>
          <a:lstStyle/>
          <a:p>
            <a:r>
              <a:rPr lang="en-US">
                <a:gradFill>
                  <a:gsLst>
                    <a:gs pos="0">
                      <a:srgbClr val="7B32B2"/>
                    </a:gs>
                    <a:gs pos="100000">
                      <a:srgbClr val="401A5D"/>
                    </a:gs>
                  </a:gsLst>
                  <a:lin scaled="0"/>
                </a:gradFill>
              </a:rPr>
              <a:t>PROJECT  OVERVIEW</a:t>
            </a:r>
          </a:p>
        </p:txBody>
      </p:sp>
      <p:sp>
        <p:nvSpPr>
          <p:cNvPr id="1048603" name="Content Placeholder 2"/>
          <p:cNvSpPr>
            <a:spLocks noGrp="1"/>
          </p:cNvSpPr>
          <p:nvPr>
            <p:ph idx="1"/>
          </p:nvPr>
        </p:nvSpPr>
        <p:spPr/>
        <p:txBody>
          <a:bodyPr>
            <a:normAutofit/>
          </a:bodyPr>
          <a:lstStyle/>
          <a:p>
            <a:r>
              <a:rPr lang="en-US" dirty="0"/>
              <a:t> Implementing techniques to detect steganographic content in files, which can be useful for both security purposes (steganalysis) and verifying the success of embedding and extraction operations.Documenting the project thoroughly, including the methodology, algorithms used, implementation details, and testing results. A clear and concise presentation of the project outcomes is essential for academic or professional purposes.</a:t>
            </a:r>
          </a:p>
          <a:p>
            <a:r>
              <a:rPr lang="en-US" dirty="0"/>
              <a:t>steganography not only enhances understanding of digital image processing and data hiding techniques but also provides insights into cybersecurity and privacy-preserving technologies. It’s a practical way to explore algorithms, encryption methods, and their applications in digital forensics and secure communication.</a:t>
            </a:r>
          </a:p>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chor="ctr"/>
          <a:lstStyle/>
          <a:p>
            <a:r>
              <a:rPr lang="en-US" sz="2800">
                <a:gradFill>
                  <a:gsLst>
                    <a:gs pos="0">
                      <a:srgbClr val="7B32B2"/>
                    </a:gs>
                    <a:gs pos="100000">
                      <a:srgbClr val="401A5D"/>
                    </a:gs>
                  </a:gsLst>
                  <a:lin scaled="0"/>
                </a:gradFill>
              </a:rPr>
              <a:t>WHO ARE THE END USERS of this project?</a:t>
            </a:r>
          </a:p>
        </p:txBody>
      </p:sp>
      <p:sp>
        <p:nvSpPr>
          <p:cNvPr id="1048605" name="Content Placeholder 2"/>
          <p:cNvSpPr>
            <a:spLocks noGrp="1"/>
          </p:cNvSpPr>
          <p:nvPr>
            <p:ph idx="1"/>
          </p:nvPr>
        </p:nvSpPr>
        <p:spPr/>
        <p:txBody>
          <a:bodyPr>
            <a:normAutofit fontScale="90000"/>
          </a:bodyPr>
          <a:lstStyle/>
          <a:p>
            <a:r>
              <a:rPr lang="en-US" dirty="0"/>
              <a:t>Security Professionals: Researchers and practitioners in cybersecurity and digital forensics use steganography for testing and evaluating the security of systems against covert data transmission and detection methods (steganalysis).</a:t>
            </a:r>
          </a:p>
          <a:p>
            <a:r>
              <a:rPr lang="en-US" dirty="0"/>
              <a:t>Educational and Research Institutions: Academics and students studying information security, cryptography, and digital image processing may develop and use steganography projects for learning, research, and experimentation.</a:t>
            </a:r>
          </a:p>
          <a:p>
            <a:r>
              <a:rPr lang="en-US" dirty="0"/>
              <a:t>Government and Intelligence Agencies: These organizations often use steganography for covert communication and espionage purposes. They might embed sensitive information within seemingly innocuous files or images to avoid detection.</a:t>
            </a:r>
          </a:p>
          <a:p>
            <a:r>
              <a:rPr lang="en-US" dirty="0"/>
              <a:t>Digital Content Creators: Professionals in fields like digital watermarking and copyright protection use steganography to embed identifying information or digital watermarks within multimedia files (images, audio, video) to protect intellectual property.</a:t>
            </a:r>
          </a:p>
          <a:p>
            <a:r>
              <a:rPr lang="en-US" dirty="0"/>
              <a:t>Software Developers: Developers creating applications and tools related to digital security, data hiding, and multimedia processing may integrate steganography features for enhanced functionality and privacy options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581191" y="493812"/>
            <a:ext cx="11029616" cy="1188720"/>
          </a:xfrm>
        </p:spPr>
        <p:txBody>
          <a:bodyPr anchor="ctr"/>
          <a:lstStyle/>
          <a:p>
            <a:br>
              <a:rPr lang="en-US" sz="2800"/>
            </a:br>
            <a:r>
              <a:rPr lang="en-US" sz="2800">
                <a:gradFill>
                  <a:gsLst>
                    <a:gs pos="0">
                      <a:srgbClr val="7B32B2"/>
                    </a:gs>
                    <a:gs pos="100000">
                      <a:srgbClr val="401A5D"/>
                    </a:gs>
                  </a:gsLst>
                  <a:lin scaled="0"/>
                </a:gradFill>
              </a:rPr>
              <a:t>YOUR SOLUTION AND ITS VALUE PROPOSITION</a:t>
            </a:r>
          </a:p>
        </p:txBody>
      </p:sp>
      <p:sp>
        <p:nvSpPr>
          <p:cNvPr id="1048607" name="Content Placeholder 2"/>
          <p:cNvSpPr>
            <a:spLocks noGrp="1"/>
          </p:cNvSpPr>
          <p:nvPr>
            <p:ph idx="1"/>
          </p:nvPr>
        </p:nvSpPr>
        <p:spPr>
          <a:xfrm>
            <a:off x="581191" y="2074646"/>
            <a:ext cx="11029615" cy="3634486"/>
          </a:xfrm>
        </p:spPr>
        <p:txBody>
          <a:bodyPr/>
          <a:lstStyle/>
          <a:p>
            <a:r>
              <a:rPr lang="en-US" dirty="0"/>
              <a:t>Copyright Protection: Supports digital rights management by embedding digital watermarks or copyright information within images. This helps track and prove ownership of intellectual property and prevent unauthorized distribution or usage.</a:t>
            </a:r>
          </a:p>
          <a:p>
            <a:r>
              <a:rPr lang="en-US" dirty="0"/>
              <a:t>Stealth Operations: Ideal for scenarios where secrecy and discretion are crucial, such as military communications, intelligence operations, and confidential business communicat</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581191" y="493812"/>
            <a:ext cx="11029616" cy="1188720"/>
          </a:xfrm>
        </p:spPr>
        <p:txBody>
          <a:bodyPr anchor="ctr"/>
          <a:lstStyle/>
          <a:p>
            <a:r>
              <a:rPr lang="en-US">
                <a:gradFill>
                  <a:gsLst>
                    <a:gs pos="0">
                      <a:srgbClr val="7B32B2"/>
                    </a:gs>
                    <a:gs pos="100000">
                      <a:srgbClr val="401A5D"/>
                    </a:gs>
                  </a:gsLst>
                  <a:lin scaled="0"/>
                </a:gradFill>
              </a:rPr>
              <a:t>How did you customize the project and make it your own</a:t>
            </a:r>
          </a:p>
        </p:txBody>
      </p:sp>
      <p:sp>
        <p:nvSpPr>
          <p:cNvPr id="1048609" name="Content Placeholder 2"/>
          <p:cNvSpPr>
            <a:spLocks noGrp="1"/>
          </p:cNvSpPr>
          <p:nvPr>
            <p:ph idx="1"/>
          </p:nvPr>
        </p:nvSpPr>
        <p:spPr>
          <a:xfrm>
            <a:off x="581191" y="2074646"/>
            <a:ext cx="11029615" cy="3634486"/>
          </a:xfrm>
        </p:spPr>
        <p:txBody>
          <a:bodyPr>
            <a:normAutofit fontScale="90000"/>
          </a:bodyPr>
          <a:lstStyle/>
          <a:p>
            <a:r>
              <a:rPr lang="en-US" dirty="0"/>
              <a:t>If I were to customize a text hiding project in image using steganography, I might focus on integrating a modern encryption scheme like AES-256 for enhanced security.</a:t>
            </a:r>
          </a:p>
          <a:p>
            <a:r>
              <a:rPr lang="en-US" dirty="0"/>
              <a:t>Optimize algorithms and data structures to enhance the speed and efficiency of embedding and extracting text from image.</a:t>
            </a:r>
          </a:p>
          <a:p>
            <a:r>
              <a:rPr lang="en-US" dirty="0"/>
              <a:t>  Additionally, I would include steganalysis features to detect and analyze hidden messages within images, providing users with insights into the robustness of the steganographic methods employed.</a:t>
            </a:r>
          </a:p>
          <a:p>
            <a:r>
              <a:rPr lang="en-US" dirty="0"/>
              <a:t>By incorporating these enhancements, the project would not only serve as a practical tool for secure communication and digital rights management but also contribute to advancing knowledge and skills in cybersecurity and digital forensics.</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581191" y="493812"/>
            <a:ext cx="11029616" cy="1188720"/>
          </a:xfrm>
        </p:spPr>
        <p:txBody>
          <a:bodyPr anchor="ctr"/>
          <a:lstStyle/>
          <a:p>
            <a:r>
              <a:rPr lang="en-GB">
                <a:gradFill>
                  <a:gsLst>
                    <a:gs pos="0">
                      <a:srgbClr val="7B32B2"/>
                    </a:gs>
                    <a:gs pos="100000">
                      <a:srgbClr val="401A5D"/>
                    </a:gs>
                  </a:gsLst>
                  <a:lin scaled="0"/>
                </a:gradFill>
              </a:rPr>
              <a:t>MODELLING</a:t>
            </a:r>
          </a:p>
        </p:txBody>
      </p:sp>
      <p:sp>
        <p:nvSpPr>
          <p:cNvPr id="1048611" name="Content Placeholder 2"/>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lstStyle/>
          <a:p>
            <a:r>
              <a:rPr lang="en-GB">
                <a:gradFill>
                  <a:gsLst>
                    <a:gs pos="0">
                      <a:srgbClr val="7B32B2"/>
                    </a:gs>
                    <a:gs pos="100000">
                      <a:srgbClr val="401A5D"/>
                    </a:gs>
                  </a:gsLst>
                  <a:lin scaled="0"/>
                </a:gradFill>
              </a:rPr>
              <a:t>Results</a:t>
            </a:r>
          </a:p>
        </p:txBody>
      </p:sp>
      <p:sp>
        <p:nvSpPr>
          <p:cNvPr id="1048613" name="Content Placeholder 2"/>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sym typeface="+mn-ea"/>
              </a:rPr>
              <a:t>Optimized Performance: The performance model focuses on optimizing computational resources and operational efficiency. This optimization minimizes processing.</a:t>
            </a: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endParaRPr 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69F5C5-5A1B-4647-800B-5682B92223D3}">
  <ds:schemaRefs/>
</ds:datastoreItem>
</file>

<file path=docProps/app.xml><?xml version="1.0" encoding="utf-8"?>
<Properties xmlns="http://schemas.openxmlformats.org/officeDocument/2006/extended-properties" xmlns:vt="http://schemas.openxmlformats.org/officeDocument/2006/docPropsVTypes">
  <TotalTime>7</TotalTime>
  <Words>1262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Vaibhav Ostwal</dc:creator>
  <cp:lastModifiedBy>manikantareddysathi3444@gmail.com</cp:lastModifiedBy>
  <cp:revision>7</cp:revision>
  <dcterms:created xsi:type="dcterms:W3CDTF">2024-07-13T05:38:00Z</dcterms:created>
  <dcterms:modified xsi:type="dcterms:W3CDTF">2024-07-14T08:11:21Z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B482DDA94AD34913A0822E6B6C2361A8_13</vt:lpwstr>
  </property>
  <property fmtid="{D5CDD505-2E9C-101B-9397-08002B2CF9AE}" pid="4" name="KSOProductBuildVer">
    <vt:lpwstr>1033-12.2.0.13472</vt:lpwstr>
  </property>
</Properties>
</file>