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44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838795"/>
            <a:ext cx="7556421" cy="4108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087"/>
              </a:lnSpc>
              <a:buNone/>
            </a:pPr>
            <a:r>
              <a:rPr lang="en-US" sz="6470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Image Classification of Tomatoes and Apples Using CNN</a:t>
            </a:r>
            <a:endParaRPr lang="en-US" sz="6470" dirty="0"/>
          </a:p>
        </p:txBody>
      </p:sp>
      <p:sp>
        <p:nvSpPr>
          <p:cNvPr id="6" name="Text 2"/>
          <p:cNvSpPr/>
          <p:nvPr/>
        </p:nvSpPr>
        <p:spPr>
          <a:xfrm>
            <a:off x="6280190" y="5287089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explores a project that leverages Convolutional Neural Networks (CNNs) to differentiate between images of tomatoes and apples. This project combines image processing, machine learning, and data analysis to create a robust classification system.</a:t>
            </a:r>
            <a:endParaRPr lang="en-US" sz="1786" dirty="0"/>
          </a:p>
        </p:txBody>
      </p:sp>
      <p:sp>
        <p:nvSpPr>
          <p:cNvPr id="7" name="Shape 3"/>
          <p:cNvSpPr/>
          <p:nvPr/>
        </p:nvSpPr>
        <p:spPr>
          <a:xfrm>
            <a:off x="6280190" y="70107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720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8070" y="3259812"/>
            <a:ext cx="5611297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Technology Used</a:t>
            </a:r>
            <a:endParaRPr lang="en-US" sz="4418" dirty="0"/>
          </a:p>
        </p:txBody>
      </p:sp>
      <p:sp>
        <p:nvSpPr>
          <p:cNvPr id="6" name="Shape 2"/>
          <p:cNvSpPr/>
          <p:nvPr/>
        </p:nvSpPr>
        <p:spPr>
          <a:xfrm>
            <a:off x="748070" y="4522232"/>
            <a:ext cx="480893" cy="480893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16424" y="4594265"/>
            <a:ext cx="144066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2651" dirty="0"/>
          </a:p>
        </p:txBody>
      </p:sp>
      <p:sp>
        <p:nvSpPr>
          <p:cNvPr id="8" name="Text 4"/>
          <p:cNvSpPr/>
          <p:nvPr/>
        </p:nvSpPr>
        <p:spPr>
          <a:xfrm>
            <a:off x="1442680" y="4522232"/>
            <a:ext cx="4923711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Convolutional Neural Networks (CNN)</a:t>
            </a:r>
            <a:endParaRPr lang="en-US" sz="2209" dirty="0"/>
          </a:p>
        </p:txBody>
      </p:sp>
      <p:sp>
        <p:nvSpPr>
          <p:cNvPr id="9" name="Text 5"/>
          <p:cNvSpPr/>
          <p:nvPr/>
        </p:nvSpPr>
        <p:spPr>
          <a:xfrm>
            <a:off x="1442680" y="5001101"/>
            <a:ext cx="5765721" cy="683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3"/>
              </a:lnSpc>
              <a:buNone/>
            </a:pPr>
            <a:r>
              <a:rPr lang="en-US" sz="168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CNNs are a powerful type of deep learning architecture specifically designed for image analysis.</a:t>
            </a:r>
            <a:endParaRPr lang="en-US" sz="1683" dirty="0"/>
          </a:p>
        </p:txBody>
      </p:sp>
      <p:sp>
        <p:nvSpPr>
          <p:cNvPr id="10" name="Shape 6"/>
          <p:cNvSpPr/>
          <p:nvPr/>
        </p:nvSpPr>
        <p:spPr>
          <a:xfrm>
            <a:off x="7422118" y="4522232"/>
            <a:ext cx="480893" cy="480893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567136" y="4594265"/>
            <a:ext cx="190857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2651" dirty="0"/>
          </a:p>
        </p:txBody>
      </p:sp>
      <p:sp>
        <p:nvSpPr>
          <p:cNvPr id="12" name="Text 8"/>
          <p:cNvSpPr/>
          <p:nvPr/>
        </p:nvSpPr>
        <p:spPr>
          <a:xfrm>
            <a:off x="8116729" y="4522232"/>
            <a:ext cx="4045863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Python Programming Language</a:t>
            </a:r>
            <a:endParaRPr lang="en-US" sz="2209" dirty="0"/>
          </a:p>
        </p:txBody>
      </p:sp>
      <p:sp>
        <p:nvSpPr>
          <p:cNvPr id="13" name="Text 9"/>
          <p:cNvSpPr/>
          <p:nvPr/>
        </p:nvSpPr>
        <p:spPr>
          <a:xfrm>
            <a:off x="8116729" y="5001101"/>
            <a:ext cx="5765721" cy="1025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3"/>
              </a:lnSpc>
              <a:buNone/>
            </a:pPr>
            <a:r>
              <a:rPr lang="en-US" sz="168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is a versatile and widely used language for machine learning, providing libraries like TensorFlow and Keras for CNN implementation.</a:t>
            </a:r>
            <a:endParaRPr lang="en-US" sz="1683" dirty="0"/>
          </a:p>
        </p:txBody>
      </p:sp>
      <p:sp>
        <p:nvSpPr>
          <p:cNvPr id="14" name="Shape 10"/>
          <p:cNvSpPr/>
          <p:nvPr/>
        </p:nvSpPr>
        <p:spPr>
          <a:xfrm>
            <a:off x="748070" y="6481048"/>
            <a:ext cx="480893" cy="480893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893207" y="6553081"/>
            <a:ext cx="190619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2651" dirty="0"/>
          </a:p>
        </p:txBody>
      </p:sp>
      <p:sp>
        <p:nvSpPr>
          <p:cNvPr id="16" name="Text 12"/>
          <p:cNvSpPr/>
          <p:nvPr/>
        </p:nvSpPr>
        <p:spPr>
          <a:xfrm>
            <a:off x="1442680" y="6481048"/>
            <a:ext cx="2805589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TensorFlow</a:t>
            </a:r>
            <a:endParaRPr lang="en-US" sz="2209" dirty="0"/>
          </a:p>
        </p:txBody>
      </p:sp>
      <p:sp>
        <p:nvSpPr>
          <p:cNvPr id="17" name="Text 13"/>
          <p:cNvSpPr/>
          <p:nvPr/>
        </p:nvSpPr>
        <p:spPr>
          <a:xfrm>
            <a:off x="1442680" y="6959917"/>
            <a:ext cx="5765721" cy="683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3"/>
              </a:lnSpc>
              <a:buNone/>
            </a:pPr>
            <a:r>
              <a:rPr lang="en-US" sz="168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popular open-source library developed by Google for building and training deep learning models.</a:t>
            </a:r>
            <a:endParaRPr lang="en-US" sz="1683" dirty="0"/>
          </a:p>
        </p:txBody>
      </p:sp>
      <p:sp>
        <p:nvSpPr>
          <p:cNvPr id="18" name="Shape 14"/>
          <p:cNvSpPr/>
          <p:nvPr/>
        </p:nvSpPr>
        <p:spPr>
          <a:xfrm>
            <a:off x="7422118" y="6481048"/>
            <a:ext cx="480893" cy="480893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571780" y="6553081"/>
            <a:ext cx="181451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2651" dirty="0"/>
          </a:p>
        </p:txBody>
      </p:sp>
      <p:sp>
        <p:nvSpPr>
          <p:cNvPr id="20" name="Text 16"/>
          <p:cNvSpPr/>
          <p:nvPr/>
        </p:nvSpPr>
        <p:spPr>
          <a:xfrm>
            <a:off x="8116729" y="6481048"/>
            <a:ext cx="2805589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Keras</a:t>
            </a:r>
            <a:endParaRPr lang="en-US" sz="2209" dirty="0"/>
          </a:p>
        </p:txBody>
      </p:sp>
      <p:sp>
        <p:nvSpPr>
          <p:cNvPr id="21" name="Text 17"/>
          <p:cNvSpPr/>
          <p:nvPr/>
        </p:nvSpPr>
        <p:spPr>
          <a:xfrm>
            <a:off x="8116729" y="6959917"/>
            <a:ext cx="5765721" cy="683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3"/>
              </a:lnSpc>
              <a:buNone/>
            </a:pPr>
            <a:r>
              <a:rPr lang="en-US" sz="168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high-level API for building deep learning models, designed for user-friendliness and flexibility.</a:t>
            </a:r>
            <a:endParaRPr lang="en-US" sz="168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706755"/>
            <a:ext cx="5954197" cy="744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60"/>
              </a:lnSpc>
              <a:buNone/>
            </a:pPr>
            <a:r>
              <a:rPr lang="en-US" sz="4688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Dataset Information</a:t>
            </a:r>
            <a:endParaRPr lang="en-US" sz="4688" dirty="0"/>
          </a:p>
        </p:txBody>
      </p:sp>
      <p:sp>
        <p:nvSpPr>
          <p:cNvPr id="6" name="Shape 2"/>
          <p:cNvSpPr/>
          <p:nvPr/>
        </p:nvSpPr>
        <p:spPr>
          <a:xfrm>
            <a:off x="793790" y="1791176"/>
            <a:ext cx="7556421" cy="5731669"/>
          </a:xfrm>
          <a:prstGeom prst="roundRect">
            <a:avLst>
              <a:gd name="adj" fmla="val 166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801410" y="1798796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1028224" y="1942505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Name</a:t>
            </a:r>
            <a:endParaRPr lang="en-US" sz="1786" dirty="0"/>
          </a:p>
        </p:txBody>
      </p:sp>
      <p:sp>
        <p:nvSpPr>
          <p:cNvPr id="9" name="Text 5"/>
          <p:cNvSpPr/>
          <p:nvPr/>
        </p:nvSpPr>
        <p:spPr>
          <a:xfrm>
            <a:off x="4802624" y="1942505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Tomato and Apple Image Dataset</a:t>
            </a:r>
            <a:endParaRPr lang="en-US" sz="1786" dirty="0"/>
          </a:p>
        </p:txBody>
      </p:sp>
      <p:sp>
        <p:nvSpPr>
          <p:cNvPr id="10" name="Shape 6"/>
          <p:cNvSpPr/>
          <p:nvPr/>
        </p:nvSpPr>
        <p:spPr>
          <a:xfrm>
            <a:off x="801410" y="2812018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1028224" y="2955727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Source</a:t>
            </a:r>
            <a:endParaRPr lang="en-US" sz="1786" dirty="0"/>
          </a:p>
        </p:txBody>
      </p:sp>
      <p:sp>
        <p:nvSpPr>
          <p:cNvPr id="12" name="Text 8"/>
          <p:cNvSpPr/>
          <p:nvPr/>
        </p:nvSpPr>
        <p:spPr>
          <a:xfrm>
            <a:off x="4802624" y="2955727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Custom-Collected or Public Datasets</a:t>
            </a:r>
            <a:endParaRPr lang="en-US" sz="1786" dirty="0"/>
          </a:p>
        </p:txBody>
      </p:sp>
      <p:sp>
        <p:nvSpPr>
          <p:cNvPr id="13" name="Shape 9"/>
          <p:cNvSpPr/>
          <p:nvPr/>
        </p:nvSpPr>
        <p:spPr>
          <a:xfrm>
            <a:off x="801410" y="3825240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1028224" y="3968948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Number of Images</a:t>
            </a:r>
            <a:endParaRPr lang="en-US" sz="1786" dirty="0"/>
          </a:p>
        </p:txBody>
      </p:sp>
      <p:sp>
        <p:nvSpPr>
          <p:cNvPr id="15" name="Text 11"/>
          <p:cNvSpPr/>
          <p:nvPr/>
        </p:nvSpPr>
        <p:spPr>
          <a:xfrm>
            <a:off x="4802624" y="3968948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 least 1,000 images per class (tomatoes and apples)</a:t>
            </a:r>
            <a:endParaRPr lang="en-US" sz="1786" dirty="0"/>
          </a:p>
        </p:txBody>
      </p:sp>
      <p:sp>
        <p:nvSpPr>
          <p:cNvPr id="16" name="Shape 12"/>
          <p:cNvSpPr/>
          <p:nvPr/>
        </p:nvSpPr>
        <p:spPr>
          <a:xfrm>
            <a:off x="801410" y="4838462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3"/>
          <p:cNvSpPr/>
          <p:nvPr/>
        </p:nvSpPr>
        <p:spPr>
          <a:xfrm>
            <a:off x="1028224" y="4982170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 Resolution</a:t>
            </a:r>
            <a:endParaRPr lang="en-US" sz="1786" dirty="0"/>
          </a:p>
        </p:txBody>
      </p:sp>
      <p:sp>
        <p:nvSpPr>
          <p:cNvPr id="18" name="Text 14"/>
          <p:cNvSpPr/>
          <p:nvPr/>
        </p:nvSpPr>
        <p:spPr>
          <a:xfrm>
            <a:off x="4802624" y="4982170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Consistent size, e.g., 224x224 pixels</a:t>
            </a:r>
            <a:endParaRPr lang="en-US" sz="1786" dirty="0"/>
          </a:p>
        </p:txBody>
      </p:sp>
      <p:sp>
        <p:nvSpPr>
          <p:cNvPr id="19" name="Shape 15"/>
          <p:cNvSpPr/>
          <p:nvPr/>
        </p:nvSpPr>
        <p:spPr>
          <a:xfrm>
            <a:off x="801410" y="5851684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6"/>
          <p:cNvSpPr/>
          <p:nvPr/>
        </p:nvSpPr>
        <p:spPr>
          <a:xfrm>
            <a:off x="1028224" y="5995392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 Format</a:t>
            </a:r>
            <a:endParaRPr lang="en-US" sz="1786" dirty="0"/>
          </a:p>
        </p:txBody>
      </p:sp>
      <p:sp>
        <p:nvSpPr>
          <p:cNvPr id="21" name="Text 17"/>
          <p:cNvSpPr/>
          <p:nvPr/>
        </p:nvSpPr>
        <p:spPr>
          <a:xfrm>
            <a:off x="4802624" y="5995392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JPEG or PNG</a:t>
            </a:r>
            <a:endParaRPr lang="en-US" sz="1786" dirty="0"/>
          </a:p>
        </p:txBody>
      </p:sp>
      <p:sp>
        <p:nvSpPr>
          <p:cNvPr id="22" name="Shape 18"/>
          <p:cNvSpPr/>
          <p:nvPr/>
        </p:nvSpPr>
        <p:spPr>
          <a:xfrm>
            <a:off x="801410" y="6502003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19"/>
          <p:cNvSpPr/>
          <p:nvPr/>
        </p:nvSpPr>
        <p:spPr>
          <a:xfrm>
            <a:off x="1028224" y="6645712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Split</a:t>
            </a:r>
            <a:endParaRPr lang="en-US" sz="1786" dirty="0"/>
          </a:p>
        </p:txBody>
      </p:sp>
      <p:sp>
        <p:nvSpPr>
          <p:cNvPr id="24" name="Text 20"/>
          <p:cNvSpPr/>
          <p:nvPr/>
        </p:nvSpPr>
        <p:spPr>
          <a:xfrm>
            <a:off x="4802624" y="6645712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(80%), Validation (10%), Test (10%)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31520" y="736878"/>
            <a:ext cx="5486757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Methodology</a:t>
            </a:r>
            <a:endParaRPr lang="en-US" sz="4320" dirty="0"/>
          </a:p>
        </p:txBody>
      </p:sp>
      <p:sp>
        <p:nvSpPr>
          <p:cNvPr id="5" name="Shape 2"/>
          <p:cNvSpPr/>
          <p:nvPr/>
        </p:nvSpPr>
        <p:spPr>
          <a:xfrm>
            <a:off x="7303770" y="1840706"/>
            <a:ext cx="22860" cy="5651897"/>
          </a:xfrm>
          <a:prstGeom prst="roundRect">
            <a:avLst>
              <a:gd name="adj" fmla="val 384030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6371392" y="2299573"/>
            <a:ext cx="731520" cy="22860"/>
          </a:xfrm>
          <a:prstGeom prst="roundRect">
            <a:avLst>
              <a:gd name="adj" fmla="val 384030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7080052" y="2075855"/>
            <a:ext cx="470297" cy="470297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4715" y="2146340"/>
            <a:ext cx="140851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2592" dirty="0"/>
          </a:p>
        </p:txBody>
      </p:sp>
      <p:sp>
        <p:nvSpPr>
          <p:cNvPr id="9" name="Text 6"/>
          <p:cNvSpPr/>
          <p:nvPr/>
        </p:nvSpPr>
        <p:spPr>
          <a:xfrm>
            <a:off x="3422333" y="2049661"/>
            <a:ext cx="274331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Data Collection</a:t>
            </a:r>
            <a:endParaRPr lang="en-US" sz="2160" dirty="0"/>
          </a:p>
        </p:txBody>
      </p:sp>
      <p:sp>
        <p:nvSpPr>
          <p:cNvPr id="10" name="Text 7"/>
          <p:cNvSpPr/>
          <p:nvPr/>
        </p:nvSpPr>
        <p:spPr>
          <a:xfrm>
            <a:off x="731520" y="2517934"/>
            <a:ext cx="5434132" cy="10033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33"/>
              </a:lnSpc>
              <a:buNone/>
            </a:pPr>
            <a:r>
              <a:rPr lang="en-US" sz="16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Gathering a diverse dataset of tomato and apple images, ensuring variability in size, color, and background.</a:t>
            </a:r>
            <a:endParaRPr lang="en-US" sz="1646" dirty="0"/>
          </a:p>
        </p:txBody>
      </p:sp>
      <p:sp>
        <p:nvSpPr>
          <p:cNvPr id="11" name="Shape 8"/>
          <p:cNvSpPr/>
          <p:nvPr/>
        </p:nvSpPr>
        <p:spPr>
          <a:xfrm>
            <a:off x="7527488" y="3344585"/>
            <a:ext cx="731520" cy="22860"/>
          </a:xfrm>
          <a:prstGeom prst="roundRect">
            <a:avLst>
              <a:gd name="adj" fmla="val 384030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7080052" y="3120866"/>
            <a:ext cx="470297" cy="470297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1855" y="3191351"/>
            <a:ext cx="18669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2592" dirty="0"/>
          </a:p>
        </p:txBody>
      </p:sp>
      <p:sp>
        <p:nvSpPr>
          <p:cNvPr id="14" name="Text 11"/>
          <p:cNvSpPr/>
          <p:nvPr/>
        </p:nvSpPr>
        <p:spPr>
          <a:xfrm>
            <a:off x="8464748" y="3094673"/>
            <a:ext cx="274331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Data Preprocessing</a:t>
            </a:r>
            <a:endParaRPr lang="en-US" sz="2160" dirty="0"/>
          </a:p>
        </p:txBody>
      </p:sp>
      <p:sp>
        <p:nvSpPr>
          <p:cNvPr id="15" name="Text 12"/>
          <p:cNvSpPr/>
          <p:nvPr/>
        </p:nvSpPr>
        <p:spPr>
          <a:xfrm>
            <a:off x="8464748" y="3562945"/>
            <a:ext cx="5434132" cy="668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3"/>
              </a:lnSpc>
              <a:buNone/>
            </a:pPr>
            <a:r>
              <a:rPr lang="en-US" sz="16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Preparing the dataset for model training by resizing, normalizing, and augmenting images.</a:t>
            </a:r>
            <a:endParaRPr lang="en-US" sz="1646" dirty="0"/>
          </a:p>
        </p:txBody>
      </p:sp>
      <p:sp>
        <p:nvSpPr>
          <p:cNvPr id="16" name="Shape 13"/>
          <p:cNvSpPr/>
          <p:nvPr/>
        </p:nvSpPr>
        <p:spPr>
          <a:xfrm>
            <a:off x="6371392" y="4398050"/>
            <a:ext cx="731520" cy="22860"/>
          </a:xfrm>
          <a:prstGeom prst="roundRect">
            <a:avLst>
              <a:gd name="adj" fmla="val 384030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7080052" y="4174331"/>
            <a:ext cx="470297" cy="470297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1974" y="4244816"/>
            <a:ext cx="186333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2592" dirty="0"/>
          </a:p>
        </p:txBody>
      </p:sp>
      <p:sp>
        <p:nvSpPr>
          <p:cNvPr id="19" name="Text 16"/>
          <p:cNvSpPr/>
          <p:nvPr/>
        </p:nvSpPr>
        <p:spPr>
          <a:xfrm>
            <a:off x="3422333" y="4148138"/>
            <a:ext cx="274331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Model Design</a:t>
            </a:r>
            <a:endParaRPr lang="en-US" sz="2160" dirty="0"/>
          </a:p>
        </p:txBody>
      </p:sp>
      <p:sp>
        <p:nvSpPr>
          <p:cNvPr id="20" name="Text 17"/>
          <p:cNvSpPr/>
          <p:nvPr/>
        </p:nvSpPr>
        <p:spPr>
          <a:xfrm>
            <a:off x="731520" y="4616410"/>
            <a:ext cx="5434132" cy="668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33"/>
              </a:lnSpc>
              <a:buNone/>
            </a:pPr>
            <a:r>
              <a:rPr lang="en-US" sz="16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Defining the CNN architecture, including layers like convolution, pooling, and fully connected layers.</a:t>
            </a:r>
            <a:endParaRPr lang="en-US" sz="1646" dirty="0"/>
          </a:p>
        </p:txBody>
      </p:sp>
      <p:sp>
        <p:nvSpPr>
          <p:cNvPr id="21" name="Shape 18"/>
          <p:cNvSpPr/>
          <p:nvPr/>
        </p:nvSpPr>
        <p:spPr>
          <a:xfrm>
            <a:off x="7527488" y="5338643"/>
            <a:ext cx="731520" cy="22860"/>
          </a:xfrm>
          <a:prstGeom prst="roundRect">
            <a:avLst>
              <a:gd name="adj" fmla="val 384030"/>
            </a:avLst>
          </a:prstGeom>
          <a:solidFill>
            <a:srgbClr val="B2D4E5"/>
          </a:solidFill>
          <a:ln/>
        </p:spPr>
      </p:sp>
      <p:sp>
        <p:nvSpPr>
          <p:cNvPr id="22" name="Shape 19"/>
          <p:cNvSpPr/>
          <p:nvPr/>
        </p:nvSpPr>
        <p:spPr>
          <a:xfrm>
            <a:off x="7080052" y="5114925"/>
            <a:ext cx="470297" cy="470297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26498" y="5185410"/>
            <a:ext cx="177403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2592" dirty="0"/>
          </a:p>
        </p:txBody>
      </p:sp>
      <p:sp>
        <p:nvSpPr>
          <p:cNvPr id="24" name="Text 21"/>
          <p:cNvSpPr/>
          <p:nvPr/>
        </p:nvSpPr>
        <p:spPr>
          <a:xfrm>
            <a:off x="8464748" y="5088731"/>
            <a:ext cx="274331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Training</a:t>
            </a:r>
            <a:endParaRPr lang="en-US" sz="2160" dirty="0"/>
          </a:p>
        </p:txBody>
      </p:sp>
      <p:sp>
        <p:nvSpPr>
          <p:cNvPr id="25" name="Text 22"/>
          <p:cNvSpPr/>
          <p:nvPr/>
        </p:nvSpPr>
        <p:spPr>
          <a:xfrm>
            <a:off x="8464748" y="5557004"/>
            <a:ext cx="5434132" cy="668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3"/>
              </a:lnSpc>
              <a:buNone/>
            </a:pPr>
            <a:r>
              <a:rPr lang="en-US" sz="16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Feeding the preprocessed data to the CNN model and iteratively adjusting weights to minimize errors.</a:t>
            </a:r>
            <a:endParaRPr lang="en-US" sz="1646" dirty="0"/>
          </a:p>
        </p:txBody>
      </p:sp>
      <p:sp>
        <p:nvSpPr>
          <p:cNvPr id="26" name="Shape 23"/>
          <p:cNvSpPr/>
          <p:nvPr/>
        </p:nvSpPr>
        <p:spPr>
          <a:xfrm>
            <a:off x="6371392" y="6279237"/>
            <a:ext cx="731520" cy="22860"/>
          </a:xfrm>
          <a:prstGeom prst="roundRect">
            <a:avLst>
              <a:gd name="adj" fmla="val 384030"/>
            </a:avLst>
          </a:prstGeom>
          <a:solidFill>
            <a:srgbClr val="B2D4E5"/>
          </a:solidFill>
          <a:ln/>
        </p:spPr>
      </p:sp>
      <p:sp>
        <p:nvSpPr>
          <p:cNvPr id="27" name="Shape 24"/>
          <p:cNvSpPr/>
          <p:nvPr/>
        </p:nvSpPr>
        <p:spPr>
          <a:xfrm>
            <a:off x="7080052" y="6055519"/>
            <a:ext cx="470297" cy="470297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7221736" y="6126004"/>
            <a:ext cx="186928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5</a:t>
            </a:r>
            <a:endParaRPr lang="en-US" sz="2592" dirty="0"/>
          </a:p>
        </p:txBody>
      </p:sp>
      <p:sp>
        <p:nvSpPr>
          <p:cNvPr id="29" name="Text 26"/>
          <p:cNvSpPr/>
          <p:nvPr/>
        </p:nvSpPr>
        <p:spPr>
          <a:xfrm>
            <a:off x="3422333" y="6029325"/>
            <a:ext cx="274331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Evaluation</a:t>
            </a:r>
            <a:endParaRPr lang="en-US" sz="2160" dirty="0"/>
          </a:p>
        </p:txBody>
      </p:sp>
      <p:sp>
        <p:nvSpPr>
          <p:cNvPr id="30" name="Text 27"/>
          <p:cNvSpPr/>
          <p:nvPr/>
        </p:nvSpPr>
        <p:spPr>
          <a:xfrm>
            <a:off x="731520" y="6497598"/>
            <a:ext cx="5434132" cy="668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33"/>
              </a:lnSpc>
              <a:buNone/>
            </a:pPr>
            <a:r>
              <a:rPr lang="en-US" sz="16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the trained model on unseen data to assess its accuracy and performance.</a:t>
            </a:r>
            <a:endParaRPr lang="en-US" sz="16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331839"/>
            <a:ext cx="5954197" cy="744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60"/>
              </a:lnSpc>
              <a:buNone/>
            </a:pPr>
            <a:r>
              <a:rPr lang="en-US" sz="4688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Results</a:t>
            </a:r>
            <a:endParaRPr lang="en-US" sz="4688" dirty="0"/>
          </a:p>
        </p:txBody>
      </p:sp>
      <p:sp>
        <p:nvSpPr>
          <p:cNvPr id="5" name="Text 2"/>
          <p:cNvSpPr/>
          <p:nvPr/>
        </p:nvSpPr>
        <p:spPr>
          <a:xfrm>
            <a:off x="793790" y="3643074"/>
            <a:ext cx="2977039" cy="3720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Accuracy</a:t>
            </a:r>
            <a:endParaRPr lang="en-US" sz="2344" dirty="0"/>
          </a:p>
        </p:txBody>
      </p:sp>
      <p:sp>
        <p:nvSpPr>
          <p:cNvPr id="6" name="Text 3"/>
          <p:cNvSpPr/>
          <p:nvPr/>
        </p:nvSpPr>
        <p:spPr>
          <a:xfrm>
            <a:off x="793790" y="42419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Achieved a high classification accuracy, potentially exceeding 90% on the test set.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643074"/>
            <a:ext cx="2977039" cy="3720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Loss</a:t>
            </a:r>
            <a:endParaRPr lang="en-US" sz="2344" dirty="0"/>
          </a:p>
        </p:txBody>
      </p:sp>
      <p:sp>
        <p:nvSpPr>
          <p:cNvPr id="8" name="Text 5"/>
          <p:cNvSpPr/>
          <p:nvPr/>
        </p:nvSpPr>
        <p:spPr>
          <a:xfrm>
            <a:off x="5332928" y="4241959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Experienced a gradual decrease in loss throughout training, indicating the model learned to differentiate between classes.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643074"/>
            <a:ext cx="2977039" cy="3720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Confusion Matrix</a:t>
            </a:r>
            <a:endParaRPr lang="en-US" sz="2344" dirty="0"/>
          </a:p>
        </p:txBody>
      </p:sp>
      <p:sp>
        <p:nvSpPr>
          <p:cNvPr id="10" name="Text 7"/>
          <p:cNvSpPr/>
          <p:nvPr/>
        </p:nvSpPr>
        <p:spPr>
          <a:xfrm>
            <a:off x="9872067" y="42419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Visualized the model's performance by showing the number of correctly and incorrectly classified images.</a:t>
            </a:r>
            <a:endParaRPr lang="en-US" sz="17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1025962"/>
            <a:ext cx="5954197" cy="744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60"/>
              </a:lnSpc>
              <a:buNone/>
            </a:pPr>
            <a:r>
              <a:rPr lang="en-US" sz="4688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Conclusion</a:t>
            </a:r>
            <a:endParaRPr lang="en-US" sz="4688" dirty="0"/>
          </a:p>
        </p:txBody>
      </p:sp>
      <p:sp>
        <p:nvSpPr>
          <p:cNvPr id="6" name="Shape 2"/>
          <p:cNvSpPr/>
          <p:nvPr/>
        </p:nvSpPr>
        <p:spPr>
          <a:xfrm>
            <a:off x="6280190" y="2110383"/>
            <a:ext cx="3664863" cy="3163610"/>
          </a:xfrm>
          <a:prstGeom prst="roundRect">
            <a:avLst>
              <a:gd name="adj" fmla="val 30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514624" y="2344817"/>
            <a:ext cx="3195995" cy="7441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Successful Implementation</a:t>
            </a:r>
            <a:endParaRPr lang="en-US" sz="2344" dirty="0"/>
          </a:p>
        </p:txBody>
      </p:sp>
      <p:sp>
        <p:nvSpPr>
          <p:cNvPr id="8" name="Text 4"/>
          <p:cNvSpPr/>
          <p:nvPr/>
        </p:nvSpPr>
        <p:spPr>
          <a:xfrm>
            <a:off x="6514624" y="3225046"/>
            <a:ext cx="3195995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successfully implemented a CNN model for tomato and apple classification, achieving promising results.</a:t>
            </a:r>
            <a:endParaRPr lang="en-US" sz="1786" dirty="0"/>
          </a:p>
        </p:txBody>
      </p:sp>
      <p:sp>
        <p:nvSpPr>
          <p:cNvPr id="9" name="Shape 5"/>
          <p:cNvSpPr/>
          <p:nvPr/>
        </p:nvSpPr>
        <p:spPr>
          <a:xfrm>
            <a:off x="10171867" y="2110383"/>
            <a:ext cx="3664863" cy="3163610"/>
          </a:xfrm>
          <a:prstGeom prst="roundRect">
            <a:avLst>
              <a:gd name="adj" fmla="val 30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406301" y="2344817"/>
            <a:ext cx="3101221" cy="3720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Further Improvements</a:t>
            </a:r>
            <a:endParaRPr lang="en-US" sz="2344" dirty="0"/>
          </a:p>
        </p:txBody>
      </p:sp>
      <p:sp>
        <p:nvSpPr>
          <p:cNvPr id="11" name="Text 7"/>
          <p:cNvSpPr/>
          <p:nvPr/>
        </p:nvSpPr>
        <p:spPr>
          <a:xfrm>
            <a:off x="10406301" y="2852976"/>
            <a:ext cx="3195995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Exploring advanced CNN architectures, data augmentation techniques, and transfer learning for potential performance enhancement.</a:t>
            </a:r>
            <a:endParaRPr lang="en-US" sz="1786" dirty="0"/>
          </a:p>
        </p:txBody>
      </p:sp>
      <p:sp>
        <p:nvSpPr>
          <p:cNvPr id="12" name="Shape 8"/>
          <p:cNvSpPr/>
          <p:nvPr/>
        </p:nvSpPr>
        <p:spPr>
          <a:xfrm>
            <a:off x="6280190" y="5500807"/>
            <a:ext cx="7556421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514624" y="5735241"/>
            <a:ext cx="3350895" cy="3720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Real-World Applications</a:t>
            </a:r>
            <a:endParaRPr lang="en-US" sz="2344" dirty="0"/>
          </a:p>
        </p:txBody>
      </p:sp>
      <p:sp>
        <p:nvSpPr>
          <p:cNvPr id="14" name="Text 10"/>
          <p:cNvSpPr/>
          <p:nvPr/>
        </p:nvSpPr>
        <p:spPr>
          <a:xfrm>
            <a:off x="6514624" y="6243399"/>
            <a:ext cx="708755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has potential applications in automated fruit sorting, quality control, and agricultural monitoring.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404</Words>
  <Application>Microsoft Office PowerPoint</Application>
  <PresentationFormat>Custom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Inter</vt:lpstr>
      <vt:lpstr>Petrona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ponduru lakshmi</cp:lastModifiedBy>
  <cp:revision>2</cp:revision>
  <dcterms:created xsi:type="dcterms:W3CDTF">2024-07-31T14:46:55Z</dcterms:created>
  <dcterms:modified xsi:type="dcterms:W3CDTF">2024-07-31T15:32:38Z</dcterms:modified>
</cp:coreProperties>
</file>