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257" r:id="rId5"/>
    <p:sldId id="268" r:id="rId6"/>
    <p:sldId id="272" r:id="rId7"/>
    <p:sldId id="273" r:id="rId8"/>
    <p:sldId id="274" r:id="rId9"/>
    <p:sldId id="275" r:id="rId10"/>
    <p:sldId id="276" r:id="rId11"/>
    <p:sldId id="267" r:id="rId12"/>
    <p:sldId id="277" r:id="rId13"/>
    <p:sldId id="278" r:id="rId14"/>
    <p:sldId id="279" r:id="rId15"/>
    <p:sldId id="280" r:id="rId16"/>
    <p:sldId id="281" r:id="rId17"/>
    <p:sldId id="285" r:id="rId18"/>
    <p:sldId id="282" r:id="rId19"/>
    <p:sldId id="283" r:id="rId20"/>
    <p:sldId id="284" r:id="rId21"/>
    <p:sldId id="259" r:id="rId22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4404"/>
    <a:srgbClr val="5F6F0F"/>
    <a:srgbClr val="718412"/>
    <a:srgbClr val="65741A"/>
    <a:srgbClr val="70811D"/>
    <a:srgbClr val="7B8D1F"/>
    <a:srgbClr val="839721"/>
    <a:srgbClr val="95AB25"/>
    <a:srgbClr val="BC5500"/>
    <a:srgbClr val="C4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66" autoAdjust="0"/>
    <p:restoredTop sz="88752" autoAdjust="0"/>
  </p:normalViewPr>
  <p:slideViewPr>
    <p:cSldViewPr>
      <p:cViewPr varScale="1">
        <p:scale>
          <a:sx n="78" d="100"/>
          <a:sy n="78" d="100"/>
        </p:scale>
        <p:origin x="633" y="51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pr\AppData\Roaming\Microsoft\Excel\OS_Cache_Project%20(version%202)%20(version%201).xlsb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pr\AppData\Roaming\Microsoft\Excel\OS_Cache_Project%20(version%202)%20(version%201).xlsb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pr\AppData\Roaming\Microsoft\Excel\OS_Cache_Project%20(version%202)%20(version%201).xlsb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pr\AppData\Roaming\Microsoft\Excel\OS_Cache_Project%20(version%202)%20(version%201).xlsb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pr\AppData\Roaming\Microsoft\Excel\OS_Cache_Project%20(version%202)%20(version%201).xlsb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pr\AppData\Roaming\Microsoft\Excel\OS_Cache_Project%20(version%202)%20(version%201).xlsb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pr\AppData\Roaming\Microsoft\Excel\OS_Cache_Project%20(version%202)%20(version%201).xlsb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sripr\AppData\Roaming\Microsoft\Excel\OS_Cache_Project%20(version%202)%20(version%201).xlsb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Replacement</a:t>
            </a:r>
            <a:r>
              <a:rPr lang="en-US" baseline="0"/>
              <a:t> Policy vs Hit/Miss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Sheet4!$A$10</c:f>
              <c:strCache>
                <c:ptCount val="1"/>
                <c:pt idx="0">
                  <c:v>Hit Rate: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Sheet4!$B$9:$G$9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Sheet4!$B$10:$G$10</c:f>
              <c:numCache>
                <c:formatCode>0%</c:formatCode>
                <c:ptCount val="6"/>
                <c:pt idx="0">
                  <c:v>0.71</c:v>
                </c:pt>
                <c:pt idx="1">
                  <c:v>0.71</c:v>
                </c:pt>
                <c:pt idx="2">
                  <c:v>0.71</c:v>
                </c:pt>
                <c:pt idx="3">
                  <c:v>0.71</c:v>
                </c:pt>
                <c:pt idx="4">
                  <c:v>0.71</c:v>
                </c:pt>
                <c:pt idx="5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3D4-46BE-A765-F52C5733E0F4}"/>
            </c:ext>
          </c:extLst>
        </c:ser>
        <c:ser>
          <c:idx val="1"/>
          <c:order val="1"/>
          <c:tx>
            <c:strRef>
              <c:f>Sheet4!$A$11</c:f>
              <c:strCache>
                <c:ptCount val="1"/>
                <c:pt idx="0">
                  <c:v>Miss Rate: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Sheet4!$B$9:$G$9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Sheet4!$B$11:$G$11</c:f>
              <c:numCache>
                <c:formatCode>0%</c:formatCode>
                <c:ptCount val="6"/>
                <c:pt idx="0">
                  <c:v>0.28000000000000003</c:v>
                </c:pt>
                <c:pt idx="1">
                  <c:v>0.28000000000000003</c:v>
                </c:pt>
                <c:pt idx="2">
                  <c:v>0.28000000000000003</c:v>
                </c:pt>
                <c:pt idx="3">
                  <c:v>0.28000000000000003</c:v>
                </c:pt>
                <c:pt idx="4">
                  <c:v>0.28000000000000003</c:v>
                </c:pt>
                <c:pt idx="5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3D4-46BE-A765-F52C5733E0F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322863"/>
        <c:axId val="50331503"/>
      </c:barChart>
      <c:catAx>
        <c:axId val="503228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</a:t>
                </a:r>
                <a:r>
                  <a:rPr lang="en-US" baseline="0"/>
                  <a:t> Replacement Policy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6131824146981628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31503"/>
        <c:crosses val="autoZero"/>
        <c:auto val="1"/>
        <c:lblAlgn val="ctr"/>
        <c:lblOffset val="100"/>
        <c:noMultiLvlLbl val="0"/>
      </c:catAx>
      <c:valAx>
        <c:axId val="5033150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</a:t>
                </a:r>
                <a:r>
                  <a:rPr lang="en-US" baseline="0"/>
                  <a:t> Rate/Miss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28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Replacement</a:t>
            </a:r>
            <a:r>
              <a:rPr lang="en-US" baseline="0"/>
              <a:t> Policy vs Hit/Miss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Sheet4!$I$10</c:f>
              <c:strCache>
                <c:ptCount val="1"/>
                <c:pt idx="0">
                  <c:v>Hit Rate: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Sheet4!$J$9:$O$9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Sheet4!$J$10:$O$10</c:f>
              <c:numCache>
                <c:formatCode>0%</c:formatCode>
                <c:ptCount val="6"/>
                <c:pt idx="0">
                  <c:v>0.72</c:v>
                </c:pt>
                <c:pt idx="1">
                  <c:v>0.74</c:v>
                </c:pt>
                <c:pt idx="2">
                  <c:v>0.78</c:v>
                </c:pt>
                <c:pt idx="3">
                  <c:v>0.72</c:v>
                </c:pt>
                <c:pt idx="4">
                  <c:v>0.73</c:v>
                </c:pt>
                <c:pt idx="5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AE2-4D8B-896D-2350A4B04446}"/>
            </c:ext>
          </c:extLst>
        </c:ser>
        <c:ser>
          <c:idx val="1"/>
          <c:order val="1"/>
          <c:tx>
            <c:strRef>
              <c:f>Sheet4!$I$11</c:f>
              <c:strCache>
                <c:ptCount val="1"/>
                <c:pt idx="0">
                  <c:v>Miss Rate: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Sheet4!$J$9:$O$9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Sheet4!$J$11:$O$11</c:f>
              <c:numCache>
                <c:formatCode>0%</c:formatCode>
                <c:ptCount val="6"/>
                <c:pt idx="0">
                  <c:v>0.27</c:v>
                </c:pt>
                <c:pt idx="1">
                  <c:v>0.25</c:v>
                </c:pt>
                <c:pt idx="2">
                  <c:v>0.22</c:v>
                </c:pt>
                <c:pt idx="3">
                  <c:v>0.27</c:v>
                </c:pt>
                <c:pt idx="4">
                  <c:v>0.26</c:v>
                </c:pt>
                <c:pt idx="5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AE2-4D8B-896D-2350A4B0444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302703"/>
        <c:axId val="50298863"/>
      </c:barChart>
      <c:catAx>
        <c:axId val="503027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</a:t>
                </a:r>
                <a:r>
                  <a:rPr lang="en-US" baseline="0"/>
                  <a:t> Replacement Policy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3354046369203849"/>
              <c:y val="0.7727770487022455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298863"/>
        <c:crosses val="autoZero"/>
        <c:auto val="1"/>
        <c:lblAlgn val="ctr"/>
        <c:lblOffset val="100"/>
        <c:noMultiLvlLbl val="0"/>
      </c:catAx>
      <c:valAx>
        <c:axId val="50298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</a:t>
                </a:r>
                <a:r>
                  <a:rPr lang="en-US" baseline="0"/>
                  <a:t> Rate/Miss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027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400" b="0" i="0" u="none" strike="noStrike" kern="1200" spc="0" baseline="0">
                <a:solidFill>
                  <a:schemeClr val="tx1"/>
                </a:solidFill>
              </a:rPr>
              <a:t>Replacement Policy vs Hit/Miss Rate</a:t>
            </a:r>
          </a:p>
        </c:rich>
      </c:tx>
      <c:layout>
        <c:manualLayout>
          <c:xMode val="edge"/>
          <c:yMode val="edge"/>
          <c:x val="0.2114722222222222"/>
          <c:y val="2.777777777777777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Sheet4!$A$30</c:f>
              <c:strCache>
                <c:ptCount val="1"/>
                <c:pt idx="0">
                  <c:v>Hit Rate: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Sheet4!$B$29:$G$29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Sheet4!$B$30:$G$30</c:f>
              <c:numCache>
                <c:formatCode>0%</c:formatCode>
                <c:ptCount val="6"/>
                <c:pt idx="0">
                  <c:v>0.75</c:v>
                </c:pt>
                <c:pt idx="1">
                  <c:v>0.77</c:v>
                </c:pt>
                <c:pt idx="2">
                  <c:v>0.81</c:v>
                </c:pt>
                <c:pt idx="3">
                  <c:v>0.76</c:v>
                </c:pt>
                <c:pt idx="4">
                  <c:v>0.77</c:v>
                </c:pt>
                <c:pt idx="5">
                  <c:v>0.69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A94-4ADA-B465-AEAD86ECFEEF}"/>
            </c:ext>
          </c:extLst>
        </c:ser>
        <c:ser>
          <c:idx val="1"/>
          <c:order val="1"/>
          <c:tx>
            <c:strRef>
              <c:f>Sheet4!$A$31</c:f>
              <c:strCache>
                <c:ptCount val="1"/>
                <c:pt idx="0">
                  <c:v>Miss Rate: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Sheet4!$B$29:$G$29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Sheet4!$B$31:$G$31</c:f>
              <c:numCache>
                <c:formatCode>0%</c:formatCode>
                <c:ptCount val="6"/>
                <c:pt idx="0">
                  <c:v>0.24</c:v>
                </c:pt>
                <c:pt idx="1">
                  <c:v>0.22</c:v>
                </c:pt>
                <c:pt idx="2">
                  <c:v>0.18</c:v>
                </c:pt>
                <c:pt idx="3">
                  <c:v>0.23</c:v>
                </c:pt>
                <c:pt idx="4">
                  <c:v>0.22</c:v>
                </c:pt>
                <c:pt idx="5">
                  <c:v>0.31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A94-4ADA-B465-AEAD86ECFEE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0144767"/>
        <c:axId val="1950151487"/>
      </c:barChart>
      <c:catAx>
        <c:axId val="19501447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</a:t>
                </a:r>
                <a:r>
                  <a:rPr lang="en-US" baseline="0"/>
                  <a:t> Replacement Policy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2520713035870519"/>
              <c:y val="0.7774066783318751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51487"/>
        <c:crosses val="autoZero"/>
        <c:auto val="1"/>
        <c:lblAlgn val="ctr"/>
        <c:lblOffset val="100"/>
        <c:noMultiLvlLbl val="0"/>
      </c:catAx>
      <c:valAx>
        <c:axId val="19501514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</a:t>
                </a:r>
                <a:r>
                  <a:rPr lang="en-US" baseline="0"/>
                  <a:t> Rate/Miss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447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Replacement</a:t>
            </a:r>
            <a:r>
              <a:rPr lang="en-US" baseline="0"/>
              <a:t> Policy vs Hit/Miss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Sheet4!$I$30</c:f>
              <c:strCache>
                <c:ptCount val="1"/>
                <c:pt idx="0">
                  <c:v>Hit Rate: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Sheet4!$J$29:$O$29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Sheet4!$J$30:$O$30</c:f>
              <c:numCache>
                <c:formatCode>0%</c:formatCode>
                <c:ptCount val="6"/>
                <c:pt idx="0">
                  <c:v>0.76</c:v>
                </c:pt>
                <c:pt idx="1">
                  <c:v>0.79</c:v>
                </c:pt>
                <c:pt idx="2">
                  <c:v>0.82</c:v>
                </c:pt>
                <c:pt idx="3">
                  <c:v>0.77</c:v>
                </c:pt>
                <c:pt idx="4">
                  <c:v>0.79</c:v>
                </c:pt>
                <c:pt idx="5">
                  <c:v>0.59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B51-403E-AD0E-2A3250B7ECFA}"/>
            </c:ext>
          </c:extLst>
        </c:ser>
        <c:ser>
          <c:idx val="1"/>
          <c:order val="1"/>
          <c:tx>
            <c:strRef>
              <c:f>Sheet4!$I$31</c:f>
              <c:strCache>
                <c:ptCount val="1"/>
                <c:pt idx="0">
                  <c:v>Miss Rate: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Sheet4!$J$29:$O$29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Sheet4!$J$31:$O$31</c:f>
              <c:numCache>
                <c:formatCode>0%</c:formatCode>
                <c:ptCount val="6"/>
                <c:pt idx="0">
                  <c:v>0.24</c:v>
                </c:pt>
                <c:pt idx="1">
                  <c:v>0.2</c:v>
                </c:pt>
                <c:pt idx="2">
                  <c:v>0.18</c:v>
                </c:pt>
                <c:pt idx="3">
                  <c:v>0.22</c:v>
                </c:pt>
                <c:pt idx="4">
                  <c:v>0.2</c:v>
                </c:pt>
                <c:pt idx="5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B51-403E-AD0E-2A3250B7ECF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0154847"/>
        <c:axId val="1950145247"/>
      </c:barChart>
      <c:catAx>
        <c:axId val="19501548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</a:t>
                </a:r>
                <a:r>
                  <a:rPr lang="en-US" baseline="0"/>
                  <a:t> Replacement Policy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45247"/>
        <c:crosses val="autoZero"/>
        <c:auto val="1"/>
        <c:lblAlgn val="ctr"/>
        <c:lblOffset val="100"/>
        <c:noMultiLvlLbl val="0"/>
      </c:catAx>
      <c:valAx>
        <c:axId val="19501452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</a:t>
                </a:r>
                <a:r>
                  <a:rPr lang="en-US" baseline="0"/>
                  <a:t> Rate/Miss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54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Replacement</a:t>
            </a:r>
            <a:r>
              <a:rPr lang="en-US" baseline="0"/>
              <a:t> Policy vs Hit/Miss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Sheet4!$Q$10</c:f>
              <c:strCache>
                <c:ptCount val="1"/>
                <c:pt idx="0">
                  <c:v>Hit Rate: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Sheet4!$R$9:$W$9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Sheet4!$R$10:$W$10</c:f>
              <c:numCache>
                <c:formatCode>0%</c:formatCode>
                <c:ptCount val="6"/>
                <c:pt idx="0">
                  <c:v>0.7</c:v>
                </c:pt>
                <c:pt idx="1">
                  <c:v>0.71</c:v>
                </c:pt>
                <c:pt idx="2">
                  <c:v>0.74</c:v>
                </c:pt>
                <c:pt idx="3">
                  <c:v>0.7</c:v>
                </c:pt>
                <c:pt idx="4">
                  <c:v>0.71</c:v>
                </c:pt>
                <c:pt idx="5">
                  <c:v>0.66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16-46D4-8C8B-FEFCD3E7DD3C}"/>
            </c:ext>
          </c:extLst>
        </c:ser>
        <c:ser>
          <c:idx val="1"/>
          <c:order val="1"/>
          <c:tx>
            <c:strRef>
              <c:f>Sheet4!$Q$11</c:f>
              <c:strCache>
                <c:ptCount val="1"/>
                <c:pt idx="0">
                  <c:v>Miss Rate: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Sheet4!$R$9:$W$9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Sheet4!$R$11:$W$11</c:f>
              <c:numCache>
                <c:formatCode>0%</c:formatCode>
                <c:ptCount val="6"/>
                <c:pt idx="0">
                  <c:v>0.3</c:v>
                </c:pt>
                <c:pt idx="1">
                  <c:v>0.28000000000000003</c:v>
                </c:pt>
                <c:pt idx="2">
                  <c:v>0.25</c:v>
                </c:pt>
                <c:pt idx="3">
                  <c:v>0.3</c:v>
                </c:pt>
                <c:pt idx="4">
                  <c:v>0.28999999999999998</c:v>
                </c:pt>
                <c:pt idx="5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16-46D4-8C8B-FEFCD3E7DD3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0153887"/>
        <c:axId val="1950161087"/>
      </c:barChart>
      <c:catAx>
        <c:axId val="195015388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</a:t>
                </a:r>
                <a:r>
                  <a:rPr lang="en-US" baseline="0"/>
                  <a:t> Replacement Policy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6409601924759405"/>
              <c:y val="0.79129556722076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61087"/>
        <c:crosses val="autoZero"/>
        <c:auto val="1"/>
        <c:lblAlgn val="ctr"/>
        <c:lblOffset val="100"/>
        <c:noMultiLvlLbl val="0"/>
      </c:catAx>
      <c:valAx>
        <c:axId val="195016108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</a:t>
                </a:r>
                <a:r>
                  <a:rPr lang="en-US" baseline="0"/>
                  <a:t> Rate/Miss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5388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Replacement</a:t>
            </a:r>
            <a:r>
              <a:rPr lang="en-US" baseline="0"/>
              <a:t> Policy vs Hit/Miss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Sheet4!$Q$30</c:f>
              <c:strCache>
                <c:ptCount val="1"/>
                <c:pt idx="0">
                  <c:v>Hit Rate: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Sheet4!$R$29:$W$29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Sheet4!$R$30:$W$30</c:f>
              <c:numCache>
                <c:formatCode>0%</c:formatCode>
                <c:ptCount val="6"/>
                <c:pt idx="0">
                  <c:v>0.72</c:v>
                </c:pt>
                <c:pt idx="1">
                  <c:v>0.74</c:v>
                </c:pt>
                <c:pt idx="2">
                  <c:v>0.78</c:v>
                </c:pt>
                <c:pt idx="3">
                  <c:v>0.72</c:v>
                </c:pt>
                <c:pt idx="4">
                  <c:v>0.73</c:v>
                </c:pt>
                <c:pt idx="5">
                  <c:v>0.71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351-42F4-9D55-5A0A26275138}"/>
            </c:ext>
          </c:extLst>
        </c:ser>
        <c:ser>
          <c:idx val="1"/>
          <c:order val="1"/>
          <c:tx>
            <c:strRef>
              <c:f>Sheet4!$Q$31</c:f>
              <c:strCache>
                <c:ptCount val="1"/>
                <c:pt idx="0">
                  <c:v>Miss Rate: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Sheet4!$R$29:$W$29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Sheet4!$R$31:$W$31</c:f>
              <c:numCache>
                <c:formatCode>0%</c:formatCode>
                <c:ptCount val="6"/>
                <c:pt idx="0">
                  <c:v>0.27</c:v>
                </c:pt>
                <c:pt idx="1">
                  <c:v>0.25</c:v>
                </c:pt>
                <c:pt idx="2">
                  <c:v>0.22</c:v>
                </c:pt>
                <c:pt idx="3">
                  <c:v>0.27</c:v>
                </c:pt>
                <c:pt idx="4">
                  <c:v>0.26</c:v>
                </c:pt>
                <c:pt idx="5">
                  <c:v>0.28000000000000003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351-42F4-9D55-5A0A262751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0317583"/>
        <c:axId val="50320463"/>
      </c:barChart>
      <c:catAx>
        <c:axId val="503175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</a:t>
                </a:r>
                <a:r>
                  <a:rPr lang="en-US" baseline="0"/>
                  <a:t> Replacement Policy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6409601924759405"/>
              <c:y val="0.786665937591134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20463"/>
        <c:crosses val="autoZero"/>
        <c:auto val="1"/>
        <c:lblAlgn val="ctr"/>
        <c:lblOffset val="100"/>
        <c:noMultiLvlLbl val="0"/>
      </c:catAx>
      <c:valAx>
        <c:axId val="503204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</a:t>
                </a:r>
                <a:r>
                  <a:rPr lang="en-US" baseline="0"/>
                  <a:t> Rate/Miss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3175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Replacement</a:t>
            </a:r>
            <a:r>
              <a:rPr lang="en-US" baseline="0"/>
              <a:t> Policy vs Hit/Miss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Sheet4!$A$50</c:f>
              <c:strCache>
                <c:ptCount val="1"/>
                <c:pt idx="0">
                  <c:v>Hit Rate: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Sheet4!$B$49:$G$49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Sheet4!$B$50:$G$50</c:f>
              <c:numCache>
                <c:formatCode>0%</c:formatCode>
                <c:ptCount val="6"/>
                <c:pt idx="0">
                  <c:v>0.79</c:v>
                </c:pt>
                <c:pt idx="1">
                  <c:v>0.81</c:v>
                </c:pt>
                <c:pt idx="2">
                  <c:v>0.83</c:v>
                </c:pt>
                <c:pt idx="3">
                  <c:v>0.79</c:v>
                </c:pt>
                <c:pt idx="4">
                  <c:v>0.88</c:v>
                </c:pt>
                <c:pt idx="5">
                  <c:v>0.77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F36-4313-83E2-995E404CFCA9}"/>
            </c:ext>
          </c:extLst>
        </c:ser>
        <c:ser>
          <c:idx val="1"/>
          <c:order val="1"/>
          <c:tx>
            <c:strRef>
              <c:f>Sheet4!$A$51</c:f>
              <c:strCache>
                <c:ptCount val="1"/>
                <c:pt idx="0">
                  <c:v>Miss Rate: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Sheet4!$B$49:$G$49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Sheet4!$B$51:$G$51</c:f>
              <c:numCache>
                <c:formatCode>0%</c:formatCode>
                <c:ptCount val="6"/>
                <c:pt idx="0">
                  <c:v>0.2</c:v>
                </c:pt>
                <c:pt idx="1">
                  <c:v>0.19</c:v>
                </c:pt>
                <c:pt idx="2">
                  <c:v>0.16</c:v>
                </c:pt>
                <c:pt idx="3">
                  <c:v>0.2</c:v>
                </c:pt>
                <c:pt idx="4">
                  <c:v>0.19</c:v>
                </c:pt>
                <c:pt idx="5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F36-4313-83E2-995E404CFCA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0150527"/>
        <c:axId val="1950151007"/>
      </c:barChart>
      <c:catAx>
        <c:axId val="19501505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</a:t>
                </a:r>
                <a:r>
                  <a:rPr lang="en-US" baseline="0"/>
                  <a:t> Replacement Policy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5098490813648286"/>
              <c:y val="0.79129556722076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51007"/>
        <c:crosses val="autoZero"/>
        <c:auto val="1"/>
        <c:lblAlgn val="ctr"/>
        <c:lblOffset val="100"/>
        <c:noMultiLvlLbl val="0"/>
      </c:catAx>
      <c:valAx>
        <c:axId val="19501510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</a:t>
                </a:r>
                <a:r>
                  <a:rPr lang="en-US" baseline="0"/>
                  <a:t> Rate/Miss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5052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Replacement</a:t>
            </a:r>
            <a:r>
              <a:rPr lang="en-US" baseline="0"/>
              <a:t> Policy vs Hit/Miss Rate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Sheet4!$I$50</c:f>
              <c:strCache>
                <c:ptCount val="1"/>
                <c:pt idx="0">
                  <c:v>Hit Rate: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Sheet4!$J$49:$O$49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Sheet4!$J$50:$O$50</c:f>
              <c:numCache>
                <c:formatCode>0%</c:formatCode>
                <c:ptCount val="6"/>
                <c:pt idx="0">
                  <c:v>0.83</c:v>
                </c:pt>
                <c:pt idx="1">
                  <c:v>0.84</c:v>
                </c:pt>
                <c:pt idx="2">
                  <c:v>0.85</c:v>
                </c:pt>
                <c:pt idx="3">
                  <c:v>0.83</c:v>
                </c:pt>
                <c:pt idx="4">
                  <c:v>0.84</c:v>
                </c:pt>
                <c:pt idx="5">
                  <c:v>0.79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40-4753-A8BA-5D9AE63177E0}"/>
            </c:ext>
          </c:extLst>
        </c:ser>
        <c:ser>
          <c:idx val="1"/>
          <c:order val="1"/>
          <c:tx>
            <c:strRef>
              <c:f>Sheet4!$I$51</c:f>
              <c:strCache>
                <c:ptCount val="1"/>
                <c:pt idx="0">
                  <c:v>Miss Rate: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Sheet4!$J$49:$O$49</c:f>
              <c:strCache>
                <c:ptCount val="6"/>
                <c:pt idx="0">
                  <c:v>FIFO</c:v>
                </c:pt>
                <c:pt idx="1">
                  <c:v>LRU</c:v>
                </c:pt>
                <c:pt idx="2">
                  <c:v>Optimal</c:v>
                </c:pt>
                <c:pt idx="3">
                  <c:v>Clock</c:v>
                </c:pt>
                <c:pt idx="4">
                  <c:v>Clock2</c:v>
                </c:pt>
                <c:pt idx="5">
                  <c:v>LIFO</c:v>
                </c:pt>
              </c:strCache>
            </c:strRef>
          </c:cat>
          <c:val>
            <c:numRef>
              <c:f>Sheet4!$J$51:$O$51</c:f>
              <c:numCache>
                <c:formatCode>0%</c:formatCode>
                <c:ptCount val="6"/>
                <c:pt idx="0">
                  <c:v>0.16</c:v>
                </c:pt>
                <c:pt idx="1">
                  <c:v>0.15</c:v>
                </c:pt>
                <c:pt idx="2">
                  <c:v>0.14000000000000001</c:v>
                </c:pt>
                <c:pt idx="3">
                  <c:v>0.16</c:v>
                </c:pt>
                <c:pt idx="4">
                  <c:v>0.16</c:v>
                </c:pt>
                <c:pt idx="5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840-4753-A8BA-5D9AE63177E0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50157247"/>
        <c:axId val="1950158207"/>
      </c:barChart>
      <c:catAx>
        <c:axId val="19501572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Cache</a:t>
                </a:r>
                <a:r>
                  <a:rPr lang="en-US" baseline="0"/>
                  <a:t> Replacement Policies</a:t>
                </a:r>
                <a:endParaRPr lang="en-US"/>
              </a:p>
            </c:rich>
          </c:tx>
          <c:layout>
            <c:manualLayout>
              <c:xMode val="edge"/>
              <c:yMode val="edge"/>
              <c:x val="0.33717235345581803"/>
              <c:y val="0.7912955672207641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58207"/>
        <c:crosses val="autoZero"/>
        <c:auto val="1"/>
        <c:lblAlgn val="ctr"/>
        <c:lblOffset val="100"/>
        <c:noMultiLvlLbl val="0"/>
      </c:catAx>
      <c:valAx>
        <c:axId val="195015820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Hit</a:t>
                </a:r>
                <a:r>
                  <a:rPr lang="en-US" baseline="0"/>
                  <a:t> Rate/Miss Rate</a:t>
                </a:r>
                <a:endParaRPr 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50157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5B4EDC-59C0-49C7-8ADA-5A781B329E02}" type="datetimeFigureOut">
              <a:rPr lang="en-US"/>
              <a:t>4/25/2025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429053-DC2A-4342-ADD4-2FD729D91E2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320457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8D46A-B586-417D-BFBD-8C8FE0AAF762}" type="datetimeFigureOut">
              <a:rPr lang="en-US"/>
              <a:t>4/25/2025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BA5BD7-F043-4D1B-AA17-CD412FC534DE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6705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917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74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results and debug feature on Visual Studio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05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4" name="Straight Connector 13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" name="bottom lines"/>
          <p:cNvGrpSpPr/>
          <p:nvPr/>
        </p:nvGrpSpPr>
        <p:grpSpPr>
          <a:xfrm>
            <a:off x="-8916" y="6057149"/>
            <a:ext cx="5498726" cy="820207"/>
            <a:chOff x="-6689" y="4553748"/>
            <a:chExt cx="4125119" cy="615155"/>
          </a:xfrm>
        </p:grpSpPr>
        <p:sp>
          <p:nvSpPr>
            <p:cNvPr id="9" name="Freeform 8"/>
            <p:cNvSpPr/>
            <p:nvPr/>
          </p:nvSpPr>
          <p:spPr>
            <a:xfrm rot="16200000">
              <a:off x="1754302" y="2802395"/>
              <a:ext cx="612775" cy="411548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4115481 h 4115481"/>
                <a:gd name="connsiteX1" fmla="*/ 612775 w 612775"/>
                <a:gd name="connsiteY1" fmla="*/ 3180443 h 4115481"/>
                <a:gd name="connsiteX2" fmla="*/ 612775 w 612775"/>
                <a:gd name="connsiteY2" fmla="*/ 0 h 4115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4115481">
                  <a:moveTo>
                    <a:pt x="0" y="4115481"/>
                  </a:moveTo>
                  <a:lnTo>
                    <a:pt x="612775" y="3180443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Freeform 9"/>
            <p:cNvSpPr/>
            <p:nvPr/>
          </p:nvSpPr>
          <p:spPr>
            <a:xfrm rot="16200000">
              <a:off x="1604659" y="3152814"/>
              <a:ext cx="410751" cy="3621427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  <a:gd name="connsiteX0" fmla="*/ 0 w 410751"/>
                <a:gd name="connsiteY0" fmla="*/ 3614170 h 3614170"/>
                <a:gd name="connsiteX1" fmla="*/ 410751 w 410751"/>
                <a:gd name="connsiteY1" fmla="*/ 2990994 h 3614170"/>
                <a:gd name="connsiteX2" fmla="*/ 405947 w 410751"/>
                <a:gd name="connsiteY2" fmla="*/ 0 h 3614170"/>
                <a:gd name="connsiteX0" fmla="*/ 0 w 410751"/>
                <a:gd name="connsiteY0" fmla="*/ 3621427 h 3621427"/>
                <a:gd name="connsiteX1" fmla="*/ 410751 w 410751"/>
                <a:gd name="connsiteY1" fmla="*/ 2998251 h 3621427"/>
                <a:gd name="connsiteX2" fmla="*/ 405947 w 410751"/>
                <a:gd name="connsiteY2" fmla="*/ 0 h 36214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621427">
                  <a:moveTo>
                    <a:pt x="0" y="3621427"/>
                  </a:moveTo>
                  <a:lnTo>
                    <a:pt x="410751" y="2998251"/>
                  </a:lnTo>
                  <a:cubicBezTo>
                    <a:pt x="410359" y="2065358"/>
                    <a:pt x="406339" y="932893"/>
                    <a:pt x="405947" y="0"/>
                  </a:cubicBez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 rot="16200000">
              <a:off x="1462308" y="3453376"/>
              <a:ext cx="241768" cy="31797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  <a:gd name="connsiteX0" fmla="*/ 0 w 241768"/>
                <a:gd name="connsiteY0" fmla="*/ 3179761 h 3179761"/>
                <a:gd name="connsiteX1" fmla="*/ 238919 w 241768"/>
                <a:gd name="connsiteY1" fmla="*/ 2819370 h 3179761"/>
                <a:gd name="connsiteX2" fmla="*/ 241754 w 241768"/>
                <a:gd name="connsiteY2" fmla="*/ 0 h 3179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1768" h="3179761">
                  <a:moveTo>
                    <a:pt x="0" y="3179761"/>
                  </a:moveTo>
                  <a:lnTo>
                    <a:pt x="238919" y="2819370"/>
                  </a:lnTo>
                  <a:cubicBezTo>
                    <a:pt x="238654" y="1947313"/>
                    <a:pt x="242019" y="872057"/>
                    <a:pt x="241754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5176" y="584200"/>
            <a:ext cx="8735325" cy="2000251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176" y="2616200"/>
            <a:ext cx="8735325" cy="1752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4748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96675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584200"/>
            <a:ext cx="2742486" cy="558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8882" y="584200"/>
            <a:ext cx="7414869" cy="55880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88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676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diagonals"/>
          <p:cNvGrpSpPr/>
          <p:nvPr/>
        </p:nvGrpSpPr>
        <p:grpSpPr>
          <a:xfrm>
            <a:off x="7516443" y="4145281"/>
            <a:ext cx="4686117" cy="2731407"/>
            <a:chOff x="5638800" y="3108960"/>
            <a:chExt cx="3515503" cy="2048555"/>
          </a:xfrm>
        </p:grpSpPr>
        <p:cxnSp>
          <p:nvCxnSpPr>
            <p:cNvPr id="12" name="Straight Connector 11"/>
            <p:cNvCxnSpPr/>
            <p:nvPr/>
          </p:nvCxnSpPr>
          <p:spPr>
            <a:xfrm flipV="1">
              <a:off x="5638800" y="3108960"/>
              <a:ext cx="3515503" cy="2037116"/>
            </a:xfrm>
            <a:prstGeom prst="line">
              <a:avLst/>
            </a:pr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6004643" y="3333750"/>
              <a:ext cx="3149660" cy="1823765"/>
            </a:xfrm>
            <a:prstGeom prst="line">
              <a:avLst/>
            </a:pr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6388342" y="3549891"/>
              <a:ext cx="2765961" cy="1600149"/>
            </a:xfrm>
            <a:prstGeom prst="line">
              <a:avLst/>
            </a:pr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177" y="2209801"/>
            <a:ext cx="8938472" cy="2764335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5176" y="4951266"/>
            <a:ext cx="7069519" cy="122093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80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633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8883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0707" y="1706880"/>
            <a:ext cx="5078677" cy="446532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7647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8883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96644" y="1701800"/>
            <a:ext cx="5082740" cy="91440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 b="0" cap="all" spc="200" baseline="0">
                <a:solidFill>
                  <a:schemeClr val="accent1"/>
                </a:solidFill>
              </a:defRPr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0707" y="2717800"/>
            <a:ext cx="5078677" cy="3454400"/>
          </a:xfrm>
        </p:spPr>
        <p:txBody>
          <a:bodyPr>
            <a:no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 baseline="0"/>
            </a:lvl6pPr>
            <a:lvl7pPr>
              <a:defRPr sz="2000" baseline="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5381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152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247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84971" y="584200"/>
            <a:ext cx="6094413" cy="55880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 baseline="0"/>
            </a:lvl8pPr>
            <a:lvl9pPr>
              <a:defRPr sz="20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18139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882" y="1701800"/>
            <a:ext cx="4062942" cy="2438400"/>
          </a:xfrm>
        </p:spPr>
        <p:txBody>
          <a:bodyPr anchor="b">
            <a:normAutofit/>
          </a:bodyPr>
          <a:lstStyle>
            <a:lvl1pPr algn="l">
              <a:defRPr sz="2800" b="0" cap="all" spc="2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8882" y="4241800"/>
            <a:ext cx="4062942" cy="19304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5484971" y="584200"/>
            <a:ext cx="6094413" cy="5588000"/>
          </a:xfrm>
          <a:ln w="12700">
            <a:solidFill>
              <a:schemeClr val="bg1">
                <a:lumMod val="75000"/>
                <a:lumOff val="2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FD029-FB74-4578-B929-F66AA97659CA}" type="datetimeFigureOut">
              <a:rPr lang="en-US"/>
              <a:t>4/25/2025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2343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left lines"/>
          <p:cNvGrpSpPr/>
          <p:nvPr/>
        </p:nvGrpSpPr>
        <p:grpSpPr>
          <a:xfrm>
            <a:off x="-15870" y="-3174"/>
            <a:ext cx="819993" cy="5229225"/>
            <a:chOff x="-11906" y="-2381"/>
            <a:chExt cx="615155" cy="3921919"/>
          </a:xfrm>
        </p:grpSpPr>
        <p:sp>
          <p:nvSpPr>
            <p:cNvPr id="10" name="Freeform 9"/>
            <p:cNvSpPr/>
            <p:nvPr/>
          </p:nvSpPr>
          <p:spPr>
            <a:xfrm>
              <a:off x="-9526" y="0"/>
              <a:ext cx="612775" cy="3919538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12775" h="3919538">
                  <a:moveTo>
                    <a:pt x="0" y="3919538"/>
                  </a:moveTo>
                  <a:lnTo>
                    <a:pt x="612775" y="2984500"/>
                  </a:lnTo>
                  <a:lnTo>
                    <a:pt x="612775" y="0"/>
                  </a:lnTo>
                </a:path>
              </a:pathLst>
            </a:custGeom>
            <a:noFill/>
            <a:ln w="38100">
              <a:gradFill>
                <a:gsLst>
                  <a:gs pos="50000">
                    <a:schemeClr val="accent1">
                      <a:lumMod val="75000"/>
                    </a:schemeClr>
                  </a:gs>
                  <a:gs pos="0">
                    <a:schemeClr val="accent1"/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Freeform 10"/>
            <p:cNvSpPr/>
            <p:nvPr/>
          </p:nvSpPr>
          <p:spPr>
            <a:xfrm>
              <a:off x="-11906" y="0"/>
              <a:ext cx="410751" cy="3421856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202024 w 612775"/>
                <a:gd name="connsiteY1" fmla="*/ 3607676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10751 w 410751"/>
                <a:gd name="connsiteY2" fmla="*/ 0 h 3607676"/>
                <a:gd name="connsiteX0" fmla="*/ 0 w 410751"/>
                <a:gd name="connsiteY0" fmla="*/ 3607676 h 3607676"/>
                <a:gd name="connsiteX1" fmla="*/ 410751 w 410751"/>
                <a:gd name="connsiteY1" fmla="*/ 2984500 h 3607676"/>
                <a:gd name="connsiteX2" fmla="*/ 409575 w 410751"/>
                <a:gd name="connsiteY2" fmla="*/ 185820 h 3607676"/>
                <a:gd name="connsiteX3" fmla="*/ 410751 w 410751"/>
                <a:gd name="connsiteY3" fmla="*/ 0 h 3607676"/>
                <a:gd name="connsiteX0" fmla="*/ 0 w 410751"/>
                <a:gd name="connsiteY0" fmla="*/ 3421856 h 3421856"/>
                <a:gd name="connsiteX1" fmla="*/ 410751 w 410751"/>
                <a:gd name="connsiteY1" fmla="*/ 2798680 h 3421856"/>
                <a:gd name="connsiteX2" fmla="*/ 409575 w 410751"/>
                <a:gd name="connsiteY2" fmla="*/ 0 h 3421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10751" h="3421856">
                  <a:moveTo>
                    <a:pt x="0" y="3421856"/>
                  </a:moveTo>
                  <a:lnTo>
                    <a:pt x="410751" y="2798680"/>
                  </a:lnTo>
                  <a:lnTo>
                    <a:pt x="409575" y="0"/>
                  </a:lnTo>
                </a:path>
              </a:pathLst>
            </a:custGeom>
            <a:noFill/>
            <a:ln w="28575">
              <a:gradFill>
                <a:gsLst>
                  <a:gs pos="0">
                    <a:schemeClr val="accent1">
                      <a:lumMod val="75000"/>
                    </a:schemeClr>
                  </a:gs>
                  <a:gs pos="50000">
                    <a:schemeClr val="accent1">
                      <a:lumMod val="75000"/>
                    </a:schemeClr>
                  </a:gs>
                  <a:gs pos="100000">
                    <a:schemeClr val="accent1"/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Freeform 13"/>
            <p:cNvSpPr/>
            <p:nvPr/>
          </p:nvSpPr>
          <p:spPr>
            <a:xfrm>
              <a:off x="-7144" y="-2381"/>
              <a:ext cx="238919" cy="2976561"/>
            </a:xfrm>
            <a:custGeom>
              <a:avLst/>
              <a:gdLst>
                <a:gd name="connsiteX0" fmla="*/ 0 w 603250"/>
                <a:gd name="connsiteY0" fmla="*/ 3905250 h 3905250"/>
                <a:gd name="connsiteX1" fmla="*/ 603250 w 603250"/>
                <a:gd name="connsiteY1" fmla="*/ 2984500 h 3905250"/>
                <a:gd name="connsiteX2" fmla="*/ 603250 w 603250"/>
                <a:gd name="connsiteY2" fmla="*/ 0 h 3905250"/>
                <a:gd name="connsiteX0" fmla="*/ 0 w 612775"/>
                <a:gd name="connsiteY0" fmla="*/ 3919538 h 3919538"/>
                <a:gd name="connsiteX1" fmla="*/ 612775 w 612775"/>
                <a:gd name="connsiteY1" fmla="*/ 2984500 h 3919538"/>
                <a:gd name="connsiteX2" fmla="*/ 612775 w 612775"/>
                <a:gd name="connsiteY2" fmla="*/ 0 h 3919538"/>
                <a:gd name="connsiteX0" fmla="*/ 0 w 612775"/>
                <a:gd name="connsiteY0" fmla="*/ 3919538 h 3919538"/>
                <a:gd name="connsiteX1" fmla="*/ 373856 w 612775"/>
                <a:gd name="connsiteY1" fmla="*/ 3344891 h 3919538"/>
                <a:gd name="connsiteX2" fmla="*/ 612775 w 612775"/>
                <a:gd name="connsiteY2" fmla="*/ 2984500 h 3919538"/>
                <a:gd name="connsiteX3" fmla="*/ 612775 w 612775"/>
                <a:gd name="connsiteY3" fmla="*/ 0 h 3919538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919 w 238919"/>
                <a:gd name="connsiteY2" fmla="*/ 0 h 3344891"/>
                <a:gd name="connsiteX0" fmla="*/ 0 w 238919"/>
                <a:gd name="connsiteY0" fmla="*/ 3344891 h 3344891"/>
                <a:gd name="connsiteX1" fmla="*/ 238919 w 238919"/>
                <a:gd name="connsiteY1" fmla="*/ 2984500 h 3344891"/>
                <a:gd name="connsiteX2" fmla="*/ 238125 w 238919"/>
                <a:gd name="connsiteY2" fmla="*/ 368330 h 3344891"/>
                <a:gd name="connsiteX3" fmla="*/ 238919 w 238919"/>
                <a:gd name="connsiteY3" fmla="*/ 0 h 3344891"/>
                <a:gd name="connsiteX0" fmla="*/ 0 w 238919"/>
                <a:gd name="connsiteY0" fmla="*/ 2976561 h 2976561"/>
                <a:gd name="connsiteX1" fmla="*/ 238919 w 238919"/>
                <a:gd name="connsiteY1" fmla="*/ 2616170 h 2976561"/>
                <a:gd name="connsiteX2" fmla="*/ 238125 w 238919"/>
                <a:gd name="connsiteY2" fmla="*/ 0 h 29765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8919" h="2976561">
                  <a:moveTo>
                    <a:pt x="0" y="2976561"/>
                  </a:moveTo>
                  <a:lnTo>
                    <a:pt x="238919" y="2616170"/>
                  </a:lnTo>
                  <a:cubicBezTo>
                    <a:pt x="238654" y="1744113"/>
                    <a:pt x="238390" y="872057"/>
                    <a:pt x="238125" y="0"/>
                  </a:cubicBezTo>
                </a:path>
              </a:pathLst>
            </a:custGeom>
            <a:noFill/>
            <a:ln w="25400">
              <a:gradFill>
                <a:gsLst>
                  <a:gs pos="0">
                    <a:schemeClr val="accent1">
                      <a:lumMod val="50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5400000" scaled="0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8883" y="274637"/>
            <a:ext cx="10360501" cy="1223963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8883" y="1701797"/>
            <a:ext cx="10360501" cy="4462272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8882" y="6356352"/>
            <a:ext cx="2234618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FD029-FB74-4578-B929-F66AA97659CA}" type="datetimeFigureOut">
              <a:rPr lang="en-US"/>
              <a:pPr/>
              <a:t>4/25/2025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53501" y="6356352"/>
            <a:ext cx="5281824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3649" y="6356352"/>
            <a:ext cx="101573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4DD1E-5D91-48A3-AD6D-45FBA980D10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952758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0000"/>
        </a:lnSpc>
        <a:spcBef>
          <a:spcPts val="1600"/>
        </a:spcBef>
        <a:buClr>
          <a:schemeClr val="accent1"/>
        </a:buClr>
        <a:buSzPct val="100000"/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4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1898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73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48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133227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973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742720" indent="-231607" algn="l" defTabSz="1218987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8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838200"/>
            <a:ext cx="8735325" cy="2000251"/>
          </a:xfrm>
        </p:spPr>
        <p:txBody>
          <a:bodyPr/>
          <a:lstStyle/>
          <a:p>
            <a:r>
              <a:rPr lang="en-US" dirty="0"/>
              <a:t>Flexible Cache Simulator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598612" y="3657600"/>
            <a:ext cx="8735325" cy="1016000"/>
          </a:xfrm>
        </p:spPr>
        <p:txBody>
          <a:bodyPr/>
          <a:lstStyle/>
          <a:p>
            <a:r>
              <a:rPr lang="en-US" cap="none" dirty="0"/>
              <a:t>Lakshmi Katravulapalli</a:t>
            </a:r>
          </a:p>
          <a:p>
            <a:r>
              <a:rPr lang="en-US" cap="none" dirty="0"/>
              <a:t>COP 5611</a:t>
            </a:r>
          </a:p>
        </p:txBody>
      </p:sp>
    </p:spTree>
    <p:extLst>
      <p:ext uri="{BB962C8B-B14F-4D97-AF65-F5344CB8AC3E}">
        <p14:creationId xmlns:p14="http://schemas.microsoft.com/office/powerpoint/2010/main" val="133229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36AC1-54AE-0AF4-97EC-C48EFAD44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6C29F650-B159-E677-E77C-8827F59E653C}"/>
              </a:ext>
            </a:extLst>
          </p:cNvPr>
          <p:cNvSpPr txBox="1"/>
          <p:nvPr/>
        </p:nvSpPr>
        <p:spPr>
          <a:xfrm>
            <a:off x="1065212" y="509397"/>
            <a:ext cx="5173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8 block cache, </a:t>
            </a:r>
            <a:r>
              <a:rPr lang="en-US" sz="1600" dirty="0">
                <a:latin typeface="Arial" panose="020B0604020202020204" pitchFamily="34" charset="0"/>
              </a:rPr>
              <a:t>Fully Associative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1024 Cache Size</a:t>
            </a:r>
            <a:r>
              <a:rPr 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03B63-8DC4-2AC0-B734-7757BB89ADEB}"/>
              </a:ext>
            </a:extLst>
          </p:cNvPr>
          <p:cNvSpPr txBox="1"/>
          <p:nvPr/>
        </p:nvSpPr>
        <p:spPr>
          <a:xfrm>
            <a:off x="5942012" y="847951"/>
            <a:ext cx="611256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Fully-Associative Cache – Random Trace Results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Most flexibility</a:t>
            </a:r>
            <a:r>
              <a:rPr lang="en-US" sz="2000" dirty="0"/>
              <a:t>, best chance to optimize replacements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FIFO</a:t>
            </a:r>
            <a:r>
              <a:rPr lang="en-US" sz="2000" dirty="0"/>
              <a:t>: 76%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LRU</a:t>
            </a:r>
            <a:r>
              <a:rPr lang="en-US" sz="2000" dirty="0"/>
              <a:t>: 79%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Optimal</a:t>
            </a:r>
            <a:r>
              <a:rPr lang="en-US" sz="2000" dirty="0"/>
              <a:t>: 82% – </a:t>
            </a:r>
            <a:r>
              <a:rPr lang="en-US" sz="2000" b="1" dirty="0"/>
              <a:t>highest hit rate overall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Clock (1-bit)</a:t>
            </a:r>
            <a:r>
              <a:rPr lang="en-US" sz="2000" dirty="0"/>
              <a:t>: 77%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Clock (2-bit)</a:t>
            </a:r>
            <a:r>
              <a:rPr lang="en-US" sz="2000" dirty="0"/>
              <a:t>: 79%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LIFO</a:t>
            </a:r>
            <a:r>
              <a:rPr lang="en-US" sz="2000" dirty="0"/>
              <a:t>: 59% – </a:t>
            </a:r>
            <a:r>
              <a:rPr lang="en-US" sz="2000" b="1" dirty="0"/>
              <a:t>lowest hit rate</a:t>
            </a:r>
            <a:r>
              <a:rPr lang="en-US" sz="2000" dirty="0"/>
              <a:t>, performs poorly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2B1BBF-C6A8-A998-EFB0-332A9D8DEA0A}"/>
              </a:ext>
            </a:extLst>
          </p:cNvPr>
          <p:cNvSpPr txBox="1"/>
          <p:nvPr/>
        </p:nvSpPr>
        <p:spPr>
          <a:xfrm>
            <a:off x="989012" y="3886200"/>
            <a:ext cx="10668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Increased Associativity = Higher Hit Rate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Direct-mapped caches cause more </a:t>
            </a:r>
            <a:r>
              <a:rPr lang="en-US" sz="1800" b="1" dirty="0"/>
              <a:t>conflict misses</a:t>
            </a:r>
            <a:r>
              <a:rPr lang="en-US" sz="1800" dirty="0"/>
              <a:t> due to strict block-to-set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2-way, 4-way, and fully-associative caches provide </a:t>
            </a:r>
            <a:r>
              <a:rPr lang="en-US" sz="1800" b="1" dirty="0"/>
              <a:t>more placement flexibility</a:t>
            </a:r>
            <a:r>
              <a:rPr lang="en-US" sz="1800" dirty="0"/>
              <a:t>, reducing evictions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Fully-associative</a:t>
            </a:r>
            <a:r>
              <a:rPr lang="en-US" sz="1800" dirty="0"/>
              <a:t> cache had the </a:t>
            </a:r>
            <a:r>
              <a:rPr lang="en-US" sz="1800" b="1" dirty="0"/>
              <a:t>highest hit rates</a:t>
            </a:r>
            <a:r>
              <a:rPr lang="en-US" sz="1800" dirty="0"/>
              <a:t> due to least restrictions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Cache Miss Types Observed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Compulsory (Cold) Misses</a:t>
            </a:r>
            <a:r>
              <a:rPr lang="en-US" sz="1800" dirty="0"/>
              <a:t>: 8 – due to first-time block accesses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Conflict Misses</a:t>
            </a:r>
            <a:r>
              <a:rPr lang="en-US" sz="1800" dirty="0"/>
              <a:t>: 3–16 – reduced with higher associativity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Capacity Misses</a:t>
            </a:r>
            <a:r>
              <a:rPr lang="en-US" sz="1800" dirty="0"/>
              <a:t>: </a:t>
            </a:r>
            <a:r>
              <a:rPr lang="en-US" sz="1800" b="1" dirty="0"/>
              <a:t>Most common</a:t>
            </a:r>
            <a:r>
              <a:rPr lang="en-US" sz="1800" dirty="0"/>
              <a:t> – cache too small (only 8 blocks) to hold active working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Main Cause</a:t>
            </a:r>
            <a:r>
              <a:rPr lang="en-US" sz="1800" dirty="0"/>
              <a:t>: Cache can't retain reused blocks due to </a:t>
            </a:r>
            <a:r>
              <a:rPr lang="en-US" sz="1800" b="1" dirty="0"/>
              <a:t>limited space</a:t>
            </a:r>
            <a:r>
              <a:rPr lang="en-US" sz="1800" dirty="0"/>
              <a:t>, causing frequent evictions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E13B5846-7F29-EF10-D457-AEF4DDEC89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2803253"/>
              </p:ext>
            </p:extLst>
          </p:nvPr>
        </p:nvGraphicFramePr>
        <p:xfrm>
          <a:off x="1065212" y="99547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9054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9CB94-DFA6-9033-A6A1-9B3FB9CB3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A94B64-60BD-6D4C-5ED0-A603F9EDF850}"/>
              </a:ext>
            </a:extLst>
          </p:cNvPr>
          <p:cNvSpPr txBox="1"/>
          <p:nvPr/>
        </p:nvSpPr>
        <p:spPr>
          <a:xfrm>
            <a:off x="1370012" y="1447800"/>
            <a:ext cx="96774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Sequential Trace File Results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Consistent Results Across Policies &amp; </a:t>
            </a:r>
            <a:r>
              <a:rPr lang="en-US" sz="2000" b="1" dirty="0" err="1"/>
              <a:t>Associativities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~50% hit/miss rate</a:t>
            </a:r>
            <a:r>
              <a:rPr lang="en-US" sz="2000" dirty="0"/>
              <a:t> regardless of replacement policy or associativity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 conflict misses</a:t>
            </a:r>
            <a:r>
              <a:rPr lang="en-US" sz="2000" dirty="0"/>
              <a:t> observed due to ordered memory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Most misses were capacity misses</a:t>
            </a:r>
            <a:r>
              <a:rPr lang="en-US" sz="2000" dirty="0"/>
              <a:t> – cache too small for large sequential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Reason: Predictable Access Patterns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Sequential traces follow a </a:t>
            </a:r>
            <a:r>
              <a:rPr lang="en-US" sz="2000" b="1" dirty="0"/>
              <a:t>linear and deterministic</a:t>
            </a:r>
            <a:r>
              <a:rPr lang="en-US" sz="2000" dirty="0"/>
              <a:t> memory access order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Cache policies had little impact</a:t>
            </a:r>
            <a:r>
              <a:rPr lang="en-US" sz="2000" dirty="0"/>
              <a:t> because all followed the same pattern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Exhibited Locality Principles</a:t>
            </a:r>
            <a:endParaRPr lang="en-US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Spatial Locality</a:t>
            </a:r>
            <a:r>
              <a:rPr lang="en-US" sz="2000" dirty="0"/>
              <a:t>: Access to one address often followed by neighboring addresses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Temporal Locality</a:t>
            </a:r>
            <a:r>
              <a:rPr lang="en-US" sz="2000" dirty="0"/>
              <a:t>: Recently accessed memory likely to be accessed again soon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Main Insight</a:t>
            </a:r>
            <a:r>
              <a:rPr lang="en-US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Cache behavior is strongly influenced</a:t>
            </a:r>
            <a:r>
              <a:rPr lang="en-US" sz="2000" dirty="0"/>
              <a:t> by the nature of memory access patterns, not just cache configuration</a:t>
            </a:r>
          </a:p>
          <a:p>
            <a:pPr>
              <a:buNone/>
            </a:pPr>
            <a:endParaRPr lang="en-US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941FCD-0F0A-BCB6-5940-F77038472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120014"/>
            <a:ext cx="10360501" cy="1223963"/>
          </a:xfrm>
        </p:spPr>
        <p:txBody>
          <a:bodyPr/>
          <a:lstStyle/>
          <a:p>
            <a:r>
              <a:rPr lang="en-US" dirty="0"/>
              <a:t>Continuation of Results</a:t>
            </a:r>
          </a:p>
        </p:txBody>
      </p:sp>
    </p:spTree>
    <p:extLst>
      <p:ext uri="{BB962C8B-B14F-4D97-AF65-F5344CB8AC3E}">
        <p14:creationId xmlns:p14="http://schemas.microsoft.com/office/powerpoint/2010/main" val="2805977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B9C4A-D5A5-B9D3-F863-1DC105103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001957-9AAD-BB2F-84E4-286A3C4DF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3606" y="272724"/>
            <a:ext cx="5325570" cy="524013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Results – Cache Size Comparison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B47865-20D9-1B75-E1E0-2B5DB89D35A3}"/>
              </a:ext>
            </a:extLst>
          </p:cNvPr>
          <p:cNvSpPr txBox="1"/>
          <p:nvPr/>
        </p:nvSpPr>
        <p:spPr>
          <a:xfrm>
            <a:off x="5865812" y="887258"/>
            <a:ext cx="5173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8 block cache, </a:t>
            </a:r>
            <a:r>
              <a:rPr lang="en-US" sz="1600" dirty="0">
                <a:latin typeface="Arial" panose="020B0604020202020204" pitchFamily="34" charset="0"/>
              </a:rPr>
              <a:t>2-way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</a:rPr>
              <a:t>1024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Cache Size</a:t>
            </a:r>
            <a:r>
              <a:rPr lang="en-US" sz="1600" dirty="0"/>
              <a:t> 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F7FF4832-09F2-0089-60B8-23776D8218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726816"/>
              </p:ext>
            </p:extLst>
          </p:nvPr>
        </p:nvGraphicFramePr>
        <p:xfrm>
          <a:off x="880544" y="1225812"/>
          <a:ext cx="4451868" cy="2628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1DA0FDD-6E1E-6D1A-694E-A07816BDDE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8110001"/>
              </p:ext>
            </p:extLst>
          </p:nvPr>
        </p:nvGraphicFramePr>
        <p:xfrm>
          <a:off x="5713412" y="1225812"/>
          <a:ext cx="4648200" cy="26280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A3D82D2-0149-1BE7-A987-3E1602435A10}"/>
              </a:ext>
            </a:extLst>
          </p:cNvPr>
          <p:cNvSpPr txBox="1"/>
          <p:nvPr/>
        </p:nvSpPr>
        <p:spPr>
          <a:xfrm>
            <a:off x="1065212" y="887258"/>
            <a:ext cx="5173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8 block cache, </a:t>
            </a:r>
            <a:r>
              <a:rPr lang="en-US" sz="1600" dirty="0">
                <a:latin typeface="Arial" panose="020B0604020202020204" pitchFamily="34" charset="0"/>
              </a:rPr>
              <a:t>2-way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512 Cache Size</a:t>
            </a:r>
            <a:r>
              <a:rPr lang="en-US" sz="16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E5B0AB-3E0F-CE70-78CF-88900913D204}"/>
              </a:ext>
            </a:extLst>
          </p:cNvPr>
          <p:cNvSpPr txBox="1"/>
          <p:nvPr/>
        </p:nvSpPr>
        <p:spPr>
          <a:xfrm>
            <a:off x="978076" y="3938452"/>
            <a:ext cx="5173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8 block cache, </a:t>
            </a:r>
            <a:r>
              <a:rPr lang="en-US" sz="1600" dirty="0">
                <a:latin typeface="Arial" panose="020B0604020202020204" pitchFamily="34" charset="0"/>
              </a:rPr>
              <a:t>2-way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</a:rPr>
              <a:t>2048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 Cache Size</a:t>
            </a:r>
            <a:r>
              <a:rPr lang="en-US" sz="1600" dirty="0"/>
              <a:t> 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CAA18784-E25C-E73B-68F7-A2B860D0B3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2671355"/>
              </p:ext>
            </p:extLst>
          </p:nvPr>
        </p:nvGraphicFramePr>
        <p:xfrm>
          <a:off x="820478" y="416394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58907EC-FF48-8B98-B106-C9499AD8E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37255216"/>
              </p:ext>
            </p:extLst>
          </p:nvPr>
        </p:nvGraphicFramePr>
        <p:xfrm>
          <a:off x="5713412" y="412473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6A1546-742E-8A7D-6067-0AE91D302F6E}"/>
              </a:ext>
            </a:extLst>
          </p:cNvPr>
          <p:cNvSpPr txBox="1"/>
          <p:nvPr/>
        </p:nvSpPr>
        <p:spPr>
          <a:xfrm>
            <a:off x="6137994" y="3893138"/>
            <a:ext cx="5173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8 block cache, </a:t>
            </a:r>
            <a:r>
              <a:rPr lang="en-US" sz="1600" dirty="0">
                <a:latin typeface="Arial" panose="020B0604020202020204" pitchFamily="34" charset="0"/>
              </a:rPr>
              <a:t>2-way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4096 Cache Size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1936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31088-8456-3FEA-A4A9-5840A0CAD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632446"/>
            <a:ext cx="10209529" cy="563563"/>
          </a:xfrm>
        </p:spPr>
        <p:txBody>
          <a:bodyPr>
            <a:normAutofit fontScale="90000"/>
          </a:bodyPr>
          <a:lstStyle/>
          <a:p>
            <a:r>
              <a:rPr lang="en-US" altLang="en-US" sz="2800" dirty="0"/>
              <a:t>Cache Size Comparison – Randomized &amp; Sequential Trace Files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7BC70603-2FDF-0B72-4F03-ED979CA7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0703" y="838200"/>
            <a:ext cx="956223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Sizes Tested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512B, 1024B, 2048B, 4096B (with 8-block cache)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size calculated as: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Block Size × Number of Blocks</a:t>
            </a: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Observation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Hit rate consistently increased as cache size increased for both trace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Misses Observed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were capacity misses, especially in smaller cache sizes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Fewer misses as cache size increased, confirming space limitation was a key factor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Trace with Optimal Policy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512B → 74% hit rate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1024B → 78%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2048B → 83%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4096B → 85%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Reason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caches store more data, reducing the chance of eviction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Increases the likelihood that frequently accessed data stays in cache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Confirmed Trend Across Both Trace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and Sequential traces both showed improved hit rates with larger cache sizes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 with consistent replacement policy behavior, size had major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Optimal Policy Performance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Consistently achieved the highest hit rate in all configurations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04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FA85-1BE2-ABD8-C324-945B53E90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cap="all" spc="200">
                <a:solidFill>
                  <a:schemeClr val="accent1"/>
                </a:solidFill>
              </a:rPr>
              <a:t>DEMO TIME</a:t>
            </a:r>
            <a:endParaRPr lang="en-US" cap="all" spc="200" dirty="0">
              <a:solidFill>
                <a:schemeClr val="accen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0A7990-48AB-FFB3-A62B-AB8DFAACE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612" y="1828800"/>
            <a:ext cx="8572502" cy="2286000"/>
          </a:xfrm>
          <a:prstGeom prst="rect">
            <a:avLst/>
          </a:prstGeom>
        </p:spPr>
      </p:pic>
      <p:pic>
        <p:nvPicPr>
          <p:cNvPr id="13" name="Picture 12" descr="A computer screen with blue text&#10;&#10;AI-generated content may be incorrect.">
            <a:extLst>
              <a:ext uri="{FF2B5EF4-FFF2-40B4-BE49-F238E27FC236}">
                <a16:creationId xmlns:a16="http://schemas.microsoft.com/office/drawing/2014/main" id="{11AD8AAA-2038-3DD1-EA75-C121A477B4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47" y="4445000"/>
            <a:ext cx="10742772" cy="183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5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99584-8ACE-1EBB-1A82-E7430C37F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8CC39D0-AE7D-D28B-C89C-84B1852C7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2" y="1600200"/>
            <a:ext cx="10360501" cy="4237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04747" lvl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altLang="en-US" dirty="0"/>
              <a:t>Initially planned to implement Clock-Pro, but replaced with 2-bit Clock algorithm due to time and complexity constraints</a:t>
            </a:r>
          </a:p>
          <a:p>
            <a:pPr marL="304747" lvl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altLang="en-US" dirty="0"/>
              <a:t>Focused primarily on read operations; write operations were not implemented due to time limitations</a:t>
            </a:r>
          </a:p>
          <a:p>
            <a:pPr marL="304747" lvl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altLang="en-US" dirty="0"/>
              <a:t>Faced difficulty implementing Clock algorithms because of limited prior knowledge</a:t>
            </a:r>
          </a:p>
          <a:p>
            <a:pPr marL="304747" lvl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altLang="en-US" dirty="0"/>
              <a:t>Struggled to fully understand the different types of cache misses and had to conduct additional research</a:t>
            </a:r>
          </a:p>
          <a:p>
            <a:pPr marL="304747" lvl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dirty="0"/>
              <a:t>Took time to figure out how to organize and map out simulation results clearly across different configurations and policies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324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121D0-9860-CC7B-E4C2-60088A8BD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0F734-F76F-261B-DDF9-0A3F62CD3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228600"/>
            <a:ext cx="10360501" cy="1041400"/>
          </a:xfrm>
        </p:spPr>
        <p:txBody>
          <a:bodyPr/>
          <a:lstStyle/>
          <a:p>
            <a:r>
              <a:rPr lang="en-US" dirty="0"/>
              <a:t>What I learned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C04844-60C3-4128-A7DA-D7A8893D5E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62" y="1066800"/>
            <a:ext cx="10820400" cy="53122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tabLst/>
            </a:pPr>
            <a:endParaRPr lang="en-US" altLang="en-US" dirty="0"/>
          </a:p>
          <a:p>
            <a:pPr marL="304747" marR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</a:pPr>
            <a:r>
              <a:rPr lang="en-US" altLang="en-US" dirty="0"/>
              <a:t>Gained a deeper understanding of cache memory and how replacement policies affect performance</a:t>
            </a:r>
          </a:p>
          <a:p>
            <a:pPr marL="304747" marR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</a:pPr>
            <a:r>
              <a:rPr lang="en-US" altLang="en-US" dirty="0"/>
              <a:t>Learned to manage time and scope effectively while balancing other heavy coursework</a:t>
            </a:r>
          </a:p>
          <a:p>
            <a:pPr marL="304747" marR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</a:pPr>
            <a:r>
              <a:rPr lang="en-US" altLang="en-US" dirty="0"/>
              <a:t>Discovered and implemented new cache algorithms, including Clock and Optimal (</a:t>
            </a:r>
            <a:r>
              <a:rPr lang="en-US" altLang="en-US" dirty="0" err="1"/>
              <a:t>Belady’s</a:t>
            </a:r>
            <a:r>
              <a:rPr lang="en-US" altLang="en-US" dirty="0"/>
              <a:t>)</a:t>
            </a:r>
          </a:p>
          <a:p>
            <a:pPr marL="304747" marR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</a:pPr>
            <a:r>
              <a:rPr lang="en-US" altLang="en-US" dirty="0"/>
              <a:t>Improved debugging and technical skills through hands-on coding and testing</a:t>
            </a:r>
          </a:p>
          <a:p>
            <a:pPr marL="304747" marR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</a:pPr>
            <a:r>
              <a:rPr lang="en-US" altLang="en-US" dirty="0"/>
              <a:t>Learned the importance of asking for help and seeking guidance when facing technical challenges</a:t>
            </a:r>
          </a:p>
          <a:p>
            <a:pPr marL="304747" marR="0" indent="-304747" fontAlgn="base">
              <a:lnSpc>
                <a:spcPct val="90000"/>
              </a:lnSpc>
              <a:spcBef>
                <a:spcPts val="1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Arial" pitchFamily="34" charset="0"/>
              <a:buChar char="•"/>
              <a:tabLst/>
            </a:pPr>
            <a:r>
              <a:rPr lang="en-US" altLang="en-US" dirty="0"/>
              <a:t>Enhanced overall knowledge and practical experience in Computer Architecture concepts</a:t>
            </a:r>
          </a:p>
        </p:txBody>
      </p:sp>
    </p:spTree>
    <p:extLst>
      <p:ext uri="{BB962C8B-B14F-4D97-AF65-F5344CB8AC3E}">
        <p14:creationId xmlns:p14="http://schemas.microsoft.com/office/powerpoint/2010/main" val="104817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FB317-5B5A-8896-0444-A3C7A190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04800"/>
            <a:ext cx="10360501" cy="73660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73830-AAB8-311E-F6DA-6BD9DA495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47456-7285-C169-0014-42CE85A42F76}"/>
              </a:ext>
            </a:extLst>
          </p:cNvPr>
          <p:cNvSpPr txBox="1"/>
          <p:nvPr/>
        </p:nvSpPr>
        <p:spPr>
          <a:xfrm>
            <a:off x="836612" y="1041400"/>
            <a:ext cx="108966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Gained a deeper understanding of cache behavior and simulator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Key observations: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Higher associativity → higher hit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LRU &gt; FIFO, and Optimal had the best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2-bit Clock outperformed 1-bit Clock; LIFO underperformed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Direct-mapped caches produced consistent results across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Sequential traces had stable results across policies but varied with cache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Majority of misses were capacity misses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Successfully achieved high hit rates across various configurations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Applied and expanded on prior knowledge from undergraduate coursework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Reinforced how memory access patterns impact cache effectiveness</a:t>
            </a:r>
          </a:p>
          <a:p>
            <a:endParaRPr lang="en-US" sz="2000" dirty="0"/>
          </a:p>
          <a:p>
            <a:pPr>
              <a:buNone/>
            </a:pPr>
            <a:r>
              <a:rPr lang="en-US" sz="2000" b="1" dirty="0"/>
              <a:t>Future Work: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write operations and explore more replacement policies (e.g., Clock-Pro, MRU)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 more diverse trace files for deeper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Implement multi-level cache hierarchy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Extend simulator to Virtual Memory systems and page replacement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Explore further research opportunities in Computer Architecture</a:t>
            </a:r>
          </a:p>
        </p:txBody>
      </p:sp>
    </p:spTree>
    <p:extLst>
      <p:ext uri="{BB962C8B-B14F-4D97-AF65-F5344CB8AC3E}">
        <p14:creationId xmlns:p14="http://schemas.microsoft.com/office/powerpoint/2010/main" val="41955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26497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1218883" y="1701796"/>
            <a:ext cx="10438129" cy="4622803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Cache = small, fast memory that stores frequently accessed data to speed up future access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Project focuses on Computer Architecture and Memory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Inspired by prior Computer Architecture coursework and interest in memory access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Explores the impact of cache configurations on performance (size, associativity, replacement policy)</a:t>
            </a:r>
          </a:p>
          <a:p>
            <a:pPr marL="0" indent="0">
              <a:buNone/>
            </a:pPr>
            <a:r>
              <a:rPr lang="en-US" sz="2400" dirty="0"/>
              <a:t>Goals: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Build a flexible cache simulator in C++ with configurable options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Simulates and compares results across random and sequential trace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Learn how design decisions affect hit rate, miss types, and overall cache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432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70B00-F306-9735-AAF2-7C945B3E4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8883" y="786008"/>
            <a:ext cx="10360501" cy="712592"/>
          </a:xfrm>
        </p:spPr>
        <p:txBody>
          <a:bodyPr/>
          <a:lstStyle/>
          <a:p>
            <a:r>
              <a:rPr lang="en-US" dirty="0"/>
              <a:t>Replacement algorithms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D333BA-2D9B-0F59-0167-0568A488F6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89012" y="1752600"/>
            <a:ext cx="7391400" cy="4165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tabLst/>
            </a:pPr>
            <a:r>
              <a:rPr lang="en-US" altLang="en-US" sz="2000" b="1" dirty="0"/>
              <a:t>FIFO (First-In, First-Out): </a:t>
            </a:r>
            <a:r>
              <a:rPr lang="en-US" altLang="en-US" sz="2000" dirty="0"/>
              <a:t>Replaces the oldest block that was loaded into the cache.</a:t>
            </a:r>
          </a:p>
          <a:p>
            <a:pPr marR="0" lvl="0" fontAlgn="base">
              <a:spcAft>
                <a:spcPct val="0"/>
              </a:spcAft>
              <a:tabLst/>
            </a:pPr>
            <a:r>
              <a:rPr lang="en-US" altLang="en-US" sz="2000" b="1" dirty="0"/>
              <a:t>LRU (Least Recently Used): </a:t>
            </a:r>
            <a:r>
              <a:rPr lang="en-US" altLang="en-US" sz="2000" dirty="0"/>
              <a:t>Replaces the block that hasn’t been accessed for the longest time.</a:t>
            </a:r>
          </a:p>
          <a:p>
            <a:pPr marR="0" lvl="0" fontAlgn="base">
              <a:spcAft>
                <a:spcPct val="0"/>
              </a:spcAft>
              <a:tabLst/>
            </a:pPr>
            <a:r>
              <a:rPr lang="en-US" altLang="en-US" sz="2000" b="1" dirty="0"/>
              <a:t>Optimal (</a:t>
            </a:r>
            <a:r>
              <a:rPr lang="en-US" altLang="en-US" sz="2000" b="1" dirty="0" err="1"/>
              <a:t>Belady’s</a:t>
            </a:r>
            <a:r>
              <a:rPr lang="en-US" altLang="en-US" sz="2000" b="1" dirty="0"/>
              <a:t> Algorithm): </a:t>
            </a:r>
            <a:r>
              <a:rPr lang="en-US" altLang="en-US" sz="2000" dirty="0"/>
              <a:t>Replaces the block that will not be used again for the longest time in the future.</a:t>
            </a:r>
          </a:p>
          <a:p>
            <a:pPr marR="0" lvl="0" fontAlgn="base">
              <a:spcAft>
                <a:spcPct val="0"/>
              </a:spcAft>
              <a:tabLst/>
            </a:pPr>
            <a:r>
              <a:rPr lang="en-US" altLang="en-US" sz="2000" b="1" dirty="0"/>
              <a:t>Clock (1-Bit): </a:t>
            </a:r>
            <a:r>
              <a:rPr lang="en-US" altLang="en-US" sz="2000" dirty="0"/>
              <a:t>Approximates LRU using a reference bit and circular buffer to give blocks a second chance.</a:t>
            </a:r>
          </a:p>
          <a:p>
            <a:pPr marR="0" lvl="0" fontAlgn="base">
              <a:spcAft>
                <a:spcPct val="0"/>
              </a:spcAft>
              <a:tabLst/>
            </a:pPr>
            <a:r>
              <a:rPr lang="en-US" altLang="en-US" sz="2000" b="1" dirty="0"/>
              <a:t>Clock (2-Bit): </a:t>
            </a:r>
            <a:r>
              <a:rPr lang="en-US" altLang="en-US" sz="2000" dirty="0"/>
              <a:t>Enhances 1-bit Clock by using two reference bits to better track recent usage.</a:t>
            </a:r>
          </a:p>
          <a:p>
            <a:pPr marR="0" lvl="0" fontAlgn="base">
              <a:spcAft>
                <a:spcPct val="0"/>
              </a:spcAft>
              <a:tabLst/>
            </a:pPr>
            <a:r>
              <a:rPr lang="en-US" altLang="en-US" sz="2000" b="1" dirty="0"/>
              <a:t>LIFO (Last-In, First-Out): </a:t>
            </a:r>
            <a:r>
              <a:rPr lang="en-US" altLang="en-US" sz="2000" dirty="0"/>
              <a:t>Replaces the most recently added block.</a:t>
            </a:r>
          </a:p>
        </p:txBody>
      </p:sp>
      <p:pic>
        <p:nvPicPr>
          <p:cNvPr id="2054" name="Picture 6" descr="Cache replacement policies - Wikipedia">
            <a:extLst>
              <a:ext uri="{FF2B5EF4-FFF2-40B4-BE49-F238E27FC236}">
                <a16:creationId xmlns:a16="http://schemas.microsoft.com/office/drawing/2014/main" id="{DD1E3414-A739-9D34-8BE2-E6613503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393" y="1964695"/>
            <a:ext cx="3415065" cy="168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art of Belady's algorithm">
            <a:extLst>
              <a:ext uri="{FF2B5EF4-FFF2-40B4-BE49-F238E27FC236}">
                <a16:creationId xmlns:a16="http://schemas.microsoft.com/office/drawing/2014/main" id="{3A2ED6A4-BDBC-E878-9DCB-9D3D8DBF9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891" y="3989547"/>
            <a:ext cx="3835227" cy="836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93B2DA-20ED-0F33-1A2B-BEE99A625D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436" y="319913"/>
            <a:ext cx="3983161" cy="14424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BC3844-AC7F-4E7D-C7BD-85CF31C8E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80612" y="4961985"/>
            <a:ext cx="1751172" cy="182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672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48EBD-B3AC-9FD6-E389-0E4D2AA59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DB567DF-6955-829F-9F15-C21D7DBF66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38344" y="1828800"/>
            <a:ext cx="1138164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en-US" altLang="en-US" sz="2000" b="1" dirty="0"/>
              <a:t>Direct-Mapped: </a:t>
            </a:r>
            <a:r>
              <a:rPr lang="en-US" altLang="en-US" sz="2000" dirty="0"/>
              <a:t>Each memory block maps to exactly one cache line, simple but prone to conflicts.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b="1" dirty="0"/>
              <a:t>2-Way Set-Associative: </a:t>
            </a:r>
            <a:r>
              <a:rPr lang="en-US" altLang="en-US" sz="2000" dirty="0"/>
              <a:t>Each block can go into one of two lines in a set, reducing conflict misses.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b="1" dirty="0"/>
              <a:t>4-Way Set-Associative:</a:t>
            </a:r>
            <a:r>
              <a:rPr lang="en-US" altLang="en-US" sz="2000" dirty="0"/>
              <a:t> Allows a block to be placed in one of four lines per set, offering more flexibility.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b="1" dirty="0"/>
              <a:t>Fully-Associative: </a:t>
            </a:r>
            <a:r>
              <a:rPr lang="en-US" altLang="en-US" sz="2000" dirty="0"/>
              <a:t>Any block can go into any line, minimizing conflict misses but increasing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complexity.</a:t>
            </a:r>
          </a:p>
        </p:txBody>
      </p:sp>
      <p:pic>
        <p:nvPicPr>
          <p:cNvPr id="5" name="Picture 2" descr="Cache Organization | Set 1 (Introduction) | GeeksforGeeks">
            <a:extLst>
              <a:ext uri="{FF2B5EF4-FFF2-40B4-BE49-F238E27FC236}">
                <a16:creationId xmlns:a16="http://schemas.microsoft.com/office/drawing/2014/main" id="{48E01D82-A669-AB04-1603-30F85B1C7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612" y="3950155"/>
            <a:ext cx="5232369" cy="242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444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100000"/>
                <a:shade val="0"/>
                <a:satMod val="100000"/>
              </a:schemeClr>
            </a:gs>
            <a:gs pos="85000">
              <a:schemeClr val="bg2">
                <a:tint val="100000"/>
                <a:shade val="30000"/>
                <a:satMod val="100000"/>
              </a:schemeClr>
            </a:gs>
            <a:gs pos="100000">
              <a:schemeClr val="bg2">
                <a:shade val="60000"/>
                <a:satMod val="10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6FA3-1F55-C30D-695A-B9CCA1058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5C36-E885-99DB-33E7-66D4A914B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400" dirty="0"/>
              <a:t>The total amount of data a cache can store, typically measured in bytes.</a:t>
            </a:r>
          </a:p>
          <a:p>
            <a:pPr>
              <a:buNone/>
            </a:pPr>
            <a:r>
              <a:rPr lang="en-US" sz="2400" b="1" dirty="0"/>
              <a:t>Cache Sizes (Constant 8 Block Cache)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512B</a:t>
            </a:r>
            <a:r>
              <a:rPr lang="en-US" sz="2400" dirty="0"/>
              <a:t>: 8 blocks × 64B/block = </a:t>
            </a:r>
            <a:r>
              <a:rPr lang="en-US" sz="2400" b="1" dirty="0"/>
              <a:t>512 bytes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1024B</a:t>
            </a:r>
            <a:r>
              <a:rPr lang="en-US" sz="2400" dirty="0"/>
              <a:t>: 8 blocks × 128B/block = </a:t>
            </a:r>
            <a:r>
              <a:rPr lang="en-US" sz="2400" b="1" dirty="0"/>
              <a:t>1024 bytes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2048B</a:t>
            </a:r>
            <a:r>
              <a:rPr lang="en-US" sz="2400" dirty="0"/>
              <a:t>: 8 blocks × 256B/block = </a:t>
            </a:r>
            <a:r>
              <a:rPr lang="en-US" sz="2400" b="1" dirty="0"/>
              <a:t>2048 bytes</a:t>
            </a:r>
            <a:endParaRPr lang="en-US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4096B</a:t>
            </a:r>
            <a:r>
              <a:rPr lang="en-US" sz="2400" dirty="0"/>
              <a:t>: 8 blocks × 512B/block = </a:t>
            </a:r>
            <a:r>
              <a:rPr lang="en-US" sz="2400" b="1" dirty="0"/>
              <a:t>4096 bytes</a:t>
            </a: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 descr="Pikuma: Exploring How Cache Memory Really Works">
            <a:extLst>
              <a:ext uri="{FF2B5EF4-FFF2-40B4-BE49-F238E27FC236}">
                <a16:creationId xmlns:a16="http://schemas.microsoft.com/office/drawing/2014/main" id="{165507A6-BCA0-597F-FA61-D792A891A7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212" y="3519291"/>
            <a:ext cx="4275974" cy="284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525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FBE5C-B5DD-787E-5EDA-0C4AF1CEC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612" y="76200"/>
            <a:ext cx="10360501" cy="1158998"/>
          </a:xfrm>
        </p:spPr>
        <p:txBody>
          <a:bodyPr/>
          <a:lstStyle/>
          <a:p>
            <a:r>
              <a:rPr lang="en-US" dirty="0"/>
              <a:t>Hit Rate/Miss Rate (Different types of Misses)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4B799BD-2073-AC23-98FB-468748C816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7612" y="1371600"/>
            <a:ext cx="9676129" cy="38718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fontAlgn="base">
              <a:spcAft>
                <a:spcPct val="0"/>
              </a:spcAft>
              <a:tabLst/>
            </a:pPr>
            <a:r>
              <a:rPr lang="en-US" altLang="en-US" sz="2000" b="1" dirty="0"/>
              <a:t>Hit Rate: </a:t>
            </a:r>
            <a:r>
              <a:rPr lang="en-US" altLang="en-US" sz="2000" dirty="0"/>
              <a:t>Percentage of memory accesses found in the cache</a:t>
            </a:r>
            <a:br>
              <a:rPr lang="en-US" altLang="en-US" sz="2000" dirty="0"/>
            </a:br>
            <a:r>
              <a:rPr lang="en-US" altLang="en-US" sz="2000" dirty="0"/>
              <a:t>Hit Rate = (Total Hits / Total Accesses) * 100</a:t>
            </a:r>
          </a:p>
          <a:p>
            <a:pPr marR="0" lvl="0" fontAlgn="base">
              <a:spcAft>
                <a:spcPct val="0"/>
              </a:spcAft>
              <a:tabLst/>
            </a:pPr>
            <a:r>
              <a:rPr lang="en-US" altLang="en-US" sz="2000" b="1" dirty="0"/>
              <a:t>Miss Rate: </a:t>
            </a:r>
            <a:r>
              <a:rPr lang="en-US" altLang="en-US" sz="2000" dirty="0"/>
              <a:t>Percentage of memory accesses not found in the cache</a:t>
            </a:r>
            <a:br>
              <a:rPr lang="en-US" altLang="en-US" sz="2000" dirty="0"/>
            </a:br>
            <a:r>
              <a:rPr lang="en-US" altLang="en-US" sz="2000" dirty="0"/>
              <a:t>Miss Rate = (Total Misses / Total Accesses) * 100</a:t>
            </a:r>
          </a:p>
          <a:p>
            <a:pPr marL="0" indent="0" fontAlgn="base">
              <a:spcAft>
                <a:spcPct val="0"/>
              </a:spcAft>
              <a:buNone/>
            </a:pPr>
            <a:r>
              <a:rPr lang="en-US" altLang="en-US" sz="2000" b="1" dirty="0"/>
              <a:t>Types of Cache Misses: 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b="1" dirty="0"/>
              <a:t>Compulsory Miss: First time a block is accessed (cold start)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b="1" dirty="0"/>
              <a:t>Capacity Miss: Cache is too small to hold all required blocks</a:t>
            </a:r>
          </a:p>
          <a:p>
            <a:pPr fontAlgn="base">
              <a:spcAft>
                <a:spcPct val="0"/>
              </a:spcAft>
            </a:pPr>
            <a:r>
              <a:rPr lang="en-US" altLang="en-US" sz="2000" b="1" dirty="0"/>
              <a:t>Conflict Miss: Multiple blocks map to the same cache line/set</a:t>
            </a:r>
          </a:p>
          <a:p>
            <a:pPr marR="0" lvl="0" fontAlgn="base">
              <a:spcAft>
                <a:spcPct val="0"/>
              </a:spcAft>
              <a:tabLst/>
            </a:pPr>
            <a:endParaRPr lang="en-US" altLang="en-US" sz="2400" b="1" dirty="0"/>
          </a:p>
        </p:txBody>
      </p:sp>
      <p:pic>
        <p:nvPicPr>
          <p:cNvPr id="5128" name="Picture 8" descr="What Is CDN Caching and Cache HIT Ratio?">
            <a:extLst>
              <a:ext uri="{FF2B5EF4-FFF2-40B4-BE49-F238E27FC236}">
                <a16:creationId xmlns:a16="http://schemas.microsoft.com/office/drawing/2014/main" id="{9D735660-93BE-E908-5161-20B0DEC5C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612" y="4724400"/>
            <a:ext cx="5791200" cy="1832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3571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31478-7A63-70D2-DE2A-CA6F886C0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330" y="228600"/>
            <a:ext cx="10360501" cy="703072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DFE591-CD14-B564-9C3B-F9A5197A4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0330" y="1197864"/>
            <a:ext cx="6248400" cy="446227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2000" b="1" dirty="0"/>
              <a:t>Development Tools:                                                           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Language: C++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IDE: Visual Studio Code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Platform: Ubuntu WSL    </a:t>
            </a:r>
          </a:p>
          <a:p>
            <a:pPr>
              <a:buFont typeface="Arial" pitchFamily="34" charset="0"/>
              <a:buNone/>
            </a:pPr>
            <a:r>
              <a:rPr lang="en-US" sz="2000" b="1" dirty="0"/>
              <a:t>Trace Files: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Types: Random and Sequential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500 memory accesses each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Used higher count for more accurate results</a:t>
            </a:r>
          </a:p>
          <a:p>
            <a:pPr marL="0" indent="0">
              <a:buNone/>
            </a:pPr>
            <a:r>
              <a:rPr lang="en-US" sz="2000" b="1" dirty="0"/>
              <a:t>Created separate files for different operations</a:t>
            </a:r>
          </a:p>
          <a:p>
            <a:pPr marL="0" indent="0">
              <a:buNone/>
            </a:pPr>
            <a:r>
              <a:rPr lang="en-US" sz="2000" b="1" dirty="0"/>
              <a:t>Used standard libraries such as </a:t>
            </a:r>
            <a:r>
              <a:rPr lang="en-US" sz="2000" b="1" dirty="0" err="1"/>
              <a:t>stdio.h</a:t>
            </a:r>
            <a:r>
              <a:rPr lang="en-US" sz="2000" b="1" dirty="0"/>
              <a:t>, </a:t>
            </a:r>
            <a:r>
              <a:rPr lang="en-US" sz="2000" b="1" dirty="0" err="1"/>
              <a:t>stdlib.h</a:t>
            </a:r>
            <a:r>
              <a:rPr lang="en-US" sz="2000" b="1" dirty="0"/>
              <a:t>, and string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F26034-5C5A-E178-5FFA-FA927E47A1E9}"/>
              </a:ext>
            </a:extLst>
          </p:cNvPr>
          <p:cNvSpPr txBox="1"/>
          <p:nvPr/>
        </p:nvSpPr>
        <p:spPr>
          <a:xfrm>
            <a:off x="7237412" y="990600"/>
            <a:ext cx="4191000" cy="3129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None/>
            </a:pPr>
            <a:r>
              <a:rPr lang="en-US" sz="2000" b="1" dirty="0"/>
              <a:t>System Design Focus:</a:t>
            </a:r>
          </a:p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Models real-world CPU cache interactions</a:t>
            </a:r>
          </a:p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Demonstrates effects of hardware configurations on performance</a:t>
            </a:r>
          </a:p>
          <a:p>
            <a:pPr marL="304747" indent="-304747"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</a:pPr>
            <a:r>
              <a:rPr lang="en-US" sz="2000" dirty="0"/>
              <a:t>Enhances understanding of memory hierarchy</a:t>
            </a:r>
          </a:p>
          <a:p>
            <a:pPr>
              <a:lnSpc>
                <a:spcPct val="90000"/>
              </a:lnSpc>
              <a:spcBef>
                <a:spcPts val="1600"/>
              </a:spcBef>
              <a:buClr>
                <a:schemeClr val="accent1"/>
              </a:buClr>
              <a:buSzPct val="100000"/>
            </a:pPr>
            <a:endParaRPr lang="en-US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5A689-4CC0-B014-B59F-E4E6476576F8}"/>
              </a:ext>
            </a:extLst>
          </p:cNvPr>
          <p:cNvSpPr txBox="1"/>
          <p:nvPr/>
        </p:nvSpPr>
        <p:spPr>
          <a:xfrm>
            <a:off x="912812" y="5638800"/>
            <a:ext cx="93726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/>
              <a:t>Test Run Input:</a:t>
            </a:r>
          </a:p>
          <a:p>
            <a:r>
              <a:rPr lang="en-US" sz="1900" dirty="0"/>
              <a:t>./cache-sim-</a:t>
            </a:r>
            <a:r>
              <a:rPr lang="en-US" sz="1900" dirty="0" err="1"/>
              <a:t>os</a:t>
            </a:r>
            <a:r>
              <a:rPr lang="en-US" sz="1900" dirty="0"/>
              <a:t> &lt;trace-file&gt; &lt;associativity&gt; &lt;cache-size&gt; &lt;replacement-algorithm-#&gt; [-t]</a:t>
            </a:r>
          </a:p>
          <a:p>
            <a:r>
              <a:rPr lang="en-US" sz="1900" dirty="0"/>
              <a:t>(-t  is an additional feature shows the tag for every memory access and the image of the set)</a:t>
            </a:r>
          </a:p>
          <a:p>
            <a:r>
              <a:rPr lang="en-US" sz="1900" dirty="0"/>
              <a:t> 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69925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41412" y="457200"/>
            <a:ext cx="10209372" cy="812800"/>
          </a:xfrm>
        </p:spPr>
        <p:txBody>
          <a:bodyPr/>
          <a:lstStyle/>
          <a:p>
            <a:r>
              <a:rPr lang="en-US" dirty="0"/>
              <a:t>Results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477F5A-5C6E-11F9-9E88-DC197F643D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0499143"/>
              </p:ext>
            </p:extLst>
          </p:nvPr>
        </p:nvGraphicFramePr>
        <p:xfrm>
          <a:off x="989012" y="1676400"/>
          <a:ext cx="4709840" cy="289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1192026-20FF-FF61-5EFB-0BBA3901E8E0}"/>
              </a:ext>
            </a:extLst>
          </p:cNvPr>
          <p:cNvSpPr txBox="1"/>
          <p:nvPr/>
        </p:nvSpPr>
        <p:spPr>
          <a:xfrm>
            <a:off x="6456752" y="914400"/>
            <a:ext cx="48768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Direct-Mapped Cache – Random Trace Results (1024B Cache Size)</a:t>
            </a: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b="1" dirty="0"/>
              <a:t>Trace File:</a:t>
            </a:r>
            <a:r>
              <a:rPr lang="en-US" sz="1800" dirty="0"/>
              <a:t> Randomized, 500 memory accesses (reads/writes)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/>
              <a:t>Configuration:</a:t>
            </a:r>
            <a:r>
              <a:rPr lang="en-US" sz="1800" dirty="0"/>
              <a:t> Direct-mapped associativity with various replacement policies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/>
              <a:t>Cache Size Used:</a:t>
            </a:r>
            <a:r>
              <a:rPr lang="en-US" sz="1800" dirty="0"/>
              <a:t> 1024 Bytes</a:t>
            </a:r>
          </a:p>
          <a:p>
            <a:pPr>
              <a:buFont typeface="Arial" pitchFamily="34" charset="0"/>
              <a:buChar char="•"/>
            </a:pPr>
            <a:r>
              <a:rPr lang="en-US" sz="1800" b="1" dirty="0"/>
              <a:t>Observed Results:</a:t>
            </a:r>
            <a:endParaRPr lang="en-US" sz="1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/>
              <a:t>Hit Rate: </a:t>
            </a:r>
            <a:r>
              <a:rPr lang="en-US" sz="1800" b="1" dirty="0"/>
              <a:t>71%</a:t>
            </a:r>
            <a:endParaRPr lang="en-US" sz="1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/>
              <a:t>Miss Rate: </a:t>
            </a:r>
            <a:r>
              <a:rPr lang="en-US" sz="1800" b="1" dirty="0"/>
              <a:t>28%</a:t>
            </a:r>
            <a:endParaRPr lang="en-US" sz="1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/>
              <a:t>Results remained </a:t>
            </a:r>
            <a:r>
              <a:rPr lang="en-US" sz="1800" b="1" dirty="0"/>
              <a:t>constant across all replacement policies</a:t>
            </a:r>
            <a:endParaRPr lang="en-US" sz="1800" dirty="0"/>
          </a:p>
          <a:p>
            <a:pPr>
              <a:buFont typeface="Arial" pitchFamily="34" charset="0"/>
              <a:buChar char="•"/>
            </a:pPr>
            <a:r>
              <a:rPr lang="en-US" sz="1800" b="1" dirty="0"/>
              <a:t>Reason:</a:t>
            </a:r>
            <a:endParaRPr lang="en-US" sz="1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/>
              <a:t>Direct-mapped caches map each block to a </a:t>
            </a:r>
            <a:r>
              <a:rPr lang="en-US" sz="1800" b="1" dirty="0"/>
              <a:t>single, fixed location</a:t>
            </a:r>
            <a:endParaRPr lang="en-US" sz="1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/>
              <a:t>No flexibility in replacement – </a:t>
            </a:r>
            <a:r>
              <a:rPr lang="en-US" sz="1800" b="1" dirty="0"/>
              <a:t>only one possible location</a:t>
            </a:r>
            <a:endParaRPr lang="en-US" sz="1800" dirty="0"/>
          </a:p>
          <a:p>
            <a:pPr marL="742950" lvl="1" indent="-285750">
              <a:buFont typeface="Arial" pitchFamily="34" charset="0"/>
              <a:buChar char="•"/>
            </a:pPr>
            <a:r>
              <a:rPr lang="en-US" sz="1800" dirty="0"/>
              <a:t>Replacement policies have </a:t>
            </a:r>
            <a:r>
              <a:rPr lang="en-US" sz="1800" b="1" dirty="0"/>
              <a:t>no effect</a:t>
            </a:r>
            <a:r>
              <a:rPr lang="en-US" sz="1800" dirty="0"/>
              <a:t> due to lack of block choice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54639C-A2A1-6860-049E-5FD727B619CF}"/>
              </a:ext>
            </a:extLst>
          </p:cNvPr>
          <p:cNvSpPr txBox="1"/>
          <p:nvPr/>
        </p:nvSpPr>
        <p:spPr>
          <a:xfrm>
            <a:off x="1072928" y="1371600"/>
            <a:ext cx="5173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8 block cache, Direct-Mapped, 1024 Cache Size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481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FE76A-CFAC-2F05-51A5-84693D352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9CE436C-5C3E-B237-98C0-354D3C0D8681}"/>
              </a:ext>
            </a:extLst>
          </p:cNvPr>
          <p:cNvSpPr txBox="1"/>
          <p:nvPr/>
        </p:nvSpPr>
        <p:spPr>
          <a:xfrm>
            <a:off x="6330014" y="457200"/>
            <a:ext cx="564022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800" b="1" dirty="0"/>
              <a:t>2-Way Associative Cache – Random Trace Results (1024B Cache Size)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General Improvement</a:t>
            </a:r>
            <a:r>
              <a:rPr lang="en-US" sz="1800" dirty="0"/>
              <a:t> in Hit Rate compared to direct-mapped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FIFO</a:t>
            </a:r>
            <a:r>
              <a:rPr lang="en-US" sz="1800" dirty="0"/>
              <a:t>: 72% – evicts oldest block, ignores usage frequency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LRU</a:t>
            </a:r>
            <a:r>
              <a:rPr lang="en-US" sz="1800" dirty="0"/>
              <a:t>: 74% – keeps recently used blocks, more efficient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Optimal (</a:t>
            </a:r>
            <a:r>
              <a:rPr lang="en-US" sz="1800" b="1" dirty="0" err="1"/>
              <a:t>Belady’s</a:t>
            </a:r>
            <a:r>
              <a:rPr lang="en-US" sz="1800" b="1" dirty="0"/>
              <a:t>)</a:t>
            </a:r>
            <a:r>
              <a:rPr lang="en-US" sz="1800" dirty="0"/>
              <a:t>: 78% – predicts future access, best theoretical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Clock (1-bit)</a:t>
            </a:r>
            <a:r>
              <a:rPr lang="en-US" sz="1800" dirty="0"/>
              <a:t>: 72% – approximates LRU, evicts too quickly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Clock (2-bit)</a:t>
            </a:r>
            <a:r>
              <a:rPr lang="en-US" sz="1800" dirty="0"/>
              <a:t>: 73% – retains blocks longer, better than 1-bit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LIFO</a:t>
            </a:r>
            <a:r>
              <a:rPr lang="en-US" sz="1800" dirty="0"/>
              <a:t>: 71% – removes most recently added block, ignores access patterns</a:t>
            </a:r>
          </a:p>
          <a:p>
            <a:pPr>
              <a:buNone/>
            </a:pPr>
            <a:endParaRPr lang="en-US" sz="1800" dirty="0"/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4A6D77BB-5FF4-F74F-5501-FD3268B470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3543277"/>
              </p:ext>
            </p:extLst>
          </p:nvPr>
        </p:nvGraphicFramePr>
        <p:xfrm>
          <a:off x="1217612" y="990600"/>
          <a:ext cx="4419600" cy="25172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81C113F-E46E-1AE0-605B-E844AACC280F}"/>
              </a:ext>
            </a:extLst>
          </p:cNvPr>
          <p:cNvSpPr txBox="1"/>
          <p:nvPr/>
        </p:nvSpPr>
        <p:spPr>
          <a:xfrm>
            <a:off x="1081915" y="533400"/>
            <a:ext cx="5173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8 block cache, </a:t>
            </a:r>
            <a:r>
              <a:rPr lang="en-US" sz="1600" dirty="0">
                <a:latin typeface="Arial" panose="020B0604020202020204" pitchFamily="34" charset="0"/>
              </a:rPr>
              <a:t>2-Way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1024 Cache Size</a:t>
            </a:r>
            <a:r>
              <a:rPr lang="en-US" sz="16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3EC8BA-1A63-69BB-314C-E28AB048365C}"/>
              </a:ext>
            </a:extLst>
          </p:cNvPr>
          <p:cNvSpPr txBox="1"/>
          <p:nvPr/>
        </p:nvSpPr>
        <p:spPr>
          <a:xfrm>
            <a:off x="6473984" y="4343400"/>
            <a:ext cx="518017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/>
              <a:t>4-Way Associative Cache – Random Trace Results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Same trend</a:t>
            </a:r>
            <a:r>
              <a:rPr lang="en-US" sz="1800" dirty="0"/>
              <a:t> as 2-way, higher hit rates overall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FIFO</a:t>
            </a:r>
            <a:r>
              <a:rPr lang="en-US" sz="1800" dirty="0"/>
              <a:t>: 75%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LRU</a:t>
            </a:r>
            <a:r>
              <a:rPr lang="en-US" sz="1800" dirty="0"/>
              <a:t>: 75%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Optimal</a:t>
            </a:r>
            <a:r>
              <a:rPr lang="en-US" sz="1800" dirty="0"/>
              <a:t>: 81%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Clock (1-bit)</a:t>
            </a:r>
            <a:r>
              <a:rPr lang="en-US" sz="1800" dirty="0"/>
              <a:t>: 76%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Clock (2-bit)</a:t>
            </a:r>
            <a:r>
              <a:rPr lang="en-US" sz="1800" dirty="0"/>
              <a:t>: 77%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LIFO</a:t>
            </a:r>
            <a:r>
              <a:rPr lang="en-US" sz="1800" dirty="0"/>
              <a:t>: 69%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127F48-EBA5-6C6F-96E4-FD7CDE24DC62}"/>
              </a:ext>
            </a:extLst>
          </p:cNvPr>
          <p:cNvSpPr txBox="1"/>
          <p:nvPr/>
        </p:nvSpPr>
        <p:spPr>
          <a:xfrm>
            <a:off x="1081915" y="3733800"/>
            <a:ext cx="5173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8 block cache, 4</a:t>
            </a:r>
            <a:r>
              <a:rPr lang="en-US" sz="1600" dirty="0">
                <a:latin typeface="Arial" panose="020B0604020202020204" pitchFamily="34" charset="0"/>
              </a:rPr>
              <a:t>-Way</a:t>
            </a:r>
            <a:r>
              <a:rPr lang="en-US" sz="1600" b="0" i="0" u="none" strike="noStrike" dirty="0">
                <a:effectLst/>
                <a:latin typeface="Arial" panose="020B0604020202020204" pitchFamily="34" charset="0"/>
              </a:rPr>
              <a:t>, 1024 Cache Size</a:t>
            </a:r>
            <a:r>
              <a:rPr lang="en-US" sz="1600" dirty="0"/>
              <a:t> 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5573C7F6-3C3F-C863-9F85-5B4DCB76CAE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1645577"/>
              </p:ext>
            </p:extLst>
          </p:nvPr>
        </p:nvGraphicFramePr>
        <p:xfrm>
          <a:off x="1333948" y="4125962"/>
          <a:ext cx="4500084" cy="25257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755091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ch 16x9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>
    <a:spDef>
      <a:spPr/>
      <a:bodyPr rtlCol="0" anchor="ctr"/>
      <a:lstStyle>
        <a:defPPr algn="ctr">
          <a:defRPr sz="280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8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2787990.potx" id="{BDB9CD5E-36EC-45F3-B87D-6D062B8A3823}" vid="{51682E2F-7C85-4D6F-AD40-072EFC83910D}"/>
    </a:ext>
  </a:extLst>
</a:theme>
</file>

<file path=ppt/theme/theme2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Tech_16x9">
      <a:dk1>
        <a:sysClr val="windowText" lastClr="000000"/>
      </a:dk1>
      <a:lt1>
        <a:sysClr val="window" lastClr="FFFFFF"/>
      </a:lt1>
      <a:dk2>
        <a:srgbClr val="192A52"/>
      </a:dk2>
      <a:lt2>
        <a:srgbClr val="C0C0C0"/>
      </a:lt2>
      <a:accent1>
        <a:srgbClr val="009999"/>
      </a:accent1>
      <a:accent2>
        <a:srgbClr val="E98915"/>
      </a:accent2>
      <a:accent3>
        <a:srgbClr val="A419A7"/>
      </a:accent3>
      <a:accent4>
        <a:srgbClr val="AFC34D"/>
      </a:accent4>
      <a:accent5>
        <a:srgbClr val="E5572B"/>
      </a:accent5>
      <a:accent6>
        <a:srgbClr val="6868C4"/>
      </a:accent6>
      <a:hlink>
        <a:srgbClr val="009999"/>
      </a:hlink>
      <a:folHlink>
        <a:srgbClr val="7F7F7F"/>
      </a:folHlink>
    </a:clrScheme>
    <a:fontScheme name="Calibri">
      <a:maj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Tech_16x9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</a:schemeClr>
            </a:gs>
          </a:gsLst>
          <a:lin ang="5040000" scaled="1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1000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miter lim="800000"/>
        </a:ln>
        <a:ln w="25400" cap="flat" cmpd="sng" algn="ctr">
          <a:solidFill>
            <a:schemeClr val="phClr"/>
          </a:solidFill>
          <a:miter lim="800000"/>
        </a:ln>
        <a:ln w="38100" cap="flat" cmpd="sng" algn="ctr">
          <a:solidFill>
            <a:schemeClr val="phClr"/>
          </a:solidFill>
          <a:miter lim="800000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tint val="100000"/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3500000" scaled="0"/>
        </a:grad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85000">
              <a:schemeClr val="phClr">
                <a:shade val="30000"/>
                <a:satMod val="100000"/>
              </a:schemeClr>
            </a:gs>
            <a:gs pos="100000">
              <a:schemeClr val="phClr">
                <a:shade val="60000"/>
                <a:satMod val="100000"/>
              </a:schemeClr>
            </a:gs>
          </a:gsLst>
          <a:lin ang="18900000" scaled="0"/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Tech_16x9">
    <a:dk1>
      <a:sysClr val="windowText" lastClr="000000"/>
    </a:dk1>
    <a:lt1>
      <a:sysClr val="window" lastClr="FFFFFF"/>
    </a:lt1>
    <a:dk2>
      <a:srgbClr val="192A52"/>
    </a:dk2>
    <a:lt2>
      <a:srgbClr val="C0C0C0"/>
    </a:lt2>
    <a:accent1>
      <a:srgbClr val="009999"/>
    </a:accent1>
    <a:accent2>
      <a:srgbClr val="E98915"/>
    </a:accent2>
    <a:accent3>
      <a:srgbClr val="A419A7"/>
    </a:accent3>
    <a:accent4>
      <a:srgbClr val="AFC34D"/>
    </a:accent4>
    <a:accent5>
      <a:srgbClr val="E5572B"/>
    </a:accent5>
    <a:accent6>
      <a:srgbClr val="6868C4"/>
    </a:accent6>
    <a:hlink>
      <a:srgbClr val="009999"/>
    </a:hlink>
    <a:folHlink>
      <a:srgbClr val="7F7F7F"/>
    </a:folHlink>
  </a:clrScheme>
</a:themeOverride>
</file>

<file path=ppt/theme/themeOverride2.xml><?xml version="1.0" encoding="utf-8"?>
<a:themeOverride xmlns:a="http://schemas.openxmlformats.org/drawingml/2006/main">
  <a:clrScheme name="Tech_16x9">
    <a:dk1>
      <a:sysClr val="windowText" lastClr="000000"/>
    </a:dk1>
    <a:lt1>
      <a:sysClr val="window" lastClr="FFFFFF"/>
    </a:lt1>
    <a:dk2>
      <a:srgbClr val="192A52"/>
    </a:dk2>
    <a:lt2>
      <a:srgbClr val="C0C0C0"/>
    </a:lt2>
    <a:accent1>
      <a:srgbClr val="009999"/>
    </a:accent1>
    <a:accent2>
      <a:srgbClr val="E98915"/>
    </a:accent2>
    <a:accent3>
      <a:srgbClr val="A419A7"/>
    </a:accent3>
    <a:accent4>
      <a:srgbClr val="AFC34D"/>
    </a:accent4>
    <a:accent5>
      <a:srgbClr val="E5572B"/>
    </a:accent5>
    <a:accent6>
      <a:srgbClr val="6868C4"/>
    </a:accent6>
    <a:hlink>
      <a:srgbClr val="009999"/>
    </a:hlink>
    <a:folHlink>
      <a:srgbClr val="7F7F7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ocPublishedLinkedAssetsLookup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LocLastLocAttemptVersionTypeLookup xmlns="4873beb7-5857-4685-be1f-d57550cc96cc" xsi:nil="true"/>
    <DirectSourceMarket xmlns="4873beb7-5857-4685-be1f-d57550cc96cc" xsi:nil="true"/>
    <ThumbnailAssetId xmlns="4873beb7-5857-4685-be1f-d57550cc96cc" xsi:nil="true"/>
    <PrimaryImageGen xmlns="4873beb7-5857-4685-be1f-d57550cc96cc">false</PrimaryImageGen>
    <LocNewPublishedVersionLookup xmlns="4873beb7-5857-4685-be1f-d57550cc96cc" xsi:nil="true"/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LocOverallPublishStatusLookup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LocOverallLocStatusLookup xmlns="4873beb7-5857-4685-be1f-d57550cc96cc" xsi:nil="true"/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1345093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>This simple template design works for technology and  businesses, but it's versatile enough to use in other contexts.  It features multiple slide layouts designed for widescreen (16x9 resolution) and includes a sample SmartArt list and chart that are easily editable.</APDescription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2011-11-26T00:30:00+00:00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TemplateStatus xmlns="4873beb7-5857-4685-be1f-d57550cc96cc">Complete</TemplateStatus>
    <Downloads xmlns="4873beb7-5857-4685-be1f-d57550cc96cc">0</Downloads>
    <OOCacheId xmlns="4873beb7-5857-4685-be1f-d57550cc96cc" xsi:nil="true"/>
    <IsDeleted xmlns="4873beb7-5857-4685-be1f-d57550cc96cc">false</IsDeleted>
    <LocPublishedDependentAssetsLookup xmlns="4873beb7-5857-4685-be1f-d57550cc96cc" xsi:nil="true"/>
    <TPExecutable xmlns="4873beb7-5857-4685-be1f-d57550cc96cc" xsi:nil="true"/>
    <EditorialTags xmlns="4873beb7-5857-4685-be1f-d57550cc96cc" xsi:nil="true"/>
    <SubmitterId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TP102787989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694266</LocLastLocAttemptVersionLookup>
    <LocProcessedForHandoffsLookup xmlns="4873beb7-5857-4685-be1f-d57550cc96cc" xsi:nil="true"/>
    <IsSearchable xmlns="4873beb7-5857-4685-be1f-d57550cc96cc">true</IsSearchable>
    <TemplateTemplateType xmlns="4873beb7-5857-4685-be1f-d57550cc96cc">PowerPoint Presentation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LocOverallPreviewStatusLookup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 xsi:nil="true"/>
    <OutputCachingOn xmlns="4873beb7-5857-4685-be1f-d57550cc96cc">false</OutputCachingOn>
    <AverageRating xmlns="4873beb7-5857-4685-be1f-d57550cc96cc" xsi:nil="true"/>
    <APAuthor xmlns="4873beb7-5857-4685-be1f-d57550cc96cc">
      <UserInfo>
        <DisplayName>REDMOND\kristaa</DisplayName>
        <AccountId>136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LocProcessedForMarketsLookup xmlns="4873beb7-5857-4685-be1f-d57550cc96cc" xsi:nil="true"/>
    <TPLaunchHelpLinkType xmlns="4873beb7-5857-4685-be1f-d57550cc96cc">Template</TPLaunchHelpLinkType>
    <OriginalRelease xmlns="4873beb7-5857-4685-be1f-d57550cc96cc">15</OriginalRelease>
    <LocalizationTagsTaxHTField0 xmlns="4873beb7-5857-4685-be1f-d57550cc96cc">
      <Terms xmlns="http://schemas.microsoft.com/office/infopath/2007/PartnerControls"/>
    </LocalizationTagsTaxHTField0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LocOverallHandbackStatusLookup xmlns="4873beb7-5857-4685-be1f-d57550cc96cc" xsi:nil="true"/>
    <ShowIn xmlns="4873beb7-5857-4685-be1f-d57550cc96cc">Show everywhere</ShowIn>
    <UANotes xmlns="4873beb7-5857-4685-be1f-d57550cc96cc" xsi:nil="true"/>
    <InternalTagsTaxHTField0 xmlns="4873beb7-5857-4685-be1f-d57550cc96cc">
      <Terms xmlns="http://schemas.microsoft.com/office/infopath/2007/PartnerControls"/>
    </InternalTagsTaxHTField0>
    <CSXHash xmlns="4873beb7-5857-4685-be1f-d57550cc96cc" xsi:nil="true"/>
    <VoteCount xmlns="4873beb7-5857-4685-be1f-d57550cc96cc" xsi:nil="true"/>
    <AssetExpire xmlns="4873beb7-5857-4685-be1f-d57550cc96cc">2029-05-12T07:00:00+00:00</AssetExpire>
    <DSATActionTaken xmlns="4873beb7-5857-4685-be1f-d57550cc96cc" xsi:nil="true"/>
    <CSXSubmissionMarket xmlns="4873beb7-5857-4685-be1f-d57550cc96cc" xsi:nil="true"/>
    <LocMarketGroupTiers2 xmlns="4873beb7-5857-4685-be1f-d57550cc96c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A09BF4D4-EF60-4196-BFC3-9462D60797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0C67BEE-D13F-4BD2-98A5-34D8A0977F68}">
  <ds:schemaRefs>
    <ds:schemaRef ds:uri="4873beb7-5857-4685-be1f-d57550cc96cc"/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836F65B-1B07-41EE-A0E8-BC6EF38552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5211</TotalTime>
  <Words>1769</Words>
  <Application>Microsoft Office PowerPoint</Application>
  <PresentationFormat>Custom</PresentationFormat>
  <Paragraphs>213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Arial Unicode MS</vt:lpstr>
      <vt:lpstr>Calibri</vt:lpstr>
      <vt:lpstr>Tech 16x9</vt:lpstr>
      <vt:lpstr>Flexible Cache Simulator</vt:lpstr>
      <vt:lpstr>Introduction</vt:lpstr>
      <vt:lpstr>Replacement algorithms</vt:lpstr>
      <vt:lpstr>Cache Associativity</vt:lpstr>
      <vt:lpstr>Cache Size</vt:lpstr>
      <vt:lpstr>Hit Rate/Miss Rate (Different types of Misses)</vt:lpstr>
      <vt:lpstr>Methodology</vt:lpstr>
      <vt:lpstr>Results </vt:lpstr>
      <vt:lpstr>PowerPoint Presentation</vt:lpstr>
      <vt:lpstr>PowerPoint Presentation</vt:lpstr>
      <vt:lpstr>Continuation of Results</vt:lpstr>
      <vt:lpstr>Results – Cache Size Comparison</vt:lpstr>
      <vt:lpstr>Cache Size Comparison – Randomized &amp; Sequential Trace Files </vt:lpstr>
      <vt:lpstr>DEMO TIME</vt:lpstr>
      <vt:lpstr>Challenges</vt:lpstr>
      <vt:lpstr>What I learned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Lakshmi Katravulapalli</dc:creator>
  <cp:lastModifiedBy>Lakshmi Katravulapalli</cp:lastModifiedBy>
  <cp:revision>14</cp:revision>
  <dcterms:created xsi:type="dcterms:W3CDTF">2025-04-22T00:37:53Z</dcterms:created>
  <dcterms:modified xsi:type="dcterms:W3CDTF">2025-04-25T15:35:36Z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