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hartEx1.xml" ContentType="application/vnd.ms-office.chartex+xml"/>
  <Override PartName="/ppt/changesInfos/changesInfo1.xml" ContentType="application/vnd.ms-powerpoint.changesinfo+xml"/>
  <Override PartName="/ppt/charts/style1.xml" ContentType="application/vnd.ms-office.chartstyle+xml"/>
  <Override PartName="/ppt/charts/colors1.xml" ContentType="application/vnd.ms-office.chartcolor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31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nithi\OneDrive\Desktop\Book1.xlsx" TargetMode="Externa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nithi\OneDrive\Desktop\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[Book1.xlsx]Sheet3!PivotTable5</c:name>
    <c:fmtId val="5"/>
  </c:pivotSource>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IN"/>
              <a:t>Count of NAME OF THE STUDENT by PROGRAM NAME</a:t>
            </a:r>
          </a:p>
        </c:rich>
      </c:tx>
      <c:layout/>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cat>
            <c:strRef>
              <c:f>Sheet3!$A$4:$A$7</c:f>
              <c:strCache>
                <c:ptCount val="4"/>
                <c:pt idx="0">
                  <c:v>B.Com</c:v>
                </c:pt>
                <c:pt idx="1">
                  <c:v>BBA</c:v>
                </c:pt>
                <c:pt idx="2">
                  <c:v>Intg. BBA+MBA</c:v>
                </c:pt>
                <c:pt idx="3">
                  <c:v>MBA</c:v>
                </c:pt>
              </c:strCache>
            </c:strRef>
          </c:cat>
          <c:val>
            <c:numRef>
              <c:f>Sheet3!$B$4:$B$7</c:f>
              <c:numCache>
                <c:formatCode>General</c:formatCode>
                <c:ptCount val="4"/>
                <c:pt idx="0">
                  <c:v>37</c:v>
                </c:pt>
                <c:pt idx="1">
                  <c:v>44</c:v>
                </c:pt>
                <c:pt idx="2">
                  <c:v>13</c:v>
                </c:pt>
                <c:pt idx="3">
                  <c:v>57</c:v>
                </c:pt>
              </c:numCache>
            </c:numRef>
          </c:val>
          <c:extLst xmlns:c16r2="http://schemas.microsoft.com/office/drawing/2015/06/chart">
            <c:ext xmlns:c16="http://schemas.microsoft.com/office/drawing/2014/chart" uri="{C3380CC4-5D6E-409C-BE32-E72D297353CC}">
              <c16:uniqueId val="{00000000-5479-4D5B-8DD9-061DB21AAAF6}"/>
            </c:ext>
          </c:extLst>
        </c:ser>
        <c:dLbls>
          <c:showLegendKey val="0"/>
          <c:showVal val="0"/>
          <c:showCatName val="0"/>
          <c:showSerName val="0"/>
          <c:showPercent val="0"/>
          <c:showBubbleSize val="0"/>
        </c:dLbls>
        <c:gapWidth val="219"/>
        <c:overlap val="-27"/>
        <c:axId val="138505600"/>
        <c:axId val="138507392"/>
      </c:barChart>
      <c:catAx>
        <c:axId val="138505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38507392"/>
        <c:crosses val="autoZero"/>
        <c:auto val="1"/>
        <c:lblAlgn val="ctr"/>
        <c:lblOffset val="100"/>
        <c:noMultiLvlLbl val="0"/>
      </c:catAx>
      <c:valAx>
        <c:axId val="138507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38505600"/>
        <c:crosses val="autoZero"/>
        <c:crossBetween val="between"/>
      </c:valAx>
      <c:spPr>
        <a:noFill/>
        <a:ln>
          <a:noFill/>
        </a:ln>
        <a:effectLst/>
      </c:spPr>
    </c:plotArea>
    <c:plotVisOnly val="1"/>
    <c:dispBlanksAs val="gap"/>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Sheet1!$J$2:$J$152</cx:f>
        <cx:lvl ptCount="151" formatCode="General">
          <cx:pt idx="0">100</cx:pt>
          <cx:pt idx="1">100</cx:pt>
          <cx:pt idx="2">100</cx:pt>
          <cx:pt idx="3">99</cx:pt>
          <cx:pt idx="4">99</cx:pt>
          <cx:pt idx="5">98</cx:pt>
          <cx:pt idx="6">98</cx:pt>
          <cx:pt idx="7">97</cx:pt>
          <cx:pt idx="8">97</cx:pt>
          <cx:pt idx="9">97</cx:pt>
          <cx:pt idx="10">97</cx:pt>
          <cx:pt idx="11">97</cx:pt>
          <cx:pt idx="12">97</cx:pt>
          <cx:pt idx="13">96</cx:pt>
          <cx:pt idx="14">95</cx:pt>
          <cx:pt idx="15">95</cx:pt>
          <cx:pt idx="16">95</cx:pt>
          <cx:pt idx="17">95</cx:pt>
          <cx:pt idx="18">94</cx:pt>
          <cx:pt idx="19">92</cx:pt>
          <cx:pt idx="20">92</cx:pt>
          <cx:pt idx="21">92</cx:pt>
          <cx:pt idx="22">92</cx:pt>
          <cx:pt idx="23">92</cx:pt>
          <cx:pt idx="24">92</cx:pt>
          <cx:pt idx="25">92</cx:pt>
          <cx:pt idx="26">91</cx:pt>
          <cx:pt idx="27">91</cx:pt>
          <cx:pt idx="28">90</cx:pt>
          <cx:pt idx="29">90</cx:pt>
          <cx:pt idx="30">90</cx:pt>
          <cx:pt idx="31">90</cx:pt>
          <cx:pt idx="32">90</cx:pt>
          <cx:pt idx="33">90</cx:pt>
          <cx:pt idx="34">89</cx:pt>
          <cx:pt idx="35">89</cx:pt>
          <cx:pt idx="36">89</cx:pt>
          <cx:pt idx="37">89</cx:pt>
          <cx:pt idx="38">89</cx:pt>
          <cx:pt idx="39">89</cx:pt>
          <cx:pt idx="40">89</cx:pt>
          <cx:pt idx="41">89</cx:pt>
          <cx:pt idx="42">88</cx:pt>
          <cx:pt idx="43">88</cx:pt>
          <cx:pt idx="44">88</cx:pt>
          <cx:pt idx="45">88</cx:pt>
          <cx:pt idx="46">87</cx:pt>
          <cx:pt idx="47">87</cx:pt>
          <cx:pt idx="48">87</cx:pt>
          <cx:pt idx="49">87</cx:pt>
          <cx:pt idx="50">86</cx:pt>
          <cx:pt idx="51">86</cx:pt>
          <cx:pt idx="52">86</cx:pt>
          <cx:pt idx="53">85</cx:pt>
          <cx:pt idx="54">85</cx:pt>
          <cx:pt idx="55">85</cx:pt>
          <cx:pt idx="56">84</cx:pt>
          <cx:pt idx="57">84</cx:pt>
          <cx:pt idx="58">82</cx:pt>
          <cx:pt idx="59">82</cx:pt>
          <cx:pt idx="60">81</cx:pt>
          <cx:pt idx="61">80</cx:pt>
          <cx:pt idx="62">80</cx:pt>
          <cx:pt idx="63">79</cx:pt>
          <cx:pt idx="64">79</cx:pt>
          <cx:pt idx="65">78</cx:pt>
          <cx:pt idx="66">78</cx:pt>
          <cx:pt idx="67">77</cx:pt>
          <cx:pt idx="68">76</cx:pt>
          <cx:pt idx="69">76</cx:pt>
          <cx:pt idx="70">75</cx:pt>
          <cx:pt idx="71">75</cx:pt>
          <cx:pt idx="72">75</cx:pt>
          <cx:pt idx="73">75</cx:pt>
          <cx:pt idx="74">74</cx:pt>
          <cx:pt idx="75">74</cx:pt>
          <cx:pt idx="76">74</cx:pt>
          <cx:pt idx="77">74</cx:pt>
          <cx:pt idx="78">74</cx:pt>
          <cx:pt idx="79">73</cx:pt>
          <cx:pt idx="80">73</cx:pt>
          <cx:pt idx="81">73</cx:pt>
          <cx:pt idx="82">73</cx:pt>
          <cx:pt idx="83">72</cx:pt>
          <cx:pt idx="84">72</cx:pt>
          <cx:pt idx="85">72</cx:pt>
          <cx:pt idx="86">72</cx:pt>
          <cx:pt idx="87">72</cx:pt>
          <cx:pt idx="88">72</cx:pt>
          <cx:pt idx="89">71</cx:pt>
          <cx:pt idx="90">71</cx:pt>
          <cx:pt idx="91">70</cx:pt>
          <cx:pt idx="92">70</cx:pt>
          <cx:pt idx="93">70</cx:pt>
          <cx:pt idx="94">69</cx:pt>
          <cx:pt idx="95">69</cx:pt>
          <cx:pt idx="96">67</cx:pt>
          <cx:pt idx="97">67</cx:pt>
          <cx:pt idx="98">67</cx:pt>
          <cx:pt idx="99">67</cx:pt>
          <cx:pt idx="100">67</cx:pt>
          <cx:pt idx="101">66</cx:pt>
          <cx:pt idx="102">66</cx:pt>
          <cx:pt idx="103">66</cx:pt>
          <cx:pt idx="104">66</cx:pt>
          <cx:pt idx="105">64</cx:pt>
          <cx:pt idx="106">64</cx:pt>
          <cx:pt idx="107">63</cx:pt>
          <cx:pt idx="108">62</cx:pt>
          <cx:pt idx="109">62</cx:pt>
          <cx:pt idx="110">62</cx:pt>
          <cx:pt idx="111">62</cx:pt>
          <cx:pt idx="112">62</cx:pt>
          <cx:pt idx="113">62</cx:pt>
          <cx:pt idx="114">61</cx:pt>
          <cx:pt idx="115">61</cx:pt>
          <cx:pt idx="116">59</cx:pt>
          <cx:pt idx="117">59</cx:pt>
          <cx:pt idx="118">58</cx:pt>
          <cx:pt idx="119">58</cx:pt>
          <cx:pt idx="120">57</cx:pt>
          <cx:pt idx="121">57</cx:pt>
          <cx:pt idx="122">57</cx:pt>
          <cx:pt idx="123">54</cx:pt>
          <cx:pt idx="124">53</cx:pt>
          <cx:pt idx="125">51</cx:pt>
          <cx:pt idx="126">48</cx:pt>
          <cx:pt idx="127">47</cx:pt>
          <cx:pt idx="128">46</cx:pt>
          <cx:pt idx="129">44</cx:pt>
          <cx:pt idx="130">42</cx:pt>
          <cx:pt idx="131">41</cx:pt>
          <cx:pt idx="132">40</cx:pt>
          <cx:pt idx="133">38</cx:pt>
          <cx:pt idx="134">38</cx:pt>
          <cx:pt idx="135">37</cx:pt>
          <cx:pt idx="136">37</cx:pt>
          <cx:pt idx="137">34</cx:pt>
          <cx:pt idx="138">31</cx:pt>
          <cx:pt idx="139">30</cx:pt>
          <cx:pt idx="140">30</cx:pt>
          <cx:pt idx="141">30</cx:pt>
          <cx:pt idx="142">30</cx:pt>
          <cx:pt idx="143">30</cx:pt>
          <cx:pt idx="144">30</cx:pt>
          <cx:pt idx="145">28</cx:pt>
          <cx:pt idx="146">28</cx:pt>
          <cx:pt idx="147">24</cx:pt>
          <cx:pt idx="148">24</cx:pt>
          <cx:pt idx="149">20</cx:pt>
          <cx:pt idx="150">5</cx:pt>
        </cx:lvl>
      </cx:numDim>
    </cx:data>
  </cx:chartData>
  <cx:chart>
    <cx:title pos="t" align="ctr" overlay="0"/>
    <cx:plotArea>
      <cx:plotAreaRegion>
        <cx:series layoutId="clusteredColumn" uniqueId="{5934D876-F611-4451-8BB5-265665504364}">
          <cx:tx>
            <cx:txData>
              <cx:f>Sheet1!$J$1</cx:f>
              <cx:v>TOTAL SCORE (OUT of 100)</cx:v>
            </cx:txData>
          </cx:tx>
          <cx:dataLabels pos="inEnd">
            <cx:visibility seriesName="0" categoryName="0" value="1"/>
          </cx:dataLabels>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chart" Target="../charts/chart1.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010400" y="1433512"/>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1747837" y="11430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1600200" y="5198954"/>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48982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br>
              <a:rPr lang="en-US" b="1" i="0" dirty="0">
                <a:solidFill>
                  <a:srgbClr val="0F0F0F"/>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br>
            <a:endParaRPr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138433" y="2819400"/>
            <a:ext cx="8610600" cy="2145268"/>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atin typeface="Times New Roman" panose="02020603050405020304" pitchFamily="18" charset="0"/>
                <a:cs typeface="Times New Roman" panose="02020603050405020304" pitchFamily="18" charset="0"/>
              </a:rPr>
              <a:t>STUDENT NAME</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Lakshmi </a:t>
            </a:r>
            <a:r>
              <a:rPr lang="en-US" sz="2400" dirty="0" err="1" smtClean="0">
                <a:latin typeface="Times New Roman" panose="02020603050405020304" pitchFamily="18" charset="0"/>
                <a:cs typeface="Times New Roman" panose="02020603050405020304" pitchFamily="18" charset="0"/>
              </a:rPr>
              <a:t>kanthan</a:t>
            </a:r>
            <a:r>
              <a:rPr lang="en-US" sz="2400" dirty="0" smtClean="0">
                <a:latin typeface="Times New Roman" panose="02020603050405020304" pitchFamily="18" charset="0"/>
                <a:cs typeface="Times New Roman" panose="02020603050405020304" pitchFamily="18" charset="0"/>
              </a:rPr>
              <a:t> B</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122201305</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US" sz="2400" dirty="0" smtClean="0">
                <a:latin typeface="Times New Roman" panose="02020603050405020304" pitchFamily="18" charset="0"/>
                <a:cs typeface="Times New Roman" panose="02020603050405020304" pitchFamily="18" charset="0"/>
              </a:rPr>
              <a:t>: B.COM CORPORATE SECRETARYSHIP</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US" sz="2400" dirty="0" smtClean="0">
                <a:latin typeface="Times New Roman" panose="02020603050405020304" pitchFamily="18" charset="0"/>
                <a:cs typeface="Times New Roman" panose="02020603050405020304" pitchFamily="18" charset="0"/>
              </a:rPr>
              <a:t>: AM JAIN COLLEGE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grpSp>
        <p:nvGrpSpPr>
          <p:cNvPr id="12" name="object 2"/>
          <p:cNvGrpSpPr/>
          <p:nvPr/>
        </p:nvGrpSpPr>
        <p:grpSpPr>
          <a:xfrm>
            <a:off x="8751974" y="533399"/>
            <a:ext cx="1743075" cy="1333500"/>
            <a:chOff x="742950" y="1104900"/>
            <a:chExt cx="1743075" cy="1333500"/>
          </a:xfrm>
        </p:grpSpPr>
        <p:sp>
          <p:nvSpPr>
            <p:cNvPr id="1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15"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6200" y="-54272"/>
            <a:ext cx="4060825" cy="752129"/>
          </a:xfrm>
          <a:prstGeom prst="rect">
            <a:avLst/>
          </a:prstGeom>
        </p:spPr>
        <p:txBody>
          <a:bodyPr vert="horz" wrap="square" lIns="0" tIns="13335" rIns="0" bIns="0" rtlCol="0">
            <a:spAutoFit/>
          </a:bodyPr>
          <a:lstStyle/>
          <a:p>
            <a:pPr marL="12700">
              <a:lnSpc>
                <a:spcPct val="100000"/>
              </a:lnSpc>
              <a:spcBef>
                <a:spcPts val="105"/>
              </a:spcBef>
            </a:pPr>
            <a:r>
              <a:rPr sz="4800" b="1"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a:t>
            </a:r>
            <a:r>
              <a:rPr sz="480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4800" b="1"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t>
            </a:r>
            <a:r>
              <a:rPr sz="4800" b="1"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z="4800" b="1"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LL</a:t>
            </a:r>
            <a:r>
              <a:rPr sz="4800" b="1"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4800" b="1"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r>
              <a:rPr sz="4800" b="1"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G</a:t>
            </a:r>
            <a:endParaRPr sz="48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TextBox 2">
            <a:extLst>
              <a:ext uri="{FF2B5EF4-FFF2-40B4-BE49-F238E27FC236}">
                <a16:creationId xmlns="" xmlns:a16="http://schemas.microsoft.com/office/drawing/2014/main" id="{A9257AF9-9D4E-87ED-C60F-CD9CF90581B3}"/>
              </a:ext>
            </a:extLst>
          </p:cNvPr>
          <p:cNvSpPr txBox="1"/>
          <p:nvPr/>
        </p:nvSpPr>
        <p:spPr>
          <a:xfrm>
            <a:off x="76200" y="618486"/>
            <a:ext cx="10515600" cy="5940088"/>
          </a:xfrm>
          <a:prstGeom prst="rect">
            <a:avLst/>
          </a:prstGeom>
          <a:noFill/>
        </p:spPr>
        <p:txBody>
          <a:bodyPr wrap="square">
            <a:spAutoFit/>
          </a:bodyPr>
          <a:lstStyle/>
          <a:p>
            <a:pPr algn="l">
              <a:buFont typeface="+mj-lt"/>
              <a:buAutoNum type="arabicPeriod"/>
            </a:pPr>
            <a:r>
              <a:rPr lang="en-US" sz="1900" b="1" i="0" dirty="0">
                <a:effectLst/>
                <a:latin typeface="Times New Roman" panose="02020603050405020304" pitchFamily="18" charset="0"/>
                <a:cs typeface="Times New Roman" panose="02020603050405020304" pitchFamily="18" charset="0"/>
              </a:rPr>
              <a:t>Conceptual Data ModelPurpose: </a:t>
            </a:r>
            <a:r>
              <a:rPr lang="en-US" sz="1900" b="0" i="0" dirty="0">
                <a:effectLst/>
                <a:latin typeface="Times New Roman" panose="02020603050405020304" pitchFamily="18" charset="0"/>
                <a:cs typeface="Times New Roman" panose="02020603050405020304" pitchFamily="18" charset="0"/>
              </a:rPr>
              <a:t>Provides a high-level overview of the system's data requirements without delving into technical details. It identifies key entities and their relationships.</a:t>
            </a:r>
          </a:p>
          <a:p>
            <a:pPr algn="l">
              <a:buFont typeface="+mj-lt"/>
              <a:buAutoNum type="arabicPeriod"/>
            </a:pPr>
            <a:r>
              <a:rPr lang="en-US" sz="1900" b="1" i="0" dirty="0">
                <a:effectLst/>
                <a:latin typeface="Times New Roman" panose="02020603050405020304" pitchFamily="18" charset="0"/>
                <a:cs typeface="Times New Roman" panose="02020603050405020304" pitchFamily="18" charset="0"/>
              </a:rPr>
              <a:t>Usage: </a:t>
            </a:r>
            <a:r>
              <a:rPr lang="en-US" sz="1900" b="0" i="0" dirty="0">
                <a:effectLst/>
                <a:latin typeface="Times New Roman" panose="02020603050405020304" pitchFamily="18" charset="0"/>
                <a:cs typeface="Times New Roman" panose="02020603050405020304" pitchFamily="18" charset="0"/>
              </a:rPr>
              <a:t>Useful during the initial stages of a project to gather requirements and establish a common understanding among stakeholders.</a:t>
            </a:r>
          </a:p>
          <a:p>
            <a:pPr algn="l">
              <a:buFont typeface="+mj-lt"/>
              <a:buAutoNum type="arabicPeriod"/>
            </a:pPr>
            <a:r>
              <a:rPr lang="en-US" sz="1900" b="1" i="0" dirty="0">
                <a:effectLst/>
                <a:latin typeface="Times New Roman" panose="02020603050405020304" pitchFamily="18" charset="0"/>
                <a:cs typeface="Times New Roman" panose="02020603050405020304" pitchFamily="18" charset="0"/>
              </a:rPr>
              <a:t>Logical Data ModelPurpose: </a:t>
            </a:r>
            <a:r>
              <a:rPr lang="en-US" sz="1900" b="0" i="0" dirty="0">
                <a:effectLst/>
                <a:latin typeface="Times New Roman" panose="02020603050405020304" pitchFamily="18" charset="0"/>
                <a:cs typeface="Times New Roman" panose="02020603050405020304" pitchFamily="18" charset="0"/>
              </a:rPr>
              <a:t>Expands on the conceptual model by detailing the structure of data entities, attributes, and relationships. It does not include specifics about the database technology.</a:t>
            </a:r>
          </a:p>
          <a:p>
            <a:pPr algn="l">
              <a:buFont typeface="+mj-lt"/>
              <a:buAutoNum type="arabicPeriod"/>
            </a:pPr>
            <a:r>
              <a:rPr lang="en-US" sz="1900" b="1" i="0" dirty="0">
                <a:effectLst/>
                <a:latin typeface="Times New Roman" panose="02020603050405020304" pitchFamily="18" charset="0"/>
                <a:cs typeface="Times New Roman" panose="02020603050405020304" pitchFamily="18" charset="0"/>
              </a:rPr>
              <a:t>Usage: </a:t>
            </a:r>
            <a:r>
              <a:rPr lang="en-US" sz="1900" b="0" i="0" dirty="0">
                <a:effectLst/>
                <a:latin typeface="Times New Roman" panose="02020603050405020304" pitchFamily="18" charset="0"/>
                <a:cs typeface="Times New Roman" panose="02020603050405020304" pitchFamily="18" charset="0"/>
              </a:rPr>
              <a:t>Helps in refining data structures and preparing for implementation across various database systems.</a:t>
            </a:r>
          </a:p>
          <a:p>
            <a:pPr algn="l">
              <a:buFont typeface="+mj-lt"/>
              <a:buAutoNum type="arabicPeriod"/>
            </a:pPr>
            <a:r>
              <a:rPr lang="en-US" sz="1900" b="1" i="0" dirty="0">
                <a:effectLst/>
                <a:latin typeface="Times New Roman" panose="02020603050405020304" pitchFamily="18" charset="0"/>
                <a:cs typeface="Times New Roman" panose="02020603050405020304" pitchFamily="18" charset="0"/>
              </a:rPr>
              <a:t>Physical Data ModelPurpose:</a:t>
            </a:r>
            <a:r>
              <a:rPr lang="en-US" sz="1900" b="0" i="0" dirty="0">
                <a:effectLst/>
                <a:latin typeface="Times New Roman" panose="02020603050405020304" pitchFamily="18" charset="0"/>
                <a:cs typeface="Times New Roman" panose="02020603050405020304" pitchFamily="18" charset="0"/>
              </a:rPr>
              <a:t> Describes how data will be physically stored in a database, including specific attributes, data types, and database management system (DBMS) requirements.</a:t>
            </a:r>
          </a:p>
          <a:p>
            <a:pPr algn="l">
              <a:buFont typeface="+mj-lt"/>
              <a:buAutoNum type="arabicPeriod"/>
            </a:pPr>
            <a:r>
              <a:rPr lang="en-US" sz="1900" b="1" i="0" dirty="0">
                <a:effectLst/>
                <a:latin typeface="Times New Roman" panose="02020603050405020304" pitchFamily="18" charset="0"/>
                <a:cs typeface="Times New Roman" panose="02020603050405020304" pitchFamily="18" charset="0"/>
              </a:rPr>
              <a:t>Usage: </a:t>
            </a:r>
            <a:r>
              <a:rPr lang="en-US" sz="1900" b="0" i="0" dirty="0">
                <a:effectLst/>
                <a:latin typeface="Times New Roman" panose="02020603050405020304" pitchFamily="18" charset="0"/>
                <a:cs typeface="Times New Roman" panose="02020603050405020304" pitchFamily="18" charset="0"/>
              </a:rPr>
              <a:t>Serves as a guide for database developers to implement the data model in a specific environment.</a:t>
            </a:r>
          </a:p>
          <a:p>
            <a:pPr algn="l">
              <a:buFont typeface="+mj-lt"/>
              <a:buAutoNum type="arabicPeriod"/>
            </a:pPr>
            <a:r>
              <a:rPr lang="en-US" sz="1900" b="1" i="0" dirty="0">
                <a:effectLst/>
                <a:latin typeface="Times New Roman" panose="02020603050405020304" pitchFamily="18" charset="0"/>
                <a:cs typeface="Times New Roman" panose="02020603050405020304" pitchFamily="18" charset="0"/>
              </a:rPr>
              <a:t>Entity-Relationship (ER) ModelDescription: </a:t>
            </a:r>
            <a:r>
              <a:rPr lang="en-US" sz="1900" b="0" i="0" dirty="0">
                <a:effectLst/>
                <a:latin typeface="Times New Roman" panose="02020603050405020304" pitchFamily="18" charset="0"/>
                <a:cs typeface="Times New Roman" panose="02020603050405020304" pitchFamily="18" charset="0"/>
              </a:rPr>
              <a:t>Illustrates the connections between entities (data objects) and their attributes. Entities are represented as rectangles, and relationships are depicted as lines connecting them.</a:t>
            </a:r>
          </a:p>
          <a:p>
            <a:pPr algn="l">
              <a:buFont typeface="+mj-lt"/>
              <a:buAutoNum type="arabicPeriod"/>
            </a:pPr>
            <a:r>
              <a:rPr lang="en-US" sz="1900" b="1" i="0" dirty="0">
                <a:effectLst/>
                <a:latin typeface="Times New Roman" panose="02020603050405020304" pitchFamily="18" charset="0"/>
                <a:cs typeface="Times New Roman" panose="02020603050405020304" pitchFamily="18" charset="0"/>
              </a:rPr>
              <a:t>Application: </a:t>
            </a:r>
            <a:r>
              <a:rPr lang="en-US" sz="1900" b="0" i="0" dirty="0">
                <a:effectLst/>
                <a:latin typeface="Times New Roman" panose="02020603050405020304" pitchFamily="18" charset="0"/>
                <a:cs typeface="Times New Roman" panose="02020603050405020304" pitchFamily="18" charset="0"/>
              </a:rPr>
              <a:t>Widely used in database design to visualize data structures and interconnections.</a:t>
            </a:r>
          </a:p>
          <a:p>
            <a:pPr algn="l">
              <a:buFont typeface="+mj-lt"/>
              <a:buAutoNum type="arabicPeriod"/>
            </a:pPr>
            <a:r>
              <a:rPr lang="en-US" sz="1900" b="1" i="0" dirty="0">
                <a:effectLst/>
                <a:latin typeface="Times New Roman" panose="02020603050405020304" pitchFamily="18" charset="0"/>
                <a:cs typeface="Times New Roman" panose="02020603050405020304" pitchFamily="18" charset="0"/>
              </a:rPr>
              <a:t>Relational ModelDescription: </a:t>
            </a:r>
            <a:r>
              <a:rPr lang="en-US" sz="1900" b="0" i="0" dirty="0">
                <a:effectLst/>
                <a:latin typeface="Times New Roman" panose="02020603050405020304" pitchFamily="18" charset="0"/>
                <a:cs typeface="Times New Roman" panose="02020603050405020304" pitchFamily="18" charset="0"/>
              </a:rPr>
              <a:t>Structures data in tables with rows and columns, where relationships between tables are established through keys (primary and foreign).</a:t>
            </a:r>
          </a:p>
          <a:p>
            <a:pPr algn="l">
              <a:buFont typeface="+mj-lt"/>
              <a:buAutoNum type="arabicPeriod"/>
            </a:pPr>
            <a:r>
              <a:rPr lang="en-US" sz="1900" b="1" i="0" dirty="0">
                <a:effectLst/>
                <a:latin typeface="Times New Roman" panose="02020603050405020304" pitchFamily="18" charset="0"/>
                <a:cs typeface="Times New Roman" panose="02020603050405020304" pitchFamily="18" charset="0"/>
              </a:rPr>
              <a:t>Application: </a:t>
            </a:r>
            <a:r>
              <a:rPr lang="en-US" sz="1900" b="0" i="0" dirty="0">
                <a:effectLst/>
                <a:latin typeface="Times New Roman" panose="02020603050405020304" pitchFamily="18" charset="0"/>
                <a:cs typeface="Times New Roman" panose="02020603050405020304" pitchFamily="18" charset="0"/>
              </a:rPr>
              <a:t>Fundamental for relational databases, enabling efficient data retrieval and manipulation through SQL.</a:t>
            </a:r>
          </a:p>
          <a:p>
            <a:pPr algn="l">
              <a:buFont typeface="+mj-lt"/>
              <a:buAutoNum type="arabicPeriod"/>
            </a:pPr>
            <a:endParaRPr lang="en-US" sz="1900" b="0" i="0" dirty="0">
              <a:effectLst/>
              <a:latin typeface="__fkGroteskNeue_598ab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039225"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52400" y="57150"/>
            <a:ext cx="3435668" cy="752129"/>
          </a:xfrm>
          <a:prstGeom prst="rect">
            <a:avLst/>
          </a:prstGeom>
        </p:spPr>
        <p:txBody>
          <a:bodyPr vert="horz" wrap="square" lIns="0" tIns="13335" rIns="0" bIns="0" rtlCol="0">
            <a:spAutoFit/>
          </a:bodyPr>
          <a:lstStyle/>
          <a:p>
            <a:pPr marL="12700">
              <a:lnSpc>
                <a:spcPct val="100000"/>
              </a:lnSpc>
              <a:spcBef>
                <a:spcPts val="105"/>
              </a:spcBef>
            </a:pPr>
            <a:r>
              <a:rPr lang="en-IN"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a:t>
            </a:r>
            <a:r>
              <a:rPr lang="en-IN" spc="-4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lang="en-IN"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lang="en-IN"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U</a:t>
            </a:r>
            <a:r>
              <a:rPr lang="en-IN" spc="-40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a:t>
            </a:r>
            <a:r>
              <a:rPr lang="en-IN"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TS</a:t>
            </a:r>
            <a:endParaRPr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2" name="Rectangle 1">
            <a:extLst>
              <a:ext uri="{FF2B5EF4-FFF2-40B4-BE49-F238E27FC236}">
                <a16:creationId xmlns="" xmlns:a16="http://schemas.microsoft.com/office/drawing/2014/main" id="{EC1C429D-7E43-826A-FA0D-DC426DCFBA6D}"/>
              </a:ext>
            </a:extLst>
          </p:cNvPr>
          <p:cNvSpPr>
            <a:spLocks noChangeArrowheads="1"/>
          </p:cNvSpPr>
          <p:nvPr/>
        </p:nvSpPr>
        <p:spPr bwMode="auto">
          <a:xfrm>
            <a:off x="19050" y="423689"/>
            <a:ext cx="10210419" cy="661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Educational Data Mining (EDM):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Studies in educational data mining have successfully predicted student academic performance using machine learning algorithms. Various algorithms, including random forest and logistic regression, have shown accuracy rates ranging from 50% to 81%. This highlights the potential of data analytics in forecasting student success and identifying at-risk students.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Student Performance Dataset: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Student Performance Dataset includes data from 649 students across two Portuguese schools, with attributes such as demographic information, grades (G1, G2, G3), and social factors. The dataset is designed for classification and regression tasks, allowing for the prediction of student performance based on various features. Notably, the final grade (G3) is strongly correlated with the earlier grades (G1 and G2), making it a crucial target variable for predictive modeling.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Benefits of Student Analytics: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Utilizing student analytics tools allows for:</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Timely assessment of individual and overall student performance.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Identification of weaknesses and targeted interventions.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Data-driven curriculum development and instructional strategies.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Forecasting student outcomes to prevent academic decline.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Integration Challenges: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 indicates that integrating data from various sources (both paper-based and electronic) poses challenges in predicting student performance. Effective data management practices are essential for leveraging analytics in educational settings.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0989AF0-76C4-11C7-07EF-C29DBE4C8431}"/>
              </a:ext>
            </a:extLst>
          </p:cNvPr>
          <p:cNvSpPr txBox="1"/>
          <p:nvPr/>
        </p:nvSpPr>
        <p:spPr>
          <a:xfrm>
            <a:off x="76200" y="76200"/>
            <a:ext cx="6100762" cy="830997"/>
          </a:xfrm>
          <a:prstGeom prst="rect">
            <a:avLst/>
          </a:prstGeom>
          <a:noFill/>
        </p:spPr>
        <p:txBody>
          <a:bodyPr wrap="square">
            <a:spAutoFit/>
          </a:bodyPr>
          <a:lstStyle/>
          <a:p>
            <a:r>
              <a:rPr lang="en-IN" sz="48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a:t>
            </a:r>
            <a:r>
              <a:rPr lang="en-IN" sz="4800" spc="-4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lang="en-IN" sz="480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lang="en-IN" sz="48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U</a:t>
            </a:r>
            <a:r>
              <a:rPr lang="en-IN" sz="4800" spc="-40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a:t>
            </a:r>
            <a:r>
              <a:rPr lang="en-IN" sz="48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TS</a:t>
            </a:r>
            <a:endParaRPr lang="en-IN" sz="4800" dirty="0"/>
          </a:p>
        </p:txBody>
      </p:sp>
      <p:graphicFrame>
        <p:nvGraphicFramePr>
          <p:cNvPr id="4" name="Chart 3">
            <a:extLst>
              <a:ext uri="{FF2B5EF4-FFF2-40B4-BE49-F238E27FC236}">
                <a16:creationId xmlns="" xmlns:a16="http://schemas.microsoft.com/office/drawing/2014/main" id="{6B05956B-791F-0E63-EA3A-CEBD2B543C14}"/>
              </a:ext>
            </a:extLst>
          </p:cNvPr>
          <p:cNvGraphicFramePr>
            <a:graphicFrameLocks/>
          </p:cNvGraphicFramePr>
          <p:nvPr>
            <p:extLst>
              <p:ext uri="{D42A27DB-BD31-4B8C-83A1-F6EECF244321}">
                <p14:modId xmlns:p14="http://schemas.microsoft.com/office/powerpoint/2010/main" val="1894743176"/>
              </p:ext>
            </p:extLst>
          </p:nvPr>
        </p:nvGraphicFramePr>
        <p:xfrm>
          <a:off x="457200" y="907196"/>
          <a:ext cx="5410200" cy="3055203"/>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 xmlns:cx1="http://schemas.microsoft.com/office/drawing/2015/9/8/chartex" Requires="cx1">
          <p:graphicFrame>
            <p:nvGraphicFramePr>
              <p:cNvPr id="5" name="Chart 4">
                <a:extLst>
                  <a:ext uri="{FF2B5EF4-FFF2-40B4-BE49-F238E27FC236}">
                    <a16:creationId xmlns:a16="http://schemas.microsoft.com/office/drawing/2014/main" id="{B84D1D1C-B1D5-47CA-B168-8BEB2136596B}"/>
                  </a:ext>
                </a:extLst>
              </p:cNvPr>
              <p:cNvGraphicFramePr/>
              <p:nvPr>
                <p:extLst>
                  <p:ext uri="{D42A27DB-BD31-4B8C-83A1-F6EECF244321}">
                    <p14:modId xmlns:p14="http://schemas.microsoft.com/office/powerpoint/2010/main" val="1014749245"/>
                  </p:ext>
                </p:extLst>
              </p:nvPr>
            </p:nvGraphicFramePr>
            <p:xfrm>
              <a:off x="5886450" y="3505200"/>
              <a:ext cx="5715000" cy="327660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5" name="Chart 4">
                <a:extLst>
                  <a:ext uri="{FF2B5EF4-FFF2-40B4-BE49-F238E27FC236}">
                    <a16:creationId xmlns="" xmlns:a16="http://schemas.microsoft.com/office/drawing/2014/main" id="{B84D1D1C-B1D5-47CA-B168-8BEB2136596B}"/>
                  </a:ext>
                </a:extLst>
              </p:cNvPr>
              <p:cNvPicPr>
                <a:picLocks noGrp="1" noRot="1" noChangeAspect="1" noMove="1" noResize="1" noEditPoints="1" noAdjustHandles="1" noChangeArrowheads="1" noChangeShapeType="1"/>
              </p:cNvPicPr>
              <p:nvPr/>
            </p:nvPicPr>
            <p:blipFill>
              <a:blip r:embed="rId4"/>
              <a:stretch>
                <a:fillRect/>
              </a:stretch>
            </p:blipFill>
            <p:spPr>
              <a:xfrm>
                <a:off x="5886450" y="3505200"/>
                <a:ext cx="5715000" cy="3276600"/>
              </a:xfrm>
              <a:prstGeom prst="rect">
                <a:avLst/>
              </a:prstGeom>
            </p:spPr>
          </p:pic>
        </mc:Fallback>
      </mc:AlternateContent>
    </p:spTree>
    <p:extLst>
      <p:ext uri="{BB962C8B-B14F-4D97-AF65-F5344CB8AC3E}">
        <p14:creationId xmlns:p14="http://schemas.microsoft.com/office/powerpoint/2010/main" val="1441242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0" y="0"/>
            <a:ext cx="10681335" cy="758190"/>
          </a:xfrm>
        </p:spPr>
        <p:txBody>
          <a:bodyPr/>
          <a:lstStyle/>
          <a:p>
            <a:r>
              <a:rPr lang="en-US"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conclusion</a:t>
            </a:r>
            <a:endParaRPr lang="en-IN"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5F5CD8AE-5A34-C42F-192C-3F9E84571114}"/>
              </a:ext>
            </a:extLst>
          </p:cNvPr>
          <p:cNvSpPr txBox="1"/>
          <p:nvPr/>
        </p:nvSpPr>
        <p:spPr>
          <a:xfrm>
            <a:off x="0" y="662166"/>
            <a:ext cx="8686800" cy="4524315"/>
          </a:xfrm>
          <a:prstGeom prst="rect">
            <a:avLst/>
          </a:prstGeom>
          <a:noFill/>
        </p:spPr>
        <p:txBody>
          <a:bodyPr wrap="square">
            <a:spAutoFit/>
          </a:bodyPr>
          <a:lstStyle/>
          <a:p>
            <a:pPr marL="285750" indent="-285750">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In conclusion, the analysis of student performance data presents a significant opportunity for educational institutions to enhance academic outcomes, improve teaching effectiveness, and drive institutional success. By harnessing the power of data analytics, stakeholders can gain valuable insights into student achievements, identify areas for improvement, and implement targeted </a:t>
            </a:r>
            <a:r>
              <a:rPr lang="en-US" b="0" i="0" dirty="0" smtClean="0">
                <a:effectLst/>
                <a:latin typeface="Times New Roman" panose="02020603050405020304" pitchFamily="18" charset="0"/>
                <a:cs typeface="Times New Roman" panose="02020603050405020304" pitchFamily="18" charset="0"/>
              </a:rPr>
              <a:t>interventions.</a:t>
            </a:r>
          </a:p>
          <a:p>
            <a:pPr marL="285750" indent="-285750">
              <a:buFont typeface="Wingdings" panose="05000000000000000000" pitchFamily="2" charset="2"/>
              <a:buChar char="v"/>
            </a:pPr>
            <a:r>
              <a:rPr lang="en-US" b="0" i="0" dirty="0" smtClean="0">
                <a:effectLst/>
                <a:latin typeface="Times New Roman" panose="02020603050405020304" pitchFamily="18" charset="0"/>
                <a:cs typeface="Times New Roman" panose="02020603050405020304" pitchFamily="18" charset="0"/>
              </a:rPr>
              <a:t>Moreover</a:t>
            </a:r>
            <a:r>
              <a:rPr lang="en-US" b="0" i="0" dirty="0">
                <a:effectLst/>
                <a:latin typeface="Times New Roman" panose="02020603050405020304" pitchFamily="18" charset="0"/>
                <a:cs typeface="Times New Roman" panose="02020603050405020304" pitchFamily="18" charset="0"/>
              </a:rPr>
              <a:t>, the benefits of student analytics tools, such as timely assessment, targeted interventions, and data-driven curriculum development, underscore the transformative impact of leveraging data in educational settings. However, the challenges associated with data integration, particularly in integrating paper-based and electronic sources, emphasize the importance of effective data management practices.</a:t>
            </a:r>
          </a:p>
          <a:p>
            <a:pPr marL="285750" indent="-285750">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Moving forward, educational institutions should prioritize the implementation of robust data analytics solutions. By investing in platforms that offer descriptive analytics, predictive modeling, and personalized recommendations, institutions can create a more personalized, efficient, and effective educational experience. This approach not only enhances learning outcomes but also fosters a culture of continuous improvement and institutional excellence.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6880225" cy="670696"/>
          </a:xfrm>
          <a:prstGeom prst="rect">
            <a:avLst/>
          </a:prstGeom>
        </p:spPr>
        <p:txBody>
          <a:bodyPr vert="horz" wrap="square" lIns="0" tIns="16510" rIns="0" bIns="0" rtlCol="0">
            <a:spAutoFit/>
          </a:bodyPr>
          <a:lstStyle/>
          <a:p>
            <a:pPr marL="12700">
              <a:lnSpc>
                <a:spcPct val="100000"/>
              </a:lnSpc>
              <a:spcBef>
                <a:spcPts val="130"/>
              </a:spcBef>
            </a:pPr>
            <a:r>
              <a:rPr sz="425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PROJECT</a:t>
            </a:r>
            <a:r>
              <a:rPr sz="4250" spc="-8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TITLE</a:t>
            </a:r>
            <a:endPar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Student’s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689225" cy="752129"/>
          </a:xfrm>
          <a:prstGeom prst="rect">
            <a:avLst/>
          </a:prstGeom>
        </p:spPr>
        <p:txBody>
          <a:bodyPr vert="horz" wrap="square" lIns="0" tIns="13335" rIns="0" bIns="0" rtlCol="0">
            <a:spAutoFit/>
          </a:bodyPr>
          <a:lstStyle/>
          <a:p>
            <a:pPr marL="12700">
              <a:lnSpc>
                <a:spcPct val="100000"/>
              </a:lnSpc>
              <a:spcBef>
                <a:spcPts val="105"/>
              </a:spcBef>
            </a:pPr>
            <a:r>
              <a:rPr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a:t>
            </a:r>
            <a:r>
              <a:rPr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G</a:t>
            </a:r>
            <a:r>
              <a:rPr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r>
              <a:rPr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Results and </a:t>
            </a:r>
            <a:r>
              <a:rPr lang="en-US" sz="280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Discussion</a:t>
            </a:r>
            <a:endPar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8000" y="2590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29400" y="109090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98870" y="299842"/>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a:t>
            </a:r>
            <a:r>
              <a:rPr sz="425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ROB</a:t>
            </a:r>
            <a:r>
              <a:rPr sz="4250" spc="5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a:t>
            </a:r>
            <a:r>
              <a:rPr lang="en-US"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z="4250" spc="-37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4250" spc="-37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a:t>
            </a:r>
            <a:r>
              <a:rPr sz="425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ME</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NT</a:t>
            </a:r>
            <a:endPar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47FDAC50-A82B-22D4-AC3C-65026AC0AAC6}"/>
              </a:ext>
            </a:extLst>
          </p:cNvPr>
          <p:cNvSpPr txBox="1"/>
          <p:nvPr/>
        </p:nvSpPr>
        <p:spPr>
          <a:xfrm>
            <a:off x="380999" y="1112163"/>
            <a:ext cx="6875273" cy="5909310"/>
          </a:xfrm>
          <a:prstGeom prst="rect">
            <a:avLst/>
          </a:prstGeom>
          <a:noFill/>
        </p:spPr>
        <p:txBody>
          <a:bodyPr wrap="square">
            <a:spAutoFit/>
          </a:bodyPr>
          <a:lstStyle/>
          <a:p>
            <a:pPr marL="34290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To thoroughly analyze student performance, we start by examining the distribution of scores across different programs and specializations, using statistical measures like mean, median, and standard deviation to assess performance levels, and visualizing these distributions with histograms or box plots. We then investigate performance variance among students from various universities using statistical tests such as ANOVA, and follow up with detailed analysis to pinpoint significant differences. Identifying top performers involves listing students with the highest total scores and percentiles, and analyzing common traits among them, such as their university affiliation, program, and specialization. We assess the correlation between general management and domain-specific scores using correlation coefficients and regression analysis to understand their contribution to total scores. Performance trends across semesters are evaluated by tracking changes over time and visualizing these trends to determine if there are patterns of improvement or decline. Based on these analyses, we recommend targeted interventions to address specific areas where students struggle, such as enhanced tutoring or curriculum adjustments, and propose improvements to academic support services to better meet student needs.</a:t>
            </a:r>
            <a:endParaRPr lang="en-US"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21482" y="320039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10600" y="76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9832" y="0"/>
            <a:ext cx="61182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PROJECT	</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OVERVIEW</a:t>
            </a:r>
            <a:endPar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 xmlns:a16="http://schemas.microsoft.com/office/drawing/2014/main" id="{3B0CF180-019E-09D0-9986-55CE4FCE2576}"/>
              </a:ext>
            </a:extLst>
          </p:cNvPr>
          <p:cNvSpPr txBox="1"/>
          <p:nvPr/>
        </p:nvSpPr>
        <p:spPr>
          <a:xfrm>
            <a:off x="-31955" y="612070"/>
            <a:ext cx="9512095" cy="6186309"/>
          </a:xfrm>
          <a:prstGeom prst="rect">
            <a:avLst/>
          </a:prstGeom>
          <a:noFill/>
        </p:spPr>
        <p:txBody>
          <a:bodyPr wrap="square">
            <a:spAutoFit/>
          </a:bodyPr>
          <a:lstStyle/>
          <a:p>
            <a:pPr marL="285750" indent="-285750" algn="l">
              <a:buFont typeface="Wingdings" panose="05000000000000000000" pitchFamily="2" charset="2"/>
              <a:buChar char="v"/>
            </a:pPr>
            <a:r>
              <a:rPr lang="en-US" b="0" i="0" dirty="0">
                <a:effectLst/>
                <a:latin typeface="__fkGroteskNeue_598ab8"/>
              </a:rPr>
              <a:t>Data Cleaning and Preprocessing:Handle missing values or outliers in the </a:t>
            </a:r>
            <a:r>
              <a:rPr lang="en-US" b="0" i="0" dirty="0" smtClean="0">
                <a:effectLst/>
                <a:latin typeface="__fkGroteskNeue_598ab8"/>
              </a:rPr>
              <a:t>dataset.</a:t>
            </a:r>
          </a:p>
          <a:p>
            <a:pPr marL="285750" indent="-285750" algn="l">
              <a:buFont typeface="Wingdings" panose="05000000000000000000" pitchFamily="2" charset="2"/>
              <a:buChar char="v"/>
            </a:pPr>
            <a:r>
              <a:rPr lang="en-US" b="0" i="0" dirty="0" smtClean="0">
                <a:effectLst/>
                <a:latin typeface="__fkGroteskNeue_598ab8"/>
              </a:rPr>
              <a:t>Convert </a:t>
            </a:r>
            <a:r>
              <a:rPr lang="en-US" b="0" i="0" dirty="0">
                <a:effectLst/>
                <a:latin typeface="__fkGroteskNeue_598ab8"/>
              </a:rPr>
              <a:t>data types as needed for analysis.</a:t>
            </a:r>
          </a:p>
          <a:p>
            <a:pPr marL="285750" indent="-285750" algn="l">
              <a:buFont typeface="Wingdings" panose="05000000000000000000" pitchFamily="2" charset="2"/>
              <a:buChar char="v"/>
            </a:pPr>
            <a:r>
              <a:rPr lang="en-US" b="0" i="0" dirty="0">
                <a:effectLst/>
                <a:latin typeface="__fkGroteskNeue_598ab8"/>
              </a:rPr>
              <a:t>Exploratory Data Analysis (EDA):Analyze the distribution of scores across different programs and specializations.</a:t>
            </a:r>
          </a:p>
          <a:p>
            <a:pPr marL="285750" indent="-285750" algn="l">
              <a:buFont typeface="Wingdings" panose="05000000000000000000" pitchFamily="2" charset="2"/>
              <a:buChar char="v"/>
            </a:pPr>
            <a:r>
              <a:rPr lang="en-US" b="0" i="0" dirty="0">
                <a:effectLst/>
                <a:latin typeface="__fkGroteskNeue_598ab8"/>
              </a:rPr>
              <a:t>Identify any significant differences in performance among students from various universities.</a:t>
            </a:r>
          </a:p>
          <a:p>
            <a:pPr marL="285750" indent="-285750" algn="l">
              <a:buFont typeface="Wingdings" panose="05000000000000000000" pitchFamily="2" charset="2"/>
              <a:buChar char="v"/>
            </a:pPr>
            <a:r>
              <a:rPr lang="en-US" b="0" i="0" dirty="0">
                <a:effectLst/>
                <a:latin typeface="__fkGroteskNeue_598ab8"/>
              </a:rPr>
              <a:t>Investigate the relationship between general management scores and domain-specific scores.</a:t>
            </a:r>
          </a:p>
          <a:p>
            <a:pPr marL="285750" indent="-285750" algn="l">
              <a:buFont typeface="Wingdings" panose="05000000000000000000" pitchFamily="2" charset="2"/>
              <a:buChar char="v"/>
            </a:pPr>
            <a:r>
              <a:rPr lang="en-US" b="0" i="0" dirty="0" smtClean="0">
                <a:effectLst/>
                <a:latin typeface="__fkGroteskNeue_598ab8"/>
              </a:rPr>
              <a:t>Identification </a:t>
            </a:r>
            <a:r>
              <a:rPr lang="en-US" b="0" i="0" dirty="0">
                <a:effectLst/>
                <a:latin typeface="__fkGroteskNeue_598ab8"/>
              </a:rPr>
              <a:t>of Top Performers:Determine the top-performing students based on total scores and percentiles.</a:t>
            </a:r>
          </a:p>
          <a:p>
            <a:pPr marL="285750" indent="-285750" algn="l">
              <a:buFont typeface="Wingdings" panose="05000000000000000000" pitchFamily="2" charset="2"/>
              <a:buChar char="v"/>
            </a:pPr>
            <a:r>
              <a:rPr lang="en-US" b="0" i="0" dirty="0">
                <a:effectLst/>
                <a:latin typeface="__fkGroteskNeue_598ab8"/>
              </a:rPr>
              <a:t>Analyze common traits or factors shared by top performers (e.g., university, program, specialization).</a:t>
            </a:r>
          </a:p>
          <a:p>
            <a:pPr marL="285750" indent="-285750" algn="l">
              <a:buFont typeface="Wingdings" panose="05000000000000000000" pitchFamily="2" charset="2"/>
              <a:buChar char="v"/>
            </a:pPr>
            <a:r>
              <a:rPr lang="en-US" b="0" i="0" dirty="0">
                <a:effectLst/>
                <a:latin typeface="__fkGroteskNeue_598ab8"/>
              </a:rPr>
              <a:t>Correlation Analysis:Assess the correlation between general management scores and domain-specific scores.</a:t>
            </a:r>
          </a:p>
          <a:p>
            <a:pPr marL="285750" indent="-285750" algn="l">
              <a:buFont typeface="Wingdings" panose="05000000000000000000" pitchFamily="2" charset="2"/>
              <a:buChar char="v"/>
            </a:pPr>
            <a:r>
              <a:rPr lang="en-US" b="0" i="0" dirty="0">
                <a:effectLst/>
                <a:latin typeface="__fkGroteskNeue_598ab8"/>
              </a:rPr>
              <a:t>Determine the contribution of each score component to the total score.</a:t>
            </a:r>
          </a:p>
          <a:p>
            <a:pPr marL="285750" indent="-285750" algn="l">
              <a:buFont typeface="Wingdings" panose="05000000000000000000" pitchFamily="2" charset="2"/>
              <a:buChar char="v"/>
            </a:pPr>
            <a:r>
              <a:rPr lang="en-US" b="0" i="0" dirty="0">
                <a:effectLst/>
                <a:latin typeface="__fkGroteskNeue_598ab8"/>
              </a:rPr>
              <a:t>Visualization and Reporting:Create visualizations (e.g., charts, graphs) to effectively communicate insights derived from the data.</a:t>
            </a:r>
          </a:p>
          <a:p>
            <a:pPr marL="285750" indent="-285750" algn="l">
              <a:buFont typeface="Wingdings" panose="05000000000000000000" pitchFamily="2" charset="2"/>
              <a:buChar char="v"/>
            </a:pPr>
            <a:r>
              <a:rPr lang="en-US" b="0" i="0" dirty="0">
                <a:effectLst/>
                <a:latin typeface="__fkGroteskNeue_598ab8"/>
              </a:rPr>
              <a:t>Prepare a comprehensive report detailing the analysis, findings, and recommendations.</a:t>
            </a:r>
          </a:p>
          <a:p>
            <a:pPr marL="285750" indent="-285750" algn="l">
              <a:buFont typeface="Wingdings" panose="05000000000000000000" pitchFamily="2" charset="2"/>
              <a:buChar char="v"/>
            </a:pPr>
            <a:r>
              <a:rPr lang="en-US" b="0" i="0" dirty="0">
                <a:effectLst/>
                <a:latin typeface="__fkGroteskNeue_598ab8"/>
              </a:rPr>
              <a:t>Present key findings to stakeholders.</a:t>
            </a:r>
          </a:p>
          <a:p>
            <a:pPr marL="285750" indent="-285750" algn="l">
              <a:buFont typeface="Wingdings" panose="05000000000000000000" pitchFamily="2" charset="2"/>
              <a:buChar char="v"/>
            </a:pPr>
            <a:r>
              <a:rPr lang="en-US" b="0" i="0" dirty="0">
                <a:effectLst/>
                <a:latin typeface="__fkGroteskNeue_598ab8"/>
              </a:rPr>
              <a:t>Recommendations for Improvement:Based on the analysis, provide recommendations to improve student performance and academic support.</a:t>
            </a:r>
          </a:p>
          <a:p>
            <a:pPr marL="285750" indent="-285750" algn="l">
              <a:buFont typeface="Wingdings" panose="05000000000000000000" pitchFamily="2" charset="2"/>
              <a:buChar char="v"/>
            </a:pPr>
            <a:r>
              <a:rPr lang="en-US" b="0" i="0" dirty="0">
                <a:effectLst/>
                <a:latin typeface="__fkGroteskNeue_598ab8"/>
              </a:rPr>
              <a:t>Identify specific areas where students are struggling and suggest targeted interventions.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8763000" y="2368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76200" y="200025"/>
            <a:ext cx="5867400" cy="509114"/>
          </a:xfrm>
          <a:prstGeom prst="rect">
            <a:avLst/>
          </a:prstGeom>
        </p:spPr>
        <p:txBody>
          <a:bodyPr vert="horz" wrap="square" lIns="0" tIns="16510" rIns="0" bIns="0" rtlCol="0">
            <a:spAutoFit/>
          </a:bodyPr>
          <a:lstStyle/>
          <a:p>
            <a:pPr marL="12700">
              <a:lnSpc>
                <a:spcPct val="100000"/>
              </a:lnSpc>
              <a:spcBef>
                <a:spcPts val="130"/>
              </a:spcBef>
            </a:pPr>
            <a:r>
              <a:rPr lang="en-US" sz="32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W</a:t>
            </a:r>
            <a:r>
              <a:rPr lang="en-US" sz="320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H</a:t>
            </a:r>
            <a:r>
              <a:rPr lang="en-US" sz="320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lang="en-US" sz="3200" spc="-2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sz="32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AR</a:t>
            </a:r>
            <a:r>
              <a:rPr lang="en-US" sz="320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lang="en-US" sz="32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sz="32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lang="en-US" sz="320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H</a:t>
            </a:r>
            <a:r>
              <a:rPr lang="en-US" sz="320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lang="en-US" sz="32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sz="320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lang="en-US" sz="32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r>
              <a:rPr lang="en-US" sz="320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t>
            </a:r>
            <a:r>
              <a:rPr lang="en-US" sz="3200" spc="-4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sz="32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U</a:t>
            </a:r>
            <a:r>
              <a:rPr lang="en-US" sz="32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lang="en-US" sz="32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lang="en-US" sz="32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a:t>
            </a:r>
            <a:r>
              <a:rPr lang="en-US" sz="320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endParaRPr lang="en-US" sz="32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 xmlns:a16="http://schemas.microsoft.com/office/drawing/2014/main" id="{23903DCC-45FD-72A5-672E-9363D5E1F5C7}"/>
              </a:ext>
            </a:extLst>
          </p:cNvPr>
          <p:cNvSpPr txBox="1"/>
          <p:nvPr/>
        </p:nvSpPr>
        <p:spPr>
          <a:xfrm>
            <a:off x="57150" y="671691"/>
            <a:ext cx="9753600" cy="5909310"/>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1. </a:t>
            </a:r>
            <a:r>
              <a:rPr lang="en-US" b="1" i="0" dirty="0">
                <a:effectLst/>
                <a:latin typeface="Times New Roman" panose="02020603050405020304" pitchFamily="18" charset="0"/>
                <a:cs typeface="Times New Roman" panose="02020603050405020304" pitchFamily="18" charset="0"/>
              </a:rPr>
              <a:t>Educational Institutions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Administrators and Decision-Makers: School and university leaders utilize data to make strategic decisions regarding curriculum development, resource allocation, and policy changes. They aim to improve overall educational outcomes and ensure institutional effectiveness.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Faculty and Instructors: Teachers and professors analyze student performance data to tailor their teaching methods and identify areas where students may need additional support. This helps in enhancing instructional effectiveness and improving student engagement.</a:t>
            </a:r>
          </a:p>
          <a:p>
            <a:pPr algn="l"/>
            <a:r>
              <a:rPr lang="en-US" b="0" i="0" dirty="0">
                <a:effectLst/>
                <a:latin typeface="Times New Roman" panose="02020603050405020304" pitchFamily="18" charset="0"/>
                <a:cs typeface="Times New Roman" panose="02020603050405020304" pitchFamily="18" charset="0"/>
              </a:rPr>
              <a:t>2. </a:t>
            </a:r>
            <a:r>
              <a:rPr lang="en-US" b="1" i="0" dirty="0">
                <a:effectLst/>
                <a:latin typeface="Times New Roman" panose="02020603050405020304" pitchFamily="18" charset="0"/>
                <a:cs typeface="Times New Roman" panose="02020603050405020304" pitchFamily="18" charset="0"/>
              </a:rPr>
              <a:t>Students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Current Students: Students are primary end users as they benefit directly from personalized learning experiences and targeted interventions based on performance data. They can track their progress and identify areas for improvement.</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Prospective Students: Data analytics can provide insights into the academic environment and performance metrics of institutions, aiding prospective students in making informed decisions about where to apply.</a:t>
            </a:r>
          </a:p>
          <a:p>
            <a:pPr algn="l"/>
            <a:r>
              <a:rPr lang="en-US" b="0" i="0" dirty="0">
                <a:effectLst/>
                <a:latin typeface="Times New Roman" panose="02020603050405020304" pitchFamily="18" charset="0"/>
                <a:cs typeface="Times New Roman" panose="02020603050405020304" pitchFamily="18" charset="0"/>
              </a:rPr>
              <a:t>3. </a:t>
            </a:r>
            <a:r>
              <a:rPr lang="en-US" b="1" i="0" dirty="0">
                <a:effectLst/>
                <a:latin typeface="Times New Roman" panose="02020603050405020304" pitchFamily="18" charset="0"/>
                <a:cs typeface="Times New Roman" panose="02020603050405020304" pitchFamily="18" charset="0"/>
              </a:rPr>
              <a:t>Parents and Guardians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Parents are stakeholders who are interested in their children's academic performance. They can use performance data to understand their child's progress and advocate for necessary support or resources.</a:t>
            </a:r>
          </a:p>
          <a:p>
            <a:pPr algn="l"/>
            <a:r>
              <a:rPr lang="en-US" b="0" i="0" dirty="0">
                <a:effectLst/>
                <a:latin typeface="Times New Roman" panose="02020603050405020304" pitchFamily="18" charset="0"/>
                <a:cs typeface="Times New Roman" panose="02020603050405020304" pitchFamily="18" charset="0"/>
              </a:rPr>
              <a:t>4. </a:t>
            </a:r>
            <a:r>
              <a:rPr lang="en-US" b="1" i="0" dirty="0">
                <a:effectLst/>
                <a:latin typeface="Times New Roman" panose="02020603050405020304" pitchFamily="18" charset="0"/>
                <a:cs typeface="Times New Roman" panose="02020603050405020304" pitchFamily="18" charset="0"/>
              </a:rPr>
              <a:t>Policy Makers and Educational Authorities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Government officials and educational policy makers analyze aggregated performance data to assess the effectiveness of educational programs and policies. This data informs decisions about funding, educational standards, and accountability measures.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100584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8102" y="31955"/>
            <a:ext cx="10643235" cy="567463"/>
          </a:xfrm>
          <a:prstGeom prst="rect">
            <a:avLst/>
          </a:prstGeom>
        </p:spPr>
        <p:txBody>
          <a:bodyPr vert="horz" wrap="square" lIns="0" tIns="13335" rIns="0" bIns="0" rtlCol="0">
            <a:spAutoFit/>
          </a:bodyPr>
          <a:lstStyle/>
          <a:p>
            <a:pPr marL="12700">
              <a:lnSpc>
                <a:spcPct val="100000"/>
              </a:lnSpc>
              <a:spcBef>
                <a:spcPts val="105"/>
              </a:spcBef>
            </a:pP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U</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a:t>
            </a:r>
            <a:r>
              <a:rPr sz="360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LU</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r>
              <a:rPr sz="3600" spc="-34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a:t>
            </a:r>
            <a:r>
              <a:rPr sz="360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z="3600" spc="6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29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V</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LU</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z="3600" spc="-6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 xmlns:a16="http://schemas.microsoft.com/office/drawing/2014/main" id="{C0D28C57-5958-311B-B4A5-6D54DBD255CC}"/>
              </a:ext>
            </a:extLst>
          </p:cNvPr>
          <p:cNvSpPr txBox="1"/>
          <p:nvPr/>
        </p:nvSpPr>
        <p:spPr>
          <a:xfrm>
            <a:off x="86677" y="671691"/>
            <a:ext cx="8839200" cy="6186309"/>
          </a:xfrm>
          <a:prstGeom prst="rect">
            <a:avLst/>
          </a:prstGeom>
          <a:noFill/>
        </p:spPr>
        <p:txBody>
          <a:bodyPr wrap="square">
            <a:spAutoFit/>
          </a:bodyPr>
          <a:lstStyle/>
          <a:p>
            <a:pPr algn="l">
              <a:buFont typeface="+mj-lt"/>
              <a:buAutoNum type="arabicPeriod"/>
            </a:pPr>
            <a:r>
              <a:rPr lang="en-US" b="1" i="0" dirty="0">
                <a:effectLst/>
                <a:latin typeface="Times New Roman" panose="02020603050405020304" pitchFamily="18" charset="0"/>
                <a:cs typeface="Times New Roman" panose="02020603050405020304" pitchFamily="18" charset="0"/>
              </a:rPr>
              <a:t>Descriptive Analytics: </a:t>
            </a:r>
            <a:r>
              <a:rPr lang="en-US" b="0" i="0" dirty="0">
                <a:effectLst/>
                <a:latin typeface="Times New Roman" panose="02020603050405020304" pitchFamily="18" charset="0"/>
                <a:cs typeface="Times New Roman" panose="02020603050405020304" pitchFamily="18" charset="0"/>
              </a:rPr>
              <a:t>Our platform offers in-depth analysis of student performance data, including score distributions, performance trends, and comparative analysis across programs, specializations, and universities.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Predictive Modeling: </a:t>
            </a:r>
            <a:r>
              <a:rPr lang="en-US" b="0" i="0" dirty="0">
                <a:effectLst/>
                <a:latin typeface="Times New Roman" panose="02020603050405020304" pitchFamily="18" charset="0"/>
                <a:cs typeface="Times New Roman" panose="02020603050405020304" pitchFamily="18" charset="0"/>
              </a:rPr>
              <a:t>We employ machine learning algorithms to predict student outcomes and identify at-risk students, enabling proactive interventions and targeted support.</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Personalized Recommendations: </a:t>
            </a:r>
            <a:r>
              <a:rPr lang="en-US" b="0" i="0" dirty="0">
                <a:effectLst/>
                <a:latin typeface="Times New Roman" panose="02020603050405020304" pitchFamily="18" charset="0"/>
                <a:cs typeface="Times New Roman" panose="02020603050405020304" pitchFamily="18" charset="0"/>
              </a:rPr>
              <a:t>Our solution generates personalized recommendations for students, faculty, and administrators based on individual performance data and institutional goals.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Interactive Dashboards: </a:t>
            </a:r>
            <a:r>
              <a:rPr lang="en-US" b="0" i="0" dirty="0">
                <a:effectLst/>
                <a:latin typeface="Times New Roman" panose="02020603050405020304" pitchFamily="18" charset="0"/>
                <a:cs typeface="Times New Roman" panose="02020603050405020304" pitchFamily="18" charset="0"/>
              </a:rPr>
              <a:t>Our user-friendly dashboards provide real-time insights and allow for easy exploration of student performance data, facilitating data-driven decision-making.</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Benchmarking and Peer Comparison: </a:t>
            </a:r>
            <a:r>
              <a:rPr lang="en-US" b="0" i="0" dirty="0">
                <a:effectLst/>
                <a:latin typeface="Times New Roman" panose="02020603050405020304" pitchFamily="18" charset="0"/>
                <a:cs typeface="Times New Roman" panose="02020603050405020304" pitchFamily="18" charset="0"/>
              </a:rPr>
              <a:t>Our platform enables institutions to benchmark their performance against peer institutions and industry standards, fostering continuous improvement and excellence.</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Secure and Scalable: </a:t>
            </a:r>
            <a:r>
              <a:rPr lang="en-US" b="0" i="0" dirty="0">
                <a:effectLst/>
                <a:latin typeface="Times New Roman" panose="02020603050405020304" pitchFamily="18" charset="0"/>
                <a:cs typeface="Times New Roman" panose="02020603050405020304" pitchFamily="18" charset="0"/>
              </a:rPr>
              <a:t>Our solution is built on a secure and scalable infrastructure, ensuring data privacy and enabling seamless integration with existing systems.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mproved Student Outcomes: </a:t>
            </a:r>
            <a:r>
              <a:rPr lang="en-US" b="0" i="0" dirty="0">
                <a:effectLst/>
                <a:latin typeface="Times New Roman" panose="02020603050405020304" pitchFamily="18" charset="0"/>
                <a:cs typeface="Times New Roman" panose="02020603050405020304" pitchFamily="18" charset="0"/>
              </a:rPr>
              <a:t>By providing actionable insights and targeted interventions, our solution helps students achieve their full academic potential, leading to higher graduation rates and better career prospects.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Enhanced Teaching Effectiveness: </a:t>
            </a:r>
            <a:r>
              <a:rPr lang="en-US" b="0" i="0" dirty="0">
                <a:effectLst/>
                <a:latin typeface="Times New Roman" panose="02020603050405020304" pitchFamily="18" charset="0"/>
                <a:cs typeface="Times New Roman" panose="02020603050405020304" pitchFamily="18" charset="0"/>
              </a:rPr>
              <a:t>Our platform empowers faculty to tailor their teaching methods based on student performance data, resulting in more engaging and effective learning experiences.</a:t>
            </a:r>
          </a:p>
          <a:p>
            <a:pPr algn="l">
              <a:buFont typeface="+mj-lt"/>
              <a:buAutoNum type="arabicPeriod"/>
            </a:pPr>
            <a:endParaRPr lang="en-US" b="0" i="0" dirty="0">
              <a:effectLst/>
              <a:latin typeface="__fkGroteskNeue_598ab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0" y="76200"/>
            <a:ext cx="10681335" cy="758190"/>
          </a:xfrm>
        </p:spPr>
        <p:txBody>
          <a:bodyPr/>
          <a:lstStyle/>
          <a:p>
            <a:r>
              <a:rPr lang="en-IN"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 xmlns:a16="http://schemas.microsoft.com/office/drawing/2014/main" id="{F33AD6BF-7D43-3A45-1AC3-9D4B2FA836D0}"/>
              </a:ext>
            </a:extLst>
          </p:cNvPr>
          <p:cNvSpPr txBox="1"/>
          <p:nvPr/>
        </p:nvSpPr>
        <p:spPr>
          <a:xfrm>
            <a:off x="152400" y="762000"/>
            <a:ext cx="8382000" cy="5078313"/>
          </a:xfrm>
          <a:prstGeom prst="rect">
            <a:avLst/>
          </a:prstGeom>
          <a:noFill/>
        </p:spPr>
        <p:txBody>
          <a:bodyPr wrap="square">
            <a:spAutoFit/>
          </a:bodyPr>
          <a:lstStyle/>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Instances: </a:t>
            </a:r>
            <a:r>
              <a:rPr lang="en-US" b="0" i="0" dirty="0">
                <a:effectLst/>
                <a:latin typeface="Times New Roman" panose="02020603050405020304" pitchFamily="18" charset="0"/>
                <a:cs typeface="Times New Roman" panose="02020603050405020304" pitchFamily="18" charset="0"/>
              </a:rPr>
              <a:t>The dataset contains 649 records (students).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Features: </a:t>
            </a:r>
            <a:r>
              <a:rPr lang="en-US" b="0" i="0" dirty="0">
                <a:effectLst/>
                <a:latin typeface="Times New Roman" panose="02020603050405020304" pitchFamily="18" charset="0"/>
                <a:cs typeface="Times New Roman" panose="02020603050405020304" pitchFamily="18" charset="0"/>
              </a:rPr>
              <a:t>There are 30 attributes that describe various aspects of the students' educational experiences. Key attributes </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include:School: </a:t>
            </a:r>
            <a:r>
              <a:rPr lang="en-US" b="0" i="0" dirty="0">
                <a:effectLst/>
                <a:latin typeface="Times New Roman" panose="02020603050405020304" pitchFamily="18" charset="0"/>
                <a:cs typeface="Times New Roman" panose="02020603050405020304" pitchFamily="18" charset="0"/>
              </a:rPr>
              <a:t>The school attended by the student (binary: 'GP' - Gabriel Pereira or 'MS' - Mousinho da Silveira).</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Sex: </a:t>
            </a:r>
            <a:r>
              <a:rPr lang="en-US" b="0" i="0" dirty="0">
                <a:effectLst/>
                <a:latin typeface="Times New Roman" panose="02020603050405020304" pitchFamily="18" charset="0"/>
                <a:cs typeface="Times New Roman" panose="02020603050405020304" pitchFamily="18" charset="0"/>
              </a:rPr>
              <a:t>Gender of the student (binary: 'F' for female and 'M' for male).</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Age: </a:t>
            </a:r>
            <a:r>
              <a:rPr lang="en-US" b="0" i="0" dirty="0">
                <a:effectLst/>
                <a:latin typeface="Times New Roman" panose="02020603050405020304" pitchFamily="18" charset="0"/>
                <a:cs typeface="Times New Roman" panose="02020603050405020304" pitchFamily="18" charset="0"/>
              </a:rPr>
              <a:t>The age of the student (numeric).</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Grades: </a:t>
            </a:r>
            <a:r>
              <a:rPr lang="en-US" b="0" i="0" dirty="0">
                <a:effectLst/>
                <a:latin typeface="Times New Roman" panose="02020603050405020304" pitchFamily="18" charset="0"/>
                <a:cs typeface="Times New Roman" panose="02020603050405020304" pitchFamily="18" charset="0"/>
              </a:rPr>
              <a:t>Multiple attributes representing grades (G1, G2, G3) corresponding to different assessment periods.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Parental Education</a:t>
            </a:r>
            <a:r>
              <a:rPr lang="en-US" b="0" i="0" dirty="0">
                <a:effectLst/>
                <a:latin typeface="Times New Roman" panose="02020603050405020304" pitchFamily="18" charset="0"/>
                <a:cs typeface="Times New Roman" panose="02020603050405020304" pitchFamily="18" charset="0"/>
              </a:rPr>
              <a:t>: Information about the educational background of the student's parents.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Social Factors: </a:t>
            </a:r>
            <a:r>
              <a:rPr lang="en-US" b="0" i="0" dirty="0">
                <a:effectLst/>
                <a:latin typeface="Times New Roman" panose="02020603050405020304" pitchFamily="18" charset="0"/>
                <a:cs typeface="Times New Roman" panose="02020603050405020304" pitchFamily="18" charset="0"/>
              </a:rPr>
              <a:t>Attributes related to the student's social environment, such as family support and extracurricular activities.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Classification: </a:t>
            </a:r>
            <a:r>
              <a:rPr lang="en-US" b="0" i="0" dirty="0">
                <a:effectLst/>
                <a:latin typeface="Times New Roman" panose="02020603050405020304" pitchFamily="18" charset="0"/>
                <a:cs typeface="Times New Roman" panose="02020603050405020304" pitchFamily="18" charset="0"/>
              </a:rPr>
              <a:t>Predicting whether a student will pass or fail based on their attributes.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Regression: </a:t>
            </a:r>
            <a:r>
              <a:rPr lang="en-US" b="0" i="0" dirty="0">
                <a:effectLst/>
                <a:latin typeface="Times New Roman" panose="02020603050405020304" pitchFamily="18" charset="0"/>
                <a:cs typeface="Times New Roman" panose="02020603050405020304" pitchFamily="18" charset="0"/>
              </a:rPr>
              <a:t>Estimating the final grade (G3) based on other features.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Exploratory Data Analysis (EDA): </a:t>
            </a:r>
            <a:r>
              <a:rPr lang="en-US" b="0" i="0" dirty="0">
                <a:effectLst/>
                <a:latin typeface="Times New Roman" panose="02020603050405020304" pitchFamily="18" charset="0"/>
                <a:cs typeface="Times New Roman" panose="02020603050405020304" pitchFamily="18" charset="0"/>
              </a:rPr>
              <a:t>Understanding the distribution and relationships among different variables.</a:t>
            </a:r>
          </a:p>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12344400" y="2196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12644437" y="99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13487400" y="4724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7" name="object 7"/>
          <p:cNvSpPr txBox="1">
            <a:spLocks noGrp="1"/>
          </p:cNvSpPr>
          <p:nvPr>
            <p:ph type="title"/>
          </p:nvPr>
        </p:nvSpPr>
        <p:spPr>
          <a:xfrm>
            <a:off x="19050" y="67828"/>
            <a:ext cx="9623425" cy="670696"/>
          </a:xfrm>
          <a:prstGeom prst="rect">
            <a:avLst/>
          </a:prstGeom>
        </p:spPr>
        <p:txBody>
          <a:bodyPr vert="horz" wrap="square" lIns="0" tIns="16510" rIns="0" bIns="0" rtlCol="0">
            <a:spAutoFit/>
          </a:bodyPr>
          <a:lstStyle/>
          <a:p>
            <a:pPr marL="12700">
              <a:lnSpc>
                <a:spcPct val="100000"/>
              </a:lnSpc>
              <a:spcBef>
                <a:spcPts val="130"/>
              </a:spcBef>
            </a:pPr>
            <a:r>
              <a:rPr sz="425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THE</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WOW</a:t>
            </a:r>
            <a:r>
              <a:rPr lang="en-US"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t>
            </a:r>
            <a:r>
              <a:rPr sz="4250" spc="8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IN</a:t>
            </a:r>
            <a:r>
              <a:rPr sz="425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OUR</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SOLUTION</a:t>
            </a:r>
            <a:endPar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 xmlns:a16="http://schemas.microsoft.com/office/drawing/2014/main" id="{551023EE-A5AE-54C7-7D98-5B26EDAEDE9E}"/>
              </a:ext>
            </a:extLst>
          </p:cNvPr>
          <p:cNvSpPr>
            <a:spLocks noChangeArrowheads="1"/>
          </p:cNvSpPr>
          <p:nvPr/>
        </p:nvSpPr>
        <p:spPr bwMode="auto">
          <a:xfrm>
            <a:off x="19050" y="1111517"/>
            <a:ext cx="1049337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Learning Experiences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utilizing data analytics, our solution tailors educational experiences to meet the unique needs of each student. This personalization enhances engagement and retention, allowing students to learn at their own pace and style, ultimately leading to improved academic performance.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Predictive Analytics for Early Intervention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platform employs predictive modeling to identify at-risk students based on historical performance data, attendance, and behavioral patterns. This proactive approach enables institutions to intervene early, providing targeted support and resources to help students succeed before they fall behind. Research shows that such interventions can significantly improve retention rates and overall student success.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Data-Driven Decision Making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solution empowers educational leaders with actionable insights derived from comprehensive data analysis. By understanding student demographics, performance trends, and engagement levels, institutions can make informed decisions regarding curriculum development, resource allocation, and strategic planning. This enhances operational efficiency and effectiveness.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Teaching Effectiveness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Through detailed analytics, educators can assess the impact of their teaching methods on student outcomes. Our solution provides insights into instructional practices, enabling faculty to refine their approaches based on what works best for their students. This continuous improvement loop fosters a culture of excellence in teaching</a:t>
            </a:r>
            <a:r>
              <a:rPr kumimoji="0" lang="en-US" altLang="en-US" sz="17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TotalTime>
  <Words>1208</Words>
  <Application>Microsoft Office PowerPoint</Application>
  <PresentationFormat>Custom</PresentationFormat>
  <Paragraphs>120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E-LIBRARY</cp:lastModifiedBy>
  <cp:revision>18</cp:revision>
  <dcterms:created xsi:type="dcterms:W3CDTF">2024-03-29T15:07:22Z</dcterms:created>
  <dcterms:modified xsi:type="dcterms:W3CDTF">2024-09-16T11:43:20Z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