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806" autoAdjust="0"/>
  </p:normalViewPr>
  <p:slideViewPr>
    <p:cSldViewPr snapToGrid="0">
      <p:cViewPr varScale="1">
        <p:scale>
          <a:sx n="70" d="100"/>
          <a:sy n="70" d="100"/>
        </p:scale>
        <p:origin x="876"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hanush\OneDrive\Desktop\SQL%20PROJECT\VISUAL%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hanush\OneDrive\Desktop\SQL%20PROJECT\Objective%20qus%20O2.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Engagement Segmentation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65000"/>
                      <a:shade val="85000"/>
                      <a:satMod val="130000"/>
                    </a:schemeClr>
                  </a:gs>
                  <a:gs pos="34000">
                    <a:schemeClr val="accent1">
                      <a:tint val="65000"/>
                      <a:shade val="87000"/>
                      <a:satMod val="125000"/>
                    </a:schemeClr>
                  </a:gs>
                  <a:gs pos="70000">
                    <a:schemeClr val="accent1">
                      <a:tint val="65000"/>
                      <a:tint val="100000"/>
                      <a:shade val="90000"/>
                      <a:satMod val="130000"/>
                    </a:schemeClr>
                  </a:gs>
                  <a:gs pos="100000">
                    <a:schemeClr val="accent1">
                      <a:tint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D4E9-47FE-878B-D085CD205C6E}"/>
              </c:ext>
            </c:extLst>
          </c:dPt>
          <c:dPt>
            <c:idx val="1"/>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D4E9-47FE-878B-D085CD205C6E}"/>
              </c:ext>
            </c:extLst>
          </c:dPt>
          <c:dPt>
            <c:idx val="2"/>
            <c:bubble3D val="0"/>
            <c:spPr>
              <a:gradFill rotWithShape="1">
                <a:gsLst>
                  <a:gs pos="0">
                    <a:schemeClr val="accent1">
                      <a:shade val="65000"/>
                      <a:shade val="85000"/>
                      <a:satMod val="130000"/>
                    </a:schemeClr>
                  </a:gs>
                  <a:gs pos="34000">
                    <a:schemeClr val="accent1">
                      <a:shade val="65000"/>
                      <a:shade val="87000"/>
                      <a:satMod val="125000"/>
                    </a:schemeClr>
                  </a:gs>
                  <a:gs pos="70000">
                    <a:schemeClr val="accent1">
                      <a:shade val="65000"/>
                      <a:tint val="100000"/>
                      <a:shade val="90000"/>
                      <a:satMod val="130000"/>
                    </a:schemeClr>
                  </a:gs>
                  <a:gs pos="100000">
                    <a:schemeClr val="accent1">
                      <a:shade val="65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D4E9-47FE-878B-D085CD205C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Sheet1!$AA$49:$AA$51</c:f>
              <c:strCache>
                <c:ptCount val="3"/>
                <c:pt idx="0">
                  <c:v>High</c:v>
                </c:pt>
                <c:pt idx="1">
                  <c:v>Medium</c:v>
                </c:pt>
                <c:pt idx="2">
                  <c:v>Low</c:v>
                </c:pt>
              </c:strCache>
            </c:strRef>
          </c:cat>
          <c:val>
            <c:numRef>
              <c:f>Sheet1!$AB$49:$AB$51</c:f>
              <c:numCache>
                <c:formatCode>General</c:formatCode>
                <c:ptCount val="3"/>
                <c:pt idx="0">
                  <c:v>30</c:v>
                </c:pt>
                <c:pt idx="1">
                  <c:v>34</c:v>
                </c:pt>
                <c:pt idx="2">
                  <c:v>36</c:v>
                </c:pt>
              </c:numCache>
            </c:numRef>
          </c:val>
          <c:extLst>
            <c:ext xmlns:c16="http://schemas.microsoft.com/office/drawing/2014/chart" uri="{C3380CC4-5D6E-409C-BE32-E72D297353CC}">
              <c16:uniqueId val="{00000006-D4E9-47FE-878B-D085CD205C6E}"/>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User Classification</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tint val="77000"/>
                      <a:shade val="85000"/>
                      <a:satMod val="130000"/>
                    </a:schemeClr>
                  </a:gs>
                  <a:gs pos="34000">
                    <a:schemeClr val="accent1">
                      <a:tint val="77000"/>
                      <a:shade val="87000"/>
                      <a:satMod val="125000"/>
                    </a:schemeClr>
                  </a:gs>
                  <a:gs pos="70000">
                    <a:schemeClr val="accent1">
                      <a:tint val="77000"/>
                      <a:tint val="100000"/>
                      <a:shade val="90000"/>
                      <a:satMod val="130000"/>
                    </a:schemeClr>
                  </a:gs>
                  <a:gs pos="100000">
                    <a:schemeClr val="accent1">
                      <a:tint val="77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74A5-4C48-9BEC-A5B1ADDF651E}"/>
              </c:ext>
            </c:extLst>
          </c:dPt>
          <c:dPt>
            <c:idx val="1"/>
            <c:bubble3D val="0"/>
            <c:spPr>
              <a:gradFill rotWithShape="1">
                <a:gsLst>
                  <a:gs pos="0">
                    <a:schemeClr val="accent1">
                      <a:shade val="76000"/>
                      <a:shade val="85000"/>
                      <a:satMod val="130000"/>
                    </a:schemeClr>
                  </a:gs>
                  <a:gs pos="34000">
                    <a:schemeClr val="accent1">
                      <a:shade val="76000"/>
                      <a:shade val="87000"/>
                      <a:satMod val="125000"/>
                    </a:schemeClr>
                  </a:gs>
                  <a:gs pos="70000">
                    <a:schemeClr val="accent1">
                      <a:shade val="76000"/>
                      <a:tint val="100000"/>
                      <a:shade val="90000"/>
                      <a:satMod val="130000"/>
                    </a:schemeClr>
                  </a:gs>
                  <a:gs pos="100000">
                    <a:schemeClr val="accent1">
                      <a:shade val="76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74A5-4C48-9BEC-A5B1ADDF651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Sheet1!$S$26:$S$27</c:f>
              <c:strCache>
                <c:ptCount val="2"/>
                <c:pt idx="0">
                  <c:v>Old users</c:v>
                </c:pt>
                <c:pt idx="1">
                  <c:v>New Users</c:v>
                </c:pt>
              </c:strCache>
            </c:strRef>
          </c:cat>
          <c:val>
            <c:numRef>
              <c:f>Sheet1!$T$26:$T$27</c:f>
              <c:numCache>
                <c:formatCode>General</c:formatCode>
                <c:ptCount val="2"/>
                <c:pt idx="0">
                  <c:v>65</c:v>
                </c:pt>
                <c:pt idx="1">
                  <c:v>35</c:v>
                </c:pt>
              </c:numCache>
            </c:numRef>
          </c:val>
          <c:extLst>
            <c:ext xmlns:c16="http://schemas.microsoft.com/office/drawing/2014/chart" uri="{C3380CC4-5D6E-409C-BE32-E72D297353CC}">
              <c16:uniqueId val="{00000004-74A5-4C48-9BEC-A5B1ADDF651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Analysis!PivotTable1</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User Activity (Likes)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8000"/>
                  <a:hueMod val="94000"/>
                  <a:satMod val="130000"/>
                  <a:lumMod val="128000"/>
                </a:schemeClr>
              </a:gs>
              <a:gs pos="100000">
                <a:schemeClr val="accent1">
                  <a:shade val="94000"/>
                  <a:lumMod val="88000"/>
                </a:schemeClr>
              </a:gs>
            </a:gsLst>
            <a:lin ang="5400000" scaled="0"/>
          </a:gradFill>
          <a:ln>
            <a:noFill/>
          </a:ln>
          <a:effectLst/>
          <a:scene3d>
            <a:camera prst="orthographicFront">
              <a:rot lat="0" lon="0" rev="0"/>
            </a:camera>
            <a:lightRig rig="threePt" dir="t"/>
          </a:scene3d>
          <a:sp3d prstMaterial="plastic">
            <a:bevelT w="254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'Further Analysis'!$H$4</c:f>
              <c:strCache>
                <c:ptCount val="1"/>
                <c:pt idx="0">
                  <c:v>Total</c:v>
                </c:pt>
              </c:strCache>
            </c:strRef>
          </c:tx>
          <c:spPr>
            <a:ln w="34925" cap="rnd">
              <a:solidFill>
                <a:schemeClr val="accent1"/>
              </a:solidFill>
              <a:round/>
            </a:ln>
            <a:effectLst>
              <a:outerShdw blurRad="44450" dist="25400" dir="2700000" algn="br" rotWithShape="0">
                <a:srgbClr val="000000">
                  <a:alpha val="60000"/>
                </a:srgbClr>
              </a:outerShdw>
            </a:effectLst>
          </c:spPr>
          <c:marker>
            <c:symbol val="none"/>
          </c:marker>
          <c:cat>
            <c:strRef>
              <c:f>'Further Analysis'!$G$5:$G$32</c:f>
              <c:strCache>
                <c:ptCount val="27"/>
                <c:pt idx="0">
                  <c:v>0</c:v>
                </c:pt>
                <c:pt idx="1">
                  <c:v>69</c:v>
                </c:pt>
                <c:pt idx="2">
                  <c:v>74</c:v>
                </c:pt>
                <c:pt idx="3">
                  <c:v>75</c:v>
                </c:pt>
                <c:pt idx="4">
                  <c:v>76</c:v>
                </c:pt>
                <c:pt idx="5">
                  <c:v>77</c:v>
                </c:pt>
                <c:pt idx="6">
                  <c:v>78</c:v>
                </c:pt>
                <c:pt idx="7">
                  <c:v>79</c:v>
                </c:pt>
                <c:pt idx="8">
                  <c:v>81</c:v>
                </c:pt>
                <c:pt idx="9">
                  <c:v>82</c:v>
                </c:pt>
                <c:pt idx="10">
                  <c:v>83</c:v>
                </c:pt>
                <c:pt idx="11">
                  <c:v>84</c:v>
                </c:pt>
                <c:pt idx="12">
                  <c:v>85</c:v>
                </c:pt>
                <c:pt idx="13">
                  <c:v>86</c:v>
                </c:pt>
                <c:pt idx="14">
                  <c:v>87</c:v>
                </c:pt>
                <c:pt idx="15">
                  <c:v>88</c:v>
                </c:pt>
                <c:pt idx="16">
                  <c:v>89</c:v>
                </c:pt>
                <c:pt idx="17">
                  <c:v>90</c:v>
                </c:pt>
                <c:pt idx="18">
                  <c:v>91</c:v>
                </c:pt>
                <c:pt idx="19">
                  <c:v>92</c:v>
                </c:pt>
                <c:pt idx="20">
                  <c:v>93</c:v>
                </c:pt>
                <c:pt idx="21">
                  <c:v>94</c:v>
                </c:pt>
                <c:pt idx="22">
                  <c:v>96</c:v>
                </c:pt>
                <c:pt idx="23">
                  <c:v>97</c:v>
                </c:pt>
                <c:pt idx="24">
                  <c:v>98</c:v>
                </c:pt>
                <c:pt idx="25">
                  <c:v>103</c:v>
                </c:pt>
                <c:pt idx="26">
                  <c:v>257</c:v>
                </c:pt>
              </c:strCache>
            </c:strRef>
          </c:cat>
          <c:val>
            <c:numRef>
              <c:f>'Further Analysis'!$H$5:$H$32</c:f>
              <c:numCache>
                <c:formatCode>General</c:formatCode>
                <c:ptCount val="27"/>
                <c:pt idx="0">
                  <c:v>23</c:v>
                </c:pt>
                <c:pt idx="1">
                  <c:v>1</c:v>
                </c:pt>
                <c:pt idx="2">
                  <c:v>2</c:v>
                </c:pt>
                <c:pt idx="3">
                  <c:v>3</c:v>
                </c:pt>
                <c:pt idx="4">
                  <c:v>1</c:v>
                </c:pt>
                <c:pt idx="5">
                  <c:v>3</c:v>
                </c:pt>
                <c:pt idx="6">
                  <c:v>2</c:v>
                </c:pt>
                <c:pt idx="7">
                  <c:v>3</c:v>
                </c:pt>
                <c:pt idx="8">
                  <c:v>3</c:v>
                </c:pt>
                <c:pt idx="9">
                  <c:v>3</c:v>
                </c:pt>
                <c:pt idx="10">
                  <c:v>3</c:v>
                </c:pt>
                <c:pt idx="11">
                  <c:v>4</c:v>
                </c:pt>
                <c:pt idx="12">
                  <c:v>5</c:v>
                </c:pt>
                <c:pt idx="13">
                  <c:v>6</c:v>
                </c:pt>
                <c:pt idx="14">
                  <c:v>4</c:v>
                </c:pt>
                <c:pt idx="15">
                  <c:v>4</c:v>
                </c:pt>
                <c:pt idx="16">
                  <c:v>2</c:v>
                </c:pt>
                <c:pt idx="17">
                  <c:v>1</c:v>
                </c:pt>
                <c:pt idx="18">
                  <c:v>4</c:v>
                </c:pt>
                <c:pt idx="19">
                  <c:v>2</c:v>
                </c:pt>
                <c:pt idx="20">
                  <c:v>2</c:v>
                </c:pt>
                <c:pt idx="21">
                  <c:v>2</c:v>
                </c:pt>
                <c:pt idx="22">
                  <c:v>1</c:v>
                </c:pt>
                <c:pt idx="23">
                  <c:v>1</c:v>
                </c:pt>
                <c:pt idx="24">
                  <c:v>1</c:v>
                </c:pt>
                <c:pt idx="25">
                  <c:v>1</c:v>
                </c:pt>
                <c:pt idx="26">
                  <c:v>13</c:v>
                </c:pt>
              </c:numCache>
            </c:numRef>
          </c:val>
          <c:smooth val="0"/>
          <c:extLst>
            <c:ext xmlns:c16="http://schemas.microsoft.com/office/drawing/2014/chart" uri="{C3380CC4-5D6E-409C-BE32-E72D297353CC}">
              <c16:uniqueId val="{00000000-C2DB-4A8D-8DA5-869AC72B0AF4}"/>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smooth val="0"/>
        <c:axId val="2082628751"/>
        <c:axId val="2082625391"/>
      </c:lineChart>
      <c:catAx>
        <c:axId val="2082628751"/>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5391"/>
        <c:crosses val="autoZero"/>
        <c:auto val="1"/>
        <c:lblAlgn val="ctr"/>
        <c:lblOffset val="100"/>
        <c:noMultiLvlLbl val="0"/>
      </c:catAx>
      <c:valAx>
        <c:axId val="2082625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likes count</a:t>
                </a:r>
              </a:p>
              <a:p>
                <a:pPr>
                  <a:defRPr/>
                </a:pPr>
                <a:endParaRPr lang="en-IN"/>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26287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Analysis!PivotTable3</c:name>
    <c:fmtId val="16"/>
  </c:pivotSource>
  <c:chart>
    <c:autoTitleDeleted val="1"/>
    <c:pivotFmts>
      <c:pivotFmt>
        <c:idx val="0"/>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930888704818846"/>
          <c:y val="0.1196837689577283"/>
          <c:w val="0.82411095315165961"/>
          <c:h val="0.69764999123415483"/>
        </c:manualLayout>
      </c:layout>
      <c:barChart>
        <c:barDir val="bar"/>
        <c:grouping val="clustered"/>
        <c:varyColors val="0"/>
        <c:ser>
          <c:idx val="0"/>
          <c:order val="0"/>
          <c:tx>
            <c:strRef>
              <c:f>'Further Analysis'!$T$4</c:f>
              <c:strCache>
                <c:ptCount val="1"/>
                <c:pt idx="0">
                  <c:v>Total</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cat>
            <c:strRef>
              <c:f>'Further Analysis'!$S$5:$S$34</c:f>
              <c:strCache>
                <c:ptCount val="29"/>
                <c:pt idx="0">
                  <c:v>0</c:v>
                </c:pt>
                <c:pt idx="1">
                  <c:v>49</c:v>
                </c:pt>
                <c:pt idx="2">
                  <c:v>52</c:v>
                </c:pt>
                <c:pt idx="3">
                  <c:v>53</c:v>
                </c:pt>
                <c:pt idx="4">
                  <c:v>54</c:v>
                </c:pt>
                <c:pt idx="5">
                  <c:v>55</c:v>
                </c:pt>
                <c:pt idx="6">
                  <c:v>56</c:v>
                </c:pt>
                <c:pt idx="7">
                  <c:v>57</c:v>
                </c:pt>
                <c:pt idx="8">
                  <c:v>58</c:v>
                </c:pt>
                <c:pt idx="9">
                  <c:v>59</c:v>
                </c:pt>
                <c:pt idx="10">
                  <c:v>60</c:v>
                </c:pt>
                <c:pt idx="11">
                  <c:v>61</c:v>
                </c:pt>
                <c:pt idx="12">
                  <c:v>62</c:v>
                </c:pt>
                <c:pt idx="13">
                  <c:v>63</c:v>
                </c:pt>
                <c:pt idx="14">
                  <c:v>64</c:v>
                </c:pt>
                <c:pt idx="15">
                  <c:v>65</c:v>
                </c:pt>
                <c:pt idx="16">
                  <c:v>66</c:v>
                </c:pt>
                <c:pt idx="17">
                  <c:v>67</c:v>
                </c:pt>
                <c:pt idx="18">
                  <c:v>68</c:v>
                </c:pt>
                <c:pt idx="19">
                  <c:v>69</c:v>
                </c:pt>
                <c:pt idx="20">
                  <c:v>70</c:v>
                </c:pt>
                <c:pt idx="21">
                  <c:v>72</c:v>
                </c:pt>
                <c:pt idx="22">
                  <c:v>74</c:v>
                </c:pt>
                <c:pt idx="23">
                  <c:v>75</c:v>
                </c:pt>
                <c:pt idx="24">
                  <c:v>76</c:v>
                </c:pt>
                <c:pt idx="25">
                  <c:v>77</c:v>
                </c:pt>
                <c:pt idx="26">
                  <c:v>80</c:v>
                </c:pt>
                <c:pt idx="27">
                  <c:v>83</c:v>
                </c:pt>
                <c:pt idx="28">
                  <c:v>257</c:v>
                </c:pt>
              </c:strCache>
            </c:strRef>
          </c:cat>
          <c:val>
            <c:numRef>
              <c:f>'Further Analysis'!$T$5:$T$34</c:f>
              <c:numCache>
                <c:formatCode>General</c:formatCode>
                <c:ptCount val="29"/>
                <c:pt idx="0">
                  <c:v>23</c:v>
                </c:pt>
                <c:pt idx="1">
                  <c:v>1</c:v>
                </c:pt>
                <c:pt idx="2">
                  <c:v>1</c:v>
                </c:pt>
                <c:pt idx="3">
                  <c:v>1</c:v>
                </c:pt>
                <c:pt idx="4">
                  <c:v>1</c:v>
                </c:pt>
                <c:pt idx="5">
                  <c:v>1</c:v>
                </c:pt>
                <c:pt idx="6">
                  <c:v>2</c:v>
                </c:pt>
                <c:pt idx="7">
                  <c:v>1</c:v>
                </c:pt>
                <c:pt idx="8">
                  <c:v>4</c:v>
                </c:pt>
                <c:pt idx="9">
                  <c:v>2</c:v>
                </c:pt>
                <c:pt idx="10">
                  <c:v>5</c:v>
                </c:pt>
                <c:pt idx="11">
                  <c:v>3</c:v>
                </c:pt>
                <c:pt idx="12">
                  <c:v>1</c:v>
                </c:pt>
                <c:pt idx="13">
                  <c:v>4</c:v>
                </c:pt>
                <c:pt idx="14">
                  <c:v>2</c:v>
                </c:pt>
                <c:pt idx="15">
                  <c:v>2</c:v>
                </c:pt>
                <c:pt idx="16">
                  <c:v>3</c:v>
                </c:pt>
                <c:pt idx="17">
                  <c:v>7</c:v>
                </c:pt>
                <c:pt idx="18">
                  <c:v>9</c:v>
                </c:pt>
                <c:pt idx="19">
                  <c:v>4</c:v>
                </c:pt>
                <c:pt idx="20">
                  <c:v>1</c:v>
                </c:pt>
                <c:pt idx="21">
                  <c:v>2</c:v>
                </c:pt>
                <c:pt idx="22">
                  <c:v>1</c:v>
                </c:pt>
                <c:pt idx="23">
                  <c:v>1</c:v>
                </c:pt>
                <c:pt idx="24">
                  <c:v>2</c:v>
                </c:pt>
                <c:pt idx="25">
                  <c:v>1</c:v>
                </c:pt>
                <c:pt idx="26">
                  <c:v>1</c:v>
                </c:pt>
                <c:pt idx="27">
                  <c:v>1</c:v>
                </c:pt>
                <c:pt idx="28">
                  <c:v>13</c:v>
                </c:pt>
              </c:numCache>
            </c:numRef>
          </c:val>
          <c:extLst>
            <c:ext xmlns:c16="http://schemas.microsoft.com/office/drawing/2014/chart" uri="{C3380CC4-5D6E-409C-BE32-E72D297353CC}">
              <c16:uniqueId val="{00000000-D4AC-40C9-9C4D-7451B0B2A799}"/>
            </c:ext>
          </c:extLst>
        </c:ser>
        <c:dLbls>
          <c:showLegendKey val="0"/>
          <c:showVal val="0"/>
          <c:showCatName val="0"/>
          <c:showSerName val="0"/>
          <c:showPercent val="0"/>
          <c:showBubbleSize val="0"/>
        </c:dLbls>
        <c:gapWidth val="227"/>
        <c:overlap val="-48"/>
        <c:axId val="2138511647"/>
        <c:axId val="2138509247"/>
      </c:barChart>
      <c:catAx>
        <c:axId val="2138511647"/>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09247"/>
        <c:crosses val="autoZero"/>
        <c:auto val="1"/>
        <c:lblAlgn val="ctr"/>
        <c:lblOffset val="100"/>
        <c:noMultiLvlLbl val="0"/>
      </c:catAx>
      <c:valAx>
        <c:axId val="2138509247"/>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r>
                  <a:rPr lang="en-IN"/>
                  <a:t>Comments count</a:t>
                </a:r>
              </a:p>
              <a:p>
                <a:pPr>
                  <a:defRPr/>
                </a:pPr>
                <a:endParaRPr lang="en-IN"/>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8511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[VISUAL ANALYSIS.xlsx]Further Analysis!PivotTable4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USER ACTIVITY</a:t>
            </a:r>
            <a:r>
              <a:rPr lang="en-US" baseline="0"/>
              <a:t> (PHOTOS)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'Further Analysis'!$AG$5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Analysis'!$AF$6:$AF$18</c:f>
              <c:strCache>
                <c:ptCount val="12"/>
                <c:pt idx="0">
                  <c:v>0</c:v>
                </c:pt>
                <c:pt idx="1">
                  <c:v>1</c:v>
                </c:pt>
                <c:pt idx="2">
                  <c:v>2</c:v>
                </c:pt>
                <c:pt idx="3">
                  <c:v>3</c:v>
                </c:pt>
                <c:pt idx="4">
                  <c:v>4</c:v>
                </c:pt>
                <c:pt idx="5">
                  <c:v>5</c:v>
                </c:pt>
                <c:pt idx="6">
                  <c:v>6</c:v>
                </c:pt>
                <c:pt idx="7">
                  <c:v>8</c:v>
                </c:pt>
                <c:pt idx="8">
                  <c:v>9</c:v>
                </c:pt>
                <c:pt idx="9">
                  <c:v>10</c:v>
                </c:pt>
                <c:pt idx="10">
                  <c:v>11</c:v>
                </c:pt>
                <c:pt idx="11">
                  <c:v>12</c:v>
                </c:pt>
              </c:strCache>
            </c:strRef>
          </c:cat>
          <c:val>
            <c:numRef>
              <c:f>'Further Analysis'!$AG$6:$AG$18</c:f>
              <c:numCache>
                <c:formatCode>General</c:formatCode>
                <c:ptCount val="12"/>
                <c:pt idx="0">
                  <c:v>0</c:v>
                </c:pt>
                <c:pt idx="1">
                  <c:v>18</c:v>
                </c:pt>
                <c:pt idx="2">
                  <c:v>26</c:v>
                </c:pt>
                <c:pt idx="3">
                  <c:v>27</c:v>
                </c:pt>
                <c:pt idx="4">
                  <c:v>52</c:v>
                </c:pt>
                <c:pt idx="5">
                  <c:v>70</c:v>
                </c:pt>
                <c:pt idx="6">
                  <c:v>6</c:v>
                </c:pt>
                <c:pt idx="7">
                  <c:v>16</c:v>
                </c:pt>
                <c:pt idx="8">
                  <c:v>9</c:v>
                </c:pt>
                <c:pt idx="9">
                  <c:v>10</c:v>
                </c:pt>
                <c:pt idx="10">
                  <c:v>11</c:v>
                </c:pt>
                <c:pt idx="11">
                  <c:v>12</c:v>
                </c:pt>
              </c:numCache>
            </c:numRef>
          </c:val>
          <c:extLst>
            <c:ext xmlns:c16="http://schemas.microsoft.com/office/drawing/2014/chart" uri="{C3380CC4-5D6E-409C-BE32-E72D297353CC}">
              <c16:uniqueId val="{00000000-F239-43F5-AA06-A36D5D0521EE}"/>
            </c:ext>
          </c:extLst>
        </c:ser>
        <c:dLbls>
          <c:dLblPos val="outEnd"/>
          <c:showLegendKey val="0"/>
          <c:showVal val="1"/>
          <c:showCatName val="0"/>
          <c:showSerName val="0"/>
          <c:showPercent val="0"/>
          <c:showBubbleSize val="0"/>
        </c:dLbls>
        <c:gapWidth val="219"/>
        <c:overlap val="-27"/>
        <c:axId val="82924735"/>
        <c:axId val="82922335"/>
      </c:barChart>
      <c:catAx>
        <c:axId val="82924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2335"/>
        <c:crosses val="autoZero"/>
        <c:auto val="1"/>
        <c:lblAlgn val="ctr"/>
        <c:lblOffset val="100"/>
        <c:noMultiLvlLbl val="0"/>
      </c:catAx>
      <c:valAx>
        <c:axId val="82922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Photo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924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Tag_Usage_Count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'Further Analysis'!$BL$3</c:f>
              <c:strCache>
                <c:ptCount val="1"/>
                <c:pt idx="0">
                  <c:v>tag_usage_count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'Further Analysis'!$BK$4:$BK$24</c:f>
              <c:strCache>
                <c:ptCount val="21"/>
                <c:pt idx="0">
                  <c:v>smile</c:v>
                </c:pt>
                <c:pt idx="1">
                  <c:v>beach</c:v>
                </c:pt>
                <c:pt idx="2">
                  <c:v>party</c:v>
                </c:pt>
                <c:pt idx="3">
                  <c:v>fun</c:v>
                </c:pt>
                <c:pt idx="4">
                  <c:v>concert</c:v>
                </c:pt>
                <c:pt idx="5">
                  <c:v>food</c:v>
                </c:pt>
                <c:pt idx="6">
                  <c:v>lol</c:v>
                </c:pt>
                <c:pt idx="7">
                  <c:v>hair</c:v>
                </c:pt>
                <c:pt idx="8">
                  <c:v>happy</c:v>
                </c:pt>
                <c:pt idx="9">
                  <c:v>beauty</c:v>
                </c:pt>
                <c:pt idx="10">
                  <c:v>dreamy</c:v>
                </c:pt>
                <c:pt idx="11">
                  <c:v>drunk</c:v>
                </c:pt>
                <c:pt idx="12">
                  <c:v>fashion</c:v>
                </c:pt>
                <c:pt idx="13">
                  <c:v>sunset</c:v>
                </c:pt>
                <c:pt idx="14">
                  <c:v>landscape</c:v>
                </c:pt>
                <c:pt idx="15">
                  <c:v>style</c:v>
                </c:pt>
                <c:pt idx="16">
                  <c:v>sunrise</c:v>
                </c:pt>
                <c:pt idx="17">
                  <c:v>photography</c:v>
                </c:pt>
                <c:pt idx="18">
                  <c:v>stunning</c:v>
                </c:pt>
                <c:pt idx="19">
                  <c:v>delicious</c:v>
                </c:pt>
                <c:pt idx="20">
                  <c:v>foodie</c:v>
                </c:pt>
              </c:strCache>
            </c:strRef>
          </c:cat>
          <c:val>
            <c:numRef>
              <c:f>'Further Analysis'!$BL$4:$BL$24</c:f>
              <c:numCache>
                <c:formatCode>General</c:formatCode>
                <c:ptCount val="21"/>
                <c:pt idx="0">
                  <c:v>59</c:v>
                </c:pt>
                <c:pt idx="1">
                  <c:v>42</c:v>
                </c:pt>
                <c:pt idx="2">
                  <c:v>39</c:v>
                </c:pt>
                <c:pt idx="3">
                  <c:v>38</c:v>
                </c:pt>
                <c:pt idx="4">
                  <c:v>24</c:v>
                </c:pt>
                <c:pt idx="5">
                  <c:v>24</c:v>
                </c:pt>
                <c:pt idx="6">
                  <c:v>24</c:v>
                </c:pt>
                <c:pt idx="7">
                  <c:v>23</c:v>
                </c:pt>
                <c:pt idx="8">
                  <c:v>22</c:v>
                </c:pt>
                <c:pt idx="9">
                  <c:v>20</c:v>
                </c:pt>
                <c:pt idx="10">
                  <c:v>20</c:v>
                </c:pt>
                <c:pt idx="11">
                  <c:v>19</c:v>
                </c:pt>
                <c:pt idx="12">
                  <c:v>19</c:v>
                </c:pt>
                <c:pt idx="13">
                  <c:v>19</c:v>
                </c:pt>
                <c:pt idx="14">
                  <c:v>17</c:v>
                </c:pt>
                <c:pt idx="15">
                  <c:v>17</c:v>
                </c:pt>
                <c:pt idx="16">
                  <c:v>17</c:v>
                </c:pt>
                <c:pt idx="17">
                  <c:v>16</c:v>
                </c:pt>
                <c:pt idx="18">
                  <c:v>16</c:v>
                </c:pt>
                <c:pt idx="19">
                  <c:v>15</c:v>
                </c:pt>
                <c:pt idx="20">
                  <c:v>11</c:v>
                </c:pt>
              </c:numCache>
            </c:numRef>
          </c:val>
          <c:extLst>
            <c:ext xmlns:c16="http://schemas.microsoft.com/office/drawing/2014/chart" uri="{C3380CC4-5D6E-409C-BE32-E72D297353CC}">
              <c16:uniqueId val="{00000000-8023-4A08-8591-3891ABC06EC4}"/>
            </c:ext>
          </c:extLst>
        </c:ser>
        <c:dLbls>
          <c:dLblPos val="outEnd"/>
          <c:showLegendKey val="0"/>
          <c:showVal val="1"/>
          <c:showCatName val="0"/>
          <c:showSerName val="0"/>
          <c:showPercent val="0"/>
          <c:showBubbleSize val="0"/>
        </c:dLbls>
        <c:gapWidth val="219"/>
        <c:overlap val="-27"/>
        <c:axId val="451949855"/>
        <c:axId val="451955615"/>
      </c:barChart>
      <c:catAx>
        <c:axId val="451949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55615"/>
        <c:crosses val="autoZero"/>
        <c:auto val="1"/>
        <c:lblAlgn val="ctr"/>
        <c:lblOffset val="100"/>
        <c:noMultiLvlLbl val="0"/>
      </c:catAx>
      <c:valAx>
        <c:axId val="4519556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Tag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9498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dirty="0" err="1"/>
              <a:t>Avg_Engagement_Rate</a:t>
            </a:r>
            <a:endParaRPr lang="en-US"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Sheet1!$C$53</c:f>
              <c:strCache>
                <c:ptCount val="1"/>
                <c:pt idx="0">
                  <c:v>avg_engagement_rate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Sheet1!$B$54:$B$63</c:f>
              <c:strCache>
                <c:ptCount val="10"/>
                <c:pt idx="0">
                  <c:v>Karley_Bosco</c:v>
                </c:pt>
                <c:pt idx="1">
                  <c:v>Kenneth64</c:v>
                </c:pt>
                <c:pt idx="2">
                  <c:v>Erick5</c:v>
                </c:pt>
                <c:pt idx="3">
                  <c:v>Kelsi26</c:v>
                </c:pt>
                <c:pt idx="4">
                  <c:v>Aiyana_Hoeger</c:v>
                </c:pt>
                <c:pt idx="5">
                  <c:v>Delpha.Kihn</c:v>
                </c:pt>
                <c:pt idx="6">
                  <c:v>Rafael.Hickle2</c:v>
                </c:pt>
                <c:pt idx="7">
                  <c:v>Damon35</c:v>
                </c:pt>
                <c:pt idx="8">
                  <c:v>Jaylan.Lakin</c:v>
                </c:pt>
                <c:pt idx="9">
                  <c:v>Peter.Stehr0</c:v>
                </c:pt>
              </c:strCache>
            </c:strRef>
          </c:cat>
          <c:val>
            <c:numRef>
              <c:f>Sheet1!$C$54:$C$63</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0-1E73-4F20-80A2-19AA92DAA2ED}"/>
            </c:ext>
          </c:extLst>
        </c:ser>
        <c:dLbls>
          <c:showLegendKey val="0"/>
          <c:showVal val="0"/>
          <c:showCatName val="0"/>
          <c:showSerName val="0"/>
          <c:showPercent val="0"/>
          <c:showBubbleSize val="0"/>
        </c:dLbls>
        <c:gapWidth val="100"/>
        <c:overlap val="-24"/>
        <c:axId val="1862364127"/>
        <c:axId val="1862365567"/>
      </c:barChart>
      <c:catAx>
        <c:axId val="186236412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5567"/>
        <c:crosses val="autoZero"/>
        <c:auto val="1"/>
        <c:lblAlgn val="ctr"/>
        <c:lblOffset val="100"/>
        <c:noMultiLvlLbl val="0"/>
      </c:catAx>
      <c:valAx>
        <c:axId val="1862365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2364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[Objective qus O2.csv]Objective qus O2!PivotTable5</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a:t>
            </a:r>
            <a:r>
              <a:rPr lang="en-US" dirty="0"/>
              <a:t>Inactive User vs Engagement Score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 qus O2'!$G$3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qus O2'!$F$4:$F$44</c:f>
              <c:strCache>
                <c:ptCount val="40"/>
                <c:pt idx="0">
                  <c:v>77</c:v>
                </c:pt>
                <c:pt idx="1">
                  <c:v>82</c:v>
                </c:pt>
                <c:pt idx="2">
                  <c:v>83</c:v>
                </c:pt>
                <c:pt idx="3">
                  <c:v>85</c:v>
                </c:pt>
                <c:pt idx="4">
                  <c:v>86</c:v>
                </c:pt>
                <c:pt idx="5">
                  <c:v>87</c:v>
                </c:pt>
                <c:pt idx="6">
                  <c:v>88</c:v>
                </c:pt>
                <c:pt idx="7">
                  <c:v>89</c:v>
                </c:pt>
                <c:pt idx="8">
                  <c:v>306</c:v>
                </c:pt>
                <c:pt idx="9">
                  <c:v>311</c:v>
                </c:pt>
                <c:pt idx="10">
                  <c:v>314</c:v>
                </c:pt>
                <c:pt idx="11">
                  <c:v>315</c:v>
                </c:pt>
                <c:pt idx="12">
                  <c:v>317</c:v>
                </c:pt>
                <c:pt idx="13">
                  <c:v>318</c:v>
                </c:pt>
                <c:pt idx="14">
                  <c:v>319</c:v>
                </c:pt>
                <c:pt idx="15">
                  <c:v>320</c:v>
                </c:pt>
                <c:pt idx="16">
                  <c:v>321</c:v>
                </c:pt>
                <c:pt idx="17">
                  <c:v>322</c:v>
                </c:pt>
                <c:pt idx="18">
                  <c:v>323</c:v>
                </c:pt>
                <c:pt idx="19">
                  <c:v>324</c:v>
                </c:pt>
                <c:pt idx="20">
                  <c:v>325</c:v>
                </c:pt>
                <c:pt idx="21">
                  <c:v>326</c:v>
                </c:pt>
                <c:pt idx="22">
                  <c:v>327</c:v>
                </c:pt>
                <c:pt idx="23">
                  <c:v>328</c:v>
                </c:pt>
                <c:pt idx="24">
                  <c:v>329</c:v>
                </c:pt>
                <c:pt idx="25">
                  <c:v>330</c:v>
                </c:pt>
                <c:pt idx="26">
                  <c:v>331</c:v>
                </c:pt>
                <c:pt idx="27">
                  <c:v>332</c:v>
                </c:pt>
                <c:pt idx="28">
                  <c:v>333</c:v>
                </c:pt>
                <c:pt idx="29">
                  <c:v>334</c:v>
                </c:pt>
                <c:pt idx="30">
                  <c:v>335</c:v>
                </c:pt>
                <c:pt idx="31">
                  <c:v>336</c:v>
                </c:pt>
                <c:pt idx="32">
                  <c:v>338</c:v>
                </c:pt>
                <c:pt idx="33">
                  <c:v>339</c:v>
                </c:pt>
                <c:pt idx="34">
                  <c:v>340</c:v>
                </c:pt>
                <c:pt idx="35">
                  <c:v>342</c:v>
                </c:pt>
                <c:pt idx="36">
                  <c:v>343</c:v>
                </c:pt>
                <c:pt idx="37">
                  <c:v>345</c:v>
                </c:pt>
                <c:pt idx="38">
                  <c:v>351</c:v>
                </c:pt>
                <c:pt idx="39">
                  <c:v>689</c:v>
                </c:pt>
              </c:strCache>
            </c:strRef>
          </c:cat>
          <c:val>
            <c:numRef>
              <c:f>'Objective qus O2'!$G$4:$G$44</c:f>
              <c:numCache>
                <c:formatCode>General</c:formatCode>
                <c:ptCount val="40"/>
                <c:pt idx="0">
                  <c:v>13</c:v>
                </c:pt>
                <c:pt idx="1">
                  <c:v>3</c:v>
                </c:pt>
                <c:pt idx="2">
                  <c:v>1</c:v>
                </c:pt>
                <c:pt idx="3">
                  <c:v>2</c:v>
                </c:pt>
                <c:pt idx="4">
                  <c:v>1</c:v>
                </c:pt>
                <c:pt idx="5">
                  <c:v>1</c:v>
                </c:pt>
                <c:pt idx="6">
                  <c:v>1</c:v>
                </c:pt>
                <c:pt idx="7">
                  <c:v>1</c:v>
                </c:pt>
                <c:pt idx="8">
                  <c:v>1</c:v>
                </c:pt>
                <c:pt idx="9">
                  <c:v>1</c:v>
                </c:pt>
                <c:pt idx="10">
                  <c:v>1</c:v>
                </c:pt>
                <c:pt idx="11">
                  <c:v>3</c:v>
                </c:pt>
                <c:pt idx="12">
                  <c:v>1</c:v>
                </c:pt>
                <c:pt idx="13">
                  <c:v>2</c:v>
                </c:pt>
                <c:pt idx="14">
                  <c:v>3</c:v>
                </c:pt>
                <c:pt idx="15">
                  <c:v>3</c:v>
                </c:pt>
                <c:pt idx="16">
                  <c:v>2</c:v>
                </c:pt>
                <c:pt idx="17">
                  <c:v>1</c:v>
                </c:pt>
                <c:pt idx="18">
                  <c:v>4</c:v>
                </c:pt>
                <c:pt idx="19">
                  <c:v>3</c:v>
                </c:pt>
                <c:pt idx="20">
                  <c:v>4</c:v>
                </c:pt>
                <c:pt idx="21">
                  <c:v>1</c:v>
                </c:pt>
                <c:pt idx="22">
                  <c:v>1</c:v>
                </c:pt>
                <c:pt idx="23">
                  <c:v>5</c:v>
                </c:pt>
                <c:pt idx="24">
                  <c:v>3</c:v>
                </c:pt>
                <c:pt idx="25">
                  <c:v>3</c:v>
                </c:pt>
                <c:pt idx="26">
                  <c:v>3</c:v>
                </c:pt>
                <c:pt idx="27">
                  <c:v>1</c:v>
                </c:pt>
                <c:pt idx="28">
                  <c:v>1</c:v>
                </c:pt>
                <c:pt idx="29">
                  <c:v>2</c:v>
                </c:pt>
                <c:pt idx="30">
                  <c:v>3</c:v>
                </c:pt>
                <c:pt idx="31">
                  <c:v>2</c:v>
                </c:pt>
                <c:pt idx="32">
                  <c:v>1</c:v>
                </c:pt>
                <c:pt idx="33">
                  <c:v>2</c:v>
                </c:pt>
                <c:pt idx="34">
                  <c:v>2</c:v>
                </c:pt>
                <c:pt idx="35">
                  <c:v>2</c:v>
                </c:pt>
                <c:pt idx="36">
                  <c:v>1</c:v>
                </c:pt>
                <c:pt idx="37">
                  <c:v>1</c:v>
                </c:pt>
                <c:pt idx="38">
                  <c:v>1</c:v>
                </c:pt>
                <c:pt idx="39">
                  <c:v>13</c:v>
                </c:pt>
              </c:numCache>
            </c:numRef>
          </c:val>
          <c:smooth val="0"/>
          <c:extLst>
            <c:ext xmlns:c16="http://schemas.microsoft.com/office/drawing/2014/chart" uri="{C3380CC4-5D6E-409C-BE32-E72D297353CC}">
              <c16:uniqueId val="{00000000-F265-4A59-8DA4-1309643AC584}"/>
            </c:ext>
          </c:extLst>
        </c:ser>
        <c:dLbls>
          <c:dLblPos val="t"/>
          <c:showLegendKey val="0"/>
          <c:showVal val="1"/>
          <c:showCatName val="0"/>
          <c:showSerName val="0"/>
          <c:showPercent val="0"/>
          <c:showBubbleSize val="0"/>
        </c:dLbls>
        <c:smooth val="0"/>
        <c:axId val="87063855"/>
        <c:axId val="87064335"/>
      </c:lineChart>
      <c:catAx>
        <c:axId val="870638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Engagement Score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4335"/>
        <c:crosses val="autoZero"/>
        <c:auto val="1"/>
        <c:lblAlgn val="ctr"/>
        <c:lblOffset val="100"/>
        <c:noMultiLvlLbl val="0"/>
      </c:catAx>
      <c:valAx>
        <c:axId val="8706433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dirty="0"/>
                  <a:t>Num of User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385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1">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28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92044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35196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A8B04-DCBB-45B6-B6AD-46222E14A69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330277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A8B04-DCBB-45B6-B6AD-46222E14A696}"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E1433B-8E35-48B0-BF9E-F87BC378A749}"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75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A8B04-DCBB-45B6-B6AD-46222E14A696}"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685830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A8B04-DCBB-45B6-B6AD-46222E14A696}" type="datetimeFigureOut">
              <a:rPr lang="en-IN" smtClean="0"/>
              <a:t>20-07-2025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93585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A8B04-DCBB-45B6-B6AD-46222E14A696}" type="datetimeFigureOut">
              <a:rPr lang="en-IN" smtClean="0"/>
              <a:t>20-07-2025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905832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A8B04-DCBB-45B6-B6AD-46222E14A696}" type="datetimeFigureOut">
              <a:rPr lang="en-IN" smtClean="0"/>
              <a:t>20-07-2025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31319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A8B04-DCBB-45B6-B6AD-46222E14A696}" type="datetimeFigureOut">
              <a:rPr lang="en-IN" smtClean="0"/>
              <a:t>20-07-2025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E1433B-8E35-48B0-BF9E-F87BC378A749}" type="slidenum">
              <a:rPr lang="en-IN" smtClean="0"/>
              <a:t>‹#›</a:t>
            </a:fld>
            <a:endParaRPr lang="en-IN"/>
          </a:p>
        </p:txBody>
      </p:sp>
    </p:spTree>
    <p:extLst>
      <p:ext uri="{BB962C8B-B14F-4D97-AF65-F5344CB8AC3E}">
        <p14:creationId xmlns:p14="http://schemas.microsoft.com/office/powerpoint/2010/main" val="85338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A8B04-DCBB-45B6-B6AD-46222E14A696}"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E1433B-8E35-48B0-BF9E-F87BC378A749}" type="slidenum">
              <a:rPr lang="en-IN" smtClean="0"/>
              <a:t>‹#›</a:t>
            </a:fld>
            <a:endParaRPr lang="en-IN"/>
          </a:p>
        </p:txBody>
      </p:sp>
    </p:spTree>
    <p:extLst>
      <p:ext uri="{BB962C8B-B14F-4D97-AF65-F5344CB8AC3E}">
        <p14:creationId xmlns:p14="http://schemas.microsoft.com/office/powerpoint/2010/main" val="122017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A8B04-DCBB-45B6-B6AD-46222E14A696}" type="datetimeFigureOut">
              <a:rPr lang="en-IN" smtClean="0"/>
              <a:t>20-07-2025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E1433B-8E35-48B0-BF9E-F87BC378A749}"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34418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A32F86-1116-2088-EFC3-1F0D6107DD14}"/>
              </a:ext>
            </a:extLst>
          </p:cNvPr>
          <p:cNvPicPr>
            <a:picLocks noChangeAspect="1"/>
          </p:cNvPicPr>
          <p:nvPr/>
        </p:nvPicPr>
        <p:blipFill>
          <a:blip r:embed="rId2"/>
          <a:stretch>
            <a:fillRect/>
          </a:stretch>
        </p:blipFill>
        <p:spPr>
          <a:xfrm>
            <a:off x="1788122" y="1636531"/>
            <a:ext cx="6392852" cy="2249669"/>
          </a:xfrm>
          <a:prstGeom prst="rect">
            <a:avLst/>
          </a:prstGeom>
        </p:spPr>
      </p:pic>
      <p:sp>
        <p:nvSpPr>
          <p:cNvPr id="3" name="Subtitle 2">
            <a:extLst>
              <a:ext uri="{FF2B5EF4-FFF2-40B4-BE49-F238E27FC236}">
                <a16:creationId xmlns:a16="http://schemas.microsoft.com/office/drawing/2014/main" id="{B7D3A650-B009-9B60-56F6-4B7D3A16EEDB}"/>
              </a:ext>
            </a:extLst>
          </p:cNvPr>
          <p:cNvSpPr>
            <a:spLocks noGrp="1"/>
          </p:cNvSpPr>
          <p:nvPr>
            <p:ph type="subTitle" idx="4294967295"/>
          </p:nvPr>
        </p:nvSpPr>
        <p:spPr>
          <a:xfrm>
            <a:off x="1263650" y="765175"/>
            <a:ext cx="10928350" cy="5478463"/>
          </a:xfrm>
        </p:spPr>
        <p:txBody>
          <a:bodyPr>
            <a:normAutofit/>
          </a:bodyPr>
          <a:lstStyle/>
          <a:p>
            <a:r>
              <a:rPr lang="en-IN" sz="3000" b="1" dirty="0">
                <a:solidFill>
                  <a:schemeClr val="tx1">
                    <a:lumMod val="85000"/>
                    <a:lumOff val="15000"/>
                  </a:schemeClr>
                </a:solidFill>
                <a:latin typeface="Arial Black" panose="020B0A04020102020204" pitchFamily="34" charset="0"/>
              </a:rPr>
              <a:t>Social Media Analysis </a:t>
            </a: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3000" b="1" dirty="0">
              <a:latin typeface="Arial Black" panose="020B0A04020102020204" pitchFamily="34" charset="0"/>
            </a:endParaRPr>
          </a:p>
          <a:p>
            <a:endParaRPr lang="en-IN" sz="2500" b="1" dirty="0">
              <a:latin typeface="Arial Black" panose="020B0A04020102020204" pitchFamily="34" charset="0"/>
            </a:endParaRPr>
          </a:p>
          <a:p>
            <a:endParaRPr lang="en-IN" sz="2500" b="1" dirty="0">
              <a:latin typeface="Arial Black" panose="020B0A04020102020204" pitchFamily="34" charset="0"/>
            </a:endParaRPr>
          </a:p>
          <a:p>
            <a:r>
              <a:rPr lang="en-IN" b="1" dirty="0">
                <a:solidFill>
                  <a:schemeClr val="tx1">
                    <a:lumMod val="85000"/>
                    <a:lumOff val="15000"/>
                  </a:schemeClr>
                </a:solidFill>
                <a:latin typeface="Arial Black" panose="020B0A04020102020204" pitchFamily="34" charset="0"/>
              </a:rPr>
              <a:t>BY -</a:t>
            </a:r>
          </a:p>
          <a:p>
            <a:r>
              <a:rPr lang="en-IN" b="1" dirty="0">
                <a:solidFill>
                  <a:schemeClr val="tx1">
                    <a:lumMod val="85000"/>
                    <a:lumOff val="15000"/>
                  </a:schemeClr>
                </a:solidFill>
                <a:latin typeface="Arial Black" panose="020B0A04020102020204" pitchFamily="34" charset="0"/>
              </a:rPr>
              <a:t>LAKSHMI KANTHA S </a:t>
            </a:r>
          </a:p>
        </p:txBody>
      </p:sp>
      <p:pic>
        <p:nvPicPr>
          <p:cNvPr id="7" name="Picture 6">
            <a:extLst>
              <a:ext uri="{FF2B5EF4-FFF2-40B4-BE49-F238E27FC236}">
                <a16:creationId xmlns:a16="http://schemas.microsoft.com/office/drawing/2014/main" id="{9CBEC90A-4D75-CDBD-B834-6A611C028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2808" y="3614001"/>
            <a:ext cx="3094326" cy="3094326"/>
          </a:xfrm>
          <a:prstGeom prst="rect">
            <a:avLst/>
          </a:prstGeom>
        </p:spPr>
      </p:pic>
      <p:pic>
        <p:nvPicPr>
          <p:cNvPr id="9" name="Picture 8">
            <a:extLst>
              <a:ext uri="{FF2B5EF4-FFF2-40B4-BE49-F238E27FC236}">
                <a16:creationId xmlns:a16="http://schemas.microsoft.com/office/drawing/2014/main" id="{3896D3E0-FA8E-3FE1-39D5-53E87294D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84884" y="149673"/>
            <a:ext cx="2762250" cy="1657350"/>
          </a:xfrm>
          <a:prstGeom prst="rect">
            <a:avLst/>
          </a:prstGeom>
        </p:spPr>
      </p:pic>
    </p:spTree>
    <p:extLst>
      <p:ext uri="{BB962C8B-B14F-4D97-AF65-F5344CB8AC3E}">
        <p14:creationId xmlns:p14="http://schemas.microsoft.com/office/powerpoint/2010/main" val="1811160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F8E77-77C8-C342-CD22-561949DD15FC}"/>
              </a:ext>
            </a:extLst>
          </p:cNvPr>
          <p:cNvSpPr>
            <a:spLocks noGrp="1"/>
          </p:cNvSpPr>
          <p:nvPr>
            <p:ph type="title" idx="4294967295"/>
          </p:nvPr>
        </p:nvSpPr>
        <p:spPr>
          <a:xfrm>
            <a:off x="3261631" y="0"/>
            <a:ext cx="5668737" cy="773566"/>
          </a:xfrm>
        </p:spPr>
        <p:txBody>
          <a:bodyPr>
            <a:noAutofit/>
          </a:bodyPr>
          <a:lstStyle/>
          <a:p>
            <a:pPr algn="ctr"/>
            <a:r>
              <a:rPr lang="en-IN" dirty="0">
                <a:latin typeface="Arial" panose="020B0604020202020204" pitchFamily="34" charset="0"/>
                <a:cs typeface="Arial" panose="020B0604020202020204" pitchFamily="34" charset="0"/>
              </a:rPr>
              <a:t>User Activity(Likes)</a:t>
            </a:r>
          </a:p>
        </p:txBody>
      </p:sp>
      <p:graphicFrame>
        <p:nvGraphicFramePr>
          <p:cNvPr id="4" name="Chart 3">
            <a:extLst>
              <a:ext uri="{FF2B5EF4-FFF2-40B4-BE49-F238E27FC236}">
                <a16:creationId xmlns:a16="http://schemas.microsoft.com/office/drawing/2014/main" id="{166AD5B0-28E0-D749-FFFA-00F3C1DE4C93}"/>
              </a:ext>
            </a:extLst>
          </p:cNvPr>
          <p:cNvGraphicFramePr>
            <a:graphicFrameLocks/>
          </p:cNvGraphicFramePr>
          <p:nvPr>
            <p:extLst>
              <p:ext uri="{D42A27DB-BD31-4B8C-83A1-F6EECF244321}">
                <p14:modId xmlns:p14="http://schemas.microsoft.com/office/powerpoint/2010/main" val="1248934792"/>
              </p:ext>
            </p:extLst>
          </p:nvPr>
        </p:nvGraphicFramePr>
        <p:xfrm>
          <a:off x="543169" y="1477736"/>
          <a:ext cx="5001848" cy="391885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BF1A14D-62E1-6D10-A00B-590E2BA51C1D}"/>
              </a:ext>
            </a:extLst>
          </p:cNvPr>
          <p:cNvSpPr txBox="1"/>
          <p:nvPr/>
        </p:nvSpPr>
        <p:spPr>
          <a:xfrm>
            <a:off x="5732796" y="1608086"/>
            <a:ext cx="6103814" cy="2862322"/>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chart displays the number of likes for each user.</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Thirteen users have received 257 likes, the highest number of likes among all users.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majority of users have fewer than 100 likes.</a:t>
            </a:r>
          </a:p>
          <a:p>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Additionally, 23 users have not received any likes out of the total 100 users.</a:t>
            </a:r>
          </a:p>
        </p:txBody>
      </p:sp>
    </p:spTree>
    <p:extLst>
      <p:ext uri="{BB962C8B-B14F-4D97-AF65-F5344CB8AC3E}">
        <p14:creationId xmlns:p14="http://schemas.microsoft.com/office/powerpoint/2010/main" val="2726481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AF10B6-CDF8-D84F-AB85-2A41BB30E095}"/>
              </a:ext>
            </a:extLst>
          </p:cNvPr>
          <p:cNvSpPr txBox="1"/>
          <p:nvPr/>
        </p:nvSpPr>
        <p:spPr>
          <a:xfrm>
            <a:off x="6305900" y="1157573"/>
            <a:ext cx="5333999" cy="4524315"/>
          </a:xfrm>
          <a:prstGeom prst="rect">
            <a:avLst/>
          </a:prstGeom>
          <a:noFill/>
        </p:spPr>
        <p:txBody>
          <a:bodyPr wrap="square">
            <a:spAutoFit/>
          </a:bodyPr>
          <a:lstStyle/>
          <a:p>
            <a:endParaRPr lang="en-US" dirty="0"/>
          </a:p>
          <a:p>
            <a:endParaRPr lang="en-US" dirty="0"/>
          </a:p>
          <a:p>
            <a:pPr marL="285750" indent="-285750">
              <a:buFont typeface="Wingdings" panose="05000000000000000000" pitchFamily="2" charset="2"/>
              <a:buChar char="§"/>
            </a:pPr>
            <a:r>
              <a:rPr lang="en-US" b="1" dirty="0"/>
              <a:t>Top Commenters:</a:t>
            </a:r>
            <a:r>
              <a:rPr lang="en-US" dirty="0"/>
              <a:t> Thirteen users have made 257 comments, the highest number recorded by any user.</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Comment Distribution:</a:t>
            </a:r>
            <a:r>
              <a:rPr lang="en-US" dirty="0"/>
              <a:t> The majority of users have made fewer than 90 comments, showing a lower level of interaction.</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Inactive Users:</a:t>
            </a:r>
            <a:r>
              <a:rPr lang="en-US" dirty="0"/>
              <a:t> Out of 100 users, 23 have not made any comments, contributing to lower engagement.</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Engagement Impact:</a:t>
            </a:r>
            <a:r>
              <a:rPr lang="en-US" dirty="0"/>
              <a:t> These figures highlight how comment activity significantly influences the overall engagement rate.</a:t>
            </a:r>
          </a:p>
        </p:txBody>
      </p:sp>
      <p:graphicFrame>
        <p:nvGraphicFramePr>
          <p:cNvPr id="2" name="Chart 1">
            <a:extLst>
              <a:ext uri="{FF2B5EF4-FFF2-40B4-BE49-F238E27FC236}">
                <a16:creationId xmlns:a16="http://schemas.microsoft.com/office/drawing/2014/main" id="{232631C7-4CD6-9045-E8EB-AF05C2EE944B}"/>
              </a:ext>
            </a:extLst>
          </p:cNvPr>
          <p:cNvGraphicFramePr>
            <a:graphicFrameLocks/>
          </p:cNvGraphicFramePr>
          <p:nvPr>
            <p:extLst>
              <p:ext uri="{D42A27DB-BD31-4B8C-83A1-F6EECF244321}">
                <p14:modId xmlns:p14="http://schemas.microsoft.com/office/powerpoint/2010/main" val="1197498611"/>
              </p:ext>
            </p:extLst>
          </p:nvPr>
        </p:nvGraphicFramePr>
        <p:xfrm>
          <a:off x="552101" y="1665103"/>
          <a:ext cx="5333999" cy="393573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4D7AF1B-B54C-3066-0684-C4E1874ACDEF}"/>
              </a:ext>
            </a:extLst>
          </p:cNvPr>
          <p:cNvSpPr txBox="1"/>
          <p:nvPr/>
        </p:nvSpPr>
        <p:spPr>
          <a:xfrm>
            <a:off x="2350964" y="122464"/>
            <a:ext cx="7070271"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User Activity (Comments)</a:t>
            </a:r>
          </a:p>
        </p:txBody>
      </p:sp>
      <p:sp>
        <p:nvSpPr>
          <p:cNvPr id="8" name="TextBox 7">
            <a:extLst>
              <a:ext uri="{FF2B5EF4-FFF2-40B4-BE49-F238E27FC236}">
                <a16:creationId xmlns:a16="http://schemas.microsoft.com/office/drawing/2014/main" id="{630B3800-F4D6-45AC-7D3B-ED4A92512E18}"/>
              </a:ext>
            </a:extLst>
          </p:cNvPr>
          <p:cNvSpPr txBox="1"/>
          <p:nvPr/>
        </p:nvSpPr>
        <p:spPr>
          <a:xfrm>
            <a:off x="1837830" y="1665103"/>
            <a:ext cx="283878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User Activity (Comments)</a:t>
            </a:r>
          </a:p>
        </p:txBody>
      </p:sp>
    </p:spTree>
    <p:extLst>
      <p:ext uri="{BB962C8B-B14F-4D97-AF65-F5344CB8AC3E}">
        <p14:creationId xmlns:p14="http://schemas.microsoft.com/office/powerpoint/2010/main" val="112696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ADEDDFE-F8EB-E8D9-4F62-9B3058456415}"/>
              </a:ext>
            </a:extLst>
          </p:cNvPr>
          <p:cNvGraphicFramePr>
            <a:graphicFrameLocks/>
          </p:cNvGraphicFramePr>
          <p:nvPr>
            <p:extLst>
              <p:ext uri="{D42A27DB-BD31-4B8C-83A1-F6EECF244321}">
                <p14:modId xmlns:p14="http://schemas.microsoft.com/office/powerpoint/2010/main" val="3912388248"/>
              </p:ext>
            </p:extLst>
          </p:nvPr>
        </p:nvGraphicFramePr>
        <p:xfrm>
          <a:off x="410307" y="1690076"/>
          <a:ext cx="5396523" cy="361656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DE0E9930-4C93-5BFC-70D8-7D967867E9A6}"/>
              </a:ext>
            </a:extLst>
          </p:cNvPr>
          <p:cNvSpPr txBox="1"/>
          <p:nvPr/>
        </p:nvSpPr>
        <p:spPr>
          <a:xfrm>
            <a:off x="5719281" y="1468141"/>
            <a:ext cx="5541527" cy="4247317"/>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Posting Activity: Out of 100 users, only 74 have posted photos. The majority (18 users) have made just one post, while only 7 users have posted more than five photos.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User Engagement Trend: As the number of posts increases, the number of users decreases significantly, indicating that most users are minimally active.</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Top-Performing Hashtags: The hashtags with the highest engagement rates include #beauty, #delicious, #foodie, #dreamy, #food, #photography, #smile, #stunning, #sunset, and #beach</a:t>
            </a:r>
          </a:p>
        </p:txBody>
      </p:sp>
      <p:sp>
        <p:nvSpPr>
          <p:cNvPr id="3" name="TextBox 2">
            <a:extLst>
              <a:ext uri="{FF2B5EF4-FFF2-40B4-BE49-F238E27FC236}">
                <a16:creationId xmlns:a16="http://schemas.microsoft.com/office/drawing/2014/main" id="{08B10931-D88E-50CF-60C3-CF57A6114008}"/>
              </a:ext>
            </a:extLst>
          </p:cNvPr>
          <p:cNvSpPr txBox="1"/>
          <p:nvPr/>
        </p:nvSpPr>
        <p:spPr>
          <a:xfrm>
            <a:off x="2759511" y="0"/>
            <a:ext cx="6094638"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User Activity (Photos)</a:t>
            </a:r>
          </a:p>
        </p:txBody>
      </p:sp>
    </p:spTree>
    <p:extLst>
      <p:ext uri="{BB962C8B-B14F-4D97-AF65-F5344CB8AC3E}">
        <p14:creationId xmlns:p14="http://schemas.microsoft.com/office/powerpoint/2010/main" val="111798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F9BC0B-8299-E7B8-DD26-30979D15E5B0}"/>
              </a:ext>
            </a:extLst>
          </p:cNvPr>
          <p:cNvSpPr txBox="1"/>
          <p:nvPr/>
        </p:nvSpPr>
        <p:spPr>
          <a:xfrm>
            <a:off x="2671471" y="136187"/>
            <a:ext cx="6849058" cy="769441"/>
          </a:xfrm>
          <a:prstGeom prst="rect">
            <a:avLst/>
          </a:prstGeom>
          <a:noFill/>
        </p:spPr>
        <p:txBody>
          <a:bodyPr wrap="square">
            <a:spAutoFit/>
          </a:bodyPr>
          <a:lstStyle/>
          <a:p>
            <a:r>
              <a:rPr lang="en-US" sz="4400" dirty="0"/>
              <a:t>Top Tags by </a:t>
            </a:r>
            <a:r>
              <a:rPr lang="en-US" sz="4400" dirty="0">
                <a:latin typeface="Arial" panose="020B0604020202020204" pitchFamily="34" charset="0"/>
                <a:cs typeface="Arial" panose="020B0604020202020204" pitchFamily="34" charset="0"/>
              </a:rPr>
              <a:t>Average</a:t>
            </a:r>
            <a:r>
              <a:rPr lang="en-US" sz="4400" dirty="0"/>
              <a:t> Likes</a:t>
            </a:r>
            <a:r>
              <a:rPr lang="en-IN" sz="4400" dirty="0">
                <a:latin typeface="Arial" panose="020B0604020202020204" pitchFamily="34" charset="0"/>
                <a:cs typeface="Arial" panose="020B0604020202020204" pitchFamily="34" charset="0"/>
              </a:rPr>
              <a:t> </a:t>
            </a:r>
          </a:p>
        </p:txBody>
      </p:sp>
      <p:graphicFrame>
        <p:nvGraphicFramePr>
          <p:cNvPr id="5" name="Chart 4">
            <a:extLst>
              <a:ext uri="{FF2B5EF4-FFF2-40B4-BE49-F238E27FC236}">
                <a16:creationId xmlns:a16="http://schemas.microsoft.com/office/drawing/2014/main" id="{37368C1E-CEB8-24FB-5F81-DC7AC744FB22}"/>
              </a:ext>
            </a:extLst>
          </p:cNvPr>
          <p:cNvGraphicFramePr/>
          <p:nvPr>
            <p:extLst>
              <p:ext uri="{D42A27DB-BD31-4B8C-83A1-F6EECF244321}">
                <p14:modId xmlns:p14="http://schemas.microsoft.com/office/powerpoint/2010/main" val="3730761115"/>
              </p:ext>
            </p:extLst>
          </p:nvPr>
        </p:nvGraphicFramePr>
        <p:xfrm>
          <a:off x="76929" y="1425102"/>
          <a:ext cx="6411419" cy="355546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8DF38CD-BEAF-7A7F-97E9-CCB90CB72DB3}"/>
              </a:ext>
            </a:extLst>
          </p:cNvPr>
          <p:cNvSpPr txBox="1"/>
          <p:nvPr/>
        </p:nvSpPr>
        <p:spPr>
          <a:xfrm>
            <a:off x="6741267" y="1633171"/>
            <a:ext cx="5165389" cy="3139321"/>
          </a:xfrm>
          <a:prstGeom prst="rect">
            <a:avLst/>
          </a:prstGeom>
          <a:noFill/>
        </p:spPr>
        <p:txBody>
          <a:bodyPr wrap="square">
            <a:spAutoFit/>
          </a:bodyPr>
          <a:lstStyle/>
          <a:p>
            <a:pPr marL="285750" indent="-285750">
              <a:buFont typeface="Wingdings" panose="05000000000000000000" pitchFamily="2" charset="2"/>
              <a:buChar char="§"/>
            </a:pPr>
            <a:r>
              <a:rPr lang="en-US" dirty="0"/>
              <a:t>Calculating Likes Per Tag: The query determines the total likes for each photo and then calculates the average number of likes across all photos associated with each tag.</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Grouping and Sorting: The results are grouped by tag name and sorted in descending order based on the average number of </a:t>
            </a:r>
            <a:r>
              <a:rPr lang="en-US" dirty="0" err="1"/>
              <a:t>likes.Top</a:t>
            </a:r>
            <a:r>
              <a:rPr lang="en-US" dirty="0"/>
              <a:t> </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Tags Selection: The top 10 tags with the highest average likes are selected and displayed.</a:t>
            </a:r>
            <a:endParaRPr lang="en-IN" dirty="0"/>
          </a:p>
        </p:txBody>
      </p:sp>
    </p:spTree>
    <p:extLst>
      <p:ext uri="{BB962C8B-B14F-4D97-AF65-F5344CB8AC3E}">
        <p14:creationId xmlns:p14="http://schemas.microsoft.com/office/powerpoint/2010/main" val="2238643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368E0AD-2AE0-19B0-5DB9-FA6344895404}"/>
              </a:ext>
            </a:extLst>
          </p:cNvPr>
          <p:cNvGraphicFramePr>
            <a:graphicFrameLocks/>
          </p:cNvGraphicFramePr>
          <p:nvPr>
            <p:extLst>
              <p:ext uri="{D42A27DB-BD31-4B8C-83A1-F6EECF244321}">
                <p14:modId xmlns:p14="http://schemas.microsoft.com/office/powerpoint/2010/main" val="3259039316"/>
              </p:ext>
            </p:extLst>
          </p:nvPr>
        </p:nvGraphicFramePr>
        <p:xfrm>
          <a:off x="543951" y="1854541"/>
          <a:ext cx="4637648" cy="29128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62BF271-14C2-14A7-E193-790DFD11FE8E}"/>
              </a:ext>
            </a:extLst>
          </p:cNvPr>
          <p:cNvSpPr txBox="1"/>
          <p:nvPr/>
        </p:nvSpPr>
        <p:spPr>
          <a:xfrm>
            <a:off x="5436825" y="1325803"/>
            <a:ext cx="6542202" cy="3970318"/>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Engagement Rate Calculation: The engagement rate is determined by summing the number of likes and comments for each user.</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Top Engaged Users: </a:t>
            </a:r>
            <a:r>
              <a:rPr lang="en-US" dirty="0" err="1">
                <a:latin typeface="Arial" panose="020B0604020202020204" pitchFamily="34" charset="0"/>
                <a:cs typeface="Arial" panose="020B0604020202020204" pitchFamily="34" charset="0"/>
              </a:rPr>
              <a:t>Karley_Bosco</a:t>
            </a:r>
            <a:r>
              <a:rPr lang="en-US" dirty="0">
                <a:latin typeface="Arial" panose="020B0604020202020204" pitchFamily="34" charset="0"/>
                <a:cs typeface="Arial" panose="020B0604020202020204" pitchFamily="34" charset="0"/>
              </a:rPr>
              <a:t> leads with the highest average engagement rate of 166, followed by Kenneth64 (158) and Erick5 (157). Other notable users include Kelsi26 (156), </a:t>
            </a:r>
            <a:r>
              <a:rPr lang="en-US" dirty="0" err="1">
                <a:latin typeface="Arial" panose="020B0604020202020204" pitchFamily="34" charset="0"/>
                <a:cs typeface="Arial" panose="020B0604020202020204" pitchFamily="34" charset="0"/>
              </a:rPr>
              <a:t>Aiyana_Hoeger</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Delpha.Kihn</a:t>
            </a:r>
            <a:r>
              <a:rPr lang="en-US" dirty="0">
                <a:latin typeface="Arial" panose="020B0604020202020204" pitchFamily="34" charset="0"/>
                <a:cs typeface="Arial" panose="020B0604020202020204" pitchFamily="34" charset="0"/>
              </a:rPr>
              <a:t> (154), and Rafael.Hickle2 (153).</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Overall Engagement Insights: Most users have an average engagement rate below this range, highlighting the need to enhance user experience to drive higher engagement.</a:t>
            </a:r>
          </a:p>
        </p:txBody>
      </p:sp>
      <p:sp>
        <p:nvSpPr>
          <p:cNvPr id="2" name="TextBox 1">
            <a:extLst>
              <a:ext uri="{FF2B5EF4-FFF2-40B4-BE49-F238E27FC236}">
                <a16:creationId xmlns:a16="http://schemas.microsoft.com/office/drawing/2014/main" id="{C1224D9B-422A-5B9A-89BE-3FAE6D299E09}"/>
              </a:ext>
            </a:extLst>
          </p:cNvPr>
          <p:cNvSpPr txBox="1"/>
          <p:nvPr/>
        </p:nvSpPr>
        <p:spPr>
          <a:xfrm>
            <a:off x="2410838" y="0"/>
            <a:ext cx="7370323" cy="830997"/>
          </a:xfrm>
          <a:prstGeom prst="rect">
            <a:avLst/>
          </a:prstGeom>
          <a:noFill/>
        </p:spPr>
        <p:txBody>
          <a:bodyPr wrap="square" rtlCol="0">
            <a:spAutoFit/>
          </a:bodyPr>
          <a:lstStyle/>
          <a:p>
            <a:r>
              <a:rPr lang="en-IN" sz="4800" dirty="0">
                <a:latin typeface="Arial" panose="020B0604020202020204" pitchFamily="34" charset="0"/>
                <a:cs typeface="Arial" panose="020B0604020202020204" pitchFamily="34" charset="0"/>
              </a:rPr>
              <a:t>Engagement Rate (Top10)</a:t>
            </a:r>
          </a:p>
        </p:txBody>
      </p:sp>
    </p:spTree>
    <p:extLst>
      <p:ext uri="{BB962C8B-B14F-4D97-AF65-F5344CB8AC3E}">
        <p14:creationId xmlns:p14="http://schemas.microsoft.com/office/powerpoint/2010/main" val="407836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098E2D6-F304-4372-25D0-391AEF47FCE2}"/>
              </a:ext>
            </a:extLst>
          </p:cNvPr>
          <p:cNvGraphicFramePr>
            <a:graphicFrameLocks/>
          </p:cNvGraphicFramePr>
          <p:nvPr>
            <p:extLst>
              <p:ext uri="{D42A27DB-BD31-4B8C-83A1-F6EECF244321}">
                <p14:modId xmlns:p14="http://schemas.microsoft.com/office/powerpoint/2010/main" val="62063831"/>
              </p:ext>
            </p:extLst>
          </p:nvPr>
        </p:nvGraphicFramePr>
        <p:xfrm>
          <a:off x="480767" y="759712"/>
          <a:ext cx="11001080" cy="266928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D2341F3-CDB7-B497-3DB8-AECFE31C7DDD}"/>
              </a:ext>
            </a:extLst>
          </p:cNvPr>
          <p:cNvSpPr txBox="1"/>
          <p:nvPr/>
        </p:nvSpPr>
        <p:spPr>
          <a:xfrm>
            <a:off x="865413" y="3322864"/>
            <a:ext cx="10450287" cy="255454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dataset provides scores for inactive users, along with the count of users corresponding to each score.</a:t>
            </a:r>
          </a:p>
          <a:p>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Identifying Low Engagement Users: The query analyzes user activity metrics, including photos posted, comments made, likes given, followers, and following, to calculate an overall engagement score.</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Ranking by Engagement Score: Users are ranked in ascending order, with the lowest engagement score receiving the highest rank (rank 1).</a:t>
            </a:r>
          </a:p>
          <a:p>
            <a:pPr marL="285750" indent="-285750">
              <a:buFont typeface="Wingdings" panose="05000000000000000000" pitchFamily="2" charset="2"/>
              <a:buChar char="§"/>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sz="1600" dirty="0">
                <a:latin typeface="Arial" panose="020B0604020202020204" pitchFamily="34" charset="0"/>
                <a:cs typeface="Arial" panose="020B0604020202020204" pitchFamily="34" charset="0"/>
              </a:rPr>
              <a:t>Final Output: The results display the user ID, username, engagement score, and rank, highlighting the least engaged users on the platform.</a:t>
            </a:r>
          </a:p>
        </p:txBody>
      </p:sp>
      <p:sp>
        <p:nvSpPr>
          <p:cNvPr id="11" name="TextBox 10">
            <a:extLst>
              <a:ext uri="{FF2B5EF4-FFF2-40B4-BE49-F238E27FC236}">
                <a16:creationId xmlns:a16="http://schemas.microsoft.com/office/drawing/2014/main" id="{0AC53B5C-D1BD-5A4A-F26D-65B390A12672}"/>
              </a:ext>
            </a:extLst>
          </p:cNvPr>
          <p:cNvSpPr txBox="1"/>
          <p:nvPr/>
        </p:nvSpPr>
        <p:spPr>
          <a:xfrm>
            <a:off x="1387058" y="29183"/>
            <a:ext cx="9406996" cy="769441"/>
          </a:xfrm>
          <a:prstGeom prst="rect">
            <a:avLst/>
          </a:prstGeom>
          <a:noFill/>
        </p:spPr>
        <p:txBody>
          <a:bodyPr wrap="square" rtlCol="0">
            <a:spAutoFit/>
          </a:bodyPr>
          <a:lstStyle/>
          <a:p>
            <a:r>
              <a:rPr lang="en-IN" sz="4400" dirty="0">
                <a:latin typeface="Arial" panose="020B0604020202020204" pitchFamily="34" charset="0"/>
                <a:cs typeface="Arial" panose="020B0604020202020204" pitchFamily="34" charset="0"/>
              </a:rPr>
              <a:t>Inactive User’s Engagement Ranking</a:t>
            </a:r>
          </a:p>
        </p:txBody>
      </p:sp>
    </p:spTree>
    <p:extLst>
      <p:ext uri="{BB962C8B-B14F-4D97-AF65-F5344CB8AC3E}">
        <p14:creationId xmlns:p14="http://schemas.microsoft.com/office/powerpoint/2010/main" val="636810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60BC-B333-2734-367A-553337F70877}"/>
              </a:ext>
            </a:extLst>
          </p:cNvPr>
          <p:cNvSpPr>
            <a:spLocks noGrp="1"/>
          </p:cNvSpPr>
          <p:nvPr>
            <p:ph type="title" idx="4294967295"/>
          </p:nvPr>
        </p:nvSpPr>
        <p:spPr>
          <a:xfrm>
            <a:off x="3770308" y="0"/>
            <a:ext cx="4651375" cy="1008062"/>
          </a:xfrm>
        </p:spPr>
        <p:txBody>
          <a:bodyPr>
            <a:normAutofit fontScale="90000"/>
          </a:bodyPr>
          <a:lstStyle/>
          <a:p>
            <a:r>
              <a:rPr lang="en-IN" dirty="0">
                <a:latin typeface="Arial" panose="020B0604020202020204" pitchFamily="34" charset="0"/>
                <a:cs typeface="Arial" panose="020B0604020202020204" pitchFamily="34" charset="0"/>
              </a:rPr>
              <a:t>Recommendation</a:t>
            </a:r>
          </a:p>
        </p:txBody>
      </p:sp>
      <p:sp>
        <p:nvSpPr>
          <p:cNvPr id="8" name="TextBox 7">
            <a:extLst>
              <a:ext uri="{FF2B5EF4-FFF2-40B4-BE49-F238E27FC236}">
                <a16:creationId xmlns:a16="http://schemas.microsoft.com/office/drawing/2014/main" id="{3E3B9E8E-C167-CFBE-00B6-1095773EE219}"/>
              </a:ext>
            </a:extLst>
          </p:cNvPr>
          <p:cNvSpPr txBox="1"/>
          <p:nvPr/>
        </p:nvSpPr>
        <p:spPr>
          <a:xfrm>
            <a:off x="213671" y="1668507"/>
            <a:ext cx="11764651" cy="4524315"/>
          </a:xfrm>
          <a:prstGeom prst="rect">
            <a:avLst/>
          </a:prstGeom>
          <a:noFill/>
        </p:spPr>
        <p:txBody>
          <a:bodyPr wrap="square">
            <a:spAutoFit/>
          </a:bodyPr>
          <a:lstStyle/>
          <a:p>
            <a:r>
              <a:rPr lang="en-US" b="1" dirty="0"/>
              <a:t>Re-Engaging Users</a:t>
            </a:r>
          </a:p>
          <a:p>
            <a:endParaRPr lang="en-US" dirty="0"/>
          </a:p>
          <a:p>
            <a:pPr marL="285750" indent="-285750">
              <a:buFont typeface="Wingdings" panose="05000000000000000000" pitchFamily="2" charset="2"/>
              <a:buChar char="§"/>
            </a:pPr>
            <a:r>
              <a:rPr lang="en-US" b="1" dirty="0"/>
              <a:t>Leverage Instagram Insights:</a:t>
            </a:r>
            <a:endParaRPr lang="en-US" dirty="0"/>
          </a:p>
          <a:p>
            <a:pPr marL="742950" lvl="1" indent="-285750">
              <a:buFont typeface="Wingdings" panose="05000000000000000000" pitchFamily="2" charset="2"/>
              <a:buChar char="§"/>
            </a:pPr>
            <a:r>
              <a:rPr lang="en-US" dirty="0"/>
              <a:t>Analyze user interests and interactions to gain a deeper understanding of their preferences.</a:t>
            </a:r>
          </a:p>
          <a:p>
            <a:pPr marL="742950" lvl="1" indent="-285750">
              <a:buFont typeface="Wingdings" panose="05000000000000000000" pitchFamily="2" charset="2"/>
              <a:buChar char="§"/>
            </a:pPr>
            <a:r>
              <a:rPr lang="en-US" dirty="0"/>
              <a:t>Create content tailored to specific user segments based on factors like age, location, and interests.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Personalized Re-engagement Emails:</a:t>
            </a:r>
            <a:endParaRPr lang="en-US" dirty="0"/>
          </a:p>
          <a:p>
            <a:pPr marL="742950" lvl="1" indent="-285750">
              <a:buFont typeface="Wingdings" panose="05000000000000000000" pitchFamily="2" charset="2"/>
              <a:buChar char="§"/>
            </a:pPr>
            <a:r>
              <a:rPr lang="en-US" dirty="0"/>
              <a:t>Send customized emails highlighting trending content or posts from their connections they might have missed.</a:t>
            </a:r>
          </a:p>
          <a:p>
            <a:pPr marL="742950" lvl="1" indent="-285750">
              <a:buFont typeface="Wingdings" panose="05000000000000000000" pitchFamily="2" charset="2"/>
              <a:buChar char="§"/>
            </a:pPr>
            <a:r>
              <a:rPr lang="en-US" dirty="0"/>
              <a:t>Recommend content, groups, or hashtags aligned with their past behavior and interests.</a:t>
            </a:r>
          </a:p>
          <a:p>
            <a:pPr marL="742950" lvl="1"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b="1" dirty="0"/>
              <a:t>Hashtag Targeting:</a:t>
            </a:r>
            <a:endParaRPr lang="en-US" dirty="0"/>
          </a:p>
          <a:p>
            <a:pPr marL="742950" lvl="1" indent="-285750">
              <a:buFont typeface="Wingdings" panose="05000000000000000000" pitchFamily="2" charset="2"/>
              <a:buChar char="§"/>
            </a:pPr>
            <a:r>
              <a:rPr lang="en-US" dirty="0"/>
              <a:t>Research trending and popular hashtags within your niche.</a:t>
            </a:r>
          </a:p>
          <a:p>
            <a:pPr marL="742950" lvl="1" indent="-285750">
              <a:buFont typeface="Wingdings" panose="05000000000000000000" pitchFamily="2" charset="2"/>
              <a:buChar char="§"/>
            </a:pPr>
            <a:r>
              <a:rPr lang="en-US" dirty="0"/>
              <a:t>Identify hashtags that resonate with your brand and audience.</a:t>
            </a:r>
          </a:p>
          <a:p>
            <a:pPr marL="742950" lvl="1" indent="-285750">
              <a:buFont typeface="Wingdings" panose="05000000000000000000" pitchFamily="2" charset="2"/>
              <a:buChar char="§"/>
            </a:pPr>
            <a:r>
              <a:rPr lang="en-US" dirty="0"/>
              <a:t>Incorporate these hashtags strategically in your content and ad campaigns.</a:t>
            </a:r>
          </a:p>
        </p:txBody>
      </p:sp>
      <p:pic>
        <p:nvPicPr>
          <p:cNvPr id="10" name="Picture 9">
            <a:extLst>
              <a:ext uri="{FF2B5EF4-FFF2-40B4-BE49-F238E27FC236}">
                <a16:creationId xmlns:a16="http://schemas.microsoft.com/office/drawing/2014/main" id="{28CF9054-87CC-43AC-4F71-874FDC0257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6042" y="607504"/>
            <a:ext cx="3072282" cy="1848439"/>
          </a:xfrm>
          <a:prstGeom prst="rect">
            <a:avLst/>
          </a:prstGeom>
        </p:spPr>
      </p:pic>
    </p:spTree>
    <p:extLst>
      <p:ext uri="{BB962C8B-B14F-4D97-AF65-F5344CB8AC3E}">
        <p14:creationId xmlns:p14="http://schemas.microsoft.com/office/powerpoint/2010/main" val="364983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E63123-895D-0330-D74F-341DBD931F6A}"/>
              </a:ext>
            </a:extLst>
          </p:cNvPr>
          <p:cNvSpPr txBox="1"/>
          <p:nvPr/>
        </p:nvSpPr>
        <p:spPr>
          <a:xfrm>
            <a:off x="463481" y="1007620"/>
            <a:ext cx="11265031" cy="4801314"/>
          </a:xfrm>
          <a:prstGeom prst="rect">
            <a:avLst/>
          </a:prstGeom>
          <a:noFill/>
        </p:spPr>
        <p:txBody>
          <a:bodyPr wrap="square">
            <a:spAutoFit/>
          </a:bodyPr>
          <a:lstStyle/>
          <a:p>
            <a:endParaRPr lang="en-US" dirty="0"/>
          </a:p>
          <a:p>
            <a:r>
              <a:rPr lang="en-US" b="1" dirty="0">
                <a:latin typeface="Arial" panose="020B0604020202020204" pitchFamily="34" charset="0"/>
                <a:cs typeface="Arial" panose="020B0604020202020204" pitchFamily="34" charset="0"/>
              </a:rPr>
              <a:t>Re-Engaging Users</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Offering Discounts and Gift Cards: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Rewarding users with discounts or gift cards is a proven and effective </a:t>
            </a:r>
          </a:p>
          <a:p>
            <a:pPr lvl="1"/>
            <a:r>
              <a:rPr lang="en-US" dirty="0">
                <a:latin typeface="Arial" panose="020B0604020202020204" pitchFamily="34" charset="0"/>
                <a:cs typeface="Arial" panose="020B0604020202020204" pitchFamily="34" charset="0"/>
              </a:rPr>
              <a:t>    method to show appreciation.</a:t>
            </a:r>
          </a:p>
          <a:p>
            <a:pPr lvl="1"/>
            <a:r>
              <a:rPr lang="en-US" dirty="0">
                <a:latin typeface="Arial" panose="020B0604020202020204" pitchFamily="34" charset="0"/>
                <a:cs typeface="Arial" panose="020B0604020202020204" pitchFamily="34" charset="0"/>
              </a:rPr>
              <a:t>2. These incentives are exciting for users and encourage them to engage more with your platform.</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Collaborating with Influencers: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Partner with influencers who have high follower counts and strong engagement rates.</a:t>
            </a:r>
          </a:p>
          <a:p>
            <a:pPr marL="742950" lvl="1" indent="-285750">
              <a:buFont typeface="+mj-lt"/>
              <a:buAutoNum type="arabicPeriod"/>
            </a:pPr>
            <a:r>
              <a:rPr lang="en-US" dirty="0">
                <a:latin typeface="Arial" panose="020B0604020202020204" pitchFamily="34" charset="0"/>
                <a:cs typeface="Arial" panose="020B0604020202020204" pitchFamily="34" charset="0"/>
              </a:rPr>
              <a:t>Focus on individuals whose content aligns with your brand values and target audience.</a:t>
            </a:r>
          </a:p>
          <a:p>
            <a:pPr marL="742950" lvl="1" indent="-285750">
              <a:buFont typeface="+mj-lt"/>
              <a:buAutoNum type="arabicPeriod"/>
            </a:pPr>
            <a:r>
              <a:rPr lang="en-US" dirty="0">
                <a:latin typeface="Arial" panose="020B0604020202020204" pitchFamily="34" charset="0"/>
                <a:cs typeface="Arial" panose="020B0604020202020204" pitchFamily="34" charset="0"/>
              </a:rPr>
              <a:t>Clearly define campaign objectives and track influencer performance using Instagram Insights.</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Organizing Contests: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Launch challenges or contests that offer rewards for the most engaging content or achieving specific activity milestones.</a:t>
            </a:r>
          </a:p>
          <a:p>
            <a:pPr marL="742950" lvl="1" indent="-285750">
              <a:buFont typeface="+mj-lt"/>
              <a:buAutoNum type="arabicPeriod"/>
            </a:pPr>
            <a:r>
              <a:rPr lang="en-US" dirty="0">
                <a:latin typeface="Arial" panose="020B0604020202020204" pitchFamily="34" charset="0"/>
                <a:cs typeface="Arial" panose="020B0604020202020204" pitchFamily="34" charset="0"/>
              </a:rPr>
              <a:t>Use these contests to motivate users to interact more actively with your platform.</a:t>
            </a:r>
          </a:p>
        </p:txBody>
      </p:sp>
      <p:pic>
        <p:nvPicPr>
          <p:cNvPr id="8" name="Picture 7">
            <a:extLst>
              <a:ext uri="{FF2B5EF4-FFF2-40B4-BE49-F238E27FC236}">
                <a16:creationId xmlns:a16="http://schemas.microsoft.com/office/drawing/2014/main" id="{EEC07589-4F81-8C12-410A-1D4DD5D22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0940" y="185675"/>
            <a:ext cx="3281706" cy="2188848"/>
          </a:xfrm>
          <a:prstGeom prst="rect">
            <a:avLst/>
          </a:prstGeom>
        </p:spPr>
      </p:pic>
      <p:sp>
        <p:nvSpPr>
          <p:cNvPr id="3" name="TextBox 2">
            <a:extLst>
              <a:ext uri="{FF2B5EF4-FFF2-40B4-BE49-F238E27FC236}">
                <a16:creationId xmlns:a16="http://schemas.microsoft.com/office/drawing/2014/main" id="{BB456E96-6C56-0EE0-F317-69ED2F81FB69}"/>
              </a:ext>
            </a:extLst>
          </p:cNvPr>
          <p:cNvSpPr txBox="1"/>
          <p:nvPr/>
        </p:nvSpPr>
        <p:spPr>
          <a:xfrm>
            <a:off x="3534782" y="100697"/>
            <a:ext cx="5122427"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1799189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49EFB1-F702-5C1E-121A-ED6B7D5FBD8E}"/>
              </a:ext>
            </a:extLst>
          </p:cNvPr>
          <p:cNvSpPr txBox="1"/>
          <p:nvPr/>
        </p:nvSpPr>
        <p:spPr>
          <a:xfrm>
            <a:off x="631595" y="1457809"/>
            <a:ext cx="11199043" cy="4247317"/>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User Retention Strategies</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Targeted Campaigns: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Identify inactive users using historical data.</a:t>
            </a:r>
          </a:p>
          <a:p>
            <a:pPr marL="742950" lvl="1" indent="-285750">
              <a:buFont typeface="+mj-lt"/>
              <a:buAutoNum type="arabicPeriod"/>
            </a:pPr>
            <a:r>
              <a:rPr lang="en-US" dirty="0">
                <a:latin typeface="Arial" panose="020B0604020202020204" pitchFamily="34" charset="0"/>
                <a:cs typeface="Arial" panose="020B0604020202020204" pitchFamily="34" charset="0"/>
              </a:rPr>
              <a:t>Create personalized content and offers to encourage re-engagement.</a:t>
            </a:r>
          </a:p>
          <a:p>
            <a:pPr marL="742950" lvl="1" indent="-285750">
              <a:buFont typeface="+mj-lt"/>
              <a:buAutoNum type="arabicPeriod"/>
            </a:pPr>
            <a:r>
              <a:rPr lang="en-US" dirty="0">
                <a:latin typeface="Arial" panose="020B0604020202020204" pitchFamily="34" charset="0"/>
                <a:cs typeface="Arial" panose="020B0604020202020204" pitchFamily="34" charset="0"/>
              </a:rPr>
              <a:t>Leverage Instagram features like Stories and Reels to reconnect with users effectively.</a:t>
            </a:r>
          </a:p>
          <a:p>
            <a:pPr marL="742950" lvl="1" indent="-285750">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Simplifying User Interaction: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Provide templates or prompts to make content creation and sharing easier, reducing the effort required for users to participate.</a:t>
            </a:r>
          </a:p>
          <a:p>
            <a:pPr lvl="1"/>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Programs and Meetups:</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Arial" panose="020B0604020202020204" pitchFamily="34" charset="0"/>
                <a:cs typeface="Arial" panose="020B0604020202020204" pitchFamily="34" charset="0"/>
              </a:rPr>
              <a:t>Design programs that reward consistent engagement and interactions.</a:t>
            </a:r>
          </a:p>
          <a:p>
            <a:pPr marL="742950" lvl="1" indent="-285750">
              <a:buFont typeface="+mj-lt"/>
              <a:buAutoNum type="arabicPeriod"/>
            </a:pPr>
            <a:r>
              <a:rPr lang="en-US" dirty="0">
                <a:latin typeface="Arial" panose="020B0604020202020204" pitchFamily="34" charset="0"/>
                <a:cs typeface="Arial" panose="020B0604020202020204" pitchFamily="34" charset="0"/>
              </a:rPr>
              <a:t>Utilize Instagram features such as badges and rewards to recognize active users.</a:t>
            </a:r>
          </a:p>
          <a:p>
            <a:pPr marL="742950" lvl="1" indent="-285750">
              <a:buFont typeface="+mj-lt"/>
              <a:buAutoNum type="arabicPeriod"/>
            </a:pPr>
            <a:r>
              <a:rPr lang="en-US" dirty="0">
                <a:latin typeface="Arial" panose="020B0604020202020204" pitchFamily="34" charset="0"/>
                <a:cs typeface="Arial" panose="020B0604020202020204" pitchFamily="34" charset="0"/>
              </a:rPr>
              <a:t>Partner with influencers to promote loyalty programs and drive participation.</a:t>
            </a:r>
          </a:p>
        </p:txBody>
      </p:sp>
      <p:pic>
        <p:nvPicPr>
          <p:cNvPr id="8" name="Picture 7">
            <a:extLst>
              <a:ext uri="{FF2B5EF4-FFF2-40B4-BE49-F238E27FC236}">
                <a16:creationId xmlns:a16="http://schemas.microsoft.com/office/drawing/2014/main" id="{C25B3119-903C-B003-BF1B-38F100F15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7685" y="886118"/>
            <a:ext cx="4062953" cy="1602557"/>
          </a:xfrm>
          <a:prstGeom prst="rect">
            <a:avLst/>
          </a:prstGeom>
        </p:spPr>
      </p:pic>
      <p:sp>
        <p:nvSpPr>
          <p:cNvPr id="3" name="TextBox 2">
            <a:extLst>
              <a:ext uri="{FF2B5EF4-FFF2-40B4-BE49-F238E27FC236}">
                <a16:creationId xmlns:a16="http://schemas.microsoft.com/office/drawing/2014/main" id="{35D1EFCC-9808-4A50-1431-51F1B659F555}"/>
              </a:ext>
            </a:extLst>
          </p:cNvPr>
          <p:cNvSpPr txBox="1"/>
          <p:nvPr/>
        </p:nvSpPr>
        <p:spPr>
          <a:xfrm>
            <a:off x="3612610" y="55121"/>
            <a:ext cx="4966780"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1935207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8F070CD-E04F-20DD-2233-455499F6EF45}"/>
              </a:ext>
            </a:extLst>
          </p:cNvPr>
          <p:cNvSpPr txBox="1"/>
          <p:nvPr/>
        </p:nvSpPr>
        <p:spPr>
          <a:xfrm>
            <a:off x="1101649" y="1362425"/>
            <a:ext cx="3041715"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User Retention Strategies</a:t>
            </a:r>
          </a:p>
          <a:p>
            <a:endParaRPr lang="en-US"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5C82201-DE6E-898A-C827-84242A389AD9}"/>
              </a:ext>
            </a:extLst>
          </p:cNvPr>
          <p:cNvSpPr txBox="1"/>
          <p:nvPr/>
        </p:nvSpPr>
        <p:spPr>
          <a:xfrm>
            <a:off x="728605" y="2071319"/>
            <a:ext cx="10463752" cy="4594725"/>
          </a:xfrm>
          <a:prstGeom prst="rect">
            <a:avLst/>
          </a:prstGeom>
          <a:noFill/>
        </p:spPr>
        <p:txBody>
          <a:bodyPr wrap="square" rtlCol="0">
            <a:spAutoFit/>
          </a:bodyPr>
          <a:lstStyle/>
          <a:p>
            <a:endParaRPr lang="en-IN" dirty="0"/>
          </a:p>
        </p:txBody>
      </p:sp>
      <p:sp>
        <p:nvSpPr>
          <p:cNvPr id="14" name="Rectangle 6">
            <a:extLst>
              <a:ext uri="{FF2B5EF4-FFF2-40B4-BE49-F238E27FC236}">
                <a16:creationId xmlns:a16="http://schemas.microsoft.com/office/drawing/2014/main" id="{058831B3-BB59-C748-171A-44B76323AF1C}"/>
              </a:ext>
            </a:extLst>
          </p:cNvPr>
          <p:cNvSpPr>
            <a:spLocks noChangeArrowheads="1"/>
          </p:cNvSpPr>
          <p:nvPr/>
        </p:nvSpPr>
        <p:spPr bwMode="auto">
          <a:xfrm>
            <a:off x="474481" y="2196445"/>
            <a:ext cx="1124303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Custom Titles or Badges:</a:t>
            </a:r>
          </a:p>
          <a:p>
            <a:pPr marL="0" marR="0" lvl="0" indent="0" algn="l" defTabSz="914400" rtl="0" eaLnBrk="0" fontAlgn="base" latinLnBrk="0" hangingPunct="0">
              <a:lnSpc>
                <a:spcPct val="100000"/>
              </a:lnSpc>
              <a:spcBef>
                <a:spcPct val="0"/>
              </a:spcBef>
              <a:spcAft>
                <a:spcPct val="0"/>
              </a:spcAft>
              <a:buClrTx/>
              <a:buSzTx/>
              <a:tabLst/>
            </a:pPr>
            <a:r>
              <a:rPr lang="en-US" dirty="0">
                <a:latin typeface="Arial" panose="020B0604020202020204" pitchFamily="34" charset="0"/>
                <a:cs typeface="Arial" panose="020B0604020202020204" pitchFamily="34" charset="0"/>
              </a:rPr>
              <a:t>Offer custom titles or badges to help users stand out and feel valued, fostering a sense of exclusivity and recognition.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5. Gathering Feedback:</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Reach out to inactive users and ask for feedback on why they stopped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their insights to implement meaningful changes or offer tailored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Data-Driven Insights: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Analyze historical data of inactive users, such as their first follows or liked posts.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these insights to refine your content strategy and create personalized experiences that resonate with their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Offer custom titles or badges to help users stand out and feel valued, fostering a sense of exclusivity and recognition.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8E7E1C7A-C0D2-BDFC-5250-383972CDB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476" y="150378"/>
            <a:ext cx="3188747" cy="2046067"/>
          </a:xfrm>
          <a:prstGeom prst="rect">
            <a:avLst/>
          </a:prstGeom>
        </p:spPr>
      </p:pic>
      <p:sp>
        <p:nvSpPr>
          <p:cNvPr id="3" name="TextBox 2">
            <a:extLst>
              <a:ext uri="{FF2B5EF4-FFF2-40B4-BE49-F238E27FC236}">
                <a16:creationId xmlns:a16="http://schemas.microsoft.com/office/drawing/2014/main" id="{B5867105-C622-5CE2-9D24-819DE64C6EFB}"/>
              </a:ext>
            </a:extLst>
          </p:cNvPr>
          <p:cNvSpPr txBox="1"/>
          <p:nvPr/>
        </p:nvSpPr>
        <p:spPr>
          <a:xfrm>
            <a:off x="3447097" y="53367"/>
            <a:ext cx="5026768"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Recommendation</a:t>
            </a:r>
            <a:endParaRPr lang="en-IN" sz="4800" dirty="0"/>
          </a:p>
        </p:txBody>
      </p:sp>
    </p:spTree>
    <p:extLst>
      <p:ext uri="{BB962C8B-B14F-4D97-AF65-F5344CB8AC3E}">
        <p14:creationId xmlns:p14="http://schemas.microsoft.com/office/powerpoint/2010/main" val="226991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7EC5-B8DC-AA05-CD0E-5E88FD162B55}"/>
              </a:ext>
            </a:extLst>
          </p:cNvPr>
          <p:cNvSpPr>
            <a:spLocks noGrp="1"/>
          </p:cNvSpPr>
          <p:nvPr>
            <p:ph type="title" idx="4294967295"/>
          </p:nvPr>
        </p:nvSpPr>
        <p:spPr>
          <a:xfrm>
            <a:off x="3691932" y="69904"/>
            <a:ext cx="4643804" cy="792355"/>
          </a:xfrm>
        </p:spPr>
        <p:txBody>
          <a:bodyPr>
            <a:normAutofit/>
          </a:bodyPr>
          <a:lstStyle/>
          <a:p>
            <a:r>
              <a:rPr lang="en-IN" dirty="0">
                <a:latin typeface="Arial" panose="020B0604020202020204" pitchFamily="34" charset="0"/>
                <a:cs typeface="Arial" panose="020B0604020202020204" pitchFamily="34" charset="0"/>
              </a:rPr>
              <a:t>Table of Content</a:t>
            </a:r>
          </a:p>
        </p:txBody>
      </p:sp>
      <p:sp>
        <p:nvSpPr>
          <p:cNvPr id="7" name="TextBox 6">
            <a:extLst>
              <a:ext uri="{FF2B5EF4-FFF2-40B4-BE49-F238E27FC236}">
                <a16:creationId xmlns:a16="http://schemas.microsoft.com/office/drawing/2014/main" id="{36565E6D-7E5E-A873-71F3-ECDF14BF0A44}"/>
              </a:ext>
            </a:extLst>
          </p:cNvPr>
          <p:cNvSpPr txBox="1"/>
          <p:nvPr/>
        </p:nvSpPr>
        <p:spPr>
          <a:xfrm>
            <a:off x="889907" y="1020955"/>
            <a:ext cx="8284431" cy="5546705"/>
          </a:xfrm>
          <a:prstGeom prst="rect">
            <a:avLst/>
          </a:prstGeom>
          <a:noFill/>
        </p:spPr>
        <p:txBody>
          <a:bodyPr wrap="square" rtlCol="0">
            <a:spAutoFit/>
          </a:bodyPr>
          <a:lstStyle/>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About Meta</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Problem Statement</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Schema</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Data Overview</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Approach</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Key Metrics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User Classification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User Activity (Photos, Likes, Comments)</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Engagement Rate</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Recommendation </a:t>
            </a:r>
          </a:p>
          <a:p>
            <a:pPr marL="285750" lvl="0" indent="-285750">
              <a:lnSpc>
                <a:spcPts val="3639"/>
              </a:lnSpc>
              <a:spcBef>
                <a:spcPts val="0"/>
              </a:spcBef>
              <a:spcAft>
                <a:spcPts val="0"/>
              </a:spcAft>
              <a:buSzPts val="2000"/>
              <a:buFont typeface="Wingdings" panose="05000000000000000000" pitchFamily="2" charset="2"/>
              <a:buChar char="q"/>
              <a:defRPr/>
            </a:pPr>
            <a:r>
              <a:rPr lang="en-US" sz="1800" b="1" dirty="0">
                <a:latin typeface="Arial" panose="020B0604020202020204" pitchFamily="34" charset="0"/>
                <a:cs typeface="Arial" panose="020B0604020202020204" pitchFamily="34" charset="0"/>
                <a:sym typeface="Times New Roman"/>
              </a:rPr>
              <a:t>Conclusion</a:t>
            </a:r>
          </a:p>
          <a:p>
            <a:endParaRPr lang="en-IN" dirty="0"/>
          </a:p>
        </p:txBody>
      </p:sp>
    </p:spTree>
    <p:extLst>
      <p:ext uri="{BB962C8B-B14F-4D97-AF65-F5344CB8AC3E}">
        <p14:creationId xmlns:p14="http://schemas.microsoft.com/office/powerpoint/2010/main" val="3599688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DC7F27E-F272-BBB0-8D21-68C141A3314F}"/>
              </a:ext>
            </a:extLst>
          </p:cNvPr>
          <p:cNvSpPr txBox="1"/>
          <p:nvPr/>
        </p:nvSpPr>
        <p:spPr>
          <a:xfrm>
            <a:off x="873580" y="836246"/>
            <a:ext cx="10458450" cy="1754326"/>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analysis categorizes users into three segments: Active Users, Moderately Active Users, and Inactive Users, with a primary focus on re-engaging Inactive Users.</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Hashtags play a crucial role in boosting user engagement and content promotion. Therefore, they should be carefully monitored and aligned with trending and hot topics for maximum effectiveness.</a:t>
            </a:r>
          </a:p>
          <a:p>
            <a:endParaRPr lang="en-IN" dirty="0"/>
          </a:p>
        </p:txBody>
      </p:sp>
      <p:sp>
        <p:nvSpPr>
          <p:cNvPr id="10" name="TextBox 9">
            <a:extLst>
              <a:ext uri="{FF2B5EF4-FFF2-40B4-BE49-F238E27FC236}">
                <a16:creationId xmlns:a16="http://schemas.microsoft.com/office/drawing/2014/main" id="{90CE882B-F54C-88AD-29CF-C7EE309C205B}"/>
              </a:ext>
            </a:extLst>
          </p:cNvPr>
          <p:cNvSpPr txBox="1"/>
          <p:nvPr/>
        </p:nvSpPr>
        <p:spPr>
          <a:xfrm>
            <a:off x="859970" y="2590572"/>
            <a:ext cx="10458450" cy="2585323"/>
          </a:xfrm>
          <a:prstGeom prst="rect">
            <a:avLst/>
          </a:prstGeom>
          <a:noFill/>
        </p:spPr>
        <p:txBody>
          <a:bodyPr wrap="square">
            <a:spAutoFit/>
          </a:bodyPr>
          <a:lstStyle/>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Reels have emerged as a highly engaging format, particularly among new users. Efforts should be made to encourage users and influencers to create reels using trending hashtags to amplify reach and interaction.</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Ads and campaigns should be optimized to align with ongoing trends, ensuring they remain relevant and impactful.</a:t>
            </a:r>
          </a:p>
          <a:p>
            <a:pPr marL="285750" indent="-285750">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Lastly, notifications via push alerts, emails, and SMS should be strategically utilized, with A/B testing conducted to refine and enhance promotional efforts.</a:t>
            </a:r>
          </a:p>
        </p:txBody>
      </p:sp>
      <p:sp>
        <p:nvSpPr>
          <p:cNvPr id="3" name="TextBox 2">
            <a:extLst>
              <a:ext uri="{FF2B5EF4-FFF2-40B4-BE49-F238E27FC236}">
                <a16:creationId xmlns:a16="http://schemas.microsoft.com/office/drawing/2014/main" id="{8A048B38-684E-1DF4-DD2A-29227C3F7312}"/>
              </a:ext>
            </a:extLst>
          </p:cNvPr>
          <p:cNvSpPr txBox="1"/>
          <p:nvPr/>
        </p:nvSpPr>
        <p:spPr>
          <a:xfrm>
            <a:off x="4453276" y="0"/>
            <a:ext cx="3271837"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Conclusion</a:t>
            </a:r>
            <a:endParaRPr lang="en-IN" sz="4800" dirty="0"/>
          </a:p>
        </p:txBody>
      </p:sp>
    </p:spTree>
    <p:extLst>
      <p:ext uri="{BB962C8B-B14F-4D97-AF65-F5344CB8AC3E}">
        <p14:creationId xmlns:p14="http://schemas.microsoft.com/office/powerpoint/2010/main" val="1255783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66E26B-0EFD-0C0F-1FB1-27939BAD8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811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CD11-0815-D052-0A2B-9062D5B4957C}"/>
              </a:ext>
            </a:extLst>
          </p:cNvPr>
          <p:cNvSpPr>
            <a:spLocks noGrp="1"/>
          </p:cNvSpPr>
          <p:nvPr>
            <p:ph type="title" idx="4294967295"/>
          </p:nvPr>
        </p:nvSpPr>
        <p:spPr>
          <a:xfrm>
            <a:off x="4452937" y="78014"/>
            <a:ext cx="3286125" cy="804863"/>
          </a:xfrm>
        </p:spPr>
        <p:txBody>
          <a:bodyPr>
            <a:normAutofit/>
          </a:bodyPr>
          <a:lstStyle/>
          <a:p>
            <a:pPr algn="ctr"/>
            <a:r>
              <a:rPr lang="en-IN" dirty="0"/>
              <a:t>About meta</a:t>
            </a:r>
          </a:p>
        </p:txBody>
      </p:sp>
      <p:sp>
        <p:nvSpPr>
          <p:cNvPr id="23" name="Content Placeholder 22">
            <a:extLst>
              <a:ext uri="{FF2B5EF4-FFF2-40B4-BE49-F238E27FC236}">
                <a16:creationId xmlns:a16="http://schemas.microsoft.com/office/drawing/2014/main" id="{F585C44C-33B4-1E3E-8796-B6071461A405}"/>
              </a:ext>
            </a:extLst>
          </p:cNvPr>
          <p:cNvSpPr>
            <a:spLocks noGrp="1"/>
          </p:cNvSpPr>
          <p:nvPr>
            <p:ph idx="4294967295"/>
          </p:nvPr>
        </p:nvSpPr>
        <p:spPr>
          <a:xfrm>
            <a:off x="865414" y="1085850"/>
            <a:ext cx="10458450" cy="5614988"/>
          </a:xfrm>
        </p:spPr>
        <p:txBody>
          <a:bodyPr/>
          <a:lstStyle/>
          <a:p>
            <a:endParaRPr lang="en-US" dirty="0"/>
          </a:p>
          <a:p>
            <a:endParaRPr lang="en-US" dirty="0"/>
          </a:p>
          <a:p>
            <a:r>
              <a:rPr lang="en-US" dirty="0">
                <a:solidFill>
                  <a:schemeClr val="tx1"/>
                </a:solidFill>
                <a:latin typeface="Arial" panose="020B0604020202020204" pitchFamily="34" charset="0"/>
                <a:cs typeface="Arial" panose="020B0604020202020204" pitchFamily="34" charset="0"/>
              </a:rPr>
              <a:t>Meta, previously known as Facebook, is a technology company founded by Mark Zuckerberg in 2004. In October 2021, it rebranded to Meta to highlight its commitment to developing the “Metaverse” – a virtual reality space where users can engage in shared, immersive experiences. </a:t>
            </a:r>
          </a:p>
          <a:p>
            <a:r>
              <a:rPr lang="en-US" dirty="0">
                <a:solidFill>
                  <a:schemeClr val="tx1"/>
                </a:solidFill>
                <a:latin typeface="Arial" panose="020B0604020202020204" pitchFamily="34" charset="0"/>
                <a:cs typeface="Arial" panose="020B0604020202020204" pitchFamily="34" charset="0"/>
              </a:rPr>
              <a:t>Meta's ecosystem encompasses popular social media platforms like Facebook, Instagram, and WhatsApp, along with augmented and virtual reality technologies like Oculus. The company envisions creating a digital frontier that seamlessly integrates virtual and physical worlds, enabling people to connect, work, and play in new and transformative ways.</a:t>
            </a:r>
          </a:p>
          <a:p>
            <a:pPr marL="0" indent="0">
              <a:buNone/>
            </a:pPr>
            <a:endParaRPr lang="en-IN" dirty="0"/>
          </a:p>
        </p:txBody>
      </p:sp>
    </p:spTree>
    <p:extLst>
      <p:ext uri="{BB962C8B-B14F-4D97-AF65-F5344CB8AC3E}">
        <p14:creationId xmlns:p14="http://schemas.microsoft.com/office/powerpoint/2010/main" val="1856638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74C0C-E471-91DF-0936-32D4D3AC0D43}"/>
              </a:ext>
            </a:extLst>
          </p:cNvPr>
          <p:cNvSpPr>
            <a:spLocks noGrp="1"/>
          </p:cNvSpPr>
          <p:nvPr>
            <p:ph type="title" idx="4294967295"/>
          </p:nvPr>
        </p:nvSpPr>
        <p:spPr>
          <a:xfrm>
            <a:off x="3412558" y="89806"/>
            <a:ext cx="5366884" cy="740229"/>
          </a:xfrm>
        </p:spPr>
        <p:txBody>
          <a:bodyPr/>
          <a:lstStyle/>
          <a:p>
            <a:pPr algn="ctr"/>
            <a:r>
              <a:rPr lang="en-IN"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6B3385AC-94B7-24AB-0A2E-695B3E7D790C}"/>
              </a:ext>
            </a:extLst>
          </p:cNvPr>
          <p:cNvSpPr>
            <a:spLocks noGrp="1"/>
          </p:cNvSpPr>
          <p:nvPr>
            <p:ph idx="4294967295"/>
          </p:nvPr>
        </p:nvSpPr>
        <p:spPr>
          <a:xfrm>
            <a:off x="873579" y="1085850"/>
            <a:ext cx="10433957" cy="4204606"/>
          </a:xfrm>
        </p:spPr>
        <p:txBody>
          <a:bodyPr>
            <a:normAutofit/>
          </a:bodyPr>
          <a:lstStyle/>
          <a:p>
            <a:endParaRPr lang="en-US" dirty="0">
              <a:solidFill>
                <a:schemeClr val="tx1"/>
              </a:solidFill>
            </a:endParaRPr>
          </a:p>
          <a:p>
            <a:endParaRPr lang="en-US"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As a newly hired Data Analyst at Meta, you have been tasked with collaborating closely with the Marketing team. The primary goal of this collaboration is to leverage Instagram's vast repository of user data to craft highly effective targeted marketing strategies. </a:t>
            </a:r>
          </a:p>
          <a:p>
            <a:r>
              <a:rPr lang="en-US" dirty="0">
                <a:solidFill>
                  <a:schemeClr val="tx1"/>
                </a:solidFill>
                <a:latin typeface="Arial" panose="020B0604020202020204" pitchFamily="34" charset="0"/>
                <a:cs typeface="Arial" panose="020B0604020202020204" pitchFamily="34" charset="0"/>
              </a:rPr>
              <a:t>These strategies aim to drive three critical objectives: enhancing user engagement, improving user retention rates, and boosting new user acquisition. </a:t>
            </a:r>
          </a:p>
          <a:p>
            <a:r>
              <a:rPr lang="en-US" dirty="0">
                <a:solidFill>
                  <a:schemeClr val="tx1"/>
                </a:solidFill>
                <a:latin typeface="Arial" panose="020B0604020202020204" pitchFamily="34" charset="0"/>
                <a:cs typeface="Arial" panose="020B0604020202020204" pitchFamily="34" charset="0"/>
              </a:rPr>
              <a:t>Your role involves providing actionable insights and well-informed recommendations to address these objectives, ultimately contributing to the development of data-driven marketing campaigns that optimize Instagram's performance and user experience.</a:t>
            </a:r>
          </a:p>
          <a:p>
            <a:endParaRPr lang="en-IN" dirty="0"/>
          </a:p>
        </p:txBody>
      </p:sp>
    </p:spTree>
    <p:extLst>
      <p:ext uri="{BB962C8B-B14F-4D97-AF65-F5344CB8AC3E}">
        <p14:creationId xmlns:p14="http://schemas.microsoft.com/office/powerpoint/2010/main" val="2872791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EB69EF-1811-42FB-96E5-C5A751F492EE}"/>
              </a:ext>
            </a:extLst>
          </p:cNvPr>
          <p:cNvPicPr>
            <a:picLocks noGrp="1" noChangeAspect="1"/>
          </p:cNvPicPr>
          <p:nvPr>
            <p:ph idx="4294967295"/>
          </p:nvPr>
        </p:nvPicPr>
        <p:blipFill>
          <a:blip r:embed="rId2"/>
          <a:stretch>
            <a:fillRect/>
          </a:stretch>
        </p:blipFill>
        <p:spPr>
          <a:xfrm>
            <a:off x="0" y="1125538"/>
            <a:ext cx="11433175" cy="4783137"/>
          </a:xfrm>
          <a:prstGeom prst="rect">
            <a:avLst/>
          </a:prstGeom>
        </p:spPr>
      </p:pic>
      <p:sp>
        <p:nvSpPr>
          <p:cNvPr id="8" name="TextBox 7">
            <a:extLst>
              <a:ext uri="{FF2B5EF4-FFF2-40B4-BE49-F238E27FC236}">
                <a16:creationId xmlns:a16="http://schemas.microsoft.com/office/drawing/2014/main" id="{DEBF2319-6532-08D3-1EA5-D884E7D74126}"/>
              </a:ext>
            </a:extLst>
          </p:cNvPr>
          <p:cNvSpPr txBox="1"/>
          <p:nvPr/>
        </p:nvSpPr>
        <p:spPr>
          <a:xfrm>
            <a:off x="4488882" y="118328"/>
            <a:ext cx="2455409"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Schema</a:t>
            </a:r>
            <a:endParaRPr lang="en-IN" sz="4800" dirty="0"/>
          </a:p>
        </p:txBody>
      </p:sp>
    </p:spTree>
    <p:extLst>
      <p:ext uri="{BB962C8B-B14F-4D97-AF65-F5344CB8AC3E}">
        <p14:creationId xmlns:p14="http://schemas.microsoft.com/office/powerpoint/2010/main" val="336315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B3A6-4F69-8EE7-3CC2-9C82328D2649}"/>
              </a:ext>
            </a:extLst>
          </p:cNvPr>
          <p:cNvSpPr>
            <a:spLocks noGrp="1"/>
          </p:cNvSpPr>
          <p:nvPr>
            <p:ph type="title" idx="4294967295"/>
          </p:nvPr>
        </p:nvSpPr>
        <p:spPr>
          <a:xfrm>
            <a:off x="4265630" y="122464"/>
            <a:ext cx="4035879" cy="787627"/>
          </a:xfrm>
        </p:spPr>
        <p:txBody>
          <a:bodyPr>
            <a:normAutofit/>
          </a:bodyPr>
          <a:lstStyle/>
          <a:p>
            <a:pPr algn="ctr"/>
            <a:r>
              <a:rPr lang="en-IN" dirty="0">
                <a:latin typeface="Arial" panose="020B0604020202020204" pitchFamily="34" charset="0"/>
                <a:cs typeface="Arial" panose="020B0604020202020204" pitchFamily="34" charset="0"/>
              </a:rPr>
              <a:t>Data overview</a:t>
            </a:r>
          </a:p>
        </p:txBody>
      </p:sp>
      <p:sp>
        <p:nvSpPr>
          <p:cNvPr id="3" name="Content Placeholder 2">
            <a:extLst>
              <a:ext uri="{FF2B5EF4-FFF2-40B4-BE49-F238E27FC236}">
                <a16:creationId xmlns:a16="http://schemas.microsoft.com/office/drawing/2014/main" id="{7950A788-30C4-DD87-21D0-BDBC207F4996}"/>
              </a:ext>
            </a:extLst>
          </p:cNvPr>
          <p:cNvSpPr>
            <a:spLocks noGrp="1"/>
          </p:cNvSpPr>
          <p:nvPr>
            <p:ph idx="4294967295"/>
          </p:nvPr>
        </p:nvSpPr>
        <p:spPr>
          <a:xfrm>
            <a:off x="6686550" y="1085850"/>
            <a:ext cx="4623707" cy="4079875"/>
          </a:xfrm>
        </p:spPr>
        <p:txBody>
          <a:bodyPr>
            <a:normAutofit/>
          </a:bodyPr>
          <a:lstStyle/>
          <a:p>
            <a:endParaRPr lang="en-US" dirty="0"/>
          </a:p>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tag_id</a:t>
            </a:r>
            <a:r>
              <a:rPr lang="en-US" sz="1600" dirty="0">
                <a:latin typeface="Arial" panose="020B0604020202020204" pitchFamily="34" charset="0"/>
                <a:cs typeface="Arial" panose="020B0604020202020204" pitchFamily="34" charset="0"/>
              </a:rPr>
              <a:t>: A unique identifier assigned to each tag.</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image_url</a:t>
            </a:r>
            <a:r>
              <a:rPr lang="en-US" sz="1600" dirty="0">
                <a:latin typeface="Arial" panose="020B0604020202020204" pitchFamily="34" charset="0"/>
                <a:cs typeface="Arial" panose="020B0604020202020204" pitchFamily="34" charset="0"/>
              </a:rPr>
              <a:t>: The URL linking to an image posted on the platform.</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username</a:t>
            </a:r>
            <a:r>
              <a:rPr lang="en-US" sz="1600" dirty="0">
                <a:latin typeface="Arial" panose="020B0604020202020204" pitchFamily="34" charset="0"/>
                <a:cs typeface="Arial" panose="020B0604020202020204" pitchFamily="34" charset="0"/>
              </a:rPr>
              <a:t>: The unique username selected by the user.</a:t>
            </a:r>
            <a:endParaRPr lang="en-IN" sz="1600" dirty="0"/>
          </a:p>
        </p:txBody>
      </p:sp>
      <p:sp>
        <p:nvSpPr>
          <p:cNvPr id="6" name="TextBox 5">
            <a:extLst>
              <a:ext uri="{FF2B5EF4-FFF2-40B4-BE49-F238E27FC236}">
                <a16:creationId xmlns:a16="http://schemas.microsoft.com/office/drawing/2014/main" id="{7ADAFE30-7F78-21AB-CD9E-DA8747B8E504}"/>
              </a:ext>
            </a:extLst>
          </p:cNvPr>
          <p:cNvSpPr txBox="1"/>
          <p:nvPr/>
        </p:nvSpPr>
        <p:spPr>
          <a:xfrm>
            <a:off x="881743" y="1443841"/>
            <a:ext cx="5214257" cy="50167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comments_id</a:t>
            </a:r>
            <a:r>
              <a:rPr lang="en-US" sz="1600" dirty="0">
                <a:latin typeface="Arial" panose="020B0604020202020204" pitchFamily="34" charset="0"/>
                <a:cs typeface="Arial" panose="020B0604020202020204" pitchFamily="34" charset="0"/>
              </a:rPr>
              <a:t>: A unique identifier assigned to each comment.</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comment_text</a:t>
            </a:r>
            <a:r>
              <a:rPr lang="en-US" sz="1600" dirty="0">
                <a:latin typeface="Arial" panose="020B0604020202020204" pitchFamily="34" charset="0"/>
                <a:cs typeface="Arial" panose="020B0604020202020204" pitchFamily="34" charset="0"/>
              </a:rPr>
              <a:t>: The content of a specific comment.</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user_id</a:t>
            </a:r>
            <a:r>
              <a:rPr lang="en-US" sz="1600" dirty="0">
                <a:latin typeface="Arial" panose="020B0604020202020204" pitchFamily="34" charset="0"/>
                <a:cs typeface="Arial" panose="020B0604020202020204" pitchFamily="34" charset="0"/>
              </a:rPr>
              <a:t>: A unique identifier assigned to each user.</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photo_id</a:t>
            </a:r>
            <a:r>
              <a:rPr lang="en-US" sz="1600" dirty="0">
                <a:latin typeface="Arial" panose="020B0604020202020204" pitchFamily="34" charset="0"/>
                <a:cs typeface="Arial" panose="020B0604020202020204" pitchFamily="34" charset="0"/>
              </a:rPr>
              <a:t>: A unique identifier assigned to each photo.</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created_at</a:t>
            </a:r>
            <a:r>
              <a:rPr lang="en-US" sz="1600" dirty="0">
                <a:latin typeface="Arial" panose="020B0604020202020204" pitchFamily="34" charset="0"/>
                <a:cs typeface="Arial" panose="020B0604020202020204" pitchFamily="34" charset="0"/>
              </a:rPr>
              <a:t>: The date when an interaction, such as likes,</a:t>
            </a:r>
          </a:p>
          <a:p>
            <a:r>
              <a:rPr lang="en-US" sz="1600" dirty="0">
                <a:latin typeface="Arial" panose="020B0604020202020204" pitchFamily="34" charset="0"/>
                <a:cs typeface="Arial" panose="020B0604020202020204" pitchFamily="34" charset="0"/>
              </a:rPr>
              <a:t> photos, or tags, occurred.</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follower_id</a:t>
            </a:r>
            <a:r>
              <a:rPr lang="en-US" sz="1600" dirty="0">
                <a:latin typeface="Arial" panose="020B0604020202020204" pitchFamily="34" charset="0"/>
                <a:cs typeface="Arial" panose="020B0604020202020204" pitchFamily="34" charset="0"/>
              </a:rPr>
              <a:t>: The user ID of the follower associated with a particular user.</a:t>
            </a:r>
          </a:p>
          <a:p>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followee_id</a:t>
            </a:r>
            <a:r>
              <a:rPr lang="en-US" sz="1600" dirty="0">
                <a:latin typeface="Arial" panose="020B0604020202020204" pitchFamily="34" charset="0"/>
                <a:cs typeface="Arial" panose="020B0604020202020204" pitchFamily="34" charset="0"/>
              </a:rPr>
              <a:t>: The user ID of the </a:t>
            </a:r>
            <a:r>
              <a:rPr lang="en-US" sz="1600" dirty="0" err="1">
                <a:latin typeface="Arial" panose="020B0604020202020204" pitchFamily="34" charset="0"/>
                <a:cs typeface="Arial" panose="020B0604020202020204" pitchFamily="34" charset="0"/>
              </a:rPr>
              <a:t>followee</a:t>
            </a:r>
            <a:r>
              <a:rPr lang="en-US" sz="1600" dirty="0">
                <a:latin typeface="Arial" panose="020B0604020202020204" pitchFamily="34" charset="0"/>
                <a:cs typeface="Arial" panose="020B0604020202020204" pitchFamily="34" charset="0"/>
              </a:rPr>
              <a:t> linked to a particular user.</a:t>
            </a:r>
          </a:p>
          <a:p>
            <a:br>
              <a:rPr lang="en-US" sz="1600" dirty="0">
                <a:latin typeface="Arial" panose="020B0604020202020204" pitchFamily="34" charset="0"/>
                <a:cs typeface="Arial" panose="020B0604020202020204" pitchFamily="34" charset="0"/>
              </a:rPr>
            </a:b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149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A7952E-A27B-9ED2-9091-6E0CA1FF4B84}"/>
              </a:ext>
            </a:extLst>
          </p:cNvPr>
          <p:cNvSpPr txBox="1"/>
          <p:nvPr/>
        </p:nvSpPr>
        <p:spPr>
          <a:xfrm>
            <a:off x="883138" y="1125847"/>
            <a:ext cx="4204676" cy="1508105"/>
          </a:xfrm>
          <a:prstGeom prst="rect">
            <a:avLst/>
          </a:prstGeom>
          <a:noFill/>
        </p:spPr>
        <p:txBody>
          <a:bodyPr wrap="square" rtlCol="0">
            <a:spAutoFit/>
          </a:bodyPr>
          <a:lstStyle/>
          <a:p>
            <a:endParaRPr lang="en-US" sz="1600" u="sng" dirty="0"/>
          </a:p>
          <a:p>
            <a:r>
              <a:rPr lang="en-US" sz="1600" b="1" dirty="0">
                <a:latin typeface="Arial" panose="020B0604020202020204" pitchFamily="34" charset="0"/>
                <a:cs typeface="Arial" panose="020B0604020202020204" pitchFamily="34" charset="0"/>
              </a:rPr>
              <a:t>1. </a:t>
            </a:r>
            <a:r>
              <a:rPr lang="en-US" sz="1600" b="1" u="sng" dirty="0">
                <a:latin typeface="Arial" panose="020B0604020202020204" pitchFamily="34" charset="0"/>
                <a:cs typeface="Arial" panose="020B0604020202020204" pitchFamily="34" charset="0"/>
              </a:rPr>
              <a:t>Understanding the Problem Statement</a:t>
            </a:r>
            <a:br>
              <a:rPr lang="en-US"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Defining the key questions, outlining the objectives of the analysis, and assessing the available data to address them effectively.</a:t>
            </a:r>
          </a:p>
          <a:p>
            <a:endParaRPr lang="en-IN" dirty="0"/>
          </a:p>
        </p:txBody>
      </p:sp>
      <p:sp>
        <p:nvSpPr>
          <p:cNvPr id="5" name="TextBox 4">
            <a:extLst>
              <a:ext uri="{FF2B5EF4-FFF2-40B4-BE49-F238E27FC236}">
                <a16:creationId xmlns:a16="http://schemas.microsoft.com/office/drawing/2014/main" id="{AC51FCE9-B329-B912-4D07-59E86694C07B}"/>
              </a:ext>
            </a:extLst>
          </p:cNvPr>
          <p:cNvSpPr txBox="1"/>
          <p:nvPr/>
        </p:nvSpPr>
        <p:spPr>
          <a:xfrm>
            <a:off x="894302" y="2633952"/>
            <a:ext cx="3509107" cy="1231106"/>
          </a:xfrm>
          <a:prstGeom prst="rect">
            <a:avLst/>
          </a:prstGeom>
          <a:noFill/>
        </p:spPr>
        <p:txBody>
          <a:bodyPr wrap="square" rtlCol="0">
            <a:spAutoFit/>
          </a:bodyPr>
          <a:lstStyle/>
          <a:p>
            <a:endParaRPr lang="en-US" sz="1600" dirty="0"/>
          </a:p>
          <a:p>
            <a:r>
              <a:rPr lang="en-US" sz="1600" b="1" dirty="0"/>
              <a:t>2. </a:t>
            </a:r>
            <a:r>
              <a:rPr lang="en-US" sz="1600" b="1" u="sng" dirty="0">
                <a:latin typeface="Arial" panose="020B0604020202020204" pitchFamily="34" charset="0"/>
                <a:cs typeface="Arial" panose="020B0604020202020204" pitchFamily="34" charset="0"/>
              </a:rPr>
              <a:t>Data Cleaning and Validation</a:t>
            </a:r>
            <a:r>
              <a:rPr lang="en-US" sz="1600" u="sng" dirty="0">
                <a:latin typeface="Arial" panose="020B0604020202020204" pitchFamily="34" charset="0"/>
                <a:cs typeface="Arial" panose="020B0604020202020204" pitchFamily="34" charset="0"/>
              </a:rPr>
              <a:t>:</a:t>
            </a:r>
            <a:br>
              <a:rPr lang="en-US" sz="1600" u="sng"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Identified and removed duplicate entries from the datasets and addressed any null values.</a:t>
            </a:r>
            <a:endParaRPr lang="en-IN"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4D34B09B-B273-0DBB-6150-ACF952FE86CE}"/>
              </a:ext>
            </a:extLst>
          </p:cNvPr>
          <p:cNvSpPr txBox="1"/>
          <p:nvPr/>
        </p:nvSpPr>
        <p:spPr>
          <a:xfrm>
            <a:off x="883138" y="4224049"/>
            <a:ext cx="3794368" cy="1200329"/>
          </a:xfrm>
          <a:prstGeom prst="rect">
            <a:avLst/>
          </a:prstGeom>
          <a:noFill/>
        </p:spPr>
        <p:txBody>
          <a:bodyPr wrap="square">
            <a:spAutoFit/>
          </a:bodyPr>
          <a:lstStyle/>
          <a:p>
            <a:r>
              <a:rPr lang="en-US" sz="1400" b="1" dirty="0"/>
              <a:t>3. </a:t>
            </a:r>
            <a:r>
              <a:rPr lang="en-US" sz="1600" b="1" u="sng" dirty="0">
                <a:latin typeface="Arial" panose="020B0604020202020204" pitchFamily="34" charset="0"/>
                <a:cs typeface="Arial" panose="020B0604020202020204" pitchFamily="34" charset="0"/>
              </a:rPr>
              <a:t>Analysis</a:t>
            </a:r>
            <a:r>
              <a:rPr lang="en-US" sz="1400" u="sng"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Performed the analysis using SQL functions such as CTEs, aggregate functions, subqueries, GROUP BY clauses, ranking functions, and more.</a:t>
            </a:r>
            <a:endParaRPr lang="en-IN"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E46F77C-E1DE-6FE3-4917-8B0D0988AE66}"/>
              </a:ext>
            </a:extLst>
          </p:cNvPr>
          <p:cNvSpPr txBox="1"/>
          <p:nvPr/>
        </p:nvSpPr>
        <p:spPr>
          <a:xfrm>
            <a:off x="7491046" y="1218180"/>
            <a:ext cx="3817816" cy="1415772"/>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4. </a:t>
            </a:r>
            <a:r>
              <a:rPr lang="en-US" sz="1600" b="1" u="sng" dirty="0">
                <a:latin typeface="Arial" panose="020B0604020202020204" pitchFamily="34" charset="0"/>
                <a:cs typeface="Arial" panose="020B0604020202020204" pitchFamily="34" charset="0"/>
              </a:rPr>
              <a:t>Data Visualization</a:t>
            </a:r>
            <a:r>
              <a:rPr lang="en-US" sz="1600" u="sng" dirty="0">
                <a:latin typeface="Arial" panose="020B0604020202020204" pitchFamily="34" charset="0"/>
                <a:cs typeface="Arial" panose="020B0604020202020204" pitchFamily="34" charset="0"/>
              </a:rPr>
              <a: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Presented key metrics, including total posts, likes, and comments, through visualizations. Developed charts and graphs to rank users by engagement rates and emphasize the most impactful hashtags.</a:t>
            </a:r>
            <a:endParaRPr lang="en-IN" sz="1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B0489D1-3E59-C189-B5D5-4F1C65FF893E}"/>
              </a:ext>
            </a:extLst>
          </p:cNvPr>
          <p:cNvSpPr txBox="1"/>
          <p:nvPr/>
        </p:nvSpPr>
        <p:spPr>
          <a:xfrm>
            <a:off x="7580921" y="2805956"/>
            <a:ext cx="3911601" cy="98488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5. </a:t>
            </a:r>
            <a:r>
              <a:rPr lang="en-US" sz="1600" b="1" u="sng" dirty="0">
                <a:latin typeface="Arial" panose="020B0604020202020204" pitchFamily="34" charset="0"/>
                <a:cs typeface="Arial" panose="020B0604020202020204" pitchFamily="34" charset="0"/>
              </a:rPr>
              <a:t>Strategy Development</a:t>
            </a:r>
            <a:r>
              <a:rPr lang="en-US" sz="1600" u="sng"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Formulated plans and strategies aimed at enhancing user retention and boosting engagement activities.</a:t>
            </a:r>
            <a:endParaRPr lang="en-IN"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20276EC-94EC-38AC-5DA6-D6F4C6B0D226}"/>
              </a:ext>
            </a:extLst>
          </p:cNvPr>
          <p:cNvSpPr txBox="1"/>
          <p:nvPr/>
        </p:nvSpPr>
        <p:spPr>
          <a:xfrm>
            <a:off x="7580921" y="4096553"/>
            <a:ext cx="4001476" cy="984885"/>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6. </a:t>
            </a:r>
            <a:r>
              <a:rPr lang="en-US" sz="1600" b="1" u="sng" dirty="0">
                <a:latin typeface="Arial" panose="020B0604020202020204" pitchFamily="34" charset="0"/>
                <a:cs typeface="Arial" panose="020B0604020202020204" pitchFamily="34" charset="0"/>
              </a:rPr>
              <a:t>Implementation</a:t>
            </a:r>
            <a:r>
              <a:rPr lang="en-US" sz="1600" u="sng"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Discussed the execution of the plans and strategies to ensure optimized and improved results.</a:t>
            </a:r>
            <a:endParaRPr lang="en-IN" sz="1400" dirty="0">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06620D89-1240-6FE2-246F-97429A813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7108" y="2451350"/>
            <a:ext cx="1617784" cy="1596309"/>
          </a:xfrm>
          <a:prstGeom prst="rect">
            <a:avLst/>
          </a:prstGeom>
        </p:spPr>
      </p:pic>
      <p:sp>
        <p:nvSpPr>
          <p:cNvPr id="6" name="TextBox 5">
            <a:extLst>
              <a:ext uri="{FF2B5EF4-FFF2-40B4-BE49-F238E27FC236}">
                <a16:creationId xmlns:a16="http://schemas.microsoft.com/office/drawing/2014/main" id="{E6B453CB-F277-2761-91BE-41DCD488D96F}"/>
              </a:ext>
            </a:extLst>
          </p:cNvPr>
          <p:cNvSpPr txBox="1"/>
          <p:nvPr/>
        </p:nvSpPr>
        <p:spPr>
          <a:xfrm>
            <a:off x="4403409" y="115354"/>
            <a:ext cx="2863623" cy="830997"/>
          </a:xfrm>
          <a:prstGeom prst="rect">
            <a:avLst/>
          </a:prstGeom>
          <a:noFill/>
        </p:spPr>
        <p:txBody>
          <a:bodyPr wrap="square">
            <a:spAutoFit/>
          </a:bodyPr>
          <a:lstStyle/>
          <a:p>
            <a:r>
              <a:rPr lang="en-IN" sz="4800" dirty="0">
                <a:latin typeface="Arial" panose="020B0604020202020204" pitchFamily="34" charset="0"/>
                <a:cs typeface="Arial" panose="020B0604020202020204" pitchFamily="34" charset="0"/>
              </a:rPr>
              <a:t>Approach</a:t>
            </a:r>
            <a:endParaRPr lang="en-IN" sz="4800" dirty="0"/>
          </a:p>
        </p:txBody>
      </p:sp>
    </p:spTree>
    <p:extLst>
      <p:ext uri="{BB962C8B-B14F-4D97-AF65-F5344CB8AC3E}">
        <p14:creationId xmlns:p14="http://schemas.microsoft.com/office/powerpoint/2010/main" val="2428677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D626-5276-B9F6-E50D-7E120BD040B0}"/>
              </a:ext>
            </a:extLst>
          </p:cNvPr>
          <p:cNvSpPr>
            <a:spLocks noGrp="1"/>
          </p:cNvSpPr>
          <p:nvPr>
            <p:ph type="title" idx="4294967295"/>
          </p:nvPr>
        </p:nvSpPr>
        <p:spPr>
          <a:xfrm>
            <a:off x="4568546" y="112861"/>
            <a:ext cx="3453492" cy="850900"/>
          </a:xfrm>
        </p:spPr>
        <p:txBody>
          <a:bodyPr>
            <a:normAutofit/>
          </a:bodyPr>
          <a:lstStyle/>
          <a:p>
            <a:pPr algn="ctr"/>
            <a:r>
              <a:rPr lang="en-IN" dirty="0">
                <a:latin typeface="Arial" panose="020B0604020202020204" pitchFamily="34" charset="0"/>
                <a:cs typeface="Arial" panose="020B0604020202020204" pitchFamily="34" charset="0"/>
              </a:rPr>
              <a:t>Key</a:t>
            </a:r>
            <a:r>
              <a:rPr lang="en-IN" dirty="0"/>
              <a:t> </a:t>
            </a:r>
            <a:r>
              <a:rPr lang="en-IN" dirty="0">
                <a:latin typeface="Arial" panose="020B0604020202020204" pitchFamily="34" charset="0"/>
                <a:cs typeface="Arial" panose="020B0604020202020204" pitchFamily="34" charset="0"/>
              </a:rPr>
              <a:t>Metrics</a:t>
            </a:r>
          </a:p>
        </p:txBody>
      </p:sp>
      <p:sp>
        <p:nvSpPr>
          <p:cNvPr id="4" name="TextBox 3">
            <a:extLst>
              <a:ext uri="{FF2B5EF4-FFF2-40B4-BE49-F238E27FC236}">
                <a16:creationId xmlns:a16="http://schemas.microsoft.com/office/drawing/2014/main" id="{03F94BF7-B6C0-F573-4564-E973B872745B}"/>
              </a:ext>
            </a:extLst>
          </p:cNvPr>
          <p:cNvSpPr txBox="1"/>
          <p:nvPr/>
        </p:nvSpPr>
        <p:spPr>
          <a:xfrm>
            <a:off x="531446" y="1492738"/>
            <a:ext cx="11527692" cy="3693319"/>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US" dirty="0"/>
          </a:p>
          <a:p>
            <a:endParaRPr lang="en-IN" dirty="0"/>
          </a:p>
        </p:txBody>
      </p:sp>
      <p:sp>
        <p:nvSpPr>
          <p:cNvPr id="6" name="TextBox 5">
            <a:extLst>
              <a:ext uri="{FF2B5EF4-FFF2-40B4-BE49-F238E27FC236}">
                <a16:creationId xmlns:a16="http://schemas.microsoft.com/office/drawing/2014/main" id="{1EFED4C5-9314-00EF-38EC-517F6113AB0C}"/>
              </a:ext>
            </a:extLst>
          </p:cNvPr>
          <p:cNvSpPr txBox="1"/>
          <p:nvPr/>
        </p:nvSpPr>
        <p:spPr>
          <a:xfrm>
            <a:off x="865415" y="1671943"/>
            <a:ext cx="10474778" cy="4524315"/>
          </a:xfrm>
          <a:prstGeom prst="rect">
            <a:avLst/>
          </a:prstGeom>
          <a:noFill/>
        </p:spPr>
        <p:txBody>
          <a:bodyPr wrap="square" rtlCol="0">
            <a:spAutoFit/>
          </a:bodyP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US" dirty="0">
                <a:solidFill>
                  <a:schemeClr val="tx1">
                    <a:lumMod val="85000"/>
                    <a:lumOff val="15000"/>
                  </a:schemeClr>
                </a:solidFill>
                <a:latin typeface="Arial" panose="020B0604020202020204" pitchFamily="34" charset="0"/>
                <a:cs typeface="Arial" panose="020B0604020202020204" pitchFamily="34" charset="0"/>
              </a:rPr>
              <a:t>By utilizing these metrics, we can calculate the engagement rate of users and categorize them accordingly. This enables the implementation of targeted strategies to address specific challenges.</a:t>
            </a:r>
          </a:p>
          <a:p>
            <a:r>
              <a:rPr lang="en-US" dirty="0">
                <a:solidFill>
                  <a:schemeClr val="bg1"/>
                </a:solidFill>
                <a:latin typeface="Arial" panose="020B0604020202020204" pitchFamily="34" charset="0"/>
                <a:cs typeface="Arial" panose="020B0604020202020204" pitchFamily="34" charset="0"/>
              </a:rPr>
              <a:t>By utilizing these metrics, we can calculate the engagement rate of users and categorize them accordingly. This enables the implementation of targeted strategies to address specific challenges.</a:t>
            </a:r>
          </a:p>
          <a:p>
            <a:endParaRPr lang="en-IN" dirty="0">
              <a:solidFill>
                <a:schemeClr val="bg1"/>
              </a:solidFill>
            </a:endParaRPr>
          </a:p>
        </p:txBody>
      </p:sp>
      <p:pic>
        <p:nvPicPr>
          <p:cNvPr id="8" name="Picture 7">
            <a:extLst>
              <a:ext uri="{FF2B5EF4-FFF2-40B4-BE49-F238E27FC236}">
                <a16:creationId xmlns:a16="http://schemas.microsoft.com/office/drawing/2014/main" id="{BD33C90C-A30A-122C-CE66-F4AB7BC6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807" y="1294797"/>
            <a:ext cx="2186354" cy="2209496"/>
          </a:xfrm>
          <a:prstGeom prst="rect">
            <a:avLst/>
          </a:prstGeom>
        </p:spPr>
      </p:pic>
      <p:pic>
        <p:nvPicPr>
          <p:cNvPr id="12" name="Picture 11">
            <a:extLst>
              <a:ext uri="{FF2B5EF4-FFF2-40B4-BE49-F238E27FC236}">
                <a16:creationId xmlns:a16="http://schemas.microsoft.com/office/drawing/2014/main" id="{840C9896-264A-25E6-C70A-0696EBAD0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2823" y="1492738"/>
            <a:ext cx="2186354" cy="2209495"/>
          </a:xfrm>
          <a:prstGeom prst="rect">
            <a:avLst/>
          </a:prstGeom>
        </p:spPr>
      </p:pic>
      <p:pic>
        <p:nvPicPr>
          <p:cNvPr id="14" name="Picture 13">
            <a:extLst>
              <a:ext uri="{FF2B5EF4-FFF2-40B4-BE49-F238E27FC236}">
                <a16:creationId xmlns:a16="http://schemas.microsoft.com/office/drawing/2014/main" id="{0569546A-D8CD-701A-71D2-D10F45A4A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69839" y="1294797"/>
            <a:ext cx="2367743" cy="2292400"/>
          </a:xfrm>
          <a:prstGeom prst="rect">
            <a:avLst/>
          </a:prstGeom>
        </p:spPr>
      </p:pic>
      <p:sp>
        <p:nvSpPr>
          <p:cNvPr id="15" name="TextBox 14">
            <a:extLst>
              <a:ext uri="{FF2B5EF4-FFF2-40B4-BE49-F238E27FC236}">
                <a16:creationId xmlns:a16="http://schemas.microsoft.com/office/drawing/2014/main" id="{9B6302B6-74A7-32C3-F385-05F2EA971BC1}"/>
              </a:ext>
            </a:extLst>
          </p:cNvPr>
          <p:cNvSpPr txBox="1"/>
          <p:nvPr/>
        </p:nvSpPr>
        <p:spPr>
          <a:xfrm>
            <a:off x="1355969" y="4360814"/>
            <a:ext cx="1946031" cy="369332"/>
          </a:xfrm>
          <a:prstGeom prst="rect">
            <a:avLst/>
          </a:prstGeom>
          <a:noFill/>
        </p:spPr>
        <p:txBody>
          <a:bodyPr wrap="square" rtlCol="0">
            <a:spAutoFit/>
          </a:bodyPr>
          <a:lstStyle/>
          <a:p>
            <a:pPr algn="ctr"/>
            <a:r>
              <a:rPr lang="en-IN" dirty="0">
                <a:solidFill>
                  <a:schemeClr val="bg1">
                    <a:lumMod val="95000"/>
                    <a:lumOff val="5000"/>
                  </a:schemeClr>
                </a:solidFill>
              </a:rPr>
              <a:t>LIKES</a:t>
            </a:r>
          </a:p>
        </p:txBody>
      </p:sp>
      <p:sp>
        <p:nvSpPr>
          <p:cNvPr id="16" name="TextBox 15">
            <a:extLst>
              <a:ext uri="{FF2B5EF4-FFF2-40B4-BE49-F238E27FC236}">
                <a16:creationId xmlns:a16="http://schemas.microsoft.com/office/drawing/2014/main" id="{546BDA4D-FF79-245A-2087-F7F3196901B7}"/>
              </a:ext>
            </a:extLst>
          </p:cNvPr>
          <p:cNvSpPr txBox="1"/>
          <p:nvPr/>
        </p:nvSpPr>
        <p:spPr>
          <a:xfrm>
            <a:off x="5122985" y="4358081"/>
            <a:ext cx="1946031" cy="369332"/>
          </a:xfrm>
          <a:prstGeom prst="rect">
            <a:avLst/>
          </a:prstGeom>
          <a:noFill/>
        </p:spPr>
        <p:txBody>
          <a:bodyPr wrap="square" rtlCol="0">
            <a:spAutoFit/>
          </a:bodyPr>
          <a:lstStyle/>
          <a:p>
            <a:pPr algn="ctr"/>
            <a:r>
              <a:rPr lang="en-IN" dirty="0">
                <a:solidFill>
                  <a:schemeClr val="bg1">
                    <a:lumMod val="95000"/>
                    <a:lumOff val="5000"/>
                  </a:schemeClr>
                </a:solidFill>
              </a:rPr>
              <a:t>COMMENTS</a:t>
            </a:r>
          </a:p>
        </p:txBody>
      </p:sp>
      <p:sp>
        <p:nvSpPr>
          <p:cNvPr id="17" name="TextBox 16">
            <a:extLst>
              <a:ext uri="{FF2B5EF4-FFF2-40B4-BE49-F238E27FC236}">
                <a16:creationId xmlns:a16="http://schemas.microsoft.com/office/drawing/2014/main" id="{8904B19C-CE7E-DE7D-7F37-9145856973D0}"/>
              </a:ext>
            </a:extLst>
          </p:cNvPr>
          <p:cNvSpPr txBox="1"/>
          <p:nvPr/>
        </p:nvSpPr>
        <p:spPr>
          <a:xfrm>
            <a:off x="8980695" y="4360814"/>
            <a:ext cx="1946031" cy="369332"/>
          </a:xfrm>
          <a:prstGeom prst="rect">
            <a:avLst/>
          </a:prstGeom>
          <a:noFill/>
        </p:spPr>
        <p:txBody>
          <a:bodyPr wrap="square" rtlCol="0">
            <a:spAutoFit/>
          </a:bodyPr>
          <a:lstStyle/>
          <a:p>
            <a:pPr algn="ctr"/>
            <a:r>
              <a:rPr lang="en-IN" dirty="0">
                <a:solidFill>
                  <a:schemeClr val="bg1">
                    <a:lumMod val="95000"/>
                    <a:lumOff val="5000"/>
                  </a:schemeClr>
                </a:solidFill>
              </a:rPr>
              <a:t>PHOTOS</a:t>
            </a:r>
          </a:p>
        </p:txBody>
      </p:sp>
      <p:sp>
        <p:nvSpPr>
          <p:cNvPr id="7" name="TextBox 6">
            <a:extLst>
              <a:ext uri="{FF2B5EF4-FFF2-40B4-BE49-F238E27FC236}">
                <a16:creationId xmlns:a16="http://schemas.microsoft.com/office/drawing/2014/main" id="{FCB6F998-97CC-405C-12D7-5AFC0F3A332C}"/>
              </a:ext>
            </a:extLst>
          </p:cNvPr>
          <p:cNvSpPr txBox="1"/>
          <p:nvPr/>
        </p:nvSpPr>
        <p:spPr>
          <a:xfrm>
            <a:off x="1848445" y="3892512"/>
            <a:ext cx="612321" cy="369332"/>
          </a:xfrm>
          <a:prstGeom prst="rect">
            <a:avLst/>
          </a:prstGeom>
          <a:noFill/>
        </p:spPr>
        <p:txBody>
          <a:bodyPr wrap="square" rtlCol="0">
            <a:spAutoFit/>
          </a:bodyPr>
          <a:lstStyle/>
          <a:p>
            <a:r>
              <a:rPr lang="en-IN" dirty="0"/>
              <a:t>Like</a:t>
            </a:r>
          </a:p>
        </p:txBody>
      </p:sp>
      <p:sp>
        <p:nvSpPr>
          <p:cNvPr id="9" name="TextBox 8">
            <a:extLst>
              <a:ext uri="{FF2B5EF4-FFF2-40B4-BE49-F238E27FC236}">
                <a16:creationId xmlns:a16="http://schemas.microsoft.com/office/drawing/2014/main" id="{16CC02D3-396D-3E57-C95A-B559C4D79C7B}"/>
              </a:ext>
            </a:extLst>
          </p:cNvPr>
          <p:cNvSpPr txBox="1"/>
          <p:nvPr/>
        </p:nvSpPr>
        <p:spPr>
          <a:xfrm>
            <a:off x="5594942" y="3890147"/>
            <a:ext cx="1400699" cy="369332"/>
          </a:xfrm>
          <a:prstGeom prst="rect">
            <a:avLst/>
          </a:prstGeom>
          <a:noFill/>
        </p:spPr>
        <p:txBody>
          <a:bodyPr wrap="square" rtlCol="0">
            <a:spAutoFit/>
          </a:bodyPr>
          <a:lstStyle/>
          <a:p>
            <a:r>
              <a:rPr lang="en-IN" dirty="0"/>
              <a:t>Comment</a:t>
            </a:r>
          </a:p>
        </p:txBody>
      </p:sp>
      <p:sp>
        <p:nvSpPr>
          <p:cNvPr id="10" name="TextBox 9">
            <a:extLst>
              <a:ext uri="{FF2B5EF4-FFF2-40B4-BE49-F238E27FC236}">
                <a16:creationId xmlns:a16="http://schemas.microsoft.com/office/drawing/2014/main" id="{A72B1781-2CCD-48ED-81A0-398C286DEB3A}"/>
              </a:ext>
            </a:extLst>
          </p:cNvPr>
          <p:cNvSpPr txBox="1"/>
          <p:nvPr/>
        </p:nvSpPr>
        <p:spPr>
          <a:xfrm>
            <a:off x="9534454" y="3890147"/>
            <a:ext cx="838512" cy="369332"/>
          </a:xfrm>
          <a:prstGeom prst="rect">
            <a:avLst/>
          </a:prstGeom>
          <a:noFill/>
        </p:spPr>
        <p:txBody>
          <a:bodyPr wrap="square" rtlCol="0">
            <a:spAutoFit/>
          </a:bodyPr>
          <a:lstStyle/>
          <a:p>
            <a:r>
              <a:rPr lang="en-IN" dirty="0"/>
              <a:t>Photos</a:t>
            </a:r>
          </a:p>
        </p:txBody>
      </p:sp>
    </p:spTree>
    <p:extLst>
      <p:ext uri="{BB962C8B-B14F-4D97-AF65-F5344CB8AC3E}">
        <p14:creationId xmlns:p14="http://schemas.microsoft.com/office/powerpoint/2010/main" val="52959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A258-5643-6EF7-F2E2-780C21AB88C5}"/>
              </a:ext>
            </a:extLst>
          </p:cNvPr>
          <p:cNvSpPr>
            <a:spLocks noGrp="1"/>
          </p:cNvSpPr>
          <p:nvPr>
            <p:ph type="title" idx="4294967295"/>
          </p:nvPr>
        </p:nvSpPr>
        <p:spPr>
          <a:xfrm>
            <a:off x="3033711" y="0"/>
            <a:ext cx="6124575" cy="885638"/>
          </a:xfrm>
        </p:spPr>
        <p:txBody>
          <a:bodyPr/>
          <a:lstStyle/>
          <a:p>
            <a:r>
              <a:rPr lang="en-IN" dirty="0">
                <a:latin typeface="Arial" panose="020B0604020202020204" pitchFamily="34" charset="0"/>
                <a:cs typeface="Arial" panose="020B0604020202020204" pitchFamily="34" charset="0"/>
              </a:rPr>
              <a:t>User Segmentation</a:t>
            </a:r>
          </a:p>
        </p:txBody>
      </p:sp>
      <p:graphicFrame>
        <p:nvGraphicFramePr>
          <p:cNvPr id="4" name="Chart 3">
            <a:extLst>
              <a:ext uri="{FF2B5EF4-FFF2-40B4-BE49-F238E27FC236}">
                <a16:creationId xmlns:a16="http://schemas.microsoft.com/office/drawing/2014/main" id="{EB8F9DB3-DB8B-12B8-A852-B341B2B2543C}"/>
              </a:ext>
            </a:extLst>
          </p:cNvPr>
          <p:cNvGraphicFramePr>
            <a:graphicFrameLocks/>
          </p:cNvGraphicFramePr>
          <p:nvPr>
            <p:extLst>
              <p:ext uri="{D42A27DB-BD31-4B8C-83A1-F6EECF244321}">
                <p14:modId xmlns:p14="http://schemas.microsoft.com/office/powerpoint/2010/main" val="1071059082"/>
              </p:ext>
            </p:extLst>
          </p:nvPr>
        </p:nvGraphicFramePr>
        <p:xfrm>
          <a:off x="597877" y="1051168"/>
          <a:ext cx="5169877" cy="317304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305135F-DECA-4A90-7CB8-C3496296DA89}"/>
              </a:ext>
            </a:extLst>
          </p:cNvPr>
          <p:cNvSpPr txBox="1"/>
          <p:nvPr/>
        </p:nvSpPr>
        <p:spPr>
          <a:xfrm>
            <a:off x="800381" y="4088701"/>
            <a:ext cx="5060460" cy="2308324"/>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Of the 100 users, 30% are considered active (high)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34% are classified as moderately (medium) active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remaining 34% are inactive (low) users, characterized by a very low engagement rate.</a:t>
            </a:r>
          </a:p>
        </p:txBody>
      </p:sp>
      <p:graphicFrame>
        <p:nvGraphicFramePr>
          <p:cNvPr id="7" name="Chart 6">
            <a:extLst>
              <a:ext uri="{FF2B5EF4-FFF2-40B4-BE49-F238E27FC236}">
                <a16:creationId xmlns:a16="http://schemas.microsoft.com/office/drawing/2014/main" id="{84240A80-05C6-77C0-5656-AF46E5EF3DB4}"/>
              </a:ext>
            </a:extLst>
          </p:cNvPr>
          <p:cNvGraphicFramePr>
            <a:graphicFrameLocks/>
          </p:cNvGraphicFramePr>
          <p:nvPr>
            <p:extLst>
              <p:ext uri="{D42A27DB-BD31-4B8C-83A1-F6EECF244321}">
                <p14:modId xmlns:p14="http://schemas.microsoft.com/office/powerpoint/2010/main" val="2355078290"/>
              </p:ext>
            </p:extLst>
          </p:nvPr>
        </p:nvGraphicFramePr>
        <p:xfrm>
          <a:off x="6095998" y="1051168"/>
          <a:ext cx="5603631" cy="3173047"/>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2C5C5E8F-3BC4-4385-3920-8C5BB29F83AD}"/>
              </a:ext>
            </a:extLst>
          </p:cNvPr>
          <p:cNvSpPr txBox="1"/>
          <p:nvPr/>
        </p:nvSpPr>
        <p:spPr>
          <a:xfrm>
            <a:off x="6095998" y="4069093"/>
            <a:ext cx="5219701" cy="2308324"/>
          </a:xfrm>
          <a:prstGeom prst="rect">
            <a:avLst/>
          </a:prstGeom>
          <a:noFill/>
        </p:spPr>
        <p:txBody>
          <a:bodyPr wrap="square">
            <a:spAutoFit/>
          </a:bodyPr>
          <a:lstStyle/>
          <a:p>
            <a:endParaRPr lang="en-US" dirty="0"/>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The dataset contains a total of 100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Users who created their accounts before 2017 are categorized as Old Users, while those who registered after 2017 are classified as New Users.</a:t>
            </a:r>
          </a:p>
          <a:p>
            <a:pPr marL="285750" indent="-285750">
              <a:buFont typeface="Wingdings" panose="05000000000000000000" pitchFamily="2" charset="2"/>
              <a:buChar char="§"/>
            </a:pPr>
            <a:r>
              <a:rPr lang="en-US" dirty="0">
                <a:latin typeface="Arial" panose="020B0604020202020204" pitchFamily="34" charset="0"/>
                <a:cs typeface="Arial" panose="020B0604020202020204" pitchFamily="34" charset="0"/>
              </a:rPr>
              <a:t>65% of users are Old Users, and 35% are New Users.</a:t>
            </a:r>
          </a:p>
        </p:txBody>
      </p:sp>
    </p:spTree>
    <p:extLst>
      <p:ext uri="{BB962C8B-B14F-4D97-AF65-F5344CB8AC3E}">
        <p14:creationId xmlns:p14="http://schemas.microsoft.com/office/powerpoint/2010/main" val="26506192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659</TotalTime>
  <Words>1921</Words>
  <Application>Microsoft Office PowerPoint</Application>
  <PresentationFormat>Widescreen</PresentationFormat>
  <Paragraphs>229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Wingdings</vt:lpstr>
      <vt:lpstr>Retrospect</vt:lpstr>
      <vt:lpstr>PowerPoint Presentation</vt:lpstr>
      <vt:lpstr>Table of Content</vt:lpstr>
      <vt:lpstr>About meta</vt:lpstr>
      <vt:lpstr>Problem Statement</vt:lpstr>
      <vt:lpstr>PowerPoint Presentation</vt:lpstr>
      <vt:lpstr>Data overview</vt:lpstr>
      <vt:lpstr>PowerPoint Presentation</vt:lpstr>
      <vt:lpstr>Key Metrics</vt:lpstr>
      <vt:lpstr>User Segmentation</vt:lpstr>
      <vt:lpstr>User Activity(Likes)</vt:lpstr>
      <vt:lpstr>PowerPoint Presentation</vt:lpstr>
      <vt:lpstr>PowerPoint Presentation</vt:lpstr>
      <vt:lpstr>PowerPoint Presentation</vt:lpstr>
      <vt:lpstr>PowerPoint Presentation</vt:lpstr>
      <vt:lpstr>PowerPoint Presentation</vt:lpstr>
      <vt:lpstr>Recommendation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Dhanush s</dc:creator>
  <cp:lastModifiedBy>Avinash R</cp:lastModifiedBy>
  <cp:revision>7</cp:revision>
  <dcterms:created xsi:type="dcterms:W3CDTF">2025-01-27T09:51:30Z</dcterms:created>
  <dcterms:modified xsi:type="dcterms:W3CDTF">2025-07-20T17:16:53Z</dcterms:modified>
</cp:coreProperties>
</file>