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6" r:id="rId6"/>
    <p:sldId id="260" r:id="rId7"/>
    <p:sldId id="262" r:id="rId8"/>
    <p:sldId id="272" r:id="rId9"/>
    <p:sldId id="273" r:id="rId10"/>
    <p:sldId id="274" r:id="rId11"/>
    <p:sldId id="271" r:id="rId12"/>
    <p:sldId id="275" r:id="rId13"/>
    <p:sldId id="276" r:id="rId14"/>
    <p:sldId id="268" r:id="rId15"/>
    <p:sldId id="267" r:id="rId16"/>
    <p:sldId id="26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2"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3"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5"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7"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14"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615"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616" name="Date Placeholder 3"/>
          <p:cNvSpPr>
            <a:spLocks noGrp="1"/>
          </p:cNvSpPr>
          <p:nvPr>
            <p:ph type="dt" sz="half" idx="10"/>
          </p:nvPr>
        </p:nvSpPr>
        <p:spPr/>
        <p:txBody>
          <a:bodyPr/>
          <a:lstStyle/>
          <a:p>
            <a:fld id="{1D8BD707-D9CF-40AE-B4C6-C98DA3205C09}" type="datetimeFigureOut">
              <a:rPr lang="en-US" smtClean="0"/>
              <a:t>5/28/2024</a:t>
            </a:fld>
            <a:endParaRPr lang="en-US"/>
          </a:p>
        </p:txBody>
      </p:sp>
      <p:sp>
        <p:nvSpPr>
          <p:cNvPr id="1048617" name="Footer Placeholder 4"/>
          <p:cNvSpPr>
            <a:spLocks noGrp="1"/>
          </p:cNvSpPr>
          <p:nvPr>
            <p:ph type="ftr" sz="quarter" idx="11"/>
          </p:nvPr>
        </p:nvSpPr>
        <p:spPr/>
        <p:txBody>
          <a:bodyPr/>
          <a:lstStyle/>
          <a:p>
            <a:endParaRPr lang="en-US"/>
          </a:p>
        </p:txBody>
      </p:sp>
      <p:sp>
        <p:nvSpPr>
          <p:cNvPr id="1048618"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4" name="Title 1"/>
          <p:cNvSpPr>
            <a:spLocks noGrp="1"/>
          </p:cNvSpPr>
          <p:nvPr>
            <p:ph type="title"/>
          </p:nvPr>
        </p:nvSpPr>
        <p:spPr/>
        <p:txBody>
          <a:bodyPr/>
          <a:lstStyle/>
          <a:p>
            <a:r>
              <a:rPr lang="en-US"/>
              <a:t>Click to edit Master title style</a:t>
            </a:r>
          </a:p>
        </p:txBody>
      </p:sp>
      <p:sp>
        <p:nvSpPr>
          <p:cNvPr id="1048635"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6" name="Date Placeholder 3"/>
          <p:cNvSpPr>
            <a:spLocks noGrp="1"/>
          </p:cNvSpPr>
          <p:nvPr>
            <p:ph type="dt" sz="half" idx="10"/>
          </p:nvPr>
        </p:nvSpPr>
        <p:spPr/>
        <p:txBody>
          <a:bodyPr/>
          <a:lstStyle/>
          <a:p>
            <a:fld id="{1D8BD707-D9CF-40AE-B4C6-C98DA3205C09}" type="datetimeFigureOut">
              <a:rPr lang="en-US" smtClean="0"/>
              <a:t>5/28/2024</a:t>
            </a:fld>
            <a:endParaRPr lang="en-US"/>
          </a:p>
        </p:txBody>
      </p:sp>
      <p:sp>
        <p:nvSpPr>
          <p:cNvPr id="1048637" name="Footer Placeholder 4"/>
          <p:cNvSpPr>
            <a:spLocks noGrp="1"/>
          </p:cNvSpPr>
          <p:nvPr>
            <p:ph type="ftr" sz="quarter" idx="11"/>
          </p:nvPr>
        </p:nvSpPr>
        <p:spPr/>
        <p:txBody>
          <a:bodyPr/>
          <a:lstStyle/>
          <a:p>
            <a:endParaRPr lang="en-US"/>
          </a:p>
        </p:txBody>
      </p:sp>
      <p:sp>
        <p:nvSpPr>
          <p:cNvPr id="1048638"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3"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1048624"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5" name="Date Placeholder 3"/>
          <p:cNvSpPr>
            <a:spLocks noGrp="1"/>
          </p:cNvSpPr>
          <p:nvPr>
            <p:ph type="dt" sz="half" idx="10"/>
          </p:nvPr>
        </p:nvSpPr>
        <p:spPr/>
        <p:txBody>
          <a:bodyPr/>
          <a:lstStyle/>
          <a:p>
            <a:fld id="{1D8BD707-D9CF-40AE-B4C6-C98DA3205C09}" type="datetimeFigureOut">
              <a:rPr lang="en-US" smtClean="0"/>
              <a:t>5/28/2024</a:t>
            </a:fld>
            <a:endParaRPr lang="en-US"/>
          </a:p>
        </p:txBody>
      </p:sp>
      <p:sp>
        <p:nvSpPr>
          <p:cNvPr id="1048626" name="Footer Placeholder 4"/>
          <p:cNvSpPr>
            <a:spLocks noGrp="1"/>
          </p:cNvSpPr>
          <p:nvPr>
            <p:ph type="ftr" sz="quarter" idx="11"/>
          </p:nvPr>
        </p:nvSpPr>
        <p:spPr/>
        <p:txBody>
          <a:bodyPr/>
          <a:lstStyle/>
          <a:p>
            <a:endParaRPr lang="en-US"/>
          </a:p>
        </p:txBody>
      </p:sp>
      <p:sp>
        <p:nvSpPr>
          <p:cNvPr id="1048627"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3055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1" name="Title 1"/>
          <p:cNvSpPr>
            <a:spLocks noGrp="1"/>
          </p:cNvSpPr>
          <p:nvPr>
            <p:ph type="title"/>
          </p:nvPr>
        </p:nvSpPr>
        <p:spPr/>
        <p:txBody>
          <a:bodyPr/>
          <a:lstStyle/>
          <a:p>
            <a:r>
              <a:rPr lang="en-US"/>
              <a:t>Click to edit Master title style</a:t>
            </a:r>
          </a:p>
        </p:txBody>
      </p:sp>
      <p:sp>
        <p:nvSpPr>
          <p:cNvPr id="104859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3" name="Date Placeholder 3"/>
          <p:cNvSpPr>
            <a:spLocks noGrp="1"/>
          </p:cNvSpPr>
          <p:nvPr>
            <p:ph type="dt" sz="half" idx="10"/>
          </p:nvPr>
        </p:nvSpPr>
        <p:spPr/>
        <p:txBody>
          <a:bodyPr/>
          <a:lstStyle/>
          <a:p>
            <a:fld id="{1D8BD707-D9CF-40AE-B4C6-C98DA3205C09}" type="datetimeFigureOut">
              <a:rPr lang="en-US" smtClean="0"/>
              <a:t>5/28/2024</a:t>
            </a:fld>
            <a:endParaRPr lang="en-US"/>
          </a:p>
        </p:txBody>
      </p:sp>
      <p:sp>
        <p:nvSpPr>
          <p:cNvPr id="1048594" name="Footer Placeholder 4"/>
          <p:cNvSpPr>
            <a:spLocks noGrp="1"/>
          </p:cNvSpPr>
          <p:nvPr>
            <p:ph type="ftr" sz="quarter" idx="11"/>
          </p:nvPr>
        </p:nvSpPr>
        <p:spPr/>
        <p:txBody>
          <a:bodyPr/>
          <a:lstStyle/>
          <a:p>
            <a:endParaRPr lang="en-US"/>
          </a:p>
        </p:txBody>
      </p:sp>
      <p:sp>
        <p:nvSpPr>
          <p:cNvPr id="1048595"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581"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582"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583" name="Date Placeholder 3"/>
          <p:cNvSpPr>
            <a:spLocks noGrp="1"/>
          </p:cNvSpPr>
          <p:nvPr>
            <p:ph type="dt" sz="half" idx="10"/>
          </p:nvPr>
        </p:nvSpPr>
        <p:spPr/>
        <p:txBody>
          <a:bodyPr/>
          <a:lstStyle/>
          <a:p>
            <a:fld id="{1D8BD707-D9CF-40AE-B4C6-C98DA3205C09}" type="datetimeFigureOut">
              <a:rPr lang="en-US" smtClean="0"/>
              <a:t>5/28/2024</a:t>
            </a:fld>
            <a:endParaRPr lang="en-US"/>
          </a:p>
        </p:txBody>
      </p:sp>
      <p:sp>
        <p:nvSpPr>
          <p:cNvPr id="1048584" name="Footer Placeholder 4"/>
          <p:cNvSpPr>
            <a:spLocks noGrp="1"/>
          </p:cNvSpPr>
          <p:nvPr>
            <p:ph type="ftr" sz="quarter" idx="11"/>
          </p:nvPr>
        </p:nvSpPr>
        <p:spPr/>
        <p:txBody>
          <a:bodyPr/>
          <a:lstStyle/>
          <a:p>
            <a:endParaRPr lang="en-US"/>
          </a:p>
        </p:txBody>
      </p:sp>
      <p:sp>
        <p:nvSpPr>
          <p:cNvPr id="1048585"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9" name="Title 1"/>
          <p:cNvSpPr>
            <a:spLocks noGrp="1"/>
          </p:cNvSpPr>
          <p:nvPr>
            <p:ph type="title"/>
          </p:nvPr>
        </p:nvSpPr>
        <p:spPr/>
        <p:txBody>
          <a:bodyPr/>
          <a:lstStyle/>
          <a:p>
            <a:r>
              <a:rPr lang="en-US"/>
              <a:t>Click to edit Master title style</a:t>
            </a:r>
          </a:p>
        </p:txBody>
      </p:sp>
      <p:sp>
        <p:nvSpPr>
          <p:cNvPr id="1048640"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2" name="Date Placeholder 4"/>
          <p:cNvSpPr>
            <a:spLocks noGrp="1"/>
          </p:cNvSpPr>
          <p:nvPr>
            <p:ph type="dt" sz="half" idx="10"/>
          </p:nvPr>
        </p:nvSpPr>
        <p:spPr/>
        <p:txBody>
          <a:bodyPr/>
          <a:lstStyle/>
          <a:p>
            <a:fld id="{1D8BD707-D9CF-40AE-B4C6-C98DA3205C09}" type="datetimeFigureOut">
              <a:rPr lang="en-US" smtClean="0"/>
              <a:t>5/28/2024</a:t>
            </a:fld>
            <a:endParaRPr lang="en-US"/>
          </a:p>
        </p:txBody>
      </p:sp>
      <p:sp>
        <p:nvSpPr>
          <p:cNvPr id="1048643" name="Footer Placeholder 5"/>
          <p:cNvSpPr>
            <a:spLocks noGrp="1"/>
          </p:cNvSpPr>
          <p:nvPr>
            <p:ph type="ftr" sz="quarter" idx="11"/>
          </p:nvPr>
        </p:nvSpPr>
        <p:spPr/>
        <p:txBody>
          <a:bodyPr/>
          <a:lstStyle/>
          <a:p>
            <a:endParaRPr lang="en-US"/>
          </a:p>
        </p:txBody>
      </p:sp>
      <p:sp>
        <p:nvSpPr>
          <p:cNvPr id="1048644"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5" name="Title 1"/>
          <p:cNvSpPr>
            <a:spLocks noGrp="1"/>
          </p:cNvSpPr>
          <p:nvPr>
            <p:ph type="title"/>
          </p:nvPr>
        </p:nvSpPr>
        <p:spPr/>
        <p:txBody>
          <a:bodyPr/>
          <a:lstStyle/>
          <a:p>
            <a:r>
              <a:rPr lang="en-US"/>
              <a:t>Click to edit Master title style</a:t>
            </a:r>
          </a:p>
        </p:txBody>
      </p:sp>
      <p:sp>
        <p:nvSpPr>
          <p:cNvPr id="1048646"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7"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8"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9"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Date Placeholder 6"/>
          <p:cNvSpPr>
            <a:spLocks noGrp="1"/>
          </p:cNvSpPr>
          <p:nvPr>
            <p:ph type="dt" sz="half" idx="10"/>
          </p:nvPr>
        </p:nvSpPr>
        <p:spPr/>
        <p:txBody>
          <a:bodyPr/>
          <a:lstStyle/>
          <a:p>
            <a:fld id="{1D8BD707-D9CF-40AE-B4C6-C98DA3205C09}" type="datetimeFigureOut">
              <a:rPr lang="en-US" smtClean="0"/>
              <a:t>5/28/2024</a:t>
            </a:fld>
            <a:endParaRPr lang="en-US"/>
          </a:p>
        </p:txBody>
      </p:sp>
      <p:sp>
        <p:nvSpPr>
          <p:cNvPr id="1048651" name="Footer Placeholder 7"/>
          <p:cNvSpPr>
            <a:spLocks noGrp="1"/>
          </p:cNvSpPr>
          <p:nvPr>
            <p:ph type="ftr" sz="quarter" idx="11"/>
          </p:nvPr>
        </p:nvSpPr>
        <p:spPr/>
        <p:txBody>
          <a:bodyPr/>
          <a:lstStyle/>
          <a:p>
            <a:endParaRPr lang="en-US"/>
          </a:p>
        </p:txBody>
      </p:sp>
      <p:sp>
        <p:nvSpPr>
          <p:cNvPr id="1048652"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9" name="Title 1"/>
          <p:cNvSpPr>
            <a:spLocks noGrp="1"/>
          </p:cNvSpPr>
          <p:nvPr>
            <p:ph type="title"/>
          </p:nvPr>
        </p:nvSpPr>
        <p:spPr/>
        <p:txBody>
          <a:bodyPr/>
          <a:lstStyle/>
          <a:p>
            <a:r>
              <a:rPr lang="en-US"/>
              <a:t>Click to edit Master title style</a:t>
            </a:r>
          </a:p>
        </p:txBody>
      </p:sp>
      <p:sp>
        <p:nvSpPr>
          <p:cNvPr id="1048620" name="Date Placeholder 2"/>
          <p:cNvSpPr>
            <a:spLocks noGrp="1"/>
          </p:cNvSpPr>
          <p:nvPr>
            <p:ph type="dt" sz="half" idx="10"/>
          </p:nvPr>
        </p:nvSpPr>
        <p:spPr/>
        <p:txBody>
          <a:bodyPr/>
          <a:lstStyle/>
          <a:p>
            <a:fld id="{1D8BD707-D9CF-40AE-B4C6-C98DA3205C09}" type="datetimeFigureOut">
              <a:rPr lang="en-US" smtClean="0"/>
              <a:t>5/28/2024</a:t>
            </a:fld>
            <a:endParaRPr lang="en-US"/>
          </a:p>
        </p:txBody>
      </p:sp>
      <p:sp>
        <p:nvSpPr>
          <p:cNvPr id="1048621" name="Footer Placeholder 3"/>
          <p:cNvSpPr>
            <a:spLocks noGrp="1"/>
          </p:cNvSpPr>
          <p:nvPr>
            <p:ph type="ftr" sz="quarter" idx="11"/>
          </p:nvPr>
        </p:nvSpPr>
        <p:spPr/>
        <p:txBody>
          <a:bodyPr/>
          <a:lstStyle/>
          <a:p>
            <a:endParaRPr lang="en-US"/>
          </a:p>
        </p:txBody>
      </p:sp>
      <p:sp>
        <p:nvSpPr>
          <p:cNvPr id="1048622"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3" name="Date Placeholder 1"/>
          <p:cNvSpPr>
            <a:spLocks noGrp="1"/>
          </p:cNvSpPr>
          <p:nvPr>
            <p:ph type="dt" sz="half" idx="10"/>
          </p:nvPr>
        </p:nvSpPr>
        <p:spPr/>
        <p:txBody>
          <a:bodyPr/>
          <a:lstStyle/>
          <a:p>
            <a:fld id="{1D8BD707-D9CF-40AE-B4C6-C98DA3205C09}" type="datetimeFigureOut">
              <a:rPr lang="en-US" smtClean="0"/>
              <a:t>5/28/2024</a:t>
            </a:fld>
            <a:endParaRPr lang="en-US"/>
          </a:p>
        </p:txBody>
      </p:sp>
      <p:sp>
        <p:nvSpPr>
          <p:cNvPr id="1048654" name="Footer Placeholder 2"/>
          <p:cNvSpPr>
            <a:spLocks noGrp="1"/>
          </p:cNvSpPr>
          <p:nvPr>
            <p:ph type="ftr" sz="quarter" idx="11"/>
          </p:nvPr>
        </p:nvSpPr>
        <p:spPr/>
        <p:txBody>
          <a:bodyPr/>
          <a:lstStyle/>
          <a:p>
            <a:endParaRPr lang="en-US"/>
          </a:p>
        </p:txBody>
      </p:sp>
      <p:sp>
        <p:nvSpPr>
          <p:cNvPr id="1048655"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56"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657"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59" name="Date Placeholder 4"/>
          <p:cNvSpPr>
            <a:spLocks noGrp="1"/>
          </p:cNvSpPr>
          <p:nvPr>
            <p:ph type="dt" sz="half" idx="10"/>
          </p:nvPr>
        </p:nvSpPr>
        <p:spPr/>
        <p:txBody>
          <a:bodyPr/>
          <a:lstStyle/>
          <a:p>
            <a:fld id="{1D8BD707-D9CF-40AE-B4C6-C98DA3205C09}" type="datetimeFigureOut">
              <a:rPr lang="en-US" smtClean="0"/>
              <a:t>5/28/2024</a:t>
            </a:fld>
            <a:endParaRPr lang="en-US"/>
          </a:p>
        </p:txBody>
      </p:sp>
      <p:sp>
        <p:nvSpPr>
          <p:cNvPr id="1048660" name="Footer Placeholder 5"/>
          <p:cNvSpPr>
            <a:spLocks noGrp="1"/>
          </p:cNvSpPr>
          <p:nvPr>
            <p:ph type="ftr" sz="quarter" idx="11"/>
          </p:nvPr>
        </p:nvSpPr>
        <p:spPr/>
        <p:txBody>
          <a:bodyPr/>
          <a:lstStyle/>
          <a:p>
            <a:endParaRPr lang="en-US"/>
          </a:p>
        </p:txBody>
      </p:sp>
      <p:sp>
        <p:nvSpPr>
          <p:cNvPr id="1048661"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8"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629"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30"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1" name="Date Placeholder 4"/>
          <p:cNvSpPr>
            <a:spLocks noGrp="1"/>
          </p:cNvSpPr>
          <p:nvPr>
            <p:ph type="dt" sz="half" idx="10"/>
          </p:nvPr>
        </p:nvSpPr>
        <p:spPr/>
        <p:txBody>
          <a:bodyPr/>
          <a:lstStyle/>
          <a:p>
            <a:fld id="{1D8BD707-D9CF-40AE-B4C6-C98DA3205C09}" type="datetimeFigureOut">
              <a:rPr lang="en-US" smtClean="0"/>
              <a:t>5/28/2024</a:t>
            </a:fld>
            <a:endParaRPr lang="en-US"/>
          </a:p>
        </p:txBody>
      </p:sp>
      <p:sp>
        <p:nvSpPr>
          <p:cNvPr id="1048632" name="Footer Placeholder 5"/>
          <p:cNvSpPr>
            <a:spLocks noGrp="1"/>
          </p:cNvSpPr>
          <p:nvPr>
            <p:ph type="ftr" sz="quarter" idx="11"/>
          </p:nvPr>
        </p:nvSpPr>
        <p:spPr/>
        <p:txBody>
          <a:bodyPr/>
          <a:lstStyle/>
          <a:p>
            <a:endParaRPr lang="en-US"/>
          </a:p>
        </p:txBody>
      </p:sp>
      <p:sp>
        <p:nvSpPr>
          <p:cNvPr id="1048633"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5/28/2024</a:t>
            </a:fld>
            <a:endParaRPr lang="en-US"/>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rchive.ics.uci.edu/ml/datasets/Heart+Disease"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hyperlink" Target="https://www.robots.ox.ac.uk/~az/lectures/ml/lect2.pdf" TargetMode="External"/><Relationship Id="rId4" Type="http://schemas.openxmlformats.org/officeDocument/2006/relationships/hyperlink" Target="https://www.kaggle.com/ronitf/heart-disease-uc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Rectangle 1"/>
          <p:cNvSpPr>
            <a:spLocks noChangeArrowheads="1"/>
          </p:cNvSpPr>
          <p:nvPr/>
        </p:nvSpPr>
        <p:spPr bwMode="auto">
          <a:xfrm>
            <a:off x="-133206" y="110157"/>
            <a:ext cx="9144000" cy="14465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           </a:t>
            </a:r>
            <a:r>
              <a:rPr kumimoji="0" lang="en-US" sz="20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SREENIVASA INSTITUTE OF TECHNOLOGY AND  MANAGEMENT STUDIES </a:t>
            </a:r>
            <a:endParaRPr kumimoji="0" lang="en-US" sz="1050" b="0"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(Autonomous)</a:t>
            </a:r>
          </a:p>
          <a:p>
            <a:pPr marL="0" marR="0" lvl="0" indent="0" algn="ctr" defTabSz="914400" rtl="0" eaLnBrk="0" fontAlgn="base" latinLnBrk="0" hangingPunct="0">
              <a:lnSpc>
                <a:spcPct val="100000"/>
              </a:lnSpc>
              <a:spcBef>
                <a:spcPct val="0"/>
              </a:spcBef>
              <a:spcAft>
                <a:spcPct val="0"/>
              </a:spcAft>
              <a:buClrTx/>
              <a:buSzTx/>
              <a:buFontTx/>
              <a:buNone/>
            </a:pPr>
            <a:endParaRPr kumimoji="0" lang="en-US"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lang="en-US" sz="1600" b="1" dirty="0">
                <a:latin typeface="Times New Roman" pitchFamily="18" charset="0"/>
                <a:ea typeface="Calibri" pitchFamily="34" charset="0"/>
                <a:cs typeface="Times New Roman" pitchFamily="18" charset="0"/>
              </a:rPr>
              <a:t>DEPARTMENT </a:t>
            </a:r>
          </a:p>
          <a:p>
            <a:pPr marL="0" marR="0" lvl="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OF</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1048587" name="Rectangle 2"/>
          <p:cNvSpPr>
            <a:spLocks noChangeArrowheads="1"/>
          </p:cNvSpPr>
          <p:nvPr/>
        </p:nvSpPr>
        <p:spPr bwMode="auto">
          <a:xfrm>
            <a:off x="1409700" y="1508385"/>
            <a:ext cx="6324600" cy="5539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1600" b="1" kern="0" dirty="0">
                <a:effectLst/>
                <a:latin typeface="Times New Roman" panose="02020603050405020304" pitchFamily="18" charset="0"/>
                <a:ea typeface="Times New Roman" panose="02020603050405020304" pitchFamily="18" charset="0"/>
              </a:rPr>
              <a:t>CSE</a:t>
            </a:r>
            <a:r>
              <a:rPr lang="en-US" sz="1600" b="1" kern="0" spc="-20" dirty="0">
                <a:effectLst/>
                <a:latin typeface="Times New Roman" panose="02020603050405020304" pitchFamily="18" charset="0"/>
                <a:ea typeface="Times New Roman" panose="02020603050405020304" pitchFamily="18" charset="0"/>
              </a:rPr>
              <a:t> </a:t>
            </a:r>
            <a:r>
              <a:rPr lang="en-US" sz="1600" b="1" kern="0" dirty="0">
                <a:effectLst/>
                <a:latin typeface="Times New Roman" panose="02020603050405020304" pitchFamily="18" charset="0"/>
                <a:ea typeface="Times New Roman" panose="02020603050405020304" pitchFamily="18" charset="0"/>
              </a:rPr>
              <a:t>–</a:t>
            </a:r>
            <a:r>
              <a:rPr lang="en-US" sz="1600" b="1" kern="0" spc="-15" dirty="0">
                <a:effectLst/>
                <a:latin typeface="Times New Roman" panose="02020603050405020304" pitchFamily="18" charset="0"/>
                <a:ea typeface="Times New Roman" panose="02020603050405020304" pitchFamily="18" charset="0"/>
              </a:rPr>
              <a:t> </a:t>
            </a:r>
            <a:r>
              <a:rPr lang="en-US" sz="1600" b="1" kern="0" dirty="0">
                <a:effectLst/>
                <a:latin typeface="Times New Roman" panose="02020603050405020304" pitchFamily="18" charset="0"/>
                <a:ea typeface="Times New Roman" panose="02020603050405020304" pitchFamily="18" charset="0"/>
              </a:rPr>
              <a:t>ARTIFICIAL</a:t>
            </a:r>
            <a:r>
              <a:rPr lang="en-US" sz="1600" b="1" kern="0" spc="-25" dirty="0">
                <a:effectLst/>
                <a:latin typeface="Times New Roman" panose="02020603050405020304" pitchFamily="18" charset="0"/>
                <a:ea typeface="Times New Roman" panose="02020603050405020304" pitchFamily="18" charset="0"/>
              </a:rPr>
              <a:t> </a:t>
            </a:r>
            <a:r>
              <a:rPr lang="en-US" sz="1600" b="1" kern="0" dirty="0">
                <a:effectLst/>
                <a:latin typeface="Times New Roman" panose="02020603050405020304" pitchFamily="18" charset="0"/>
                <a:ea typeface="Times New Roman" panose="02020603050405020304" pitchFamily="18" charset="0"/>
              </a:rPr>
              <a:t>INTELLIGENCE</a:t>
            </a:r>
            <a:r>
              <a:rPr lang="en-US" sz="1600" b="1" kern="0" spc="-45" dirty="0">
                <a:effectLst/>
                <a:latin typeface="Times New Roman" panose="02020603050405020304" pitchFamily="18" charset="0"/>
                <a:ea typeface="Times New Roman" panose="02020603050405020304" pitchFamily="18" charset="0"/>
              </a:rPr>
              <a:t> </a:t>
            </a:r>
            <a:r>
              <a:rPr lang="en-US" sz="1600" b="1" kern="0" dirty="0">
                <a:effectLst/>
                <a:latin typeface="Times New Roman" panose="02020603050405020304" pitchFamily="18" charset="0"/>
                <a:ea typeface="Times New Roman" panose="02020603050405020304" pitchFamily="18" charset="0"/>
              </a:rPr>
              <a:t>&amp;</a:t>
            </a:r>
            <a:r>
              <a:rPr lang="en-US" sz="1600" b="1" kern="0" spc="-45" dirty="0">
                <a:effectLst/>
                <a:latin typeface="Times New Roman" panose="02020603050405020304" pitchFamily="18" charset="0"/>
                <a:ea typeface="Times New Roman" panose="02020603050405020304" pitchFamily="18" charset="0"/>
              </a:rPr>
              <a:t> </a:t>
            </a:r>
            <a:r>
              <a:rPr lang="en-US" sz="1600" b="1" kern="0" dirty="0">
                <a:effectLst/>
                <a:latin typeface="Times New Roman" panose="02020603050405020304" pitchFamily="18" charset="0"/>
                <a:ea typeface="Times New Roman" panose="02020603050405020304" pitchFamily="18" charset="0"/>
              </a:rPr>
              <a:t>MACHINE</a:t>
            </a:r>
            <a:r>
              <a:rPr lang="en-US" sz="1600" b="1" kern="0" spc="-10" dirty="0">
                <a:effectLst/>
                <a:latin typeface="Times New Roman" panose="02020603050405020304" pitchFamily="18" charset="0"/>
                <a:ea typeface="Times New Roman" panose="02020603050405020304" pitchFamily="18" charset="0"/>
              </a:rPr>
              <a:t> </a:t>
            </a:r>
            <a:r>
              <a:rPr lang="en-US" sz="1600" b="1" kern="0" dirty="0">
                <a:effectLst/>
                <a:latin typeface="Times New Roman" panose="02020603050405020304" pitchFamily="18" charset="0"/>
                <a:ea typeface="Times New Roman" panose="02020603050405020304" pitchFamily="18" charset="0"/>
              </a:rPr>
              <a:t>LEARNING</a:t>
            </a:r>
            <a:endParaRPr kumimoji="0" lang="en-US" sz="1600" b="1" i="0" u="none" strike="noStrike" cap="none" normalizeH="0" baseline="0" dirty="0">
              <a:ln>
                <a:noFill/>
              </a:ln>
              <a:solidFill>
                <a:schemeClr val="tx1"/>
              </a:solidFill>
              <a:effectLst/>
              <a:latin typeface="Arial Black" pitchFamily="34" charset="0"/>
              <a:ea typeface="Calibri"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(2023-2024)</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pic>
        <p:nvPicPr>
          <p:cNvPr id="2097152" name="Picture 5"/>
          <p:cNvPicPr>
            <a:picLocks/>
          </p:cNvPicPr>
          <p:nvPr/>
        </p:nvPicPr>
        <p:blipFill>
          <a:blip r:embed="rId2"/>
          <a:srcRect/>
          <a:stretch>
            <a:fillRect/>
          </a:stretch>
        </p:blipFill>
        <p:spPr bwMode="auto">
          <a:xfrm>
            <a:off x="0" y="0"/>
            <a:ext cx="685800" cy="1043351"/>
          </a:xfrm>
          <a:prstGeom prst="rect">
            <a:avLst/>
          </a:prstGeom>
          <a:noFill/>
          <a:ln w="9525">
            <a:noFill/>
            <a:miter lim="800000"/>
            <a:headEnd/>
            <a:tailEnd/>
          </a:ln>
        </p:spPr>
      </p:pic>
      <p:graphicFrame>
        <p:nvGraphicFramePr>
          <p:cNvPr id="4194304" name="Table 6"/>
          <p:cNvGraphicFramePr>
            <a:graphicFrameLocks noGrp="1"/>
          </p:cNvGraphicFramePr>
          <p:nvPr>
            <p:extLst>
              <p:ext uri="{D42A27DB-BD31-4B8C-83A1-F6EECF244321}">
                <p14:modId xmlns:p14="http://schemas.microsoft.com/office/powerpoint/2010/main" val="3156970473"/>
              </p:ext>
            </p:extLst>
          </p:nvPr>
        </p:nvGraphicFramePr>
        <p:xfrm>
          <a:off x="2676034" y="3820754"/>
          <a:ext cx="3886200" cy="886968"/>
        </p:xfrm>
        <a:graphic>
          <a:graphicData uri="http://schemas.openxmlformats.org/drawingml/2006/table">
            <a:tbl>
              <a:tblPr/>
              <a:tblGrid>
                <a:gridCol w="1977189">
                  <a:extLst>
                    <a:ext uri="{9D8B030D-6E8A-4147-A177-3AD203B41FA5}">
                      <a16:colId xmlns:a16="http://schemas.microsoft.com/office/drawing/2014/main" val="20000"/>
                    </a:ext>
                  </a:extLst>
                </a:gridCol>
                <a:gridCol w="1909011">
                  <a:extLst>
                    <a:ext uri="{9D8B030D-6E8A-4147-A177-3AD203B41FA5}">
                      <a16:colId xmlns:a16="http://schemas.microsoft.com/office/drawing/2014/main" val="20001"/>
                    </a:ext>
                  </a:extLst>
                </a:gridCol>
              </a:tblGrid>
              <a:tr h="295656">
                <a:tc>
                  <a:txBody>
                    <a:bodyPr/>
                    <a:lstStyle/>
                    <a:p>
                      <a:pPr marL="0" marR="0">
                        <a:lnSpc>
                          <a:spcPct val="115000"/>
                        </a:lnSpc>
                        <a:spcBef>
                          <a:spcPts val="0"/>
                        </a:spcBef>
                        <a:spcAft>
                          <a:spcPts val="0"/>
                        </a:spcAft>
                      </a:pPr>
                      <a:r>
                        <a:rPr lang="en-US" sz="1400" b="1" dirty="0">
                          <a:latin typeface="Times New Roman"/>
                          <a:ea typeface="Calibri"/>
                          <a:cs typeface="Times New Roman"/>
                        </a:rPr>
                        <a:t>D.THARUN </a:t>
                      </a:r>
                      <a:endParaRPr lang="en-US" sz="1200" dirty="0">
                        <a:latin typeface="Calibri"/>
                        <a:ea typeface="Calibri"/>
                        <a:cs typeface="Times New Roman"/>
                      </a:endParaRPr>
                    </a:p>
                  </a:txBody>
                  <a:tcPr marL="68580" marR="68580" marT="0" marB="0">
                    <a:lnL>
                      <a:noFill/>
                    </a:lnL>
                    <a:lnR>
                      <a:noFill/>
                    </a:lnR>
                    <a:lnT>
                      <a:noFill/>
                    </a:lnT>
                    <a:lnB>
                      <a:noFill/>
                    </a:lnB>
                  </a:tcPr>
                </a:tc>
                <a:tc>
                  <a:txBody>
                    <a:bodyPr/>
                    <a:lstStyle/>
                    <a:p>
                      <a:pPr marL="0" marR="0" algn="r">
                        <a:lnSpc>
                          <a:spcPct val="115000"/>
                        </a:lnSpc>
                        <a:spcBef>
                          <a:spcPts val="0"/>
                        </a:spcBef>
                        <a:spcAft>
                          <a:spcPts val="0"/>
                        </a:spcAft>
                      </a:pPr>
                      <a:r>
                        <a:rPr lang="en-US" sz="1400" b="1" dirty="0">
                          <a:latin typeface="Times New Roman"/>
                          <a:ea typeface="Calibri"/>
                          <a:cs typeface="Times New Roman"/>
                        </a:rPr>
                        <a:t>20751A3312 </a:t>
                      </a:r>
                      <a:endParaRPr lang="en-US" sz="1200" dirty="0">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0"/>
                  </a:ext>
                </a:extLst>
              </a:tr>
              <a:tr h="295656">
                <a:tc>
                  <a:txBody>
                    <a:bodyPr/>
                    <a:lstStyle/>
                    <a:p>
                      <a:pPr marL="0" marR="0">
                        <a:lnSpc>
                          <a:spcPct val="115000"/>
                        </a:lnSpc>
                        <a:spcBef>
                          <a:spcPts val="0"/>
                        </a:spcBef>
                        <a:spcAft>
                          <a:spcPts val="0"/>
                        </a:spcAft>
                      </a:pPr>
                      <a:r>
                        <a:rPr lang="en-US" sz="1400" b="1" dirty="0">
                          <a:latin typeface="Times New Roman"/>
                          <a:ea typeface="Calibri"/>
                          <a:cs typeface="Times New Roman"/>
                        </a:rPr>
                        <a:t>M.GANESH</a:t>
                      </a:r>
                      <a:endParaRPr lang="en-US" sz="1200" dirty="0">
                        <a:latin typeface="Calibri"/>
                        <a:ea typeface="Calibri"/>
                        <a:cs typeface="Times New Roman"/>
                      </a:endParaRPr>
                    </a:p>
                  </a:txBody>
                  <a:tcPr marL="68580" marR="68580" marT="0" marB="0">
                    <a:lnL>
                      <a:noFill/>
                    </a:lnL>
                    <a:lnR>
                      <a:noFill/>
                    </a:lnR>
                    <a:lnT>
                      <a:noFill/>
                    </a:lnT>
                    <a:lnB>
                      <a:noFill/>
                    </a:lnB>
                  </a:tcPr>
                </a:tc>
                <a:tc>
                  <a:txBody>
                    <a:bodyPr/>
                    <a:lstStyle/>
                    <a:p>
                      <a:pPr marL="0" marR="0" algn="r">
                        <a:lnSpc>
                          <a:spcPct val="115000"/>
                        </a:lnSpc>
                        <a:spcBef>
                          <a:spcPts val="0"/>
                        </a:spcBef>
                        <a:spcAft>
                          <a:spcPts val="0"/>
                        </a:spcAft>
                      </a:pPr>
                      <a:r>
                        <a:rPr lang="en-US" sz="1400" b="1" dirty="0">
                          <a:latin typeface="Times New Roman"/>
                          <a:ea typeface="Calibri"/>
                          <a:cs typeface="Times New Roman"/>
                        </a:rPr>
                        <a:t>20751A3333</a:t>
                      </a:r>
                      <a:endParaRPr lang="en-US" sz="1200" dirty="0">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1"/>
                  </a:ext>
                </a:extLst>
              </a:tr>
              <a:tr h="295656">
                <a:tc>
                  <a:txBody>
                    <a:bodyPr/>
                    <a:lstStyle/>
                    <a:p>
                      <a:pPr marL="0" marR="0">
                        <a:lnSpc>
                          <a:spcPct val="115000"/>
                        </a:lnSpc>
                        <a:spcBef>
                          <a:spcPts val="0"/>
                        </a:spcBef>
                        <a:spcAft>
                          <a:spcPts val="0"/>
                        </a:spcAft>
                      </a:pPr>
                      <a:r>
                        <a:rPr lang="en-US" sz="1400" b="1" dirty="0">
                          <a:latin typeface="Times New Roman"/>
                          <a:ea typeface="Calibri"/>
                          <a:cs typeface="Times New Roman"/>
                        </a:rPr>
                        <a:t>M.LAKSHMIKANTH</a:t>
                      </a:r>
                      <a:endParaRPr lang="en-US" sz="1200" dirty="0">
                        <a:latin typeface="Calibri"/>
                        <a:ea typeface="Calibri"/>
                        <a:cs typeface="Times New Roman"/>
                      </a:endParaRPr>
                    </a:p>
                  </a:txBody>
                  <a:tcPr marL="68580" marR="68580" marT="0" marB="0">
                    <a:lnL>
                      <a:noFill/>
                    </a:lnL>
                    <a:lnR>
                      <a:noFill/>
                    </a:lnR>
                    <a:lnT>
                      <a:noFill/>
                    </a:lnT>
                    <a:lnB>
                      <a:noFill/>
                    </a:lnB>
                  </a:tcPr>
                </a:tc>
                <a:tc>
                  <a:txBody>
                    <a:bodyPr/>
                    <a:lstStyle/>
                    <a:p>
                      <a:pPr marL="0" marR="0" algn="r">
                        <a:lnSpc>
                          <a:spcPct val="115000"/>
                        </a:lnSpc>
                        <a:spcBef>
                          <a:spcPts val="0"/>
                        </a:spcBef>
                        <a:spcAft>
                          <a:spcPts val="0"/>
                        </a:spcAft>
                      </a:pPr>
                      <a:r>
                        <a:rPr lang="en-US" sz="1400" b="1" dirty="0">
                          <a:latin typeface="Times New Roman"/>
                          <a:ea typeface="Calibri"/>
                          <a:cs typeface="Times New Roman"/>
                        </a:rPr>
                        <a:t>20751A3334</a:t>
                      </a:r>
                      <a:endParaRPr lang="en-US" sz="1200" dirty="0">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bl>
          </a:graphicData>
        </a:graphic>
      </p:graphicFrame>
      <p:sp>
        <p:nvSpPr>
          <p:cNvPr id="1048588" name="Rectangle 3"/>
          <p:cNvSpPr>
            <a:spLocks noChangeArrowheads="1"/>
          </p:cNvSpPr>
          <p:nvPr/>
        </p:nvSpPr>
        <p:spPr bwMode="auto">
          <a:xfrm>
            <a:off x="-133206" y="2350216"/>
            <a:ext cx="9144000"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PROJECT </a:t>
            </a:r>
            <a:r>
              <a:rPr lang="en-US" sz="1200" b="1" dirty="0">
                <a:latin typeface="Times New Roman" pitchFamily="18" charset="0"/>
                <a:ea typeface="Calibri" pitchFamily="34" charset="0"/>
                <a:cs typeface="Times New Roman" pitchFamily="18" charset="0"/>
              </a:rPr>
              <a:t> </a:t>
            </a:r>
            <a:endParaRPr kumimoji="0" lang="en-US" sz="12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pPr>
            <a:endParaRPr kumimoji="0" lang="en-US" sz="12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ON</a:t>
            </a:r>
          </a:p>
          <a:p>
            <a:pPr marL="0" marR="0" lvl="0" indent="0" algn="ctr" defTabSz="914400" rtl="0" eaLnBrk="1" fontAlgn="base" latinLnBrk="0" hangingPunct="1">
              <a:lnSpc>
                <a:spcPct val="100000"/>
              </a:lnSpc>
              <a:spcBef>
                <a:spcPct val="0"/>
              </a:spcBef>
              <a:spcAft>
                <a:spcPct val="0"/>
              </a:spcAft>
              <a:buClrTx/>
              <a:buSzTx/>
              <a:buFontTx/>
              <a:buNone/>
            </a:pPr>
            <a:endParaRPr kumimoji="0" lang="en-US" sz="800" b="0" i="0" u="none" strike="noStrike" cap="none" normalizeH="0" baseline="0" dirty="0">
              <a:ln>
                <a:noFill/>
              </a:ln>
              <a:solidFill>
                <a:schemeClr val="tx1"/>
              </a:solidFill>
              <a:effectLst/>
              <a:latin typeface="Arial" pitchFamily="34" charset="0"/>
              <a:cs typeface="Arial" pitchFamily="34" charset="0"/>
            </a:endParaRPr>
          </a:p>
          <a:p>
            <a:pPr algn="ctr" eaLnBrk="0" fontAlgn="base" hangingPunct="0">
              <a:spcBef>
                <a:spcPct val="0"/>
              </a:spcBef>
              <a:spcAft>
                <a:spcPct val="0"/>
              </a:spcAft>
            </a:pPr>
            <a:r>
              <a:rPr lang="en-US" sz="2000" b="1" dirty="0">
                <a:solidFill>
                  <a:srgbClr val="FF0000"/>
                </a:solidFill>
                <a:latin typeface="Times New Roman" panose="02020603050405020304" pitchFamily="18" charset="0"/>
                <a:ea typeface="Montserrat" pitchFamily="34" charset="-122"/>
                <a:cs typeface="Times New Roman" panose="02020603050405020304" pitchFamily="18" charset="0"/>
              </a:rPr>
              <a:t>Heart Analysis Using Deep Learning</a:t>
            </a:r>
            <a:endParaRPr lang="en-US" sz="2000" b="1" dirty="0">
              <a:solidFill>
                <a:srgbClr val="FF0000"/>
              </a:solidFill>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sz="2000" b="1" i="0" u="none" strike="noStrike" cap="none" normalizeH="0" baseline="0" dirty="0">
                <a:ln>
                  <a:noFill/>
                </a:ln>
                <a:solidFill>
                  <a:srgbClr val="FF0000"/>
                </a:solidFill>
                <a:effectLst/>
                <a:latin typeface="Times New Roman" pitchFamily="18" charset="0"/>
                <a:ea typeface="Calibri" pitchFamily="34" charset="0"/>
                <a:cs typeface="Times New Roman" pitchFamily="18" charset="0"/>
              </a:rPr>
              <a:t> </a:t>
            </a:r>
            <a:endParaRPr kumimoji="0" lang="en-US" sz="2800" b="0" i="0" u="none" strike="noStrike" cap="none" normalizeH="0" baseline="0" dirty="0">
              <a:ln>
                <a:noFill/>
              </a:ln>
              <a:solidFill>
                <a:srgbClr val="FF0000"/>
              </a:solidFill>
              <a:effectLst/>
              <a:latin typeface="Arial" pitchFamily="34" charset="0"/>
              <a:cs typeface="Arial" pitchFamily="34" charset="0"/>
            </a:endParaRPr>
          </a:p>
        </p:txBody>
      </p:sp>
      <p:sp>
        <p:nvSpPr>
          <p:cNvPr id="1048589" name="Rectangle 4"/>
          <p:cNvSpPr>
            <a:spLocks noChangeArrowheads="1"/>
          </p:cNvSpPr>
          <p:nvPr/>
        </p:nvSpPr>
        <p:spPr bwMode="auto">
          <a:xfrm>
            <a:off x="4258454" y="3486197"/>
            <a:ext cx="360680" cy="26924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BY</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048590" name="Text Placeholder 16"/>
          <p:cNvSpPr>
            <a:spLocks noGrp="1"/>
          </p:cNvSpPr>
          <p:nvPr>
            <p:ph type="body" idx="1"/>
          </p:nvPr>
        </p:nvSpPr>
        <p:spPr>
          <a:xfrm>
            <a:off x="914400" y="4707722"/>
            <a:ext cx="7772400" cy="1957387"/>
          </a:xfrm>
        </p:spPr>
        <p:txBody>
          <a:bodyPr>
            <a:noAutofit/>
          </a:bodyPr>
          <a:lstStyle/>
          <a:p>
            <a:pPr algn="ctr"/>
            <a:r>
              <a:rPr lang="en-US" sz="1400" b="1" dirty="0">
                <a:solidFill>
                  <a:schemeClr val="tx1"/>
                </a:solidFill>
                <a:latin typeface="Times New Roman" pitchFamily="18" charset="0"/>
                <a:ea typeface="Calibri" pitchFamily="34" charset="0"/>
                <a:cs typeface="Times New Roman" pitchFamily="18" charset="0"/>
              </a:rPr>
              <a:t>Under the Guidance of</a:t>
            </a:r>
          </a:p>
          <a:p>
            <a:pPr algn="ctr"/>
            <a:endParaRPr lang="en-US" sz="1400" b="1" dirty="0">
              <a:solidFill>
                <a:schemeClr val="tx1"/>
              </a:solidFill>
              <a:latin typeface="Times New Roman" pitchFamily="18" charset="0"/>
              <a:ea typeface="Calibri" pitchFamily="34" charset="0"/>
              <a:cs typeface="Times New Roman" pitchFamily="18" charset="0"/>
            </a:endParaRPr>
          </a:p>
          <a:p>
            <a:pPr algn="ctr"/>
            <a:r>
              <a:rPr lang="en-US" sz="1600" b="1" dirty="0" err="1">
                <a:solidFill>
                  <a:schemeClr val="tx1"/>
                </a:solidFill>
                <a:latin typeface="Times New Roman" pitchFamily="18" charset="0"/>
                <a:ea typeface="Calibri" pitchFamily="34" charset="0"/>
                <a:cs typeface="Times New Roman" pitchFamily="18" charset="0"/>
              </a:rPr>
              <a:t>Dr.N.GAYATHRI</a:t>
            </a:r>
            <a:r>
              <a:rPr lang="en-US" sz="1600" b="1" dirty="0">
                <a:solidFill>
                  <a:schemeClr val="tx1"/>
                </a:solidFill>
                <a:latin typeface="Times New Roman" pitchFamily="18" charset="0"/>
                <a:ea typeface="Calibri" pitchFamily="34" charset="0"/>
                <a:cs typeface="Times New Roman" pitchFamily="18" charset="0"/>
              </a:rPr>
              <a:t> DEVI, </a:t>
            </a:r>
            <a:r>
              <a:rPr lang="en-US" sz="1600" b="1" dirty="0" err="1">
                <a:solidFill>
                  <a:schemeClr val="tx1"/>
                </a:solidFill>
                <a:latin typeface="Times New Roman" pitchFamily="18" charset="0"/>
                <a:ea typeface="Calibri" pitchFamily="34" charset="0"/>
                <a:cs typeface="Times New Roman" pitchFamily="18" charset="0"/>
              </a:rPr>
              <a:t>M.Tech</a:t>
            </a:r>
            <a:r>
              <a:rPr lang="en-US" sz="1600" b="1" dirty="0">
                <a:solidFill>
                  <a:schemeClr val="tx1"/>
                </a:solidFill>
                <a:latin typeface="Times New Roman" pitchFamily="18" charset="0"/>
                <a:ea typeface="Calibri" pitchFamily="34" charset="0"/>
                <a:cs typeface="Times New Roman" pitchFamily="18" charset="0"/>
              </a:rPr>
              <a:t>., (</a:t>
            </a:r>
            <a:r>
              <a:rPr lang="en-US" sz="1600" b="1" dirty="0" err="1">
                <a:solidFill>
                  <a:schemeClr val="tx1"/>
                </a:solidFill>
                <a:latin typeface="Times New Roman" pitchFamily="18" charset="0"/>
                <a:ea typeface="Calibri" pitchFamily="34" charset="0"/>
                <a:cs typeface="Times New Roman" pitchFamily="18" charset="0"/>
              </a:rPr>
              <a:t>Ph.D</a:t>
            </a:r>
            <a:r>
              <a:rPr lang="en-US" sz="1600" b="1" dirty="0">
                <a:solidFill>
                  <a:schemeClr val="tx1"/>
                </a:solidFill>
                <a:latin typeface="Times New Roman" pitchFamily="18" charset="0"/>
                <a:ea typeface="Calibri" pitchFamily="34" charset="0"/>
                <a:cs typeface="Times New Roman" pitchFamily="18" charset="0"/>
              </a:rPr>
              <a:t>).,</a:t>
            </a:r>
          </a:p>
          <a:p>
            <a:pPr algn="ctr"/>
            <a:r>
              <a:rPr lang="en-US" sz="1400" b="1" dirty="0">
                <a:solidFill>
                  <a:schemeClr val="tx1"/>
                </a:solidFill>
                <a:latin typeface="Times New Roman" pitchFamily="18" charset="0"/>
                <a:ea typeface="Calibri" pitchFamily="34" charset="0"/>
                <a:cs typeface="Times New Roman" pitchFamily="18" charset="0"/>
              </a:rPr>
              <a:t>Assistant Professor / Associate Professor / Professor </a:t>
            </a:r>
          </a:p>
          <a:p>
            <a:pPr algn="ctr"/>
            <a:r>
              <a:rPr lang="en-US" sz="1400" b="1" dirty="0">
                <a:solidFill>
                  <a:schemeClr val="tx1"/>
                </a:solidFill>
                <a:latin typeface="Times New Roman" pitchFamily="18" charset="0"/>
                <a:ea typeface="Calibri" pitchFamily="34" charset="0"/>
                <a:cs typeface="Times New Roman" pitchFamily="18" charset="0"/>
              </a:rPr>
              <a:t>Department of CSE(AI-ML) Engineering,</a:t>
            </a:r>
          </a:p>
          <a:p>
            <a:pPr algn="ctr"/>
            <a:r>
              <a:rPr lang="en-US" sz="1400" b="1" dirty="0">
                <a:solidFill>
                  <a:schemeClr val="tx1"/>
                </a:solidFill>
                <a:latin typeface="Times New Roman" pitchFamily="18" charset="0"/>
                <a:ea typeface="Calibri" pitchFamily="34" charset="0"/>
                <a:cs typeface="Times New Roman" pitchFamily="18" charset="0"/>
              </a:rPr>
              <a:t>Sreenivasa Institute of Technology and </a:t>
            </a:r>
          </a:p>
          <a:p>
            <a:pPr algn="ctr"/>
            <a:r>
              <a:rPr lang="en-US" sz="1400" b="1" dirty="0">
                <a:solidFill>
                  <a:schemeClr val="tx1"/>
                </a:solidFill>
                <a:latin typeface="Times New Roman" pitchFamily="18" charset="0"/>
                <a:ea typeface="Calibri" pitchFamily="34" charset="0"/>
                <a:cs typeface="Times New Roman" pitchFamily="18" charset="0"/>
              </a:rPr>
              <a:t>Management Studies, Chittoor, A.P.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C6380-3099-4230-AECE-44339377D06C}"/>
              </a:ext>
            </a:extLst>
          </p:cNvPr>
          <p:cNvSpPr>
            <a:spLocks noGrp="1"/>
          </p:cNvSpPr>
          <p:nvPr>
            <p:ph type="title"/>
          </p:nvPr>
        </p:nvSpPr>
        <p:spPr>
          <a:xfrm>
            <a:off x="228600" y="3200400"/>
            <a:ext cx="8382000" cy="762000"/>
          </a:xfrm>
        </p:spPr>
        <p:txBody>
          <a:bodyPr>
            <a:noAutofit/>
          </a:bodyPr>
          <a:lstStyle/>
          <a:p>
            <a:pPr algn="l"/>
            <a:r>
              <a:rPr lang="en-IN" sz="1800" b="1" dirty="0">
                <a:latin typeface="Times New Roman" panose="02020603050405020304" pitchFamily="18" charset="0"/>
                <a:cs typeface="Times New Roman" panose="02020603050405020304" pitchFamily="18" charset="0"/>
              </a:rPr>
              <a:t>Hyperparameter Tuning Module: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Purpose: Optimize hyperparameters to improve model performance.</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Techniques: Grid Search, Random Search, Bayesian Optimization.</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Tools: Scikit-learn, TensorFlow/</a:t>
            </a:r>
            <a:r>
              <a:rPr lang="en-IN" sz="1800" dirty="0" err="1">
                <a:latin typeface="Times New Roman" panose="02020603050405020304" pitchFamily="18" charset="0"/>
                <a:cs typeface="Times New Roman" panose="02020603050405020304" pitchFamily="18" charset="0"/>
              </a:rPr>
              <a:t>Keras</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Optuna</a:t>
            </a:r>
            <a:r>
              <a:rPr lang="en-IN" sz="1800" dirty="0">
                <a:latin typeface="Times New Roman" panose="02020603050405020304" pitchFamily="18" charset="0"/>
                <a:cs typeface="Times New Roman" panose="02020603050405020304" pitchFamily="18" charset="0"/>
              </a:rPr>
              <a:t>.</a:t>
            </a:r>
            <a:br>
              <a:rPr lang="en-IN" sz="1800" dirty="0">
                <a:latin typeface="Times New Roman" panose="02020603050405020304" pitchFamily="18" charset="0"/>
                <a:cs typeface="Times New Roman" panose="02020603050405020304" pitchFamily="18" charset="0"/>
              </a:rPr>
            </a:br>
            <a:br>
              <a:rPr lang="en-IN" sz="1800" b="1"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Deployment Module:</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Purpose: Deploy the trained model to a production environment for real-time predictions.</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Tools: Flask, Django for web application deployment, Docker for containerization, AWS/Azure/GCP for cloud deployment.</a:t>
            </a:r>
            <a:br>
              <a:rPr lang="en-IN" sz="1800" dirty="0">
                <a:latin typeface="Times New Roman" panose="02020603050405020304" pitchFamily="18" charset="0"/>
                <a:cs typeface="Times New Roman" panose="02020603050405020304" pitchFamily="18" charset="0"/>
              </a:rPr>
            </a:br>
            <a:br>
              <a:rPr lang="en-IN" sz="1800" b="1"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Monitoring and Maintenance Module:</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Purpose: Monitor the deployed model’s performance and maintain it over time.</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Tools: Prometheus for monitoring, Grafana for visualization, and custom scripts for logging and alerts.</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User Interface Module:</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Purpose: Provide an interface for users (e.g., healthcare professionals) to interact with the model and input data.</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Tools: HTML/CSS/JavaScript for front-end, React/Vue.js for interactive UIs, Flask/Django for back-end APIs.</a:t>
            </a:r>
            <a:br>
              <a:rPr lang="en-IN" sz="1800" dirty="0">
                <a:latin typeface="Times New Roman" panose="02020603050405020304" pitchFamily="18" charset="0"/>
                <a:cs typeface="Times New Roman" panose="02020603050405020304" pitchFamily="18" charset="0"/>
              </a:rPr>
            </a:br>
            <a:endParaRPr lang="en-IN" sz="1800" dirty="0"/>
          </a:p>
        </p:txBody>
      </p:sp>
    </p:spTree>
    <p:extLst>
      <p:ext uri="{BB962C8B-B14F-4D97-AF65-F5344CB8AC3E}">
        <p14:creationId xmlns:p14="http://schemas.microsoft.com/office/powerpoint/2010/main" val="3542419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7013DFB8-5EF7-4B22-AB32-393811D3053D}"/>
              </a:ext>
            </a:extLst>
          </p:cNvPr>
          <p:cNvGraphicFramePr>
            <a:graphicFrameLocks noGrp="1"/>
          </p:cNvGraphicFramePr>
          <p:nvPr>
            <p:extLst>
              <p:ext uri="{D42A27DB-BD31-4B8C-83A1-F6EECF244321}">
                <p14:modId xmlns:p14="http://schemas.microsoft.com/office/powerpoint/2010/main" val="233214590"/>
              </p:ext>
            </p:extLst>
          </p:nvPr>
        </p:nvGraphicFramePr>
        <p:xfrm>
          <a:off x="2438400" y="4038600"/>
          <a:ext cx="5904750" cy="2171349"/>
        </p:xfrm>
        <a:graphic>
          <a:graphicData uri="http://schemas.openxmlformats.org/drawingml/2006/table">
            <a:tbl>
              <a:tblPr firstRow="1" firstCol="1" bandRow="1">
                <a:tableStyleId>{5C22544A-7EE6-4342-B048-85BDC9FD1C3A}</a:tableStyleId>
              </a:tblPr>
              <a:tblGrid>
                <a:gridCol w="2971800">
                  <a:extLst>
                    <a:ext uri="{9D8B030D-6E8A-4147-A177-3AD203B41FA5}">
                      <a16:colId xmlns:a16="http://schemas.microsoft.com/office/drawing/2014/main" val="1599944084"/>
                    </a:ext>
                  </a:extLst>
                </a:gridCol>
                <a:gridCol w="2932950">
                  <a:extLst>
                    <a:ext uri="{9D8B030D-6E8A-4147-A177-3AD203B41FA5}">
                      <a16:colId xmlns:a16="http://schemas.microsoft.com/office/drawing/2014/main" val="470559077"/>
                    </a:ext>
                  </a:extLst>
                </a:gridCol>
              </a:tblGrid>
              <a:tr h="334472">
                <a:tc>
                  <a:txBody>
                    <a:bodyPr/>
                    <a:lstStyle/>
                    <a:p>
                      <a:pPr algn="just"/>
                      <a:r>
                        <a:rPr lang="en-US" sz="1200">
                          <a:effectLst/>
                        </a:rPr>
                        <a:t>Processor: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r>
                        <a:rPr lang="en-US" sz="1200" dirty="0">
                          <a:effectLst/>
                        </a:rPr>
                        <a:t>Intel Core i5 or equivalent</a:t>
                      </a:r>
                      <a:endParaRPr lang="en-IN"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26979712"/>
                  </a:ext>
                </a:extLst>
              </a:tr>
              <a:tr h="656128">
                <a:tc>
                  <a:txBody>
                    <a:bodyPr/>
                    <a:lstStyle/>
                    <a:p>
                      <a:pPr algn="just"/>
                      <a:r>
                        <a:rPr lang="en-US" sz="1200">
                          <a:effectLst/>
                        </a:rPr>
                        <a:t>Memory (RAM):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r>
                        <a:rPr lang="en-US" sz="1200">
                          <a:effectLst/>
                        </a:rPr>
                        <a:t>8 GB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31638568"/>
                  </a:ext>
                </a:extLst>
              </a:tr>
              <a:tr h="838200">
                <a:tc>
                  <a:txBody>
                    <a:bodyPr/>
                    <a:lstStyle/>
                    <a:p>
                      <a:pPr algn="just"/>
                      <a:r>
                        <a:rPr lang="en-US" sz="1200">
                          <a:effectLst/>
                        </a:rPr>
                        <a:t>Storage: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r>
                        <a:rPr lang="en-US" sz="1200">
                          <a:effectLst/>
                        </a:rPr>
                        <a:t>500 GB HDD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73085675"/>
                  </a:ext>
                </a:extLst>
              </a:tr>
              <a:tr h="342549">
                <a:tc>
                  <a:txBody>
                    <a:bodyPr/>
                    <a:lstStyle/>
                    <a:p>
                      <a:pPr algn="just"/>
                      <a:r>
                        <a:rPr lang="en-US" sz="1200">
                          <a:effectLst/>
                        </a:rPr>
                        <a:t>Graphics: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r>
                        <a:rPr lang="en-US" sz="1200" dirty="0">
                          <a:effectLst/>
                        </a:rPr>
                        <a:t>Integrated Graphics</a:t>
                      </a:r>
                      <a:endParaRPr lang="en-IN"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6996156"/>
                  </a:ext>
                </a:extLst>
              </a:tr>
            </a:tbl>
          </a:graphicData>
        </a:graphic>
      </p:graphicFrame>
      <p:graphicFrame>
        <p:nvGraphicFramePr>
          <p:cNvPr id="4" name="Table 3">
            <a:extLst>
              <a:ext uri="{FF2B5EF4-FFF2-40B4-BE49-F238E27FC236}">
                <a16:creationId xmlns:a16="http://schemas.microsoft.com/office/drawing/2014/main" id="{A6C04DE2-7A2D-4596-83D3-BE606B77F75A}"/>
              </a:ext>
            </a:extLst>
          </p:cNvPr>
          <p:cNvGraphicFramePr>
            <a:graphicFrameLocks noGrp="1"/>
          </p:cNvGraphicFramePr>
          <p:nvPr>
            <p:extLst>
              <p:ext uri="{D42A27DB-BD31-4B8C-83A1-F6EECF244321}">
                <p14:modId xmlns:p14="http://schemas.microsoft.com/office/powerpoint/2010/main" val="688633357"/>
              </p:ext>
            </p:extLst>
          </p:nvPr>
        </p:nvGraphicFramePr>
        <p:xfrm>
          <a:off x="2438400" y="682658"/>
          <a:ext cx="5904750" cy="2517742"/>
        </p:xfrm>
        <a:graphic>
          <a:graphicData uri="http://schemas.openxmlformats.org/drawingml/2006/table">
            <a:tbl>
              <a:tblPr firstRow="1" firstCol="1" bandRow="1">
                <a:tableStyleId>{5C22544A-7EE6-4342-B048-85BDC9FD1C3A}</a:tableStyleId>
              </a:tblPr>
              <a:tblGrid>
                <a:gridCol w="2952375">
                  <a:extLst>
                    <a:ext uri="{9D8B030D-6E8A-4147-A177-3AD203B41FA5}">
                      <a16:colId xmlns:a16="http://schemas.microsoft.com/office/drawing/2014/main" val="4087858438"/>
                    </a:ext>
                  </a:extLst>
                </a:gridCol>
                <a:gridCol w="2952375">
                  <a:extLst>
                    <a:ext uri="{9D8B030D-6E8A-4147-A177-3AD203B41FA5}">
                      <a16:colId xmlns:a16="http://schemas.microsoft.com/office/drawing/2014/main" val="1470442760"/>
                    </a:ext>
                  </a:extLst>
                </a:gridCol>
              </a:tblGrid>
              <a:tr h="797920">
                <a:tc>
                  <a:txBody>
                    <a:bodyPr/>
                    <a:lstStyle/>
                    <a:p>
                      <a:pPr algn="just"/>
                      <a:r>
                        <a:rPr lang="en-US" sz="1200">
                          <a:effectLst/>
                        </a:rPr>
                        <a:t>Operating System Windows: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r>
                        <a:rPr lang="en-US" sz="1200">
                          <a:effectLst/>
                        </a:rPr>
                        <a:t>Windows 10 or later, </a:t>
                      </a:r>
                      <a:endParaRPr lang="en-IN" sz="1000">
                        <a:effectLst/>
                      </a:endParaRPr>
                    </a:p>
                    <a:p>
                      <a:pPr algn="just"/>
                      <a:r>
                        <a:rPr lang="en-US" sz="1200">
                          <a:effectLst/>
                        </a:rPr>
                        <a:t>macOS: macOS 10.15 (Catalina) or later,</a:t>
                      </a:r>
                      <a:endParaRPr lang="en-IN" sz="1000">
                        <a:effectLst/>
                      </a:endParaRPr>
                    </a:p>
                    <a:p>
                      <a:pPr algn="just"/>
                      <a:r>
                        <a:rPr lang="en-US" sz="1200">
                          <a:effectLst/>
                        </a:rPr>
                        <a:t> Linux: Ubuntu 18.04 or later</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05310643"/>
                  </a:ext>
                </a:extLst>
              </a:tr>
              <a:tr h="522942">
                <a:tc>
                  <a:txBody>
                    <a:bodyPr/>
                    <a:lstStyle/>
                    <a:p>
                      <a:pPr algn="just"/>
                      <a:r>
                        <a:rPr lang="en-US" sz="1200">
                          <a:effectLst/>
                        </a:rPr>
                        <a:t>Programming Language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r>
                        <a:rPr lang="en-US" sz="1200">
                          <a:effectLst/>
                        </a:rPr>
                        <a:t> Python 3.7 or later</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68036704"/>
                  </a:ext>
                </a:extLst>
              </a:tr>
              <a:tr h="598440">
                <a:tc>
                  <a:txBody>
                    <a:bodyPr/>
                    <a:lstStyle/>
                    <a:p>
                      <a:pPr algn="just"/>
                      <a:r>
                        <a:rPr lang="en-US" sz="1200">
                          <a:effectLst/>
                        </a:rPr>
                        <a:t>Python Libraries:</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r>
                        <a:rPr lang="en-US" sz="1200">
                          <a:effectLst/>
                        </a:rPr>
                        <a:t> Flask, Pandas, NumPy, Scikit-Learn, Matplotlib, Seaborn TensorFlow, Keras:</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59005"/>
                  </a:ext>
                </a:extLst>
              </a:tr>
              <a:tr h="598440">
                <a:tc>
                  <a:txBody>
                    <a:bodyPr/>
                    <a:lstStyle/>
                    <a:p>
                      <a:pPr algn="just"/>
                      <a:r>
                        <a:rPr lang="en-US" sz="1200">
                          <a:effectLst/>
                        </a:rPr>
                        <a:t>Integrated Development Environment (IDE)</a:t>
                      </a:r>
                      <a:endParaRPr lang="en-IN" sz="1000">
                        <a:effectLst/>
                      </a:endParaRPr>
                    </a:p>
                    <a:p>
                      <a:pPr algn="just"/>
                      <a:r>
                        <a:rPr lang="en-US" sz="1200">
                          <a:effectLst/>
                        </a:rPr>
                        <a:t> </a:t>
                      </a:r>
                      <a:endParaRPr lang="en-IN"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r>
                        <a:rPr lang="en-US" sz="1200" dirty="0">
                          <a:effectLst/>
                        </a:rPr>
                        <a:t>Visual Studio Code: Source-code editor developed by Microsoft</a:t>
                      </a:r>
                      <a:endParaRPr lang="en-IN" sz="1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87339426"/>
                  </a:ext>
                </a:extLst>
              </a:tr>
            </a:tbl>
          </a:graphicData>
        </a:graphic>
      </p:graphicFrame>
      <p:sp>
        <p:nvSpPr>
          <p:cNvPr id="5" name="Rectangle 1">
            <a:extLst>
              <a:ext uri="{FF2B5EF4-FFF2-40B4-BE49-F238E27FC236}">
                <a16:creationId xmlns:a16="http://schemas.microsoft.com/office/drawing/2014/main" id="{89DE543D-AA28-4C47-82FB-DCB755677170}"/>
              </a:ext>
            </a:extLst>
          </p:cNvPr>
          <p:cNvSpPr>
            <a:spLocks noChangeArrowheads="1"/>
          </p:cNvSpPr>
          <p:nvPr/>
        </p:nvSpPr>
        <p:spPr bwMode="auto">
          <a:xfrm>
            <a:off x="228600" y="588050"/>
            <a:ext cx="1104265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SystemRequirements:</a:t>
            </a:r>
            <a:endParaRPr kumimoji="0" lang="en-US" altLang="zh-CN"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Hardware Requirements : </a:t>
            </a:r>
            <a:endParaRPr kumimoji="0" lang="en-US" altLang="zh-CN"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Software Requirements :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3996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D6803-7F8F-4463-A8E3-3958046F6855}"/>
              </a:ext>
            </a:extLst>
          </p:cNvPr>
          <p:cNvSpPr>
            <a:spLocks noGrp="1"/>
          </p:cNvSpPr>
          <p:nvPr>
            <p:ph type="title"/>
          </p:nvPr>
        </p:nvSpPr>
        <p:spPr>
          <a:xfrm>
            <a:off x="447773" y="83433"/>
            <a:ext cx="8229600" cy="1143000"/>
          </a:xfrm>
        </p:spPr>
        <p:txBody>
          <a:bodyPr/>
          <a:lstStyle/>
          <a:p>
            <a:r>
              <a:rPr lang="en-IN" dirty="0"/>
              <a:t>RESULTS &amp; OUTPUTS </a:t>
            </a:r>
          </a:p>
        </p:txBody>
      </p:sp>
      <p:sp>
        <p:nvSpPr>
          <p:cNvPr id="3" name="TextBox 2">
            <a:extLst>
              <a:ext uri="{FF2B5EF4-FFF2-40B4-BE49-F238E27FC236}">
                <a16:creationId xmlns:a16="http://schemas.microsoft.com/office/drawing/2014/main" id="{4F8F934C-4873-43D6-899B-95C4FD690901}"/>
              </a:ext>
            </a:extLst>
          </p:cNvPr>
          <p:cNvSpPr txBox="1"/>
          <p:nvPr/>
        </p:nvSpPr>
        <p:spPr>
          <a:xfrm flipH="1">
            <a:off x="731517" y="2017335"/>
            <a:ext cx="640082" cy="363677"/>
          </a:xfrm>
          <a:prstGeom prst="rect">
            <a:avLst/>
          </a:prstGeom>
          <a:noFill/>
        </p:spPr>
        <p:txBody>
          <a:bodyPr wrap="square" rtlCol="0">
            <a:spAutoFit/>
          </a:bodyPr>
          <a:lstStyle/>
          <a:p>
            <a:endParaRPr lang="en-IN" dirty="0"/>
          </a:p>
        </p:txBody>
      </p:sp>
      <p:sp>
        <p:nvSpPr>
          <p:cNvPr id="4" name="Rectangle 2">
            <a:extLst>
              <a:ext uri="{FF2B5EF4-FFF2-40B4-BE49-F238E27FC236}">
                <a16:creationId xmlns:a16="http://schemas.microsoft.com/office/drawing/2014/main" id="{B702EFEC-A5B0-4A9B-A178-F63A10237659}"/>
              </a:ext>
            </a:extLst>
          </p:cNvPr>
          <p:cNvSpPr>
            <a:spLocks noChangeArrowheads="1"/>
          </p:cNvSpPr>
          <p:nvPr/>
        </p:nvSpPr>
        <p:spPr bwMode="auto">
          <a:xfrm>
            <a:off x="457200" y="1322010"/>
            <a:ext cx="853440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heart disease prediction project using deep learning yielded a functional web application capable of accurately predicting the presence of heart disease and displaying various data visualizations</a:t>
            </a: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 final results of the project are summarized as follows:</a:t>
            </a:r>
            <a:endParaRPr kumimoji="0" lang="en-US" altLang="en-US"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1">
            <a:extLst>
              <a:ext uri="{FF2B5EF4-FFF2-40B4-BE49-F238E27FC236}">
                <a16:creationId xmlns:a16="http://schemas.microsoft.com/office/drawing/2014/main" id="{C2C57092-8DCF-4F81-8DD3-C185B03CE73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3178175"/>
            <a:ext cx="5737225" cy="32226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AA869DB0-D454-4CB1-841B-D0B3D712B0C6}"/>
              </a:ext>
            </a:extLst>
          </p:cNvPr>
          <p:cNvSpPr>
            <a:spLocks noChangeArrowheads="1"/>
          </p:cNvSpPr>
          <p:nvPr/>
        </p:nvSpPr>
        <p:spPr bwMode="auto">
          <a:xfrm>
            <a:off x="0" y="36798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Figure:8.1 INDEX PAGE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8048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640AF-2FE1-40B4-9E20-C7658898B0E4}"/>
              </a:ext>
            </a:extLst>
          </p:cNvPr>
          <p:cNvSpPr>
            <a:spLocks noGrp="1"/>
          </p:cNvSpPr>
          <p:nvPr>
            <p:ph type="title"/>
          </p:nvPr>
        </p:nvSpPr>
        <p:spPr/>
        <p:txBody>
          <a:bodyPr/>
          <a:lstStyle/>
          <a:p>
            <a:r>
              <a:rPr lang="en-IN" dirty="0"/>
              <a:t>Final output window</a:t>
            </a:r>
          </a:p>
        </p:txBody>
      </p:sp>
      <p:pic>
        <p:nvPicPr>
          <p:cNvPr id="5" name="Picture 4">
            <a:extLst>
              <a:ext uri="{FF2B5EF4-FFF2-40B4-BE49-F238E27FC236}">
                <a16:creationId xmlns:a16="http://schemas.microsoft.com/office/drawing/2014/main" id="{E882EC72-0E11-41E4-AF45-160179CCD8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509370"/>
            <a:ext cx="7543800" cy="4370222"/>
          </a:xfrm>
          <a:prstGeom prst="rect">
            <a:avLst/>
          </a:prstGeom>
        </p:spPr>
      </p:pic>
    </p:spTree>
    <p:extLst>
      <p:ext uri="{BB962C8B-B14F-4D97-AF65-F5344CB8AC3E}">
        <p14:creationId xmlns:p14="http://schemas.microsoft.com/office/powerpoint/2010/main" val="1633887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061D-87E3-9211-5CCB-2C91CEE728F0}"/>
              </a:ext>
            </a:extLst>
          </p:cNvPr>
          <p:cNvSpPr>
            <a:spLocks noGrp="1"/>
          </p:cNvSpPr>
          <p:nvPr>
            <p:ph type="title"/>
          </p:nvPr>
        </p:nvSpPr>
        <p:spPr>
          <a:xfrm>
            <a:off x="304800" y="-228600"/>
            <a:ext cx="8229600" cy="1143000"/>
          </a:xfrm>
        </p:spPr>
        <p:txBody>
          <a:bodyPr/>
          <a:lstStyle/>
          <a:p>
            <a:r>
              <a:rPr lang="en-IN" dirty="0"/>
              <a:t>Model Accuracy &amp; plots</a:t>
            </a:r>
          </a:p>
        </p:txBody>
      </p:sp>
      <p:sp>
        <p:nvSpPr>
          <p:cNvPr id="6" name="TextBox 5">
            <a:extLst>
              <a:ext uri="{FF2B5EF4-FFF2-40B4-BE49-F238E27FC236}">
                <a16:creationId xmlns:a16="http://schemas.microsoft.com/office/drawing/2014/main" id="{31CA0BE4-A709-A466-A800-78F36EC85AD9}"/>
              </a:ext>
            </a:extLst>
          </p:cNvPr>
          <p:cNvSpPr txBox="1"/>
          <p:nvPr/>
        </p:nvSpPr>
        <p:spPr>
          <a:xfrm>
            <a:off x="5562600" y="5925234"/>
            <a:ext cx="3206070" cy="923330"/>
          </a:xfrm>
          <a:prstGeom prst="rect">
            <a:avLst/>
          </a:prstGeom>
          <a:noFill/>
        </p:spPr>
        <p:txBody>
          <a:bodyPr wrap="none" rtlCol="0">
            <a:spAutoFit/>
          </a:bodyPr>
          <a:lstStyle/>
          <a:p>
            <a:r>
              <a:rPr lang="en-IN" dirty="0"/>
              <a:t>Accuracy:95.07%</a:t>
            </a:r>
          </a:p>
          <a:p>
            <a:r>
              <a:rPr lang="en-IN" dirty="0"/>
              <a:t>Predict value :0&gt;0.5 is </a:t>
            </a:r>
            <a:r>
              <a:rPr lang="en-IN" dirty="0" err="1"/>
              <a:t>considerd</a:t>
            </a:r>
            <a:endParaRPr lang="en-IN" dirty="0"/>
          </a:p>
          <a:p>
            <a:r>
              <a:rPr lang="en-IN" dirty="0"/>
              <a:t>As heart disease</a:t>
            </a:r>
          </a:p>
        </p:txBody>
      </p:sp>
      <p:pic>
        <p:nvPicPr>
          <p:cNvPr id="7" name="Content Placeholder 6">
            <a:extLst>
              <a:ext uri="{FF2B5EF4-FFF2-40B4-BE49-F238E27FC236}">
                <a16:creationId xmlns:a16="http://schemas.microsoft.com/office/drawing/2014/main" id="{22314B46-22E3-4C01-B5CC-4DF528000BE4}"/>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66800" y="838200"/>
            <a:ext cx="7162799" cy="4953000"/>
          </a:xfrm>
          <a:prstGeom prst="rect">
            <a:avLst/>
          </a:prstGeom>
        </p:spPr>
      </p:pic>
    </p:spTree>
    <p:extLst>
      <p:ext uri="{BB962C8B-B14F-4D97-AF65-F5344CB8AC3E}">
        <p14:creationId xmlns:p14="http://schemas.microsoft.com/office/powerpoint/2010/main" val="3970369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4649-A682-3342-221C-813C0010183C}"/>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67E5522C-2755-7488-739D-2884C853784D}"/>
              </a:ext>
            </a:extLst>
          </p:cNvPr>
          <p:cNvSpPr>
            <a:spLocks noGrp="1"/>
          </p:cNvSpPr>
          <p:nvPr>
            <p:ph idx="1"/>
          </p:nvPr>
        </p:nvSpPr>
        <p:spPr>
          <a:xfrm>
            <a:off x="494607" y="1417638"/>
            <a:ext cx="8229600" cy="4525963"/>
          </a:xfrm>
        </p:spPr>
        <p:txBody>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Deep learning has revolutionized heart analysis by providing advanced techniques for pattern recognition and feature extraction from medical imaging data.</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Through neural networks  used multi layer </a:t>
            </a:r>
            <a:r>
              <a:rPr lang="en-IN" sz="1800" kern="100">
                <a:effectLst/>
                <a:latin typeface="Calibri" panose="020F0502020204030204" pitchFamily="34" charset="0"/>
                <a:ea typeface="Calibri" panose="020F0502020204030204" pitchFamily="34" charset="0"/>
                <a:cs typeface="Times New Roman" panose="02020603050405020304" pitchFamily="18" charset="0"/>
              </a:rPr>
              <a:t>neural network,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deep learning models can accurately detect abnormalities in cardiac images, aiding in early diagnosis and treatment of heart diseases.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flexibility and scalability of deep learning algorithms allow for the development of personalized predictive models, improving risk assessment and patient outcomes. With ongoing research and development, deep learning continues to enhance the precision and efficiency of heart analysis, contributing to advancements in cardiovascular medicine.  </a:t>
            </a:r>
          </a:p>
          <a:p>
            <a:endParaRPr lang="en-IN" dirty="0"/>
          </a:p>
        </p:txBody>
      </p:sp>
    </p:spTree>
    <p:extLst>
      <p:ext uri="{BB962C8B-B14F-4D97-AF65-F5344CB8AC3E}">
        <p14:creationId xmlns:p14="http://schemas.microsoft.com/office/powerpoint/2010/main" val="702875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B22828FE-41DA-7D17-17DC-DA6C2434C978}"/>
              </a:ext>
            </a:extLst>
          </p:cNvPr>
          <p:cNvSpPr txBox="1"/>
          <p:nvPr/>
        </p:nvSpPr>
        <p:spPr>
          <a:xfrm>
            <a:off x="3124200" y="177952"/>
            <a:ext cx="2440092" cy="907941"/>
          </a:xfrm>
          <a:prstGeom prst="rect">
            <a:avLst/>
          </a:prstGeom>
          <a:noFill/>
        </p:spPr>
        <p:txBody>
          <a:bodyPr wrap="none" rtlCol="0">
            <a:spAutoFit/>
          </a:bodyPr>
          <a:lstStyle/>
          <a:p>
            <a:r>
              <a:rPr lang="en-IN" sz="2800" dirty="0">
                <a:latin typeface="Times New Roman" panose="02020603050405020304" pitchFamily="18" charset="0"/>
                <a:cs typeface="Times New Roman" panose="02020603050405020304" pitchFamily="18" charset="0"/>
              </a:rPr>
              <a:t>REFERENCES</a:t>
            </a:r>
          </a:p>
          <a:p>
            <a:r>
              <a:rPr lang="en-IN" sz="2500" dirty="0">
                <a:solidFill>
                  <a:schemeClr val="bg1"/>
                </a:solidFill>
                <a:latin typeface="Times New Roman" panose="02020603050405020304" pitchFamily="18" charset="0"/>
                <a:cs typeface="Times New Roman" panose="02020603050405020304" pitchFamily="18" charset="0"/>
              </a:rPr>
              <a:t>S</a:t>
            </a:r>
          </a:p>
        </p:txBody>
      </p:sp>
      <p:sp>
        <p:nvSpPr>
          <p:cNvPr id="18" name="TextBox 17">
            <a:extLst>
              <a:ext uri="{FF2B5EF4-FFF2-40B4-BE49-F238E27FC236}">
                <a16:creationId xmlns:a16="http://schemas.microsoft.com/office/drawing/2014/main" id="{BD679D2A-A8FB-8DD4-4F36-669FA850C6CD}"/>
              </a:ext>
            </a:extLst>
          </p:cNvPr>
          <p:cNvSpPr txBox="1"/>
          <p:nvPr/>
        </p:nvSpPr>
        <p:spPr>
          <a:xfrm>
            <a:off x="76200" y="791769"/>
            <a:ext cx="8773559" cy="5888279"/>
          </a:xfrm>
          <a:prstGeom prst="rect">
            <a:avLst/>
          </a:prstGeom>
          <a:noFill/>
        </p:spPr>
        <p:txBody>
          <a:bodyPr wrap="square" rtlCol="0">
            <a:spAutoFit/>
          </a:bodyPr>
          <a:lstStyle/>
          <a:p>
            <a:pPr>
              <a:lnSpc>
                <a:spcPct val="115000"/>
              </a:lnSpc>
              <a:spcAft>
                <a:spcPts val="10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Rajpurkar</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Pranav, et al. "Cardiologist-level arrhythmia detection and classification in ambulatory electrocardiograms using a deep neural network." Nature Medicine, vol. 25, no. 1, 2019, pp. 65-69.</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[2] - Attia,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Zachi</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et al. "Screening for cardiac contractile dysfunction using an artificial intelligence–enabled electrocardiogram." Nature Medicine, vol. 25, no. 1, 2019, pp. 70-74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[3]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Uyar</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Kaan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and Ahmet İlhan. "Diagnosis of heart disease using genetic algorithm based trained recurrent fuzzy neural networks." Procedia computer science 120 (2017): 588-593.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[4] Kim, Jae Kwon, and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Sanggil</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Kang. "Neural network-based coronary heart disease risk prediction using feature correlation analysis." Journal of healthcare engineering 2017 (2017).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[5]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Baccouche</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Asma, et al. "Ensemble Deep Learning Models for Heart Disease Classification: A Case Study from Mexico." Information 11.4 (2020): 207.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[6] </a:t>
            </a:r>
            <a:r>
              <a:rPr lang="en-US" sz="12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https://archive.ics.uci.edu/ml/datasets/Heart+Disease</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[7] </a:t>
            </a:r>
            <a:r>
              <a:rPr lang="en-US" sz="12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https://www.kaggle.com/ronitf/heart-disease-uci</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[8] </a:t>
            </a:r>
            <a:r>
              <a:rPr lang="en-US" sz="12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https://www.robots.ox.ac.uk/~az/lectures/ml/lect2.pdf</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[9] https://nthu-datalab.github.io/ml/labs/03_Decision-Trees_RandomForest/03_Decision-Tree_Random-Forest.html</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[10] https://www.kaggle.com/jprakashds/confusion-matrix-in-python-binaryclass [11] scikit-learn,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keras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pandas and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matplotli</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Journals and Magazines:   </a:t>
            </a:r>
          </a:p>
          <a:p>
            <a:r>
              <a:rPr lang="en-IN" sz="1200" dirty="0">
                <a:latin typeface="Times New Roman" panose="02020603050405020304" pitchFamily="18" charset="0"/>
                <a:cs typeface="Times New Roman" panose="02020603050405020304" pitchFamily="18" charset="0"/>
              </a:rPr>
              <a:t>- IEEE Transactions on Biomedical Engineering   </a:t>
            </a:r>
          </a:p>
          <a:p>
            <a:r>
              <a:rPr lang="en-IN" sz="1200" dirty="0">
                <a:latin typeface="Times New Roman" panose="02020603050405020304" pitchFamily="18" charset="0"/>
                <a:cs typeface="Times New Roman" panose="02020603050405020304" pitchFamily="18" charset="0"/>
              </a:rPr>
              <a:t>- IEEE Journal of Biomedical and Health Informatics  </a:t>
            </a:r>
          </a:p>
          <a:p>
            <a:r>
              <a:rPr lang="en-IN" sz="1200" dirty="0">
                <a:latin typeface="Times New Roman" panose="02020603050405020304" pitchFamily="18" charset="0"/>
                <a:cs typeface="Times New Roman" panose="02020603050405020304" pitchFamily="18" charset="0"/>
              </a:rPr>
              <a:t> - Journal of the American College of Cardiology (JACC)  </a:t>
            </a:r>
          </a:p>
          <a:p>
            <a:r>
              <a:rPr lang="en-IN" sz="1200" dirty="0">
                <a:latin typeface="Times New Roman" panose="02020603050405020304" pitchFamily="18" charset="0"/>
                <a:cs typeface="Times New Roman" panose="02020603050405020304" pitchFamily="18" charset="0"/>
              </a:rPr>
              <a:t> - Circulation: Arrhythmia and </a:t>
            </a:r>
            <a:r>
              <a:rPr lang="en-IN" sz="1200" dirty="0" err="1">
                <a:latin typeface="Times New Roman" panose="02020603050405020304" pitchFamily="18" charset="0"/>
                <a:cs typeface="Times New Roman" panose="02020603050405020304" pitchFamily="18" charset="0"/>
              </a:rPr>
              <a:t>ElectrophysiologyThese</a:t>
            </a:r>
            <a:r>
              <a:rPr lang="en-IN" sz="1200" dirty="0">
                <a:latin typeface="Times New Roman" panose="02020603050405020304" pitchFamily="18" charset="0"/>
                <a:cs typeface="Times New Roman" panose="02020603050405020304" pitchFamily="18" charset="0"/>
              </a:rPr>
              <a:t> references cover a wide range of topics related to deep learning, arrhythmia detection, and cardiac health monitoring, providing both theoretical foundations and practical </a:t>
            </a:r>
            <a:r>
              <a:rPr lang="en-IN" sz="1200" dirty="0">
                <a:solidFill>
                  <a:schemeClr val="bg1"/>
                </a:solidFill>
                <a:latin typeface="Times New Roman" panose="02020603050405020304" pitchFamily="18" charset="0"/>
                <a:cs typeface="Times New Roman" panose="02020603050405020304" pitchFamily="18" charset="0"/>
              </a:rPr>
              <a:t>insights for your project. Make sure to consult relevant sources based on your specific research needs and interests.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title"/>
          </p:nvPr>
        </p:nvSpPr>
        <p:spPr>
          <a:xfrm>
            <a:off x="228600" y="0"/>
            <a:ext cx="8229600" cy="1143000"/>
          </a:xfrm>
        </p:spPr>
        <p:txBody>
          <a:bodyPr/>
          <a:lstStyle/>
          <a:p>
            <a:r>
              <a:rPr lang="en-US" dirty="0"/>
              <a:t>Abstract</a:t>
            </a:r>
            <a:endParaRPr lang="en-IN" dirty="0"/>
          </a:p>
        </p:txBody>
      </p:sp>
      <p:sp>
        <p:nvSpPr>
          <p:cNvPr id="1048597" name="Content Placeholder 2"/>
          <p:cNvSpPr>
            <a:spLocks noGrp="1"/>
          </p:cNvSpPr>
          <p:nvPr>
            <p:ph idx="1"/>
          </p:nvPr>
        </p:nvSpPr>
        <p:spPr>
          <a:xfrm>
            <a:off x="609600" y="457200"/>
            <a:ext cx="8229600" cy="4525963"/>
          </a:xfrm>
        </p:spPr>
        <p:txBody>
          <a:bodyPr>
            <a:noAutofit/>
          </a:bodyPr>
          <a:lstStyle/>
          <a:p>
            <a:pPr marL="0" indent="0">
              <a:lnSpc>
                <a:spcPct val="107000"/>
              </a:lnSpc>
              <a:spcAft>
                <a:spcPts val="800"/>
              </a:spcAft>
              <a:buNone/>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Deep learning techniques hold promise for improving heart disease diagnosis and analysis, addressing the urgent need for accurate diagnostic tools.</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review covers recent advancements in deep learning-based approaches for heart analysis, focusing on applications such as detecting cardiac abnormalities from medical images and predicting heart disease risks.</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Challenges in deep learning for heart analysis, The model </a:t>
            </a:r>
            <a:r>
              <a:rPr lang="en-IN" sz="2000" kern="100" dirty="0">
                <a:latin typeface="Times New Roman" panose="02020603050405020304" pitchFamily="18" charset="0"/>
                <a:ea typeface="Calibri" panose="020F0502020204030204" pitchFamily="34" charset="0"/>
                <a:cs typeface="Times New Roman" panose="02020603050405020304" pitchFamily="18" charset="0"/>
              </a:rPr>
              <a:t>uses multi layer neural network</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them, such as transfer learning and model explainability techniques.</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project aims to revolutionize heart disease detection and analysis by harnessing deep learning algorithms' capabilities.</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Future directions in the field, including integrating multi-modal data and personalized medicine approaches, are highlighted, along with the potential of deep learning in real-time cardiac monitoring systems.</a:t>
            </a:r>
          </a:p>
          <a:p>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a:xfrm>
            <a:off x="304800" y="285095"/>
            <a:ext cx="8229600" cy="1143000"/>
          </a:xfrm>
        </p:spPr>
        <p:txBody>
          <a:bodyPr/>
          <a:lstStyle/>
          <a:p>
            <a:r>
              <a:rPr lang="en-US" dirty="0"/>
              <a:t>Problem Identification</a:t>
            </a:r>
            <a:endParaRPr lang="en-IN" dirty="0"/>
          </a:p>
        </p:txBody>
      </p:sp>
      <p:sp>
        <p:nvSpPr>
          <p:cNvPr id="5" name="Rectangle 4">
            <a:extLst>
              <a:ext uri="{FF2B5EF4-FFF2-40B4-BE49-F238E27FC236}">
                <a16:creationId xmlns:a16="http://schemas.microsoft.com/office/drawing/2014/main" id="{519EE27A-19B1-DC9E-E698-03F66CE34CA3}"/>
              </a:ext>
            </a:extLst>
          </p:cNvPr>
          <p:cNvSpPr>
            <a:spLocks noChangeArrowheads="1"/>
          </p:cNvSpPr>
          <p:nvPr/>
        </p:nvSpPr>
        <p:spPr bwMode="auto">
          <a:xfrm>
            <a:off x="0" y="0"/>
            <a:ext cx="3152775"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C4A6B56-F17A-4F20-EF46-CC613FE9B6C4}"/>
              </a:ext>
            </a:extLst>
          </p:cNvPr>
          <p:cNvSpPr txBox="1"/>
          <p:nvPr/>
        </p:nvSpPr>
        <p:spPr>
          <a:xfrm>
            <a:off x="152400" y="1600200"/>
            <a:ext cx="8839200" cy="4401205"/>
          </a:xfrm>
          <a:prstGeom prst="rect">
            <a:avLst/>
          </a:prstGeom>
          <a:noFill/>
        </p:spPr>
        <p:txBody>
          <a:bodyPr wrap="square" rtlCol="0">
            <a:spAutoFit/>
          </a:bodyPr>
          <a:lstStyle/>
          <a:p>
            <a:pPr algn="just"/>
            <a:r>
              <a:rPr lang="en-US" sz="16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Data quality and quantity challenges hinder both traditional machine learning and deep learning models for heart analysis due to privacy concerns and limited access to medical records.</a:t>
            </a:r>
          </a:p>
          <a:p>
            <a:pPr algn="just"/>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Traditional models rely on handcrafted features, potentially missing intricate relationships in heart-related data, while deep learning models require substantial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labeled</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data and resources for automatic feature learning.</a:t>
            </a:r>
          </a:p>
          <a:p>
            <a:pPr algn="just"/>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Interpretability is crucial in medical applications, with traditional models offering better transparency than deep learning "black box" models, complicating decision-making in clinical settings.</a:t>
            </a:r>
          </a:p>
          <a:p>
            <a:pPr algn="just"/>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Deep learning model complexity and scalability pose challenges, along with overfitting and generalization issues necessitating robust regularization techniques.</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152400" y="228600"/>
            <a:ext cx="8229600" cy="1143000"/>
          </a:xfrm>
        </p:spPr>
        <p:txBody>
          <a:bodyPr/>
          <a:lstStyle/>
          <a:p>
            <a:r>
              <a:rPr lang="en-US" dirty="0"/>
              <a:t>Objectives </a:t>
            </a:r>
            <a:endParaRPr lang="en-IN" dirty="0"/>
          </a:p>
        </p:txBody>
      </p:sp>
      <p:sp>
        <p:nvSpPr>
          <p:cNvPr id="1048601" name="Content Placeholder 2"/>
          <p:cNvSpPr>
            <a:spLocks noGrp="1"/>
          </p:cNvSpPr>
          <p:nvPr>
            <p:ph idx="1"/>
          </p:nvPr>
        </p:nvSpPr>
        <p:spPr>
          <a:xfrm>
            <a:off x="368531" y="1219200"/>
            <a:ext cx="8305800" cy="5029200"/>
          </a:xfrm>
        </p:spPr>
        <p:txBody>
          <a:bodyPr>
            <a:noAutofit/>
          </a:bodyPr>
          <a:lstStyle/>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Create and train a deep learning model to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analyze</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heart health, including identifying abnormalities, predicting events, and assessing risk factors.</a:t>
            </a: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Gather diverse datasets on heart health, preprocess, and clean for consistency and noise removal.</a:t>
            </a: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Utilize deep learning techniques for feature extraction from data such as ECGs and echocardiograms.</a:t>
            </a: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Train the model with prepared datasets, optimizing with algorithms and regularization to prevent overfitting.</a:t>
            </a: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Validate model performance using separate datasets or cross-validation techniques.</a:t>
            </a: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Load the trained model for prediction after evaluation.</a:t>
            </a:r>
          </a:p>
          <a:p>
            <a:pPr marL="0" indent="0">
              <a:buNone/>
            </a:pP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1" descr="preencoded.png"/>
          <p:cNvPicPr>
            <a:picLocks noChangeAspect="1"/>
          </p:cNvPicPr>
          <p:nvPr/>
        </p:nvPicPr>
        <p:blipFill>
          <a:blip r:embed="rId3"/>
          <a:stretch>
            <a:fillRect/>
          </a:stretch>
        </p:blipFill>
        <p:spPr>
          <a:xfrm>
            <a:off x="-1" y="-152400"/>
            <a:ext cx="2825339" cy="7010400"/>
          </a:xfrm>
          <a:prstGeom prst="rect">
            <a:avLst/>
          </a:prstGeom>
        </p:spPr>
      </p:pic>
      <p:sp>
        <p:nvSpPr>
          <p:cNvPr id="5" name="Text 1"/>
          <p:cNvSpPr/>
          <p:nvPr/>
        </p:nvSpPr>
        <p:spPr>
          <a:xfrm>
            <a:off x="2806750" y="1698576"/>
            <a:ext cx="5816501" cy="867966"/>
          </a:xfrm>
          <a:prstGeom prst="rect">
            <a:avLst/>
          </a:prstGeom>
          <a:noFill/>
          <a:ln/>
        </p:spPr>
        <p:txBody>
          <a:bodyPr wrap="square" rtlCol="0" anchor="t"/>
          <a:lstStyle/>
          <a:p>
            <a:pPr>
              <a:lnSpc>
                <a:spcPts val="3417"/>
              </a:lnSpc>
            </a:pPr>
            <a:r>
              <a:rPr lang="en-US" sz="2734" dirty="0">
                <a:latin typeface="Montserrat" pitchFamily="34" charset="0"/>
                <a:ea typeface="Montserrat" pitchFamily="34" charset="-122"/>
                <a:cs typeface="Montserrat" pitchFamily="34" charset="-120"/>
              </a:rPr>
              <a:t>Existing Systems for Heart Disease Detection</a:t>
            </a:r>
            <a:endParaRPr lang="en-US" sz="2734" dirty="0"/>
          </a:p>
        </p:txBody>
      </p:sp>
      <p:sp>
        <p:nvSpPr>
          <p:cNvPr id="6" name="Shape 2"/>
          <p:cNvSpPr/>
          <p:nvPr/>
        </p:nvSpPr>
        <p:spPr>
          <a:xfrm>
            <a:off x="2806750" y="2883322"/>
            <a:ext cx="312464" cy="312464"/>
          </a:xfrm>
          <a:prstGeom prst="roundRect">
            <a:avLst>
              <a:gd name="adj" fmla="val 20000"/>
            </a:avLst>
          </a:prstGeom>
          <a:solidFill>
            <a:srgbClr val="3C136D"/>
          </a:solidFill>
          <a:ln w="7620">
            <a:solidFill>
              <a:srgbClr val="552C86"/>
            </a:solidFill>
            <a:prstDash val="solid"/>
          </a:ln>
        </p:spPr>
      </p:sp>
      <p:sp>
        <p:nvSpPr>
          <p:cNvPr id="7" name="Text 3"/>
          <p:cNvSpPr/>
          <p:nvPr/>
        </p:nvSpPr>
        <p:spPr>
          <a:xfrm>
            <a:off x="2925365" y="2909367"/>
            <a:ext cx="75233" cy="260301"/>
          </a:xfrm>
          <a:prstGeom prst="rect">
            <a:avLst/>
          </a:prstGeom>
          <a:noFill/>
          <a:ln/>
        </p:spPr>
        <p:txBody>
          <a:bodyPr wrap="none" rtlCol="0" anchor="t"/>
          <a:lstStyle/>
          <a:p>
            <a:pPr algn="ctr">
              <a:lnSpc>
                <a:spcPts val="2051"/>
              </a:lnSpc>
            </a:pPr>
            <a:r>
              <a:rPr lang="en-US" sz="1640" dirty="0">
                <a:solidFill>
                  <a:schemeClr val="bg1"/>
                </a:solidFill>
                <a:latin typeface="Montserrat" pitchFamily="34" charset="0"/>
                <a:ea typeface="Montserrat" pitchFamily="34" charset="-122"/>
                <a:cs typeface="Montserrat" pitchFamily="34" charset="-120"/>
              </a:rPr>
              <a:t>1</a:t>
            </a:r>
            <a:endParaRPr lang="en-US" sz="1640" dirty="0">
              <a:solidFill>
                <a:schemeClr val="bg1"/>
              </a:solidFill>
            </a:endParaRPr>
          </a:p>
        </p:txBody>
      </p:sp>
      <p:sp>
        <p:nvSpPr>
          <p:cNvPr id="8" name="Text 4"/>
          <p:cNvSpPr/>
          <p:nvPr/>
        </p:nvSpPr>
        <p:spPr>
          <a:xfrm>
            <a:off x="3258071" y="2931021"/>
            <a:ext cx="2384524" cy="216991"/>
          </a:xfrm>
          <a:prstGeom prst="rect">
            <a:avLst/>
          </a:prstGeom>
          <a:noFill/>
          <a:ln/>
        </p:spPr>
        <p:txBody>
          <a:bodyPr wrap="none" rtlCol="0" anchor="t"/>
          <a:lstStyle/>
          <a:p>
            <a:pPr>
              <a:lnSpc>
                <a:spcPts val="1709"/>
              </a:lnSpc>
            </a:pPr>
            <a:r>
              <a:rPr lang="en-US" sz="1600" b="1" dirty="0">
                <a:latin typeface="Times New Roman" panose="02020603050405020304" pitchFamily="18" charset="0"/>
                <a:ea typeface="Montserrat" pitchFamily="34" charset="-122"/>
                <a:cs typeface="Times New Roman" panose="02020603050405020304" pitchFamily="18" charset="0"/>
              </a:rPr>
              <a:t>Traditional Diagnostic Tools</a:t>
            </a:r>
            <a:endParaRPr lang="en-US" sz="1600" b="1" dirty="0">
              <a:latin typeface="Times New Roman" panose="02020603050405020304" pitchFamily="18" charset="0"/>
              <a:cs typeface="Times New Roman" panose="02020603050405020304" pitchFamily="18" charset="0"/>
            </a:endParaRPr>
          </a:p>
        </p:txBody>
      </p:sp>
      <p:sp>
        <p:nvSpPr>
          <p:cNvPr id="9" name="Text 5"/>
          <p:cNvSpPr/>
          <p:nvPr/>
        </p:nvSpPr>
        <p:spPr>
          <a:xfrm>
            <a:off x="3258071" y="3231282"/>
            <a:ext cx="2387501" cy="888504"/>
          </a:xfrm>
          <a:prstGeom prst="rect">
            <a:avLst/>
          </a:prstGeom>
          <a:noFill/>
          <a:ln/>
        </p:spPr>
        <p:txBody>
          <a:bodyPr wrap="square" rtlCol="0" anchor="t"/>
          <a:lstStyle/>
          <a:p>
            <a:pPr>
              <a:lnSpc>
                <a:spcPts val="1749"/>
              </a:lnSpc>
            </a:pPr>
            <a:r>
              <a:rPr lang="en-US" sz="1600" dirty="0">
                <a:latin typeface="Heebo" pitchFamily="34" charset="0"/>
                <a:ea typeface="Heebo" pitchFamily="34" charset="-122"/>
                <a:cs typeface="Heebo" pitchFamily="34" charset="-120"/>
              </a:rPr>
              <a:t>Current systems heavily rely on ECG, echocardiography, and stress tests, which have limitations in early and accurate detection.</a:t>
            </a:r>
            <a:endParaRPr lang="en-US" sz="1600" dirty="0"/>
          </a:p>
        </p:txBody>
      </p:sp>
      <p:sp>
        <p:nvSpPr>
          <p:cNvPr id="10" name="Shape 6"/>
          <p:cNvSpPr/>
          <p:nvPr/>
        </p:nvSpPr>
        <p:spPr>
          <a:xfrm>
            <a:off x="5922443" y="2917295"/>
            <a:ext cx="312464" cy="312464"/>
          </a:xfrm>
          <a:prstGeom prst="roundRect">
            <a:avLst>
              <a:gd name="adj" fmla="val 20000"/>
            </a:avLst>
          </a:prstGeom>
          <a:solidFill>
            <a:srgbClr val="3C136D"/>
          </a:solidFill>
          <a:ln w="7620">
            <a:solidFill>
              <a:srgbClr val="552C86"/>
            </a:solidFill>
            <a:prstDash val="solid"/>
          </a:ln>
        </p:spPr>
      </p:sp>
      <p:sp>
        <p:nvSpPr>
          <p:cNvPr id="11" name="Text 7"/>
          <p:cNvSpPr/>
          <p:nvPr/>
        </p:nvSpPr>
        <p:spPr>
          <a:xfrm>
            <a:off x="6019517" y="2909367"/>
            <a:ext cx="118318" cy="260301"/>
          </a:xfrm>
          <a:prstGeom prst="rect">
            <a:avLst/>
          </a:prstGeom>
          <a:noFill/>
          <a:ln/>
        </p:spPr>
        <p:txBody>
          <a:bodyPr wrap="none" rtlCol="0" anchor="t"/>
          <a:lstStyle/>
          <a:p>
            <a:pPr algn="ctr">
              <a:lnSpc>
                <a:spcPts val="2051"/>
              </a:lnSpc>
            </a:pPr>
            <a:r>
              <a:rPr lang="en-US" sz="1640" dirty="0">
                <a:solidFill>
                  <a:schemeClr val="bg1"/>
                </a:solidFill>
                <a:latin typeface="Montserrat" pitchFamily="34" charset="0"/>
                <a:ea typeface="Montserrat" pitchFamily="34" charset="-122"/>
                <a:cs typeface="Montserrat" pitchFamily="34" charset="-120"/>
              </a:rPr>
              <a:t>2</a:t>
            </a:r>
            <a:endParaRPr lang="en-US" sz="1640" dirty="0">
              <a:solidFill>
                <a:schemeClr val="bg1"/>
              </a:solidFill>
            </a:endParaRPr>
          </a:p>
        </p:txBody>
      </p:sp>
      <p:sp>
        <p:nvSpPr>
          <p:cNvPr id="12" name="Text 8"/>
          <p:cNvSpPr/>
          <p:nvPr/>
        </p:nvSpPr>
        <p:spPr>
          <a:xfrm>
            <a:off x="6235749" y="2931021"/>
            <a:ext cx="2243658" cy="216991"/>
          </a:xfrm>
          <a:prstGeom prst="rect">
            <a:avLst/>
          </a:prstGeom>
          <a:noFill/>
          <a:ln/>
        </p:spPr>
        <p:txBody>
          <a:bodyPr wrap="none" rtlCol="0" anchor="t"/>
          <a:lstStyle/>
          <a:p>
            <a:pPr>
              <a:lnSpc>
                <a:spcPts val="1709"/>
              </a:lnSpc>
            </a:pPr>
            <a:r>
              <a:rPr lang="en-US" sz="1600" b="1" dirty="0">
                <a:latin typeface="Times New Roman" panose="02020603050405020304" pitchFamily="18" charset="0"/>
                <a:ea typeface="Montserrat" pitchFamily="34" charset="-122"/>
                <a:cs typeface="Times New Roman" panose="02020603050405020304" pitchFamily="18" charset="0"/>
              </a:rPr>
              <a:t>Machine Learning Models</a:t>
            </a:r>
            <a:endParaRPr lang="en-US" sz="1600" b="1" dirty="0">
              <a:latin typeface="Times New Roman" panose="02020603050405020304" pitchFamily="18" charset="0"/>
              <a:cs typeface="Times New Roman" panose="02020603050405020304" pitchFamily="18" charset="0"/>
            </a:endParaRPr>
          </a:p>
        </p:txBody>
      </p:sp>
      <p:sp>
        <p:nvSpPr>
          <p:cNvPr id="13" name="Text 9"/>
          <p:cNvSpPr/>
          <p:nvPr/>
        </p:nvSpPr>
        <p:spPr>
          <a:xfrm>
            <a:off x="6163828" y="3217397"/>
            <a:ext cx="2387501" cy="888504"/>
          </a:xfrm>
          <a:prstGeom prst="rect">
            <a:avLst/>
          </a:prstGeom>
          <a:noFill/>
          <a:ln/>
        </p:spPr>
        <p:txBody>
          <a:bodyPr wrap="square" rtlCol="0" anchor="t"/>
          <a:lstStyle/>
          <a:p>
            <a:pPr>
              <a:lnSpc>
                <a:spcPts val="1749"/>
              </a:lnSpc>
            </a:pPr>
            <a:r>
              <a:rPr lang="en-US" sz="1600" dirty="0">
                <a:latin typeface="Heebo" pitchFamily="34" charset="0"/>
                <a:ea typeface="Heebo" pitchFamily="34" charset="-122"/>
                <a:cs typeface="Heebo" pitchFamily="34" charset="-120"/>
              </a:rPr>
              <a:t>Some hospitals use machine learning algorithms for heart disease risk prediction, although their accuracy needs improvement.</a:t>
            </a:r>
            <a:endParaRPr lang="en-US" sz="1600" dirty="0"/>
          </a:p>
        </p:txBody>
      </p:sp>
      <p:sp>
        <p:nvSpPr>
          <p:cNvPr id="14" name="Shape 10"/>
          <p:cNvSpPr/>
          <p:nvPr/>
        </p:nvSpPr>
        <p:spPr>
          <a:xfrm>
            <a:off x="2928874" y="4923886"/>
            <a:ext cx="312464" cy="312464"/>
          </a:xfrm>
          <a:prstGeom prst="roundRect">
            <a:avLst>
              <a:gd name="adj" fmla="val 20000"/>
            </a:avLst>
          </a:prstGeom>
          <a:solidFill>
            <a:srgbClr val="3C136D"/>
          </a:solidFill>
          <a:ln w="7620">
            <a:solidFill>
              <a:srgbClr val="552C86"/>
            </a:solidFill>
            <a:prstDash val="solid"/>
          </a:ln>
        </p:spPr>
      </p:sp>
      <p:sp>
        <p:nvSpPr>
          <p:cNvPr id="15" name="Text 11"/>
          <p:cNvSpPr/>
          <p:nvPr/>
        </p:nvSpPr>
        <p:spPr>
          <a:xfrm>
            <a:off x="2904232" y="4393183"/>
            <a:ext cx="117500" cy="260301"/>
          </a:xfrm>
          <a:prstGeom prst="rect">
            <a:avLst/>
          </a:prstGeom>
          <a:noFill/>
          <a:ln/>
        </p:spPr>
        <p:txBody>
          <a:bodyPr wrap="none" rtlCol="0" anchor="t"/>
          <a:lstStyle/>
          <a:p>
            <a:pPr algn="ctr">
              <a:lnSpc>
                <a:spcPts val="2051"/>
              </a:lnSpc>
            </a:pPr>
            <a:r>
              <a:rPr lang="en-US" sz="1640" dirty="0">
                <a:solidFill>
                  <a:schemeClr val="bg1"/>
                </a:solidFill>
                <a:latin typeface="Montserrat" pitchFamily="34" charset="0"/>
                <a:ea typeface="Montserrat" pitchFamily="34" charset="-122"/>
                <a:cs typeface="Montserrat" pitchFamily="34" charset="-120"/>
              </a:rPr>
              <a:t>3</a:t>
            </a:r>
            <a:endParaRPr lang="en-US" sz="1640" dirty="0">
              <a:solidFill>
                <a:schemeClr val="bg1"/>
              </a:solidFill>
            </a:endParaRPr>
          </a:p>
        </p:txBody>
      </p:sp>
      <p:sp>
        <p:nvSpPr>
          <p:cNvPr id="16" name="Text 12"/>
          <p:cNvSpPr/>
          <p:nvPr/>
        </p:nvSpPr>
        <p:spPr>
          <a:xfrm>
            <a:off x="3260973" y="4942433"/>
            <a:ext cx="2381622" cy="216991"/>
          </a:xfrm>
          <a:prstGeom prst="rect">
            <a:avLst/>
          </a:prstGeom>
          <a:noFill/>
          <a:ln/>
        </p:spPr>
        <p:txBody>
          <a:bodyPr wrap="none" rtlCol="0" anchor="t"/>
          <a:lstStyle/>
          <a:p>
            <a:pPr>
              <a:lnSpc>
                <a:spcPts val="1709"/>
              </a:lnSpc>
            </a:pPr>
            <a:r>
              <a:rPr lang="en-US" sz="1600" b="1" dirty="0">
                <a:latin typeface="Times New Roman" panose="02020603050405020304" pitchFamily="18" charset="0"/>
                <a:ea typeface="Montserrat" pitchFamily="34" charset="-122"/>
                <a:cs typeface="Times New Roman" panose="02020603050405020304" pitchFamily="18" charset="0"/>
              </a:rPr>
              <a:t>Challenges and Constraints</a:t>
            </a:r>
            <a:endParaRPr lang="en-US" sz="1600" b="1" dirty="0">
              <a:latin typeface="Times New Roman" panose="02020603050405020304" pitchFamily="18" charset="0"/>
              <a:cs typeface="Times New Roman" panose="02020603050405020304" pitchFamily="18" charset="0"/>
            </a:endParaRPr>
          </a:p>
        </p:txBody>
      </p:sp>
      <p:sp>
        <p:nvSpPr>
          <p:cNvPr id="17" name="Text 13"/>
          <p:cNvSpPr/>
          <p:nvPr/>
        </p:nvSpPr>
        <p:spPr>
          <a:xfrm>
            <a:off x="3239854" y="5257800"/>
            <a:ext cx="5365179" cy="444252"/>
          </a:xfrm>
          <a:prstGeom prst="rect">
            <a:avLst/>
          </a:prstGeom>
          <a:noFill/>
          <a:ln/>
        </p:spPr>
        <p:txBody>
          <a:bodyPr wrap="square" rtlCol="0" anchor="t"/>
          <a:lstStyle/>
          <a:p>
            <a:pPr>
              <a:lnSpc>
                <a:spcPts val="1749"/>
              </a:lnSpc>
            </a:pPr>
            <a:r>
              <a:rPr lang="en-US" sz="1600" dirty="0">
                <a:latin typeface="Heebo" pitchFamily="34" charset="0"/>
                <a:ea typeface="Heebo" pitchFamily="34" charset="-122"/>
                <a:cs typeface="Heebo" pitchFamily="34" charset="-120"/>
              </a:rPr>
              <a:t>Existing systems face challenges in real-time data processing, interpretability of results, and adaptation to diverse patient profiles.</a:t>
            </a:r>
            <a:endParaRPr lang="en-US" sz="1600" dirty="0"/>
          </a:p>
        </p:txBody>
      </p:sp>
      <p:sp>
        <p:nvSpPr>
          <p:cNvPr id="18" name="TextBox 17">
            <a:extLst>
              <a:ext uri="{FF2B5EF4-FFF2-40B4-BE49-F238E27FC236}">
                <a16:creationId xmlns:a16="http://schemas.microsoft.com/office/drawing/2014/main" id="{CEA04DE4-E641-0BC4-FBB6-BEFF141A72CA}"/>
              </a:ext>
            </a:extLst>
          </p:cNvPr>
          <p:cNvSpPr txBox="1"/>
          <p:nvPr/>
        </p:nvSpPr>
        <p:spPr>
          <a:xfrm>
            <a:off x="3119214" y="457200"/>
            <a:ext cx="5248553" cy="769441"/>
          </a:xfrm>
          <a:prstGeom prst="rect">
            <a:avLst/>
          </a:prstGeom>
          <a:noFill/>
        </p:spPr>
        <p:txBody>
          <a:bodyPr wrap="none" rtlCol="0">
            <a:spAutoFit/>
          </a:bodyPr>
          <a:lstStyle/>
          <a:p>
            <a:r>
              <a:rPr lang="en-US" altLang="en" sz="4400" dirty="0">
                <a:latin typeface="Times New Roman" panose="02020603050405020304" pitchFamily="18" charset="0"/>
                <a:cs typeface="Times New Roman" panose="02020603050405020304" pitchFamily="18" charset="0"/>
              </a:rPr>
              <a:t>Existing </a:t>
            </a:r>
            <a:r>
              <a:rPr lang="en-US" sz="4400" dirty="0">
                <a:latin typeface="Times New Roman" panose="02020603050405020304" pitchFamily="18" charset="0"/>
                <a:cs typeface="Times New Roman" panose="02020603050405020304" pitchFamily="18" charset="0"/>
              </a:rPr>
              <a:t>Methodology</a:t>
            </a:r>
            <a:endParaRPr lang="en-IN" sz="4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1" descr="preencoded.png"/>
          <p:cNvPicPr>
            <a:picLocks noChangeAspect="1"/>
          </p:cNvPicPr>
          <p:nvPr/>
        </p:nvPicPr>
        <p:blipFill>
          <a:blip r:embed="rId3"/>
          <a:stretch>
            <a:fillRect/>
          </a:stretch>
        </p:blipFill>
        <p:spPr>
          <a:xfrm>
            <a:off x="6224935" y="0"/>
            <a:ext cx="2874615" cy="6858000"/>
          </a:xfrm>
          <a:prstGeom prst="rect">
            <a:avLst/>
          </a:prstGeom>
        </p:spPr>
      </p:pic>
      <p:sp>
        <p:nvSpPr>
          <p:cNvPr id="5" name="Text 1"/>
          <p:cNvSpPr/>
          <p:nvPr/>
        </p:nvSpPr>
        <p:spPr>
          <a:xfrm>
            <a:off x="402630" y="591185"/>
            <a:ext cx="5822305" cy="863203"/>
          </a:xfrm>
          <a:prstGeom prst="rect">
            <a:avLst/>
          </a:prstGeom>
          <a:noFill/>
          <a:ln/>
        </p:spPr>
        <p:txBody>
          <a:bodyPr wrap="square" rtlCol="0" anchor="t"/>
          <a:lstStyle/>
          <a:p>
            <a:pPr>
              <a:lnSpc>
                <a:spcPts val="3398"/>
              </a:lnSpc>
            </a:pPr>
            <a:r>
              <a:rPr lang="en-US" sz="3200" b="1" dirty="0">
                <a:latin typeface="Times New Roman" panose="02020603050405020304" pitchFamily="18" charset="0"/>
                <a:ea typeface="Montserrat" pitchFamily="34" charset="-122"/>
                <a:cs typeface="Times New Roman" panose="02020603050405020304" pitchFamily="18" charset="0"/>
              </a:rPr>
              <a:t>Proposed System Using Deep Learning</a:t>
            </a:r>
            <a:endParaRPr lang="en-US" sz="3200" b="1" dirty="0">
              <a:latin typeface="Times New Roman" panose="02020603050405020304" pitchFamily="18" charset="0"/>
              <a:cs typeface="Times New Roman" panose="02020603050405020304" pitchFamily="18" charset="0"/>
            </a:endParaRPr>
          </a:p>
        </p:txBody>
      </p:sp>
      <p:pic>
        <p:nvPicPr>
          <p:cNvPr id="6" name="Image 2" descr="preencoded.png"/>
          <p:cNvPicPr>
            <a:picLocks noChangeAspect="1"/>
          </p:cNvPicPr>
          <p:nvPr/>
        </p:nvPicPr>
        <p:blipFill>
          <a:blip r:embed="rId4"/>
          <a:stretch>
            <a:fillRect/>
          </a:stretch>
        </p:blipFill>
        <p:spPr>
          <a:xfrm>
            <a:off x="517848" y="2307283"/>
            <a:ext cx="690488" cy="1104826"/>
          </a:xfrm>
          <a:prstGeom prst="rect">
            <a:avLst/>
          </a:prstGeom>
        </p:spPr>
      </p:pic>
      <p:sp>
        <p:nvSpPr>
          <p:cNvPr id="7" name="Text 2"/>
          <p:cNvSpPr/>
          <p:nvPr/>
        </p:nvSpPr>
        <p:spPr>
          <a:xfrm>
            <a:off x="1357932" y="2229196"/>
            <a:ext cx="2452068" cy="231770"/>
          </a:xfrm>
          <a:prstGeom prst="rect">
            <a:avLst/>
          </a:prstGeom>
          <a:noFill/>
          <a:ln/>
        </p:spPr>
        <p:txBody>
          <a:bodyPr wrap="none" rtlCol="0" anchor="t"/>
          <a:lstStyle/>
          <a:p>
            <a:pPr>
              <a:lnSpc>
                <a:spcPts val="1699"/>
              </a:lnSpc>
            </a:pPr>
            <a:r>
              <a:rPr lang="en-US" sz="1600" b="1" dirty="0">
                <a:latin typeface="Times New Roman" panose="02020603050405020304" pitchFamily="18" charset="0"/>
                <a:ea typeface="Montserrat" pitchFamily="34" charset="-122"/>
                <a:cs typeface="Times New Roman" panose="02020603050405020304" pitchFamily="18" charset="0"/>
              </a:rPr>
              <a:t>Integration of Medical Data</a:t>
            </a:r>
            <a:endParaRPr lang="en-US" sz="1600" b="1" dirty="0">
              <a:latin typeface="Times New Roman" panose="02020603050405020304" pitchFamily="18" charset="0"/>
              <a:cs typeface="Times New Roman" panose="02020603050405020304" pitchFamily="18" charset="0"/>
            </a:endParaRPr>
          </a:p>
        </p:txBody>
      </p:sp>
      <p:sp>
        <p:nvSpPr>
          <p:cNvPr id="8" name="Text 3"/>
          <p:cNvSpPr/>
          <p:nvPr/>
        </p:nvSpPr>
        <p:spPr>
          <a:xfrm>
            <a:off x="1357821" y="2543789"/>
            <a:ext cx="4924723" cy="441871"/>
          </a:xfrm>
          <a:prstGeom prst="rect">
            <a:avLst/>
          </a:prstGeom>
          <a:noFill/>
          <a:ln/>
        </p:spPr>
        <p:txBody>
          <a:bodyPr wrap="square" rtlCol="0" anchor="t"/>
          <a:lstStyle/>
          <a:p>
            <a:pPr>
              <a:lnSpc>
                <a:spcPts val="1740"/>
              </a:lnSpc>
            </a:pPr>
            <a:r>
              <a:rPr lang="en-US" sz="1600" dirty="0">
                <a:latin typeface="Heebo" pitchFamily="34" charset="0"/>
                <a:ea typeface="Heebo" pitchFamily="34" charset="-122"/>
                <a:cs typeface="Heebo" pitchFamily="34" charset="-120"/>
              </a:rPr>
              <a:t>Leveraging vast datasets of medical records, genetic indicators, and cardiac imaging for comprehensive analysis.</a:t>
            </a:r>
            <a:endParaRPr lang="en-US" sz="1600" dirty="0"/>
          </a:p>
        </p:txBody>
      </p:sp>
      <p:pic>
        <p:nvPicPr>
          <p:cNvPr id="9" name="Image 3" descr="preencoded.png"/>
          <p:cNvPicPr>
            <a:picLocks noChangeAspect="1"/>
          </p:cNvPicPr>
          <p:nvPr/>
        </p:nvPicPr>
        <p:blipFill>
          <a:blip r:embed="rId5"/>
          <a:stretch>
            <a:fillRect/>
          </a:stretch>
        </p:blipFill>
        <p:spPr>
          <a:xfrm>
            <a:off x="517848" y="3412108"/>
            <a:ext cx="690488" cy="1104826"/>
          </a:xfrm>
          <a:prstGeom prst="rect">
            <a:avLst/>
          </a:prstGeom>
        </p:spPr>
      </p:pic>
      <p:sp>
        <p:nvSpPr>
          <p:cNvPr id="10" name="Text 4"/>
          <p:cNvSpPr/>
          <p:nvPr/>
        </p:nvSpPr>
        <p:spPr>
          <a:xfrm>
            <a:off x="1415430" y="3550146"/>
            <a:ext cx="2550393" cy="215801"/>
          </a:xfrm>
          <a:prstGeom prst="rect">
            <a:avLst/>
          </a:prstGeom>
          <a:noFill/>
          <a:ln/>
        </p:spPr>
        <p:txBody>
          <a:bodyPr wrap="none" rtlCol="0" anchor="t"/>
          <a:lstStyle/>
          <a:p>
            <a:pPr>
              <a:lnSpc>
                <a:spcPts val="1699"/>
              </a:lnSpc>
            </a:pPr>
            <a:r>
              <a:rPr lang="en-US" sz="1600" b="1" dirty="0">
                <a:latin typeface="Times New Roman" panose="02020603050405020304" pitchFamily="18" charset="0"/>
                <a:ea typeface="Montserrat" pitchFamily="34" charset="-122"/>
                <a:cs typeface="Times New Roman" panose="02020603050405020304" pitchFamily="18" charset="0"/>
              </a:rPr>
              <a:t>Optimized Feature Extraction</a:t>
            </a:r>
            <a:endParaRPr lang="en-US" sz="1600" b="1" dirty="0">
              <a:latin typeface="Times New Roman" panose="02020603050405020304" pitchFamily="18" charset="0"/>
              <a:cs typeface="Times New Roman" panose="02020603050405020304" pitchFamily="18" charset="0"/>
            </a:endParaRPr>
          </a:p>
        </p:txBody>
      </p:sp>
      <p:sp>
        <p:nvSpPr>
          <p:cNvPr id="11" name="Text 5"/>
          <p:cNvSpPr/>
          <p:nvPr/>
        </p:nvSpPr>
        <p:spPr>
          <a:xfrm>
            <a:off x="1415430" y="3848770"/>
            <a:ext cx="4924723" cy="441871"/>
          </a:xfrm>
          <a:prstGeom prst="rect">
            <a:avLst/>
          </a:prstGeom>
          <a:noFill/>
          <a:ln/>
        </p:spPr>
        <p:txBody>
          <a:bodyPr wrap="square" rtlCol="0" anchor="t"/>
          <a:lstStyle/>
          <a:p>
            <a:pPr>
              <a:lnSpc>
                <a:spcPts val="1740"/>
              </a:lnSpc>
            </a:pPr>
            <a:r>
              <a:rPr lang="en-US" sz="1600" dirty="0">
                <a:latin typeface="Heebo" pitchFamily="34" charset="0"/>
                <a:ea typeface="Heebo" pitchFamily="34" charset="-122"/>
                <a:cs typeface="Heebo" pitchFamily="34" charset="-120"/>
              </a:rPr>
              <a:t>Utilizing convolutional neural networks to extract intricate features for accurate heart disease classification.</a:t>
            </a:r>
            <a:endParaRPr lang="en-US" sz="1600" dirty="0"/>
          </a:p>
        </p:txBody>
      </p:sp>
      <p:pic>
        <p:nvPicPr>
          <p:cNvPr id="12" name="Image 4" descr="preencoded.png"/>
          <p:cNvPicPr>
            <a:picLocks noChangeAspect="1"/>
          </p:cNvPicPr>
          <p:nvPr/>
        </p:nvPicPr>
        <p:blipFill>
          <a:blip r:embed="rId6"/>
          <a:stretch>
            <a:fillRect/>
          </a:stretch>
        </p:blipFill>
        <p:spPr>
          <a:xfrm>
            <a:off x="517848" y="4516934"/>
            <a:ext cx="690488" cy="1104826"/>
          </a:xfrm>
          <a:prstGeom prst="rect">
            <a:avLst/>
          </a:prstGeom>
        </p:spPr>
      </p:pic>
      <p:sp>
        <p:nvSpPr>
          <p:cNvPr id="13" name="Text 6"/>
          <p:cNvSpPr/>
          <p:nvPr/>
        </p:nvSpPr>
        <p:spPr>
          <a:xfrm>
            <a:off x="1415430" y="4654972"/>
            <a:ext cx="2874615" cy="215801"/>
          </a:xfrm>
          <a:prstGeom prst="rect">
            <a:avLst/>
          </a:prstGeom>
          <a:noFill/>
          <a:ln/>
        </p:spPr>
        <p:txBody>
          <a:bodyPr wrap="none" rtlCol="0" anchor="t"/>
          <a:lstStyle/>
          <a:p>
            <a:pPr>
              <a:lnSpc>
                <a:spcPts val="1699"/>
              </a:lnSpc>
            </a:pPr>
            <a:r>
              <a:rPr lang="en-US" sz="1600" b="1" dirty="0">
                <a:latin typeface="Times New Roman" panose="02020603050405020304" pitchFamily="18" charset="0"/>
                <a:ea typeface="Montserrat" pitchFamily="34" charset="-122"/>
                <a:cs typeface="Times New Roman" panose="02020603050405020304" pitchFamily="18" charset="0"/>
              </a:rPr>
              <a:t>Continuous Model Enhancement</a:t>
            </a:r>
            <a:endParaRPr lang="en-US" sz="1600" b="1" dirty="0">
              <a:latin typeface="Times New Roman" panose="02020603050405020304" pitchFamily="18" charset="0"/>
              <a:cs typeface="Times New Roman" panose="02020603050405020304" pitchFamily="18" charset="0"/>
            </a:endParaRPr>
          </a:p>
        </p:txBody>
      </p:sp>
      <p:sp>
        <p:nvSpPr>
          <p:cNvPr id="14" name="Text 7"/>
          <p:cNvSpPr/>
          <p:nvPr/>
        </p:nvSpPr>
        <p:spPr>
          <a:xfrm>
            <a:off x="1415430" y="4953596"/>
            <a:ext cx="4924723" cy="441871"/>
          </a:xfrm>
          <a:prstGeom prst="rect">
            <a:avLst/>
          </a:prstGeom>
          <a:noFill/>
          <a:ln/>
        </p:spPr>
        <p:txBody>
          <a:bodyPr wrap="square" rtlCol="0" anchor="t"/>
          <a:lstStyle/>
          <a:p>
            <a:pPr>
              <a:lnSpc>
                <a:spcPts val="1740"/>
              </a:lnSpc>
            </a:pPr>
            <a:r>
              <a:rPr lang="en-US" sz="1600" dirty="0">
                <a:latin typeface="Heebo" pitchFamily="34" charset="0"/>
                <a:ea typeface="Heebo" pitchFamily="34" charset="-122"/>
                <a:cs typeface="Heebo" pitchFamily="34" charset="-120"/>
              </a:rPr>
              <a:t>Implementing reinforcement learning mechanisms for continual model optimization based on real-world outcomes.</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838200" y="27709"/>
            <a:ext cx="7315201" cy="809105"/>
          </a:xfrm>
        </p:spPr>
        <p:txBody>
          <a:bodyPr/>
          <a:lstStyle/>
          <a:p>
            <a:r>
              <a:rPr lang="en-IN" dirty="0"/>
              <a:t>Architecture</a:t>
            </a:r>
          </a:p>
        </p:txBody>
      </p:sp>
      <p:pic>
        <p:nvPicPr>
          <p:cNvPr id="3" name="Picture 2">
            <a:extLst>
              <a:ext uri="{FF2B5EF4-FFF2-40B4-BE49-F238E27FC236}">
                <a16:creationId xmlns:a16="http://schemas.microsoft.com/office/drawing/2014/main" id="{DCCAF3AA-DF8C-C504-CEFF-0DE25FFB5FB7}"/>
              </a:ext>
            </a:extLst>
          </p:cNvPr>
          <p:cNvPicPr>
            <a:picLocks noChangeAspect="1"/>
          </p:cNvPicPr>
          <p:nvPr/>
        </p:nvPicPr>
        <p:blipFill rotWithShape="1">
          <a:blip r:embed="rId2">
            <a:extLst>
              <a:ext uri="{28A0092B-C50C-407E-A947-70E740481C1C}">
                <a14:useLocalDpi xmlns:a14="http://schemas.microsoft.com/office/drawing/2010/main" val="0"/>
              </a:ext>
            </a:extLst>
          </a:blip>
          <a:srcRect r="872" b="2597"/>
          <a:stretch/>
        </p:blipFill>
        <p:spPr>
          <a:xfrm>
            <a:off x="838200" y="685800"/>
            <a:ext cx="7467600" cy="5943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27D1E3-AA43-4D13-B430-90D2A31BA950}"/>
              </a:ext>
            </a:extLst>
          </p:cNvPr>
          <p:cNvSpPr txBox="1"/>
          <p:nvPr/>
        </p:nvSpPr>
        <p:spPr>
          <a:xfrm flipH="1">
            <a:off x="3048000" y="228600"/>
            <a:ext cx="2392681" cy="954107"/>
          </a:xfrm>
          <a:prstGeom prst="rect">
            <a:avLst/>
          </a:prstGeom>
          <a:noFill/>
        </p:spPr>
        <p:txBody>
          <a:bodyPr wrap="square" rtlCol="0">
            <a:spAutoFit/>
          </a:bodyPr>
          <a:lstStyle/>
          <a:p>
            <a:pPr algn="ctr"/>
            <a:r>
              <a:rPr lang="en-IN" sz="2800" b="1" dirty="0"/>
              <a:t>MODULES USED  </a:t>
            </a:r>
          </a:p>
        </p:txBody>
      </p:sp>
      <p:sp>
        <p:nvSpPr>
          <p:cNvPr id="3" name="TextBox 2">
            <a:extLst>
              <a:ext uri="{FF2B5EF4-FFF2-40B4-BE49-F238E27FC236}">
                <a16:creationId xmlns:a16="http://schemas.microsoft.com/office/drawing/2014/main" id="{AEAD0E77-AFAC-4C7F-A292-6F4E8D74DB8D}"/>
              </a:ext>
            </a:extLst>
          </p:cNvPr>
          <p:cNvSpPr txBox="1"/>
          <p:nvPr/>
        </p:nvSpPr>
        <p:spPr>
          <a:xfrm flipH="1">
            <a:off x="194035" y="1028343"/>
            <a:ext cx="8915400" cy="563231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Data Collection Module:</a:t>
            </a:r>
          </a:p>
          <a:p>
            <a:r>
              <a:rPr lang="en-IN" dirty="0">
                <a:latin typeface="Times New Roman" panose="02020603050405020304" pitchFamily="18" charset="0"/>
                <a:cs typeface="Times New Roman" panose="02020603050405020304" pitchFamily="18" charset="0"/>
              </a:rPr>
              <a:t>Purpose: Collect and aggregate patient data from various sources such as electronic health records (EHRs), clinical trials, and patient surveys.</a:t>
            </a:r>
          </a:p>
          <a:p>
            <a:r>
              <a:rPr lang="en-IN" dirty="0">
                <a:latin typeface="Times New Roman" panose="02020603050405020304" pitchFamily="18" charset="0"/>
                <a:cs typeface="Times New Roman" panose="02020603050405020304" pitchFamily="18" charset="0"/>
              </a:rPr>
              <a:t>Tools: Pandas for data manipulation, SQL for database queries.</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Data </a:t>
            </a:r>
            <a:r>
              <a:rPr lang="en-IN" b="1" dirty="0" err="1">
                <a:latin typeface="Times New Roman" panose="02020603050405020304" pitchFamily="18" charset="0"/>
                <a:cs typeface="Times New Roman" panose="02020603050405020304" pitchFamily="18" charset="0"/>
              </a:rPr>
              <a:t>Preprocessing</a:t>
            </a:r>
            <a:r>
              <a:rPr lang="en-IN" b="1" dirty="0">
                <a:latin typeface="Times New Roman" panose="02020603050405020304" pitchFamily="18" charset="0"/>
                <a:cs typeface="Times New Roman" panose="02020603050405020304" pitchFamily="18" charset="0"/>
              </a:rPr>
              <a:t> Module:</a:t>
            </a:r>
          </a:p>
          <a:p>
            <a:r>
              <a:rPr lang="en-IN" dirty="0">
                <a:latin typeface="Times New Roman" panose="02020603050405020304" pitchFamily="18" charset="0"/>
                <a:cs typeface="Times New Roman" panose="02020603050405020304" pitchFamily="18" charset="0"/>
              </a:rPr>
              <a:t>Purpose: Clean and </a:t>
            </a:r>
            <a:r>
              <a:rPr lang="en-IN" dirty="0" err="1">
                <a:latin typeface="Times New Roman" panose="02020603050405020304" pitchFamily="18" charset="0"/>
                <a:cs typeface="Times New Roman" panose="02020603050405020304" pitchFamily="18" charset="0"/>
              </a:rPr>
              <a:t>preprocess</a:t>
            </a:r>
            <a:r>
              <a:rPr lang="en-IN" dirty="0">
                <a:latin typeface="Times New Roman" panose="02020603050405020304" pitchFamily="18" charset="0"/>
                <a:cs typeface="Times New Roman" panose="02020603050405020304" pitchFamily="18" charset="0"/>
              </a:rPr>
              <a:t> the data to ensure it is suitable for training the model.</a:t>
            </a:r>
          </a:p>
          <a:p>
            <a:r>
              <a:rPr lang="en-IN" dirty="0">
                <a:latin typeface="Times New Roman" panose="02020603050405020304" pitchFamily="18" charset="0"/>
                <a:cs typeface="Times New Roman" panose="02020603050405020304" pitchFamily="18" charset="0"/>
              </a:rPr>
              <a:t>Steps:</a:t>
            </a:r>
          </a:p>
          <a:p>
            <a:r>
              <a:rPr lang="en-IN" dirty="0">
                <a:latin typeface="Times New Roman" panose="02020603050405020304" pitchFamily="18" charset="0"/>
                <a:cs typeface="Times New Roman" panose="02020603050405020304" pitchFamily="18" charset="0"/>
              </a:rPr>
              <a:t>Handling missing values</a:t>
            </a:r>
          </a:p>
          <a:p>
            <a:r>
              <a:rPr lang="en-IN" dirty="0">
                <a:latin typeface="Times New Roman" panose="02020603050405020304" pitchFamily="18" charset="0"/>
                <a:cs typeface="Times New Roman" panose="02020603050405020304" pitchFamily="18" charset="0"/>
              </a:rPr>
              <a:t>Normalizing numerical features</a:t>
            </a:r>
          </a:p>
          <a:p>
            <a:r>
              <a:rPr lang="en-IN" dirty="0">
                <a:latin typeface="Times New Roman" panose="02020603050405020304" pitchFamily="18" charset="0"/>
                <a:cs typeface="Times New Roman" panose="02020603050405020304" pitchFamily="18" charset="0"/>
              </a:rPr>
              <a:t>Encoding categorical features</a:t>
            </a:r>
          </a:p>
          <a:p>
            <a:r>
              <a:rPr lang="en-IN" dirty="0">
                <a:latin typeface="Times New Roman" panose="02020603050405020304" pitchFamily="18" charset="0"/>
                <a:cs typeface="Times New Roman" panose="02020603050405020304" pitchFamily="18" charset="0"/>
              </a:rPr>
              <a:t>Feature selection</a:t>
            </a:r>
          </a:p>
          <a:p>
            <a:r>
              <a:rPr lang="en-IN" dirty="0">
                <a:latin typeface="Times New Roman" panose="02020603050405020304" pitchFamily="18" charset="0"/>
                <a:cs typeface="Times New Roman" panose="02020603050405020304" pitchFamily="18" charset="0"/>
              </a:rPr>
              <a:t>Tools: Pandas, NumPy, Scikit-learn.</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Exploratory Data Analysis (EDA) Module:</a:t>
            </a:r>
          </a:p>
          <a:p>
            <a:r>
              <a:rPr lang="en-IN" sz="1800" dirty="0">
                <a:latin typeface="Times New Roman" panose="02020603050405020304" pitchFamily="18" charset="0"/>
                <a:cs typeface="Times New Roman" panose="02020603050405020304" pitchFamily="18" charset="0"/>
              </a:rPr>
              <a:t>Purpose: </a:t>
            </a:r>
            <a:r>
              <a:rPr lang="en-IN" sz="1800" dirty="0" err="1">
                <a:latin typeface="Times New Roman" panose="02020603050405020304" pitchFamily="18" charset="0"/>
                <a:cs typeface="Times New Roman" panose="02020603050405020304" pitchFamily="18" charset="0"/>
              </a:rPr>
              <a:t>Analyze</a:t>
            </a:r>
            <a:r>
              <a:rPr lang="en-IN" sz="1800" dirty="0">
                <a:latin typeface="Times New Roman" panose="02020603050405020304" pitchFamily="18" charset="0"/>
                <a:cs typeface="Times New Roman" panose="02020603050405020304" pitchFamily="18" charset="0"/>
              </a:rPr>
              <a:t> the dataset to understand the distribution of features, detect anomalies, and identify patterns.</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Tools: Matplotlib, Seaborn, Pandas, </a:t>
            </a:r>
            <a:r>
              <a:rPr lang="en-IN" sz="1800" dirty="0" err="1">
                <a:latin typeface="Times New Roman" panose="02020603050405020304" pitchFamily="18" charset="0"/>
                <a:cs typeface="Times New Roman" panose="02020603050405020304" pitchFamily="18" charset="0"/>
              </a:rPr>
              <a:t>Jupyter</a:t>
            </a:r>
            <a:r>
              <a:rPr lang="en-IN" sz="1800" dirty="0">
                <a:latin typeface="Times New Roman" panose="02020603050405020304" pitchFamily="18" charset="0"/>
                <a:cs typeface="Times New Roman" panose="02020603050405020304" pitchFamily="18" charset="0"/>
              </a:rPr>
              <a:t> Notebook.</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3921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10940-CC61-44E7-8392-9DC9104BFEF0}"/>
              </a:ext>
            </a:extLst>
          </p:cNvPr>
          <p:cNvSpPr>
            <a:spLocks noGrp="1"/>
          </p:cNvSpPr>
          <p:nvPr>
            <p:ph type="title"/>
          </p:nvPr>
        </p:nvSpPr>
        <p:spPr>
          <a:xfrm>
            <a:off x="457200" y="274638"/>
            <a:ext cx="8229600" cy="6583362"/>
          </a:xfrm>
        </p:spPr>
        <p:txBody>
          <a:bodyPr>
            <a:noAutofit/>
          </a:bodyPr>
          <a:lstStyle/>
          <a:p>
            <a:pPr algn="l"/>
            <a:br>
              <a:rPr lang="en-IN" sz="1800"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Feature Engineering Module:</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Purpose: Create new features or transform existing ones to improve model performance.</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Techniques: Polynomial features, interaction terms, scaling.</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Tools: Pandas, Scikit-learn.</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Model Selection and Training Module</a:t>
            </a:r>
            <a:r>
              <a:rPr lang="en-IN" sz="1800" dirty="0">
                <a:latin typeface="Times New Roman" panose="02020603050405020304" pitchFamily="18" charset="0"/>
                <a:cs typeface="Times New Roman" panose="02020603050405020304" pitchFamily="18" charset="0"/>
              </a:rPr>
              <a:t>:</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Purpose: Choose an appropriate deep learning architecture and train the model.</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Architectures: Multi-layer </a:t>
            </a:r>
            <a:r>
              <a:rPr lang="en-IN" sz="1800" dirty="0" err="1">
                <a:latin typeface="Times New Roman" panose="02020603050405020304" pitchFamily="18" charset="0"/>
                <a:cs typeface="Times New Roman" panose="02020603050405020304" pitchFamily="18" charset="0"/>
              </a:rPr>
              <a:t>Perceptrons</a:t>
            </a:r>
            <a:r>
              <a:rPr lang="en-IN" sz="1800" dirty="0">
                <a:latin typeface="Times New Roman" panose="02020603050405020304" pitchFamily="18" charset="0"/>
                <a:cs typeface="Times New Roman" panose="02020603050405020304" pitchFamily="18" charset="0"/>
              </a:rPr>
              <a:t> (MLP), Convolutional Neural Networks (CNNs), Recurrent Neural Networks (RNNs).</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Tools: TensorFlow, </a:t>
            </a:r>
            <a:r>
              <a:rPr lang="en-IN" sz="1800" dirty="0" err="1">
                <a:latin typeface="Times New Roman" panose="02020603050405020304" pitchFamily="18" charset="0"/>
                <a:cs typeface="Times New Roman" panose="02020603050405020304" pitchFamily="18" charset="0"/>
              </a:rPr>
              <a:t>Keras</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PyTorch</a:t>
            </a:r>
            <a:r>
              <a:rPr lang="en-IN" sz="1800" dirty="0">
                <a:latin typeface="Times New Roman" panose="02020603050405020304" pitchFamily="18" charset="0"/>
                <a:cs typeface="Times New Roman" panose="02020603050405020304" pitchFamily="18" charset="0"/>
              </a:rPr>
              <a:t>.</a:t>
            </a:r>
            <a:br>
              <a:rPr lang="en-IN" sz="1800" dirty="0">
                <a:latin typeface="Times New Roman" panose="02020603050405020304" pitchFamily="18" charset="0"/>
                <a:cs typeface="Times New Roman" panose="02020603050405020304" pitchFamily="18" charset="0"/>
              </a:rPr>
            </a:br>
            <a:br>
              <a:rPr lang="en-IN" sz="1800" b="1"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Model Evaluation and Validation Module</a:t>
            </a:r>
            <a:r>
              <a:rPr lang="en-IN" sz="1800" dirty="0">
                <a:latin typeface="Times New Roman" panose="02020603050405020304" pitchFamily="18" charset="0"/>
                <a:cs typeface="Times New Roman" panose="02020603050405020304" pitchFamily="18" charset="0"/>
              </a:rPr>
              <a:t>:</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Purpose: Evaluate the model's performance using various metrics and validate its generalizability.</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Metrics: Accuracy, Precision, Recall, F1-score, ROC-AUC.</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Tools: Scikit-learn, Matplotlib.</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IN" sz="1200" dirty="0">
                <a:latin typeface="Times New Roman" panose="02020603050405020304" pitchFamily="18" charset="0"/>
                <a:cs typeface="Times New Roman" panose="02020603050405020304" pitchFamily="18" charset="0"/>
              </a:rPr>
            </a:b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6144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2830</TotalTime>
  <Words>1664</Words>
  <Application>Microsoft Office PowerPoint</Application>
  <PresentationFormat>On-screen Show (4:3)</PresentationFormat>
  <Paragraphs>143</Paragraphs>
  <Slides>16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Black</vt:lpstr>
      <vt:lpstr>Calibri</vt:lpstr>
      <vt:lpstr>Heebo</vt:lpstr>
      <vt:lpstr>Montserrat</vt:lpstr>
      <vt:lpstr>Söhne</vt:lpstr>
      <vt:lpstr>Times New Roman</vt:lpstr>
      <vt:lpstr>Office Theme</vt:lpstr>
      <vt:lpstr>PowerPoint Presentation</vt:lpstr>
      <vt:lpstr>Abstract</vt:lpstr>
      <vt:lpstr>Problem Identification</vt:lpstr>
      <vt:lpstr>Objectives </vt:lpstr>
      <vt:lpstr>PowerPoint Presentation</vt:lpstr>
      <vt:lpstr>PowerPoint Presentation</vt:lpstr>
      <vt:lpstr>Architecture</vt:lpstr>
      <vt:lpstr>PowerPoint Presentation</vt:lpstr>
      <vt:lpstr> Feature Engineering Module: Purpose: Create new features or transform existing ones to improve model performance. Techniques: Polynomial features, interaction terms, scaling. Tools: Pandas, Scikit-learn.  Model Selection and Training Module: Purpose: Choose an appropriate deep learning architecture and train the model. Architectures: Multi-layer Perceptrons (MLP), Convolutional Neural Networks (CNNs), Recurrent Neural Networks (RNNs). Tools: TensorFlow, Keras, PyTorch.  Model Evaluation and Validation Module: Purpose: Evaluate the model's performance using various metrics and validate its generalizability. Metrics: Accuracy, Precision, Recall, F1-score, ROC-AUC. Tools: Scikit-learn, Matplotlib.   </vt:lpstr>
      <vt:lpstr>Hyperparameter Tuning Module:  Purpose: Optimize hyperparameters to improve model performance. Techniques: Grid Search, Random Search, Bayesian Optimization. Tools: Scikit-learn, TensorFlow/Keras, Optuna.  Deployment Module: Purpose: Deploy the trained model to a production environment for real-time predictions. Tools: Flask, Django for web application deployment, Docker for containerization, AWS/Azure/GCP for cloud deployment.  Monitoring and Maintenance Module: Purpose: Monitor the deployed model’s performance and maintain it over time. Tools: Prometheus for monitoring, Grafana for visualization, and custom scripts for logging and alerts.  User Interface Module: Purpose: Provide an interface for users (e.g., healthcare professionals) to interact with the model and input data. Tools: HTML/CSS/JavaScript for front-end, React/Vue.js for interactive UIs, Flask/Django for back-end APIs. </vt:lpstr>
      <vt:lpstr>PowerPoint Presentation</vt:lpstr>
      <vt:lpstr>RESULTS &amp; OUTPUTS </vt:lpstr>
      <vt:lpstr>Final output window</vt:lpstr>
      <vt:lpstr>Model Accuracy &amp; plots</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Dr.S.Rajesh(HOD)</dc:creator>
  <cp:lastModifiedBy>20751A3334 l</cp:lastModifiedBy>
  <cp:revision>8</cp:revision>
  <dcterms:created xsi:type="dcterms:W3CDTF">2006-08-15T13:00:00Z</dcterms:created>
  <dcterms:modified xsi:type="dcterms:W3CDTF">2024-05-28T03:34:38Z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db3cc2c8bd5942608203f6c36fb778f5</vt:lpwstr>
  </property>
</Properties>
</file>