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56" r:id="rId4"/>
    <p:sldId id="257" r:id="rId5"/>
    <p:sldId id="259" r:id="rId6"/>
    <p:sldId id="260" r:id="rId7"/>
    <p:sldId id="262" r:id="rId8"/>
    <p:sldId id="263" r:id="rId9"/>
    <p:sldId id="272" r:id="rId10"/>
    <p:sldId id="265" r:id="rId11"/>
    <p:sldId id="267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data.cityofnewyork.us/Public-Safety/Motor-Vehicle-Collisions-Crashes/h9gi-nx95" TargetMode="External"/><Relationship Id="rId2" Type="http://schemas.openxmlformats.org/officeDocument/2006/relationships/hyperlink" Target="https://www1.nyc.gov/site/finance/vehicles/services-violation-codes.page" TargetMode="External"/><Relationship Id="rId1" Type="http://schemas.openxmlformats.org/officeDocument/2006/relationships/hyperlink" Target="https://data.cityofnewyork.us/City-Government/Parking-Violations-Issued-Fiscal-Year-2022/7mxj-7a6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92" y="1699403"/>
            <a:ext cx="11095008" cy="4011283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Parking violations </a:t>
            </a:r>
            <a:r>
              <a:rPr lang="en-US" altLang="zh-CN" b="1" dirty="0" smtClean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and Collisions in 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NYC</a:t>
            </a:r>
            <a:b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altLang="zh-CN" b="1" dirty="0" smtClean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kumimoji="1" lang="en-US" altLang="zh-CN" sz="1800" dirty="0" err="1" smtClean="0">
                <a:solidFill>
                  <a:prstClr val="black"/>
                </a:solidFill>
                <a:latin typeface="Arial" panose="020B0604020202020204"/>
                <a:ea typeface="Arial" panose="020B0604020202020204" pitchFamily="34" charset="0"/>
              </a:rPr>
              <a:t>Lakshmikar</a:t>
            </a:r>
            <a:r>
              <a:rPr kumimoji="1" lang="en-US" altLang="zh-CN" sz="1800" dirty="0" smtClean="0">
                <a:solidFill>
                  <a:prstClr val="black"/>
                </a:solidFill>
                <a:latin typeface="Arial" panose="020B0604020202020204"/>
                <a:ea typeface="Arial" panose="020B0604020202020204" pitchFamily="34" charset="0"/>
              </a:rPr>
              <a:t> </a:t>
            </a:r>
            <a:r>
              <a:rPr kumimoji="1" lang="en-US" altLang="zh-CN" sz="1800" dirty="0">
                <a:solidFill>
                  <a:prstClr val="black"/>
                </a:solidFill>
                <a:latin typeface="Arial" panose="020B0604020202020204"/>
                <a:ea typeface="Arial" panose="020B0604020202020204" pitchFamily="34" charset="0"/>
              </a:rPr>
              <a:t>Reddy </a:t>
            </a:r>
            <a:r>
              <a:rPr kumimoji="1" lang="en-US" altLang="zh-CN" sz="1800" dirty="0" err="1">
                <a:solidFill>
                  <a:prstClr val="black"/>
                </a:solidFill>
                <a:latin typeface="Arial" panose="020B0604020202020204"/>
                <a:ea typeface="Arial" panose="020B0604020202020204" pitchFamily="34" charset="0"/>
              </a:rPr>
              <a:t>Polamreddy</a:t>
            </a:r>
            <a:r>
              <a:rPr kumimoji="1" lang="en-US" altLang="zh-CN" sz="1800" dirty="0">
                <a:solidFill>
                  <a:prstClr val="black"/>
                </a:solidFill>
                <a:latin typeface="Arial" panose="020B0604020202020204"/>
                <a:ea typeface="Arial" panose="020B0604020202020204" pitchFamily="34" charset="0"/>
              </a:rPr>
              <a:t> </a:t>
            </a:r>
            <a:br>
              <a:rPr kumimoji="1" lang="en-US" altLang="zh-CN" sz="1800" dirty="0">
                <a:solidFill>
                  <a:prstClr val="black"/>
                </a:solidFill>
                <a:latin typeface="Arial" panose="020B0604020202020204"/>
                <a:ea typeface="Arial" panose="020B0604020202020204" pitchFamily="34" charset="0"/>
              </a:rPr>
            </a:br>
            <a:r>
              <a:rPr kumimoji="1" lang="en-US" altLang="zh-CN" sz="1800" dirty="0">
                <a:solidFill>
                  <a:prstClr val="black"/>
                </a:solidFill>
                <a:latin typeface="Arial" panose="020B0604020202020204"/>
                <a:ea typeface="Arial" panose="020B0604020202020204" pitchFamily="34" charset="0"/>
              </a:rPr>
              <a:t>Jatin Kayasth </a:t>
            </a:r>
            <a:br>
              <a:rPr kumimoji="1" lang="en-US" altLang="zh-CN" sz="1800" dirty="0">
                <a:solidFill>
                  <a:prstClr val="black"/>
                </a:solidFill>
                <a:latin typeface="Arial" panose="020B0604020202020204"/>
                <a:ea typeface="Arial" panose="020B0604020202020204" pitchFamily="34" charset="0"/>
              </a:rPr>
            </a:br>
            <a:r>
              <a:rPr kumimoji="1" lang="en-US" altLang="zh-CN" sz="1800" dirty="0">
                <a:solidFill>
                  <a:prstClr val="black"/>
                </a:solidFill>
                <a:latin typeface="Arial" panose="020B0604020202020204"/>
                <a:ea typeface="Arial" panose="020B0604020202020204" pitchFamily="34" charset="0"/>
              </a:rPr>
              <a:t>Juju Ren</a:t>
            </a:r>
            <a:br>
              <a:rPr kumimoji="1" lang="en-US" altLang="zh-CN" sz="1800" dirty="0">
                <a:solidFill>
                  <a:prstClr val="black"/>
                </a:solidFill>
                <a:latin typeface="Arial" panose="020B0604020202020204"/>
                <a:ea typeface="Arial" panose="020B0604020202020204" pitchFamily="34" charset="0"/>
              </a:rPr>
            </a:b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874" y="63499"/>
            <a:ext cx="1183322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Challenges: </a:t>
            </a:r>
            <a:endParaRPr lang="en-US" b="1" dirty="0" smtClean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r>
              <a:rPr lang="en-US" dirty="0" smtClean="0">
                <a:cs typeface="Calibri" panose="020F0502020204030204"/>
              </a:rPr>
              <a:t>Issue in getting the latitude and longitude coordinates using APIs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u="sng" dirty="0">
              <a:ea typeface="+mn-lt"/>
              <a:cs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4" y="1771528"/>
            <a:ext cx="116839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 smtClean="0">
                <a:cs typeface="Calibri" panose="020F0502020204030204"/>
              </a:rPr>
              <a:t>Conclusions:</a:t>
            </a:r>
            <a:endParaRPr lang="en-US" b="1" dirty="0" smtClean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r>
              <a:rPr lang="en-US" dirty="0" smtClean="0"/>
              <a:t>Most parking violations in Manhattan</a:t>
            </a:r>
            <a:endParaRPr lang="en-US" dirty="0" smtClean="0"/>
          </a:p>
          <a:p>
            <a:r>
              <a:rPr lang="en-US" dirty="0" smtClean="0"/>
              <a:t>Most accidents in Brooklyn and Queens</a:t>
            </a:r>
            <a:endParaRPr lang="en-US" u="sng" dirty="0">
              <a:ea typeface="+mn-lt"/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512" y="4125586"/>
            <a:ext cx="1183322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Way forward</a:t>
            </a:r>
            <a:r>
              <a:rPr lang="en-US" b="1" dirty="0" smtClean="0">
                <a:cs typeface="Calibri" panose="020F0502020204030204"/>
              </a:rPr>
              <a:t>:</a:t>
            </a:r>
            <a:endParaRPr lang="en-US" b="1" dirty="0" smtClean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r>
              <a:rPr lang="en-US" dirty="0" smtClean="0">
                <a:cs typeface="Calibri" panose="020F0502020204030204"/>
              </a:rPr>
              <a:t>Out of total unregistered vehicles, what percentage of vehicles is involved in parking violations.</a:t>
            </a:r>
            <a:endParaRPr lang="en-US" dirty="0" smtClean="0">
              <a:cs typeface="Calibri" panose="020F0502020204030204"/>
            </a:endParaRPr>
          </a:p>
          <a:p>
            <a:r>
              <a:rPr lang="en-US" dirty="0" smtClean="0">
                <a:cs typeface="Calibri" panose="020F0502020204030204"/>
              </a:rPr>
              <a:t>Major reason for collisions:  Unspecified in the data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u="sng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50883" y="3142963"/>
            <a:ext cx="422185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6000" dirty="0" smtClean="0">
                <a:cs typeface="Calibri" panose="020F0502020204030204"/>
              </a:rPr>
              <a:t>Questions?</a:t>
            </a:r>
            <a:r>
              <a:rPr lang="en-US" dirty="0">
                <a:cs typeface="Calibri" panose="020F0502020204030204"/>
              </a:rPr>
              <a:t>  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u="sng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50883" y="3142963"/>
            <a:ext cx="422185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6000" dirty="0" smtClean="0">
                <a:cs typeface="Calibri" panose="020F0502020204030204"/>
              </a:rPr>
              <a:t>Thank you!</a:t>
            </a:r>
            <a:r>
              <a:rPr lang="en-US" dirty="0">
                <a:cs typeface="Calibri" panose="020F0502020204030204"/>
              </a:rPr>
              <a:t>  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u="sng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6833" y="616478"/>
            <a:ext cx="793855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Agenda</a:t>
            </a:r>
            <a:endParaRPr lang="en-US" b="1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cs typeface="Calibri" panose="020F0502020204030204"/>
              </a:rPr>
              <a:t>Motivation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cs typeface="Calibri" panose="020F0502020204030204"/>
              </a:rPr>
              <a:t>Research questions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cs typeface="Calibri" panose="020F0502020204030204"/>
              </a:rPr>
              <a:t>Sourcing the data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cs typeface="Calibri" panose="020F0502020204030204"/>
              </a:rPr>
              <a:t>Understanding the data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cs typeface="Calibri" panose="020F0502020204030204"/>
              </a:rPr>
              <a:t>Creating database schema and creating tables in PostgreSQL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cs typeface="Calibri" panose="020F0502020204030204"/>
              </a:rPr>
              <a:t>EDA of Parking violations data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cs typeface="Calibri" panose="020F0502020204030204"/>
              </a:rPr>
              <a:t>EDA of Collisions data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cs typeface="Calibri" panose="020F0502020204030204"/>
              </a:rPr>
              <a:t>Identifying the relation between parking violations and collisions, if any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cs typeface="Calibri" panose="020F0502020204030204"/>
              </a:rPr>
              <a:t>Challenges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cs typeface="Calibri" panose="020F0502020204030204"/>
              </a:rPr>
              <a:t>Conclusions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cs typeface="Calibri" panose="020F0502020204030204"/>
              </a:rPr>
              <a:t>Way Forward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cs typeface="Calibri" panose="020F0502020204030204"/>
              </a:rPr>
              <a:t>Questions?</a:t>
            </a: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1" y="2004085"/>
            <a:ext cx="7029449" cy="396108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1817" y="5973233"/>
            <a:ext cx="10924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https://www.nbcnewyork.com/news/local/nyc-bill-would-pay-people-to-report-drivers-parking-illegally/3899757/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74" y="63499"/>
            <a:ext cx="953664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Motivation: </a:t>
            </a:r>
            <a:endParaRPr lang="en-US" b="1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Safety risks associated with illegal parking . For example, parent pushing a stroller or a person in a wheelchair who can’t get by on the sidewalk because of illegally parked cars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A new proposal to increase city parking enforcement by incentivizing New Yorkers to report illegally parked cars is gaining a lot of attention crosswalks and school entrances or exits</a:t>
            </a: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0917" y="605895"/>
            <a:ext cx="793855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Research Questions</a:t>
            </a:r>
            <a:endParaRPr lang="en-US" b="1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What kind of vehicles are involved more parking violations?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Are most of the violators from New York State or from other states?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 smtClean="0">
                <a:ea typeface="+mn-lt"/>
                <a:cs typeface="+mn-lt"/>
              </a:rPr>
              <a:t>Are </a:t>
            </a:r>
            <a:r>
              <a:rPr lang="en-US" dirty="0">
                <a:ea typeface="+mn-lt"/>
                <a:cs typeface="+mn-lt"/>
              </a:rPr>
              <a:t>parking violations more common among unregistered vehicles?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Street-wise analysis of accidents in NYC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Month-wise analysis of accidents in NYC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/>
              <a:t>Borough-wise analysis of number of persons injured and number of persons killed in collisions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/>
              <a:t>What is the major reason for accidents in NYC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Identifying the relation between parking violations and collisions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874" y="63499"/>
            <a:ext cx="1183322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Sourcing the data: </a:t>
            </a:r>
            <a:endParaRPr lang="en-US" b="1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Parking violations data for the year 2022 is available as a csv file in NYC Open data in this link:  </a:t>
            </a:r>
            <a:r>
              <a:rPr lang="en-US" u="sng" dirty="0">
                <a:ea typeface="+mn-lt"/>
                <a:cs typeface="+mn-lt"/>
                <a:hlinkClick r:id="rId1"/>
              </a:rPr>
              <a:t>https://data.cityofnewyork.us/City-Government/Parking-Violations-Issued-Fiscal-Year-2022/7mxj-7a6y</a:t>
            </a:r>
            <a:endParaRPr lang="en-US" u="sng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u="sng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u="sng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Parking fines against violation code are available in this website: </a:t>
            </a:r>
            <a:r>
              <a:rPr lang="en-US" u="sng" dirty="0">
                <a:ea typeface="+mn-lt"/>
                <a:cs typeface="+mn-lt"/>
                <a:hlinkClick r:id="rId2"/>
              </a:rPr>
              <a:t>https://www1.nyc.gov/site/finance/vehicles/services-violation-codes.page</a:t>
            </a:r>
            <a:br>
              <a:rPr lang="en-US" u="sng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Data has been collected from this website by means of web scraping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Vehicle collisions/crashes data for year 2022 is available as a csv file in NYC Open data in the below link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3"/>
              </a:rPr>
              <a:t>https://data.cityofnewyork.us/Public-Safety/Motor-Vehicle-Collisions-Crashes/h9gi-nx95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259" y="5075446"/>
            <a:ext cx="805222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Understanding the data</a:t>
            </a:r>
            <a:r>
              <a:rPr lang="en-US" b="1" dirty="0" smtClean="0">
                <a:cs typeface="Calibri" panose="020F0502020204030204"/>
              </a:rPr>
              <a:t>:</a:t>
            </a:r>
            <a:endParaRPr lang="en-US" b="1" dirty="0" smtClean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alibri" panose="020F0502020204030204"/>
              </a:rPr>
              <a:t>Parking violations dataset: 15 million use cases and 43 attributes</a:t>
            </a:r>
            <a:endParaRPr lang="en-US" dirty="0" smtClean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alibri" panose="020F0502020204030204"/>
              </a:rPr>
              <a:t>Collisions dataset: </a:t>
            </a:r>
            <a:r>
              <a:rPr lang="en-US" dirty="0" smtClean="0">
                <a:cs typeface="Calibri" panose="020F0502020204030204"/>
              </a:rPr>
              <a:t> 2 million use cases and 29 attributes</a:t>
            </a:r>
            <a:endParaRPr lang="en-US" dirty="0" smtClean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alibri" panose="020F0502020204030204"/>
              </a:rPr>
              <a:t>Fines dataset from web scraping: 92 use cases and 3 attributes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u="sng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01359" y="1284243"/>
          <a:ext cx="2516100" cy="490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100"/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Parking Violation details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effectLst/>
                        </a:rPr>
                        <a:t>Summons number (P-key)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Issue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violation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violation location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violation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time first observed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violation county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house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street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date first observed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days in effect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from hours in effect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to hours in effect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violation post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violation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no standing or stopping violation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hydrant violation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double parking violation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effectLst/>
                        </a:rPr>
                        <a:t>Issuer code (F-key)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effectLst/>
                        </a:rPr>
                        <a:t>plate id (F-key)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effectLst/>
                        </a:rPr>
                        <a:t>violation code (P-key)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39563" y="1936042"/>
          <a:ext cx="1435100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Issuer details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effectLst/>
                        </a:rPr>
                        <a:t>Issuer code (P-key)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Issuer precinct</a:t>
                      </a:r>
                      <a:endParaRPr lang="en-US" sz="11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Issuing agency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Issuer command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Issuer squad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03921" y="3668884"/>
          <a:ext cx="1435100" cy="200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vehicle details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effectLst/>
                        </a:rPr>
                        <a:t>plate id (P-key)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registration 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plate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vehicle expiration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vehicle color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unregistered vehicle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vehicle body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vehicle make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50899" y="3326667"/>
          <a:ext cx="1346200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fines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effectLst/>
                        </a:rPr>
                        <a:t>violation code (P-key)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violation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fine amount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</a:tr>
            </a:tbl>
          </a:graphicData>
        </a:graphic>
      </p:graphicFrame>
      <p:cxnSp>
        <p:nvCxnSpPr>
          <p:cNvPr id="12" name="Connector: Elbow 11"/>
          <p:cNvCxnSpPr/>
          <p:nvPr/>
        </p:nvCxnSpPr>
        <p:spPr>
          <a:xfrm>
            <a:off x="2193701" y="3637208"/>
            <a:ext cx="1354428" cy="228814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/>
          <p:nvPr/>
        </p:nvCxnSpPr>
        <p:spPr>
          <a:xfrm flipH="1">
            <a:off x="6105793" y="2245352"/>
            <a:ext cx="1414529" cy="325406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/>
          <p:nvPr/>
        </p:nvCxnSpPr>
        <p:spPr>
          <a:xfrm flipH="1">
            <a:off x="6105793" y="3984000"/>
            <a:ext cx="3078050" cy="178372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874" y="63499"/>
            <a:ext cx="118332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Database schema: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Created below schema  and tables in PostgreSQL for parking violations dataset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u="sng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874" y="63499"/>
            <a:ext cx="118332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EDA of Parking violations data: </a:t>
            </a:r>
            <a:endParaRPr lang="en-US" b="1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u="sng" dirty="0">
              <a:ea typeface="+mn-lt"/>
              <a:cs typeface="+mn-lt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896377" y="385295"/>
            <a:ext cx="88006" cy="647377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347729" y="3540619"/>
            <a:ext cx="11196033" cy="2360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484" y="525164"/>
            <a:ext cx="3330145" cy="23812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2852" y="2914307"/>
            <a:ext cx="4577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Honda</a:t>
            </a:r>
            <a:r>
              <a:rPr lang="en-US" sz="1200" dirty="0"/>
              <a:t>, Toyota, Ford and Nissan brands accounted for 41.3% of the parking violations in NY</a:t>
            </a:r>
            <a:endParaRPr lang="en-US" sz="1200" dirty="0"/>
          </a:p>
        </p:txBody>
      </p:sp>
      <p:pic>
        <p:nvPicPr>
          <p:cNvPr id="9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919" y="374448"/>
            <a:ext cx="3641326" cy="2531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2894174"/>
            <a:ext cx="5447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More than </a:t>
            </a:r>
            <a:r>
              <a:rPr lang="en-US" sz="1200" dirty="0"/>
              <a:t>75% of the vehicles involved in parking violations belong to NY state.</a:t>
            </a:r>
            <a:endParaRPr lang="en-US" sz="1200" dirty="0"/>
          </a:p>
          <a:p>
            <a:r>
              <a:rPr lang="en-US" sz="1200" dirty="0"/>
              <a:t>NY is </a:t>
            </a:r>
            <a:r>
              <a:rPr lang="en-US" sz="1200" dirty="0" smtClean="0"/>
              <a:t>followed </a:t>
            </a:r>
            <a:r>
              <a:rPr lang="en-US" sz="1200" dirty="0"/>
              <a:t>by NJ </a:t>
            </a:r>
            <a:r>
              <a:rPr lang="en-US" sz="1200" dirty="0" smtClean="0"/>
              <a:t>which </a:t>
            </a:r>
            <a:r>
              <a:rPr lang="en-US" sz="1200" dirty="0"/>
              <a:t>is bordering NY</a:t>
            </a:r>
            <a:endParaRPr lang="en-US" sz="1200" dirty="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50" y="3675235"/>
            <a:ext cx="3590369" cy="26370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31839" y="627974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Vehicle types </a:t>
            </a:r>
            <a:r>
              <a:rPr lang="en-US" sz="1200" dirty="0"/>
              <a:t>SUBN and 4DSD are involved in 70% of the parking violations </a:t>
            </a:r>
            <a:r>
              <a:rPr lang="en-US" sz="1200" dirty="0" smtClean="0"/>
              <a:t>followed </a:t>
            </a:r>
            <a:r>
              <a:rPr lang="en-US" sz="1200" dirty="0"/>
              <a:t>by </a:t>
            </a:r>
            <a:r>
              <a:rPr lang="en-US" sz="1200" dirty="0" smtClean="0"/>
              <a:t>VAN. SUBN </a:t>
            </a:r>
            <a:r>
              <a:rPr lang="en-US" sz="1200" dirty="0"/>
              <a:t>refers to suburban vehicles and 4DSD refers to four-door sedan vehicles</a:t>
            </a:r>
            <a:endParaRPr lang="en-US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1414"/>
          <a:stretch>
            <a:fillRect/>
          </a:stretch>
        </p:blipFill>
        <p:spPr>
          <a:xfrm>
            <a:off x="6929350" y="3728874"/>
            <a:ext cx="2773324" cy="26483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90124" y="6377183"/>
            <a:ext cx="5447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Unregistered vehicles account for 2% </a:t>
            </a:r>
            <a:r>
              <a:rPr lang="en-US" sz="1200" dirty="0"/>
              <a:t>of </a:t>
            </a:r>
            <a:r>
              <a:rPr lang="en-US" sz="1200" dirty="0" smtClean="0"/>
              <a:t>the parking violations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874" y="63499"/>
            <a:ext cx="118332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EDA of </a:t>
            </a:r>
            <a:r>
              <a:rPr lang="en-US" b="1" dirty="0" smtClean="0">
                <a:cs typeface="Calibri" panose="020F0502020204030204"/>
              </a:rPr>
              <a:t>Collisions data</a:t>
            </a:r>
            <a:r>
              <a:rPr lang="en-US" b="1" dirty="0">
                <a:cs typeface="Calibri" panose="020F0502020204030204"/>
              </a:rPr>
              <a:t>: </a:t>
            </a:r>
            <a:endParaRPr lang="en-US" b="1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u="sng" dirty="0">
              <a:ea typeface="+mn-lt"/>
              <a:cs typeface="+mn-lt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357412" y="-396939"/>
            <a:ext cx="88006" cy="647377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347729" y="3536443"/>
            <a:ext cx="11410680" cy="5151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2843" y="402305"/>
            <a:ext cx="3218814" cy="29413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72843" y="3259325"/>
            <a:ext cx="3795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Highest number of collisions occurred on Broadway street</a:t>
            </a:r>
            <a:endParaRPr lang="en-US" sz="1200" dirty="0"/>
          </a:p>
        </p:txBody>
      </p:sp>
      <p:pic>
        <p:nvPicPr>
          <p:cNvPr id="9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3" y="525164"/>
            <a:ext cx="3078192" cy="2677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7847" y="3210472"/>
            <a:ext cx="41067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Driver Inattention/Distraction is the major reason for accidents</a:t>
            </a:r>
            <a:endParaRPr lang="en-US" sz="1200" dirty="0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3" y="3780719"/>
            <a:ext cx="3684905" cy="2195830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789" y="3881643"/>
            <a:ext cx="3684905" cy="21951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80590" y="6415644"/>
            <a:ext cx="74877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number of persons injured and the number of persons killed are the highest in Brooklyn </a:t>
            </a:r>
            <a:r>
              <a:rPr lang="en-US" sz="1200" dirty="0" smtClean="0"/>
              <a:t>followed </a:t>
            </a:r>
            <a:r>
              <a:rPr lang="en-US" sz="1200" dirty="0"/>
              <a:t>by Queens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874" y="63499"/>
            <a:ext cx="118332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Relation between Parking violations and collisions:  </a:t>
            </a:r>
            <a:endParaRPr lang="en-US" b="1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u="sng" dirty="0">
              <a:ea typeface="+mn-lt"/>
              <a:cs typeface="+mn-l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810518" y="299436"/>
            <a:ext cx="45077" cy="6409383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5518" y="525164"/>
            <a:ext cx="4190086" cy="2807407"/>
          </a:xfrm>
          <a:prstGeom prst="rect">
            <a:avLst/>
          </a:prstGeom>
        </p:spPr>
      </p:pic>
      <p:pic>
        <p:nvPicPr>
          <p:cNvPr id="6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8" y="3504127"/>
            <a:ext cx="2957278" cy="22387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22520" y="5877822"/>
            <a:ext cx="50522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October </a:t>
            </a:r>
            <a:r>
              <a:rPr lang="en-US" sz="1200" dirty="0"/>
              <a:t>accounts for the highest number of accidents and February accounts for the least number of accidents in </a:t>
            </a:r>
            <a:r>
              <a:rPr lang="en-US" sz="1200" dirty="0" smtClean="0"/>
              <a:t>NYC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Most number </a:t>
            </a:r>
            <a:r>
              <a:rPr lang="en-US" sz="1200" dirty="0"/>
              <a:t>of accidents(31.6%) occurred in Brooklyn borough followed by Queens</a:t>
            </a:r>
            <a:endParaRPr lang="en-US" sz="1200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80" y="3504127"/>
            <a:ext cx="3506100" cy="24951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510" y="60496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Summer months have witnessed more number of parking violations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Most </a:t>
            </a:r>
            <a:r>
              <a:rPr lang="en-US" sz="1200" dirty="0"/>
              <a:t>of the </a:t>
            </a:r>
            <a:r>
              <a:rPr lang="en-US" sz="1200" dirty="0" smtClean="0"/>
              <a:t>violations </a:t>
            </a:r>
            <a:r>
              <a:rPr lang="en-US" sz="1200" dirty="0"/>
              <a:t>accounting for 23.9% occurred in NY county that refers to Manhattan borough</a:t>
            </a:r>
            <a:endParaRPr lang="en-US" sz="1200" dirty="0"/>
          </a:p>
        </p:txBody>
      </p:sp>
      <p:pic>
        <p:nvPicPr>
          <p:cNvPr id="11" name="Content Placeholder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46" y="602520"/>
            <a:ext cx="3889075" cy="26304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4463</Words>
  <Application>WPS Presentation</Application>
  <PresentationFormat>Widescreen</PresentationFormat>
  <Paragraphs>203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Calibri</vt:lpstr>
      <vt:lpstr>Calibri Light</vt:lpstr>
      <vt:lpstr>Microsoft YaHei</vt:lpstr>
      <vt:lpstr>Arial Unicode MS</vt:lpstr>
      <vt:lpstr>office theme</vt:lpstr>
      <vt:lpstr>Parking violations and Collisions in NYC  Lakshmikar Reddy Polamreddy  Jatin Kayasth  Juju Ren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Juju</cp:lastModifiedBy>
  <cp:revision>374</cp:revision>
  <dcterms:created xsi:type="dcterms:W3CDTF">2022-12-15T18:08:00Z</dcterms:created>
  <dcterms:modified xsi:type="dcterms:W3CDTF">2022-12-15T21:52:01Z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9368D33E7CEE4B72AD479411905A2C2D</vt:lpwstr>
  </property>
  <property fmtid="{D5CDD505-2E9C-101B-9397-08002B2CF9AE}" pid="3" name="KSOProductBuildVer">
    <vt:lpwstr>1033-11.2.0.11417</vt:lpwstr>
  </property>
</Properties>
</file>