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
      <p:font typeface="Corbel"/>
      <p:regular r:id="rId24"/>
      <p:bold r:id="rId25"/>
      <p:italic r:id="rId26"/>
      <p:boldItalic r:id="rId27"/>
    </p:embeddedFont>
    <p:embeddedFont>
      <p:font typeface="Helvetica Neue"/>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636A17-AE82-42E2-9042-AF79CB37597A}">
  <a:tblStyle styleId="{F5636A17-AE82-42E2-9042-AF79CB37597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472880FF-F9C2-4313-A3C6-3D02642A3D4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orbel-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rbel-italic.fntdata"/><Relationship Id="rId25" Type="http://schemas.openxmlformats.org/officeDocument/2006/relationships/font" Target="fonts/Corbel-bold.fntdata"/><Relationship Id="rId28" Type="http://schemas.openxmlformats.org/officeDocument/2006/relationships/font" Target="fonts/HelveticaNeue-regular.fntdata"/><Relationship Id="rId27" Type="http://schemas.openxmlformats.org/officeDocument/2006/relationships/font" Target="fonts/Corbel-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CenturyGothic-bold.fntdata"/><Relationship Id="rId10" Type="http://schemas.openxmlformats.org/officeDocument/2006/relationships/slide" Target="slides/slide4.xml"/><Relationship Id="rId32" Type="http://schemas.openxmlformats.org/officeDocument/2006/relationships/font" Target="fonts/CenturyGothic-regular.fntdata"/><Relationship Id="rId13" Type="http://schemas.openxmlformats.org/officeDocument/2006/relationships/slide" Target="slides/slide7.xml"/><Relationship Id="rId35" Type="http://schemas.openxmlformats.org/officeDocument/2006/relationships/font" Target="fonts/CenturyGothic-boldItalic.fntdata"/><Relationship Id="rId12" Type="http://schemas.openxmlformats.org/officeDocument/2006/relationships/slide" Target="slides/slide6.xml"/><Relationship Id="rId34" Type="http://schemas.openxmlformats.org/officeDocument/2006/relationships/font" Target="fonts/CenturyGothic-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d6914ecd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d6914ec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d6914ecd9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d6914ec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gradFill>
          <a:gsLst>
            <a:gs pos="0">
              <a:srgbClr val="5D6C84">
                <a:alpha val="87843"/>
              </a:srgbClr>
            </a:gs>
            <a:gs pos="65000">
              <a:srgbClr val="465872"/>
            </a:gs>
            <a:gs pos="100000">
              <a:schemeClr val="accent2"/>
            </a:gs>
          </a:gsLst>
          <a:lin ang="2700000" scaled="0"/>
        </a:gradFill>
      </p:bgPr>
    </p:bg>
    <p:spTree>
      <p:nvGrpSpPr>
        <p:cNvPr id="6" name="Shape 6"/>
        <p:cNvGrpSpPr/>
        <p:nvPr/>
      </p:nvGrpSpPr>
      <p:grpSpPr>
        <a:xfrm>
          <a:off x="0" y="0"/>
          <a:ext cx="0" cy="0"/>
          <a:chOff x="0" y="0"/>
          <a:chExt cx="0" cy="0"/>
        </a:xfrm>
      </p:grpSpPr>
      <p:sp>
        <p:nvSpPr>
          <p:cNvPr id="7" name="Google Shape;7;p2"/>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subTitle"/>
          </p:nvPr>
        </p:nvSpPr>
        <p:spPr>
          <a:xfrm>
            <a:off x="143689" y="3060678"/>
            <a:ext cx="6637356" cy="4555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id="9" name="Google Shape;9;p2"/>
          <p:cNvPicPr preferRelativeResize="0"/>
          <p:nvPr/>
        </p:nvPicPr>
        <p:blipFill rotWithShape="1">
          <a:blip r:embed="rId2">
            <a:alphaModFix/>
          </a:blip>
          <a:srcRect b="0" l="0" r="0" t="0"/>
          <a:stretch/>
        </p:blipFill>
        <p:spPr>
          <a:xfrm>
            <a:off x="7712423" y="5797830"/>
            <a:ext cx="4236900" cy="7632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2"/>
          <p:cNvSpPr/>
          <p:nvPr/>
        </p:nvSpPr>
        <p:spPr>
          <a:xfrm>
            <a:off x="2370654" y="1322109"/>
            <a:ext cx="3412503" cy="4213782"/>
          </a:xfrm>
          <a:prstGeom prst="arc">
            <a:avLst>
              <a:gd fmla="val 16200000" name="adj1"/>
              <a:gd fmla="val 5602852" name="adj2"/>
            </a:avLst>
          </a:prstGeom>
          <a:noFill/>
          <a:ln cap="flat" cmpd="sng" w="1905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2"/>
          <p:cNvSpPr/>
          <p:nvPr/>
        </p:nvSpPr>
        <p:spPr>
          <a:xfrm>
            <a:off x="678730" y="1894788"/>
            <a:ext cx="3591612" cy="3176833"/>
          </a:xfrm>
          <a:prstGeom prst="ellipse">
            <a:avLst/>
          </a:prstGeom>
          <a:solidFill>
            <a:schemeClr val="accent1"/>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12"/>
          <p:cNvSpPr/>
          <p:nvPr/>
        </p:nvSpPr>
        <p:spPr>
          <a:xfrm>
            <a:off x="872166" y="2065884"/>
            <a:ext cx="3204740" cy="2834640"/>
          </a:xfrm>
          <a:prstGeom prst="ellipse">
            <a:avLst/>
          </a:prstGeom>
          <a:solidFill>
            <a:schemeClr val="lt2"/>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12"/>
          <p:cNvSpPr/>
          <p:nvPr/>
        </p:nvSpPr>
        <p:spPr>
          <a:xfrm>
            <a:off x="611651" y="1835455"/>
            <a:ext cx="3725770" cy="3295498"/>
          </a:xfrm>
          <a:prstGeom prst="ellipse">
            <a:avLst/>
          </a:prstGeom>
          <a:no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12"/>
          <p:cNvSpPr/>
          <p:nvPr/>
        </p:nvSpPr>
        <p:spPr>
          <a:xfrm>
            <a:off x="4212849" y="1057218"/>
            <a:ext cx="1026431" cy="952107"/>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 name="Google Shape;63;p12"/>
          <p:cNvSpPr/>
          <p:nvPr/>
        </p:nvSpPr>
        <p:spPr>
          <a:xfrm>
            <a:off x="5239279" y="2856058"/>
            <a:ext cx="1026431" cy="952107"/>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12"/>
          <p:cNvSpPr/>
          <p:nvPr/>
        </p:nvSpPr>
        <p:spPr>
          <a:xfrm>
            <a:off x="4212848" y="4654899"/>
            <a:ext cx="1026431" cy="952107"/>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12"/>
          <p:cNvSpPr txBox="1"/>
          <p:nvPr>
            <p:ph idx="1" type="body"/>
          </p:nvPr>
        </p:nvSpPr>
        <p:spPr>
          <a:xfrm>
            <a:off x="6096000" y="985638"/>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2"/>
          <p:cNvSpPr txBox="1"/>
          <p:nvPr>
            <p:ph idx="2" type="body"/>
          </p:nvPr>
        </p:nvSpPr>
        <p:spPr>
          <a:xfrm>
            <a:off x="6408845" y="2856058"/>
            <a:ext cx="5440255"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2"/>
          <p:cNvSpPr txBox="1"/>
          <p:nvPr>
            <p:ph idx="3" type="body"/>
          </p:nvPr>
        </p:nvSpPr>
        <p:spPr>
          <a:xfrm>
            <a:off x="6112536" y="4615910"/>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8" name="Shape 68"/>
        <p:cNvGrpSpPr/>
        <p:nvPr/>
      </p:nvGrpSpPr>
      <p:grpSpPr>
        <a:xfrm>
          <a:off x="0" y="0"/>
          <a:ext cx="0" cy="0"/>
          <a:chOff x="0" y="0"/>
          <a:chExt cx="0" cy="0"/>
        </a:xfrm>
      </p:grpSpPr>
      <p:sp>
        <p:nvSpPr>
          <p:cNvPr id="69" name="Google Shape;69;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0" name="Google Shape;70;p13"/>
          <p:cNvPicPr preferRelativeResize="0"/>
          <p:nvPr/>
        </p:nvPicPr>
        <p:blipFill rotWithShape="1">
          <a:blip r:embed="rId2">
            <a:alphaModFix/>
          </a:blip>
          <a:srcRect b="0" l="0" r="0" t="0"/>
          <a:stretch/>
        </p:blipFill>
        <p:spPr>
          <a:xfrm>
            <a:off x="0" y="752474"/>
            <a:ext cx="12192000" cy="53721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3" name="Google Shape;73;p14"/>
          <p:cNvPicPr preferRelativeResize="0"/>
          <p:nvPr/>
        </p:nvPicPr>
        <p:blipFill rotWithShape="1">
          <a:blip r:embed="rId2">
            <a:alphaModFix/>
          </a:blip>
          <a:srcRect b="13974" l="8750" r="8827" t="13520"/>
          <a:stretch/>
        </p:blipFill>
        <p:spPr>
          <a:xfrm>
            <a:off x="16625" y="1013582"/>
            <a:ext cx="12192000" cy="44682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74" name="Shape 74"/>
        <p:cNvGrpSpPr/>
        <p:nvPr/>
      </p:nvGrpSpPr>
      <p:grpSpPr>
        <a:xfrm>
          <a:off x="0" y="0"/>
          <a:ext cx="0" cy="0"/>
          <a:chOff x="0" y="0"/>
          <a:chExt cx="0" cy="0"/>
        </a:xfrm>
      </p:grpSpPr>
      <p:sp>
        <p:nvSpPr>
          <p:cNvPr id="75" name="Google Shape;75;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6" name="Google Shape;76;p15"/>
          <p:cNvPicPr preferRelativeResize="0"/>
          <p:nvPr/>
        </p:nvPicPr>
        <p:blipFill rotWithShape="1">
          <a:blip r:embed="rId2">
            <a:alphaModFix/>
          </a:blip>
          <a:srcRect b="0" l="0" r="0" t="0"/>
          <a:stretch/>
        </p:blipFill>
        <p:spPr>
          <a:xfrm>
            <a:off x="928953" y="1012824"/>
            <a:ext cx="10424847" cy="48323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939DB4"/>
              </a:buClr>
              <a:buSzPts val="2400"/>
              <a:buFont typeface="Arial"/>
              <a:buNone/>
              <a:defRPr b="0" i="0" sz="2400" u="none" cap="none" strike="noStrike">
                <a:solidFill>
                  <a:srgbClr val="939DB4"/>
                </a:solidFill>
                <a:latin typeface="Calibri"/>
                <a:ea typeface="Calibri"/>
                <a:cs typeface="Calibri"/>
                <a:sym typeface="Calibri"/>
              </a:defRPr>
            </a:lvl1pPr>
            <a:lvl2pPr indent="-228600" lvl="1" marL="914400" marR="0" rtl="0" algn="l">
              <a:lnSpc>
                <a:spcPct val="90000"/>
              </a:lnSpc>
              <a:spcBef>
                <a:spcPts val="500"/>
              </a:spcBef>
              <a:spcAft>
                <a:spcPts val="0"/>
              </a:spcAft>
              <a:buClr>
                <a:srgbClr val="939DB4"/>
              </a:buClr>
              <a:buSzPts val="2000"/>
              <a:buFont typeface="Arial"/>
              <a:buNone/>
              <a:defRPr b="0" i="0" sz="2000" u="none" cap="none" strike="noStrike">
                <a:solidFill>
                  <a:srgbClr val="939DB4"/>
                </a:solidFill>
                <a:latin typeface="Calibri"/>
                <a:ea typeface="Calibri"/>
                <a:cs typeface="Calibri"/>
                <a:sym typeface="Calibri"/>
              </a:defRPr>
            </a:lvl2pPr>
            <a:lvl3pPr indent="-228600" lvl="2" marL="1371600" marR="0" rtl="0" algn="l">
              <a:lnSpc>
                <a:spcPct val="90000"/>
              </a:lnSpc>
              <a:spcBef>
                <a:spcPts val="500"/>
              </a:spcBef>
              <a:spcAft>
                <a:spcPts val="0"/>
              </a:spcAft>
              <a:buClr>
                <a:srgbClr val="939DB4"/>
              </a:buClr>
              <a:buSzPts val="1800"/>
              <a:buFont typeface="Arial"/>
              <a:buNone/>
              <a:defRPr b="0" i="0" sz="1800" u="none" cap="none" strike="noStrike">
                <a:solidFill>
                  <a:srgbClr val="939DB4"/>
                </a:solidFill>
                <a:latin typeface="Calibri"/>
                <a:ea typeface="Calibri"/>
                <a:cs typeface="Calibri"/>
                <a:sym typeface="Calibri"/>
              </a:defRPr>
            </a:lvl3pPr>
            <a:lvl4pPr indent="-228600" lvl="3" marL="1828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4pPr>
            <a:lvl5pPr indent="-228600" lvl="4" marL="22860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9pPr>
          </a:lstStyle>
          <a:p/>
        </p:txBody>
      </p:sp>
      <p:sp>
        <p:nvSpPr>
          <p:cNvPr id="80" name="Google Shape;80;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1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3" name="Google Shape;9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5" name="Google Shape;9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1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7" name="Google Shape;10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8" name="Google Shape;108;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21"/>
          <p:cNvSpPr/>
          <p:nvPr>
            <p:ph idx="2" type="pic"/>
          </p:nvPr>
        </p:nvSpPr>
        <p:spPr>
          <a:xfrm>
            <a:off x="5183188" y="987425"/>
            <a:ext cx="6172200" cy="4873625"/>
          </a:xfrm>
          <a:prstGeom prst="rect">
            <a:avLst/>
          </a:prstGeom>
          <a:noFill/>
          <a:ln>
            <a:noFill/>
          </a:ln>
        </p:spPr>
      </p:sp>
      <p:sp>
        <p:nvSpPr>
          <p:cNvPr id="114" name="Google Shape;11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15" name="Google Shape;115;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gradFill>
          <a:gsLst>
            <a:gs pos="0">
              <a:srgbClr val="5D6C84">
                <a:alpha val="87843"/>
              </a:srgbClr>
            </a:gs>
            <a:gs pos="65000">
              <a:srgbClr val="465872"/>
            </a:gs>
            <a:gs pos="100000">
              <a:schemeClr val="accent2"/>
            </a:gs>
          </a:gsLst>
          <a:lin ang="2700000" scaled="0"/>
        </a:gradFill>
      </p:bgPr>
    </p:bg>
    <p:spTree>
      <p:nvGrpSpPr>
        <p:cNvPr id="10"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b="0" l="0" r="79116" t="0"/>
          <a:stretch/>
        </p:blipFill>
        <p:spPr>
          <a:xfrm>
            <a:off x="4607862" y="2024578"/>
            <a:ext cx="3256360" cy="280884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2" name="Shape 12"/>
        <p:cNvGrpSpPr/>
        <p:nvPr/>
      </p:nvGrpSpPr>
      <p:grpSpPr>
        <a:xfrm>
          <a:off x="0" y="0"/>
          <a:ext cx="0" cy="0"/>
          <a:chOff x="0" y="0"/>
          <a:chExt cx="0" cy="0"/>
        </a:xfrm>
      </p:grpSpPr>
      <p:sp>
        <p:nvSpPr>
          <p:cNvPr id="13" name="Google Shape;13;p4"/>
          <p:cNvSpPr/>
          <p:nvPr/>
        </p:nvSpPr>
        <p:spPr>
          <a:xfrm>
            <a:off x="0" y="0"/>
            <a:ext cx="6925901" cy="68580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 name="Google Shape;14;p4"/>
          <p:cNvSpPr txBox="1"/>
          <p:nvPr>
            <p:ph type="ctrTitle"/>
          </p:nvPr>
        </p:nvSpPr>
        <p:spPr>
          <a:xfrm>
            <a:off x="143690" y="171010"/>
            <a:ext cx="6637356"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
          <p:cNvSpPr txBox="1"/>
          <p:nvPr>
            <p:ph idx="1" type="subTitle"/>
          </p:nvPr>
        </p:nvSpPr>
        <p:spPr>
          <a:xfrm>
            <a:off x="7470320" y="889728"/>
            <a:ext cx="4200980" cy="9263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6" name="Google Shape;16;p4"/>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gradFill>
          <a:gsLst>
            <a:gs pos="0">
              <a:schemeClr val="accent5"/>
            </a:gs>
            <a:gs pos="100000">
              <a:schemeClr val="accent3"/>
            </a:gs>
          </a:gsLst>
          <a:lin ang="2700000" scaled="0"/>
        </a:gradFill>
      </p:bgPr>
    </p:bg>
    <p:spTree>
      <p:nvGrpSpPr>
        <p:cNvPr id="17" name="Shape 17"/>
        <p:cNvGrpSpPr/>
        <p:nvPr/>
      </p:nvGrpSpPr>
      <p:grpSpPr>
        <a:xfrm>
          <a:off x="0" y="0"/>
          <a:ext cx="0" cy="0"/>
          <a:chOff x="0" y="0"/>
          <a:chExt cx="0" cy="0"/>
        </a:xfrm>
      </p:grpSpPr>
      <p:pic>
        <p:nvPicPr>
          <p:cNvPr id="18" name="Google Shape;18;p5"/>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gradFill>
          <a:gsLst>
            <a:gs pos="0">
              <a:schemeClr val="accent4"/>
            </a:gs>
            <a:gs pos="100000">
              <a:schemeClr val="accent3"/>
            </a:gs>
          </a:gsLst>
          <a:lin ang="2700000" scaled="0"/>
        </a:gradFill>
      </p:bgPr>
    </p:bg>
    <p:spTree>
      <p:nvGrpSpPr>
        <p:cNvPr id="19" name="Shape 19"/>
        <p:cNvGrpSpPr/>
        <p:nvPr/>
      </p:nvGrpSpPr>
      <p:grpSpPr>
        <a:xfrm>
          <a:off x="0" y="0"/>
          <a:ext cx="0" cy="0"/>
          <a:chOff x="0" y="0"/>
          <a:chExt cx="0" cy="0"/>
        </a:xfrm>
      </p:grpSpPr>
      <p:pic>
        <p:nvPicPr>
          <p:cNvPr id="20" name="Google Shape;20;p6"/>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26" name="Shape 26"/>
        <p:cNvGrpSpPr/>
        <p:nvPr/>
      </p:nvGrpSpPr>
      <p:grpSpPr>
        <a:xfrm>
          <a:off x="0" y="0"/>
          <a:ext cx="0" cy="0"/>
          <a:chOff x="0" y="0"/>
          <a:chExt cx="0" cy="0"/>
        </a:xfrm>
      </p:grpSpPr>
      <p:sp>
        <p:nvSpPr>
          <p:cNvPr id="27" name="Google Shape;27;p8"/>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8"/>
          <p:cNvSpPr txBox="1"/>
          <p:nvPr>
            <p:ph type="title"/>
          </p:nvPr>
        </p:nvSpPr>
        <p:spPr>
          <a:xfrm>
            <a:off x="-3018" y="982"/>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8"/>
          <p:cNvSpPr txBox="1"/>
          <p:nvPr>
            <p:ph idx="1" type="body"/>
          </p:nvPr>
        </p:nvSpPr>
        <p:spPr>
          <a:xfrm>
            <a:off x="240671" y="893117"/>
            <a:ext cx="11827598" cy="487393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30" name="Google Shape;30;p8"/>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31" name="Google Shape;31;p8"/>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32" name="Google Shape;32;p8"/>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i="0" sz="1600" u="none" cap="none" strike="noStrike">
                <a:solidFill>
                  <a:schemeClr val="lt1"/>
                </a:solidFill>
                <a:latin typeface="Calibri"/>
                <a:ea typeface="Calibri"/>
                <a:cs typeface="Calibri"/>
                <a:sym typeface="Calibri"/>
              </a:defRPr>
            </a:lvl1pPr>
            <a:lvl2pPr indent="0" lvl="1" marL="0" algn="r">
              <a:spcBef>
                <a:spcPts val="0"/>
              </a:spcBef>
              <a:buNone/>
              <a:defRPr b="1" i="0" sz="1600" u="none" cap="none" strike="noStrike">
                <a:solidFill>
                  <a:schemeClr val="lt1"/>
                </a:solidFill>
                <a:latin typeface="Calibri"/>
                <a:ea typeface="Calibri"/>
                <a:cs typeface="Calibri"/>
                <a:sym typeface="Calibri"/>
              </a:defRPr>
            </a:lvl2pPr>
            <a:lvl3pPr indent="0" lvl="2" marL="0" algn="r">
              <a:spcBef>
                <a:spcPts val="0"/>
              </a:spcBef>
              <a:buNone/>
              <a:defRPr b="1" i="0" sz="1600" u="none" cap="none" strike="noStrike">
                <a:solidFill>
                  <a:schemeClr val="lt1"/>
                </a:solidFill>
                <a:latin typeface="Calibri"/>
                <a:ea typeface="Calibri"/>
                <a:cs typeface="Calibri"/>
                <a:sym typeface="Calibri"/>
              </a:defRPr>
            </a:lvl3pPr>
            <a:lvl4pPr indent="0" lvl="3" marL="0" algn="r">
              <a:spcBef>
                <a:spcPts val="0"/>
              </a:spcBef>
              <a:buNone/>
              <a:defRPr b="1" i="0" sz="1600" u="none" cap="none" strike="noStrike">
                <a:solidFill>
                  <a:schemeClr val="lt1"/>
                </a:solidFill>
                <a:latin typeface="Calibri"/>
                <a:ea typeface="Calibri"/>
                <a:cs typeface="Calibri"/>
                <a:sym typeface="Calibri"/>
              </a:defRPr>
            </a:lvl4pPr>
            <a:lvl5pPr indent="0" lvl="4" marL="0" algn="r">
              <a:spcBef>
                <a:spcPts val="0"/>
              </a:spcBef>
              <a:buNone/>
              <a:defRPr b="1" i="0" sz="1600" u="none" cap="none" strike="noStrike">
                <a:solidFill>
                  <a:schemeClr val="lt1"/>
                </a:solidFill>
                <a:latin typeface="Calibri"/>
                <a:ea typeface="Calibri"/>
                <a:cs typeface="Calibri"/>
                <a:sym typeface="Calibri"/>
              </a:defRPr>
            </a:lvl5pPr>
            <a:lvl6pPr indent="0" lvl="5" marL="0" algn="r">
              <a:spcBef>
                <a:spcPts val="0"/>
              </a:spcBef>
              <a:buNone/>
              <a:defRPr b="1" i="0" sz="1600" u="none" cap="none" strike="noStrike">
                <a:solidFill>
                  <a:schemeClr val="lt1"/>
                </a:solidFill>
                <a:latin typeface="Calibri"/>
                <a:ea typeface="Calibri"/>
                <a:cs typeface="Calibri"/>
                <a:sym typeface="Calibri"/>
              </a:defRPr>
            </a:lvl6pPr>
            <a:lvl7pPr indent="0" lvl="6" marL="0" algn="r">
              <a:spcBef>
                <a:spcPts val="0"/>
              </a:spcBef>
              <a:buNone/>
              <a:defRPr b="1" i="0" sz="1600" u="none" cap="none" strike="noStrike">
                <a:solidFill>
                  <a:schemeClr val="lt1"/>
                </a:solidFill>
                <a:latin typeface="Calibri"/>
                <a:ea typeface="Calibri"/>
                <a:cs typeface="Calibri"/>
                <a:sym typeface="Calibri"/>
              </a:defRPr>
            </a:lvl7pPr>
            <a:lvl8pPr indent="0" lvl="7" marL="0" algn="r">
              <a:spcBef>
                <a:spcPts val="0"/>
              </a:spcBef>
              <a:buNone/>
              <a:defRPr b="1" i="0" sz="1600" u="none" cap="none" strike="noStrike">
                <a:solidFill>
                  <a:schemeClr val="lt1"/>
                </a:solidFill>
                <a:latin typeface="Calibri"/>
                <a:ea typeface="Calibri"/>
                <a:cs typeface="Calibri"/>
                <a:sym typeface="Calibri"/>
              </a:defRPr>
            </a:lvl8pPr>
            <a:lvl9pPr indent="0" lvl="8" marL="0" algn="r">
              <a:spcBef>
                <a:spcPts val="0"/>
              </a:spcBef>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7" name="Shape 37"/>
        <p:cNvGrpSpPr/>
        <p:nvPr/>
      </p:nvGrpSpPr>
      <p:grpSpPr>
        <a:xfrm>
          <a:off x="0" y="0"/>
          <a:ext cx="0" cy="0"/>
          <a:chOff x="0" y="0"/>
          <a:chExt cx="0" cy="0"/>
        </a:xfrm>
      </p:grpSpPr>
      <p:sp>
        <p:nvSpPr>
          <p:cNvPr id="38" name="Google Shape;38;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10"/>
          <p:cNvPicPr preferRelativeResize="0"/>
          <p:nvPr/>
        </p:nvPicPr>
        <p:blipFill rotWithShape="1">
          <a:blip r:embed="rId2">
            <a:alphaModFix/>
          </a:blip>
          <a:srcRect b="13494" l="8749" r="8750" t="13493"/>
          <a:stretch/>
        </p:blipFill>
        <p:spPr>
          <a:xfrm>
            <a:off x="0" y="1733549"/>
            <a:ext cx="12192000" cy="4114800"/>
          </a:xfrm>
          <a:prstGeom prst="rect">
            <a:avLst/>
          </a:prstGeom>
          <a:noFill/>
          <a:ln>
            <a:noFill/>
          </a:ln>
        </p:spPr>
      </p:pic>
      <p:sp>
        <p:nvSpPr>
          <p:cNvPr id="40" name="Google Shape;40;p10"/>
          <p:cNvSpPr txBox="1"/>
          <p:nvPr>
            <p:ph idx="1" type="body"/>
          </p:nvPr>
        </p:nvSpPr>
        <p:spPr>
          <a:xfrm>
            <a:off x="648417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0"/>
          <p:cNvSpPr txBox="1"/>
          <p:nvPr>
            <p:ph idx="2" type="body"/>
          </p:nvPr>
        </p:nvSpPr>
        <p:spPr>
          <a:xfrm>
            <a:off x="953852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0"/>
          <p:cNvSpPr txBox="1"/>
          <p:nvPr>
            <p:ph idx="3" type="body"/>
          </p:nvPr>
        </p:nvSpPr>
        <p:spPr>
          <a:xfrm>
            <a:off x="342982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0"/>
          <p:cNvSpPr txBox="1"/>
          <p:nvPr>
            <p:ph idx="4" type="body"/>
          </p:nvPr>
        </p:nvSpPr>
        <p:spPr>
          <a:xfrm>
            <a:off x="37547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44" name="Shape 44"/>
        <p:cNvGrpSpPr/>
        <p:nvPr/>
      </p:nvGrpSpPr>
      <p:grpSpPr>
        <a:xfrm>
          <a:off x="0" y="0"/>
          <a:ext cx="0" cy="0"/>
          <a:chOff x="0" y="0"/>
          <a:chExt cx="0" cy="0"/>
        </a:xfrm>
      </p:grpSpPr>
      <p:sp>
        <p:nvSpPr>
          <p:cNvPr id="45" name="Google Shape;45;p11"/>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11"/>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47" name="Google Shape;47;p11"/>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48" name="Google Shape;48;p11"/>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49" name="Google Shape;49;p11"/>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600">
                <a:solidFill>
                  <a:schemeClr val="lt1"/>
                </a:solidFill>
                <a:latin typeface="Calibri"/>
                <a:ea typeface="Calibri"/>
                <a:cs typeface="Calibri"/>
                <a:sym typeface="Calibri"/>
              </a:defRPr>
            </a:lvl1pPr>
            <a:lvl2pPr indent="0" lvl="1" marL="0" algn="r">
              <a:spcBef>
                <a:spcPts val="0"/>
              </a:spcBef>
              <a:buNone/>
              <a:defRPr b="1" sz="1600">
                <a:solidFill>
                  <a:schemeClr val="lt1"/>
                </a:solidFill>
                <a:latin typeface="Calibri"/>
                <a:ea typeface="Calibri"/>
                <a:cs typeface="Calibri"/>
                <a:sym typeface="Calibri"/>
              </a:defRPr>
            </a:lvl2pPr>
            <a:lvl3pPr indent="0" lvl="2" marL="0" algn="r">
              <a:spcBef>
                <a:spcPts val="0"/>
              </a:spcBef>
              <a:buNone/>
              <a:defRPr b="1" sz="1600">
                <a:solidFill>
                  <a:schemeClr val="lt1"/>
                </a:solidFill>
                <a:latin typeface="Calibri"/>
                <a:ea typeface="Calibri"/>
                <a:cs typeface="Calibri"/>
                <a:sym typeface="Calibri"/>
              </a:defRPr>
            </a:lvl3pPr>
            <a:lvl4pPr indent="0" lvl="3" marL="0" algn="r">
              <a:spcBef>
                <a:spcPts val="0"/>
              </a:spcBef>
              <a:buNone/>
              <a:defRPr b="1" sz="1600">
                <a:solidFill>
                  <a:schemeClr val="lt1"/>
                </a:solidFill>
                <a:latin typeface="Calibri"/>
                <a:ea typeface="Calibri"/>
                <a:cs typeface="Calibri"/>
                <a:sym typeface="Calibri"/>
              </a:defRPr>
            </a:lvl4pPr>
            <a:lvl5pPr indent="0" lvl="4" marL="0" algn="r">
              <a:spcBef>
                <a:spcPts val="0"/>
              </a:spcBef>
              <a:buNone/>
              <a:defRPr b="1" sz="1600">
                <a:solidFill>
                  <a:schemeClr val="lt1"/>
                </a:solidFill>
                <a:latin typeface="Calibri"/>
                <a:ea typeface="Calibri"/>
                <a:cs typeface="Calibri"/>
                <a:sym typeface="Calibri"/>
              </a:defRPr>
            </a:lvl5pPr>
            <a:lvl6pPr indent="0" lvl="5" marL="0" algn="r">
              <a:spcBef>
                <a:spcPts val="0"/>
              </a:spcBef>
              <a:buNone/>
              <a:defRPr b="1" sz="1600">
                <a:solidFill>
                  <a:schemeClr val="lt1"/>
                </a:solidFill>
                <a:latin typeface="Calibri"/>
                <a:ea typeface="Calibri"/>
                <a:cs typeface="Calibri"/>
                <a:sym typeface="Calibri"/>
              </a:defRPr>
            </a:lvl6pPr>
            <a:lvl7pPr indent="0" lvl="6" marL="0" algn="r">
              <a:spcBef>
                <a:spcPts val="0"/>
              </a:spcBef>
              <a:buNone/>
              <a:defRPr b="1" sz="1600">
                <a:solidFill>
                  <a:schemeClr val="lt1"/>
                </a:solidFill>
                <a:latin typeface="Calibri"/>
                <a:ea typeface="Calibri"/>
                <a:cs typeface="Calibri"/>
                <a:sym typeface="Calibri"/>
              </a:defRPr>
            </a:lvl7pPr>
            <a:lvl8pPr indent="0" lvl="7" marL="0" algn="r">
              <a:spcBef>
                <a:spcPts val="0"/>
              </a:spcBef>
              <a:buNone/>
              <a:defRPr b="1" sz="1600">
                <a:solidFill>
                  <a:schemeClr val="lt1"/>
                </a:solidFill>
                <a:latin typeface="Calibri"/>
                <a:ea typeface="Calibri"/>
                <a:cs typeface="Calibri"/>
                <a:sym typeface="Calibri"/>
              </a:defRPr>
            </a:lvl8pPr>
            <a:lvl9pPr indent="0" lvl="8" marL="0" algn="r">
              <a:spcBef>
                <a:spcPts val="0"/>
              </a:spcBef>
              <a:buNone/>
              <a:defRPr b="1" sz="16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1"/>
          <p:cNvSpPr/>
          <p:nvPr/>
        </p:nvSpPr>
        <p:spPr>
          <a:xfrm>
            <a:off x="3905761" y="3429000"/>
            <a:ext cx="2176272" cy="2002536"/>
          </a:xfrm>
          <a:prstGeom prst="teardrop">
            <a:avLst>
              <a:gd fmla="val 100000" name="adj"/>
            </a:avLst>
          </a:prstGeom>
          <a:solidFill>
            <a:schemeClr val="accent5"/>
          </a:solidFill>
          <a:ln cap="flat" cmpd="sng" w="28575">
            <a:solidFill>
              <a:srgbClr val="3150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11"/>
          <p:cNvSpPr/>
          <p:nvPr/>
        </p:nvSpPr>
        <p:spPr>
          <a:xfrm flipH="1">
            <a:off x="6107780" y="3428999"/>
            <a:ext cx="2176272" cy="2002536"/>
          </a:xfrm>
          <a:prstGeom prst="teardrop">
            <a:avLst>
              <a:gd fmla="val 100000" name="adj"/>
            </a:avLst>
          </a:prstGeom>
          <a:solidFill>
            <a:schemeClr val="accent2"/>
          </a:solidFill>
          <a:ln cap="flat" cmpd="sng" w="28575">
            <a:solidFill>
              <a:srgbClr val="476C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11"/>
          <p:cNvSpPr/>
          <p:nvPr/>
        </p:nvSpPr>
        <p:spPr>
          <a:xfrm rot="10800000">
            <a:off x="6109351" y="1407357"/>
            <a:ext cx="2176272" cy="2002536"/>
          </a:xfrm>
          <a:prstGeom prst="teardrop">
            <a:avLst>
              <a:gd fmla="val 100000" name="adj"/>
            </a:avLst>
          </a:prstGeom>
          <a:solidFill>
            <a:schemeClr val="accent3"/>
          </a:solidFill>
          <a:ln cap="flat" cmpd="sng" w="28575">
            <a:solidFill>
              <a:srgbClr val="87230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1"/>
          <p:cNvSpPr/>
          <p:nvPr/>
        </p:nvSpPr>
        <p:spPr>
          <a:xfrm flipH="1" rot="10800000">
            <a:off x="3929405" y="1425676"/>
            <a:ext cx="2172091" cy="2006467"/>
          </a:xfrm>
          <a:prstGeom prst="teardrop">
            <a:avLst>
              <a:gd fmla="val 100000" name="adj"/>
            </a:avLst>
          </a:prstGeom>
          <a:solidFill>
            <a:schemeClr val="accent4"/>
          </a:solidFill>
          <a:ln cap="flat" cmpd="sng" w="28575">
            <a:solidFill>
              <a:srgbClr val="786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 name="Google Shape;54;p11"/>
          <p:cNvSpPr/>
          <p:nvPr/>
        </p:nvSpPr>
        <p:spPr>
          <a:xfrm>
            <a:off x="5505253" y="2903457"/>
            <a:ext cx="1168924" cy="1048732"/>
          </a:xfrm>
          <a:prstGeom prst="ellipse">
            <a:avLst/>
          </a:prstGeom>
          <a:solidFill>
            <a:schemeClr val="lt1"/>
          </a:solidFill>
          <a:ln cap="flat" cmpd="sng" w="381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ingle gear" id="55" name="Google Shape;55;p11"/>
          <p:cNvPicPr preferRelativeResize="0"/>
          <p:nvPr/>
        </p:nvPicPr>
        <p:blipFill rotWithShape="1">
          <a:blip r:embed="rId3">
            <a:alphaModFix/>
          </a:blip>
          <a:srcRect b="0" l="0" r="0" t="0"/>
          <a:stretch/>
        </p:blipFill>
        <p:spPr>
          <a:xfrm>
            <a:off x="5648227" y="2971800"/>
            <a:ext cx="914400" cy="914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2.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18" Type="http://schemas.openxmlformats.org/officeDocument/2006/relationships/theme" Target="../theme/theme1.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D6C84">
                <a:alpha val="87843"/>
              </a:srgbClr>
            </a:gs>
            <a:gs pos="65000">
              <a:srgbClr val="465872"/>
            </a:gs>
            <a:gs pos="100000">
              <a:schemeClr val="accent2"/>
            </a:gs>
          </a:gsLst>
          <a:lin ang="2700000"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7"/>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7"/>
          <p:cNvPicPr preferRelativeResize="0"/>
          <p:nvPr/>
        </p:nvPicPr>
        <p:blipFill rotWithShape="1">
          <a:blip r:embed="rId1">
            <a:alphaModFix/>
          </a:blip>
          <a:srcRect b="0" l="0" r="0" t="0"/>
          <a:stretch/>
        </p:blipFill>
        <p:spPr>
          <a:xfrm>
            <a:off x="99270" y="6316307"/>
            <a:ext cx="2643930" cy="476270"/>
          </a:xfrm>
          <a:prstGeom prst="rect">
            <a:avLst/>
          </a:prstGeom>
          <a:noFill/>
          <a:ln>
            <a:noFill/>
          </a:ln>
        </p:spPr>
      </p:pic>
      <p:sp>
        <p:nvSpPr>
          <p:cNvPr id="24" name="Google Shape;24;p7"/>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600" u="none" cap="none" strike="noStrike">
                <a:solidFill>
                  <a:schemeClr val="lt1"/>
                </a:solidFill>
                <a:latin typeface="Calibri"/>
                <a:ea typeface="Calibri"/>
                <a:cs typeface="Calibri"/>
                <a:sym typeface="Calibri"/>
              </a:defRPr>
            </a:lvl1pPr>
            <a:lvl2pPr indent="0" lvl="1" marL="0" marR="0" rtl="0" algn="r">
              <a:spcBef>
                <a:spcPts val="0"/>
              </a:spcBef>
              <a:buNone/>
              <a:defRPr b="1" i="0" sz="1600" u="none" cap="none" strike="noStrike">
                <a:solidFill>
                  <a:schemeClr val="lt1"/>
                </a:solidFill>
                <a:latin typeface="Calibri"/>
                <a:ea typeface="Calibri"/>
                <a:cs typeface="Calibri"/>
                <a:sym typeface="Calibri"/>
              </a:defRPr>
            </a:lvl2pPr>
            <a:lvl3pPr indent="0" lvl="2" marL="0" marR="0" rtl="0" algn="r">
              <a:spcBef>
                <a:spcPts val="0"/>
              </a:spcBef>
              <a:buNone/>
              <a:defRPr b="1" i="0" sz="1600" u="none" cap="none" strike="noStrike">
                <a:solidFill>
                  <a:schemeClr val="lt1"/>
                </a:solidFill>
                <a:latin typeface="Calibri"/>
                <a:ea typeface="Calibri"/>
                <a:cs typeface="Calibri"/>
                <a:sym typeface="Calibri"/>
              </a:defRPr>
            </a:lvl3pPr>
            <a:lvl4pPr indent="0" lvl="3" marL="0" marR="0" rtl="0" algn="r">
              <a:spcBef>
                <a:spcPts val="0"/>
              </a:spcBef>
              <a:buNone/>
              <a:defRPr b="1" i="0" sz="1600" u="none" cap="none" strike="noStrike">
                <a:solidFill>
                  <a:schemeClr val="lt1"/>
                </a:solidFill>
                <a:latin typeface="Calibri"/>
                <a:ea typeface="Calibri"/>
                <a:cs typeface="Calibri"/>
                <a:sym typeface="Calibri"/>
              </a:defRPr>
            </a:lvl4pPr>
            <a:lvl5pPr indent="0" lvl="4" marL="0" marR="0" rtl="0" algn="r">
              <a:spcBef>
                <a:spcPts val="0"/>
              </a:spcBef>
              <a:buNone/>
              <a:defRPr b="1" i="0" sz="1600" u="none" cap="none" strike="noStrike">
                <a:solidFill>
                  <a:schemeClr val="lt1"/>
                </a:solidFill>
                <a:latin typeface="Calibri"/>
                <a:ea typeface="Calibri"/>
                <a:cs typeface="Calibri"/>
                <a:sym typeface="Calibri"/>
              </a:defRPr>
            </a:lvl5pPr>
            <a:lvl6pPr indent="0" lvl="5" marL="0" marR="0" rtl="0" algn="r">
              <a:spcBef>
                <a:spcPts val="0"/>
              </a:spcBef>
              <a:buNone/>
              <a:defRPr b="1" i="0" sz="1600" u="none" cap="none" strike="noStrike">
                <a:solidFill>
                  <a:schemeClr val="lt1"/>
                </a:solidFill>
                <a:latin typeface="Calibri"/>
                <a:ea typeface="Calibri"/>
                <a:cs typeface="Calibri"/>
                <a:sym typeface="Calibri"/>
              </a:defRPr>
            </a:lvl6pPr>
            <a:lvl7pPr indent="0" lvl="6" marL="0" marR="0" rtl="0" algn="r">
              <a:spcBef>
                <a:spcPts val="0"/>
              </a:spcBef>
              <a:buNone/>
              <a:defRPr b="1" i="0" sz="1600" u="none" cap="none" strike="noStrike">
                <a:solidFill>
                  <a:schemeClr val="lt1"/>
                </a:solidFill>
                <a:latin typeface="Calibri"/>
                <a:ea typeface="Calibri"/>
                <a:cs typeface="Calibri"/>
                <a:sym typeface="Calibri"/>
              </a:defRPr>
            </a:lvl7pPr>
            <a:lvl8pPr indent="0" lvl="7" marL="0" marR="0" rtl="0" algn="r">
              <a:spcBef>
                <a:spcPts val="0"/>
              </a:spcBef>
              <a:buNone/>
              <a:defRPr b="1" i="0" sz="1600" u="none" cap="none" strike="noStrike">
                <a:solidFill>
                  <a:schemeClr val="lt1"/>
                </a:solidFill>
                <a:latin typeface="Calibri"/>
                <a:ea typeface="Calibri"/>
                <a:cs typeface="Calibri"/>
                <a:sym typeface="Calibri"/>
              </a:defRPr>
            </a:lvl8pPr>
            <a:lvl9pPr indent="0" lvl="8" marL="0" marR="0" rtl="0" algn="r">
              <a:spcBef>
                <a:spcPts val="0"/>
              </a:spcBef>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7"/>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github.com/LakshmikarPolamreddy/Clinical_domain_classification_final_project_NL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1.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orbel"/>
              <a:buNone/>
            </a:pPr>
            <a:r>
              <a:rPr lang="en-US"/>
              <a:t>AIM5011: Leveraging NLP techniques in healthcare domain for clinical domain classification</a:t>
            </a:r>
            <a:endParaRPr/>
          </a:p>
        </p:txBody>
      </p:sp>
      <p:sp>
        <p:nvSpPr>
          <p:cNvPr id="135" name="Google Shape;135;p24"/>
          <p:cNvSpPr txBox="1"/>
          <p:nvPr>
            <p:ph idx="1" type="subTitle"/>
          </p:nvPr>
        </p:nvSpPr>
        <p:spPr>
          <a:xfrm>
            <a:off x="143689" y="3060678"/>
            <a:ext cx="4635239" cy="216447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US"/>
              <a:t>Group 5:</a:t>
            </a:r>
            <a:endParaRPr/>
          </a:p>
          <a:p>
            <a:pPr indent="0" lvl="0" marL="0" rtl="0" algn="l">
              <a:lnSpc>
                <a:spcPct val="90000"/>
              </a:lnSpc>
              <a:spcBef>
                <a:spcPts val="1000"/>
              </a:spcBef>
              <a:spcAft>
                <a:spcPts val="0"/>
              </a:spcAft>
              <a:buClr>
                <a:schemeClr val="lt1"/>
              </a:buClr>
              <a:buSzPts val="2400"/>
              <a:buNone/>
            </a:pPr>
            <a:r>
              <a:rPr lang="en-US"/>
              <a:t>Lakshmikar Reddy Polamreddy</a:t>
            </a:r>
            <a:endParaRPr/>
          </a:p>
          <a:p>
            <a:pPr indent="0" lvl="0" marL="0" rtl="0" algn="l">
              <a:lnSpc>
                <a:spcPct val="90000"/>
              </a:lnSpc>
              <a:spcBef>
                <a:spcPts val="1000"/>
              </a:spcBef>
              <a:spcAft>
                <a:spcPts val="0"/>
              </a:spcAft>
              <a:buClr>
                <a:schemeClr val="lt1"/>
              </a:buClr>
              <a:buSzPts val="2400"/>
              <a:buNone/>
            </a:pPr>
            <a:r>
              <a:rPr lang="en-US"/>
              <a:t>Harsha Koduri</a:t>
            </a:r>
            <a:endParaRPr/>
          </a:p>
          <a:p>
            <a:pPr indent="0" lvl="0" marL="0" rtl="0" algn="l">
              <a:lnSpc>
                <a:spcPct val="90000"/>
              </a:lnSpc>
              <a:spcBef>
                <a:spcPts val="1000"/>
              </a:spcBef>
              <a:spcAft>
                <a:spcPts val="0"/>
              </a:spcAft>
              <a:buClr>
                <a:schemeClr val="lt1"/>
              </a:buClr>
              <a:buSzPts val="2400"/>
              <a:buNone/>
            </a:pPr>
            <a:r>
              <a:rPr lang="en-US"/>
              <a:t>Sai Kumar Kalisetty</a:t>
            </a:r>
            <a:endParaRPr/>
          </a:p>
          <a:p>
            <a:pPr indent="0" lvl="0" marL="0" rtl="0" algn="l">
              <a:lnSpc>
                <a:spcPct val="90000"/>
              </a:lnSpc>
              <a:spcBef>
                <a:spcPts val="1000"/>
              </a:spcBef>
              <a:spcAft>
                <a:spcPts val="0"/>
              </a:spcAft>
              <a:buClr>
                <a:schemeClr val="lt1"/>
              </a:buClr>
              <a:buSzPts val="2400"/>
              <a:buNone/>
            </a:pPr>
            <a:r>
              <a:rPr lang="en-US"/>
              <a:t>Thirupathi Kadari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018" y="982"/>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sp>
        <p:nvSpPr>
          <p:cNvPr id="215" name="Google Shape;215;p33"/>
          <p:cNvSpPr txBox="1"/>
          <p:nvPr>
            <p:ph idx="1" type="body"/>
          </p:nvPr>
        </p:nvSpPr>
        <p:spPr>
          <a:xfrm>
            <a:off x="240675" y="893125"/>
            <a:ext cx="11827500" cy="17286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b="1" lang="en-US" sz="1800"/>
              <a:t>Imbalanced data</a:t>
            </a:r>
            <a:r>
              <a:rPr lang="en-US" sz="1800"/>
              <a:t> : Handled with NLP Augmenter and SMOTE</a:t>
            </a:r>
            <a:endParaRPr sz="1800"/>
          </a:p>
          <a:p>
            <a:pPr indent="-342900" lvl="0" marL="457200" marR="0" rtl="0" algn="l">
              <a:lnSpc>
                <a:spcPct val="100000"/>
              </a:lnSpc>
              <a:spcBef>
                <a:spcPts val="0"/>
              </a:spcBef>
              <a:spcAft>
                <a:spcPts val="0"/>
              </a:spcAft>
              <a:buSzPts val="1800"/>
              <a:buChar char="•"/>
            </a:pPr>
            <a:r>
              <a:rPr b="1" lang="en-US" sz="1800"/>
              <a:t>Exploding gradients</a:t>
            </a:r>
            <a:r>
              <a:rPr lang="en-US" sz="1800"/>
              <a:t>: Handled using techniques like gradient clipping and adjusting the learning rate schedule.</a:t>
            </a:r>
            <a:endParaRPr sz="1800"/>
          </a:p>
          <a:p>
            <a:pPr indent="-342900" lvl="0" marL="457200" marR="0" rtl="0" algn="l">
              <a:lnSpc>
                <a:spcPct val="100000"/>
              </a:lnSpc>
              <a:spcBef>
                <a:spcPts val="0"/>
              </a:spcBef>
              <a:spcAft>
                <a:spcPts val="0"/>
              </a:spcAft>
              <a:buSzPts val="1800"/>
              <a:buChar char="•"/>
            </a:pPr>
            <a:r>
              <a:rPr b="1" lang="en-US" sz="1800"/>
              <a:t>Computational resources</a:t>
            </a:r>
            <a:r>
              <a:rPr lang="en-US" sz="1800"/>
              <a:t>: Training and predicting with transformer-based models like BERT and XLNet can be computationally intensive. However, BERT is less expensive compared to XLNet.</a:t>
            </a:r>
            <a:endParaRPr sz="1800"/>
          </a:p>
          <a:p>
            <a:pPr indent="-342900" lvl="0" marL="457200" marR="0" rtl="0" algn="l">
              <a:lnSpc>
                <a:spcPct val="100000"/>
              </a:lnSpc>
              <a:spcBef>
                <a:spcPts val="0"/>
              </a:spcBef>
              <a:spcAft>
                <a:spcPts val="0"/>
              </a:spcAft>
              <a:buSzPts val="1800"/>
              <a:buChar char="•"/>
            </a:pPr>
            <a:r>
              <a:rPr b="1" lang="en-US" sz="1800"/>
              <a:t>Overfitting with augmented data</a:t>
            </a:r>
            <a:r>
              <a:rPr lang="en-US" sz="1800"/>
              <a:t>: Augmented data may introduce the risk of overfitting and hence achieved 99% accuracy with SMOTE. This is yet to be explored.</a:t>
            </a:r>
            <a:endParaRPr sz="1800"/>
          </a:p>
        </p:txBody>
      </p:sp>
      <p:sp>
        <p:nvSpPr>
          <p:cNvPr id="216" name="Google Shape;216;p33"/>
          <p:cNvSpPr txBox="1"/>
          <p:nvPr>
            <p:ph idx="12" type="sldNum"/>
          </p:nvPr>
        </p:nvSpPr>
        <p:spPr>
          <a:xfrm>
            <a:off x="9223343"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7" name="Google Shape;217;p33"/>
          <p:cNvSpPr txBox="1"/>
          <p:nvPr>
            <p:ph type="title"/>
          </p:nvPr>
        </p:nvSpPr>
        <p:spPr>
          <a:xfrm>
            <a:off x="58432" y="2620357"/>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cxnSp>
        <p:nvCxnSpPr>
          <p:cNvPr id="218" name="Google Shape;218;p33"/>
          <p:cNvCxnSpPr/>
          <p:nvPr/>
        </p:nvCxnSpPr>
        <p:spPr>
          <a:xfrm flipH="1" rot="10800000">
            <a:off x="31025" y="3253963"/>
            <a:ext cx="12123900" cy="50100"/>
          </a:xfrm>
          <a:prstGeom prst="straightConnector1">
            <a:avLst/>
          </a:prstGeom>
          <a:noFill/>
          <a:ln cap="flat" cmpd="sng" w="19050">
            <a:solidFill>
              <a:schemeClr val="accent5"/>
            </a:solidFill>
            <a:prstDash val="solid"/>
            <a:round/>
            <a:headEnd len="med" w="med" type="none"/>
            <a:tailEnd len="med" w="med" type="none"/>
          </a:ln>
        </p:spPr>
      </p:cxnSp>
      <p:sp>
        <p:nvSpPr>
          <p:cNvPr id="219" name="Google Shape;219;p33"/>
          <p:cNvSpPr txBox="1"/>
          <p:nvPr/>
        </p:nvSpPr>
        <p:spPr>
          <a:xfrm>
            <a:off x="313450" y="3520100"/>
            <a:ext cx="77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0" name="Google Shape;220;p33"/>
          <p:cNvSpPr txBox="1"/>
          <p:nvPr>
            <p:ph idx="1" type="body"/>
          </p:nvPr>
        </p:nvSpPr>
        <p:spPr>
          <a:xfrm>
            <a:off x="240675" y="3519800"/>
            <a:ext cx="11827500" cy="11475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b="1" lang="en-US" sz="1800"/>
              <a:t>BERT</a:t>
            </a:r>
            <a:r>
              <a:rPr lang="en-US" sz="1800"/>
              <a:t> model outperformed all other models in terms of F1-score with 0.99 and is computationally less expensive than XLNet.</a:t>
            </a:r>
            <a:endParaRPr sz="1800"/>
          </a:p>
          <a:p>
            <a:pPr indent="-342900" lvl="0" marL="457200" rtl="0" algn="l">
              <a:spcBef>
                <a:spcPts val="0"/>
              </a:spcBef>
              <a:spcAft>
                <a:spcPts val="0"/>
              </a:spcAft>
              <a:buSzPts val="1800"/>
              <a:buChar char="•"/>
            </a:pPr>
            <a:r>
              <a:rPr lang="en-US" sz="1800"/>
              <a:t>Our future work aims to focus on gathering more real medical transcriptions data instead of generating synthetic samples and then these models will be evaluated to identify the best model for this task of clinical domain classification.</a:t>
            </a:r>
            <a:endParaRPr sz="1800"/>
          </a:p>
        </p:txBody>
      </p:sp>
      <p:sp>
        <p:nvSpPr>
          <p:cNvPr id="221" name="Google Shape;221;p33"/>
          <p:cNvSpPr txBox="1"/>
          <p:nvPr>
            <p:ph type="title"/>
          </p:nvPr>
        </p:nvSpPr>
        <p:spPr>
          <a:xfrm>
            <a:off x="88282" y="4618882"/>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Github link</a:t>
            </a:r>
            <a:endParaRPr/>
          </a:p>
        </p:txBody>
      </p:sp>
      <p:cxnSp>
        <p:nvCxnSpPr>
          <p:cNvPr id="222" name="Google Shape;222;p33"/>
          <p:cNvCxnSpPr/>
          <p:nvPr/>
        </p:nvCxnSpPr>
        <p:spPr>
          <a:xfrm flipH="1" rot="10800000">
            <a:off x="31025" y="5200563"/>
            <a:ext cx="12123900" cy="50100"/>
          </a:xfrm>
          <a:prstGeom prst="straightConnector1">
            <a:avLst/>
          </a:prstGeom>
          <a:noFill/>
          <a:ln cap="flat" cmpd="sng" w="19050">
            <a:solidFill>
              <a:schemeClr val="accent5"/>
            </a:solidFill>
            <a:prstDash val="solid"/>
            <a:round/>
            <a:headEnd len="med" w="med" type="none"/>
            <a:tailEnd len="med" w="med" type="none"/>
          </a:ln>
        </p:spPr>
      </p:cxnSp>
      <p:sp>
        <p:nvSpPr>
          <p:cNvPr id="223" name="Google Shape;223;p33"/>
          <p:cNvSpPr txBox="1"/>
          <p:nvPr>
            <p:ph idx="1" type="body"/>
          </p:nvPr>
        </p:nvSpPr>
        <p:spPr>
          <a:xfrm>
            <a:off x="313450" y="5490150"/>
            <a:ext cx="11827500" cy="11475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b="1" lang="en-US" sz="1800"/>
              <a:t>Datasets, Scripts and Research paper are available in the github link given below: </a:t>
            </a:r>
            <a:endParaRPr b="1" sz="1800"/>
          </a:p>
          <a:p>
            <a:pPr indent="0" lvl="0" marL="457200" rtl="0" algn="l">
              <a:lnSpc>
                <a:spcPct val="100000"/>
              </a:lnSpc>
              <a:spcBef>
                <a:spcPts val="0"/>
              </a:spcBef>
              <a:spcAft>
                <a:spcPts val="0"/>
              </a:spcAft>
              <a:buNone/>
            </a:pPr>
            <a:r>
              <a:rPr lang="en-US" sz="1800" u="sng">
                <a:solidFill>
                  <a:schemeClr val="hlink"/>
                </a:solidFill>
                <a:hlinkClick r:id="rId3"/>
              </a:rPr>
              <a:t>https://github.com/LakshmikarPolamreddy/Clinical_domain_classification_final_project_NLP</a:t>
            </a:r>
            <a:endParaRPr sz="1800"/>
          </a:p>
          <a:p>
            <a:pPr indent="0" lvl="0" marL="457200" rtl="0" algn="l">
              <a:lnSpc>
                <a:spcPct val="100000"/>
              </a:lnSpc>
              <a:spcBef>
                <a:spcPts val="0"/>
              </a:spcBef>
              <a:spcAft>
                <a:spcPts val="0"/>
              </a:spcAft>
              <a:buNone/>
            </a:pPr>
            <a:r>
              <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34"/>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Team Responsibilities</a:t>
            </a:r>
            <a:endParaRPr/>
          </a:p>
        </p:txBody>
      </p:sp>
      <p:sp>
        <p:nvSpPr>
          <p:cNvPr id="230" name="Google Shape;230;p34"/>
          <p:cNvSpPr txBox="1"/>
          <p:nvPr/>
        </p:nvSpPr>
        <p:spPr>
          <a:xfrm>
            <a:off x="218625" y="887041"/>
            <a:ext cx="410988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GROUP 5</a:t>
            </a:r>
            <a:endParaRPr sz="4800">
              <a:solidFill>
                <a:schemeClr val="dk1"/>
              </a:solidFill>
              <a:latin typeface="Calibri"/>
              <a:ea typeface="Calibri"/>
              <a:cs typeface="Calibri"/>
              <a:sym typeface="Calibri"/>
            </a:endParaRPr>
          </a:p>
        </p:txBody>
      </p:sp>
      <p:pic>
        <p:nvPicPr>
          <p:cNvPr descr="User" id="231" name="Google Shape;231;p34"/>
          <p:cNvPicPr preferRelativeResize="0"/>
          <p:nvPr/>
        </p:nvPicPr>
        <p:blipFill rotWithShape="1">
          <a:blip r:embed="rId3">
            <a:alphaModFix/>
          </a:blip>
          <a:srcRect b="0" l="0" r="0" t="0"/>
          <a:stretch/>
        </p:blipFill>
        <p:spPr>
          <a:xfrm>
            <a:off x="6096000" y="1040957"/>
            <a:ext cx="769441" cy="769441"/>
          </a:xfrm>
          <a:prstGeom prst="rect">
            <a:avLst/>
          </a:prstGeom>
          <a:noFill/>
          <a:ln>
            <a:noFill/>
          </a:ln>
        </p:spPr>
      </p:pic>
      <p:pic>
        <p:nvPicPr>
          <p:cNvPr descr="User" id="232" name="Google Shape;232;p34"/>
          <p:cNvPicPr preferRelativeResize="0"/>
          <p:nvPr/>
        </p:nvPicPr>
        <p:blipFill rotWithShape="1">
          <a:blip r:embed="rId3">
            <a:alphaModFix/>
          </a:blip>
          <a:srcRect b="0" l="0" r="0" t="0"/>
          <a:stretch/>
        </p:blipFill>
        <p:spPr>
          <a:xfrm>
            <a:off x="-79947" y="1808899"/>
            <a:ext cx="769441" cy="769441"/>
          </a:xfrm>
          <a:prstGeom prst="rect">
            <a:avLst/>
          </a:prstGeom>
          <a:noFill/>
          <a:ln>
            <a:noFill/>
          </a:ln>
        </p:spPr>
      </p:pic>
      <p:sp>
        <p:nvSpPr>
          <p:cNvPr id="233" name="Google Shape;233;p34"/>
          <p:cNvSpPr txBox="1"/>
          <p:nvPr/>
        </p:nvSpPr>
        <p:spPr>
          <a:xfrm>
            <a:off x="1474" y="2585621"/>
            <a:ext cx="32443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Lakshmikar Polamreddy</a:t>
            </a:r>
            <a:endParaRPr sz="2400">
              <a:solidFill>
                <a:schemeClr val="lt1"/>
              </a:solidFill>
              <a:latin typeface="Calibri"/>
              <a:ea typeface="Calibri"/>
              <a:cs typeface="Calibri"/>
              <a:sym typeface="Calibri"/>
            </a:endParaRPr>
          </a:p>
        </p:txBody>
      </p:sp>
      <p:pic>
        <p:nvPicPr>
          <p:cNvPr descr="User" id="234" name="Google Shape;234;p34"/>
          <p:cNvPicPr preferRelativeResize="0"/>
          <p:nvPr/>
        </p:nvPicPr>
        <p:blipFill rotWithShape="1">
          <a:blip r:embed="rId3">
            <a:alphaModFix/>
          </a:blip>
          <a:srcRect b="0" l="0" r="0" t="0"/>
          <a:stretch/>
        </p:blipFill>
        <p:spPr>
          <a:xfrm>
            <a:off x="3003611" y="1808898"/>
            <a:ext cx="769441" cy="769441"/>
          </a:xfrm>
          <a:prstGeom prst="rect">
            <a:avLst/>
          </a:prstGeom>
          <a:noFill/>
          <a:ln>
            <a:noFill/>
          </a:ln>
        </p:spPr>
      </p:pic>
      <p:sp>
        <p:nvSpPr>
          <p:cNvPr id="235" name="Google Shape;235;p34"/>
          <p:cNvSpPr txBox="1"/>
          <p:nvPr/>
        </p:nvSpPr>
        <p:spPr>
          <a:xfrm>
            <a:off x="3343965" y="2585621"/>
            <a:ext cx="2600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Harsha Koduri</a:t>
            </a:r>
            <a:endParaRPr sz="1800">
              <a:solidFill>
                <a:schemeClr val="dk1"/>
              </a:solidFill>
              <a:latin typeface="Calibri"/>
              <a:ea typeface="Calibri"/>
              <a:cs typeface="Calibri"/>
              <a:sym typeface="Calibri"/>
            </a:endParaRPr>
          </a:p>
        </p:txBody>
      </p:sp>
      <p:sp>
        <p:nvSpPr>
          <p:cNvPr id="236" name="Google Shape;236;p34"/>
          <p:cNvSpPr txBox="1"/>
          <p:nvPr/>
        </p:nvSpPr>
        <p:spPr>
          <a:xfrm>
            <a:off x="-47062" y="3143756"/>
            <a:ext cx="2992800" cy="2586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Project management and planning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Project Proposal</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preparation and profiling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 and tuning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Research paper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Slide deck for final presentation</a:t>
            </a:r>
            <a:endParaRPr/>
          </a:p>
        </p:txBody>
      </p:sp>
      <p:sp>
        <p:nvSpPr>
          <p:cNvPr id="237" name="Google Shape;237;p34"/>
          <p:cNvSpPr txBox="1"/>
          <p:nvPr/>
        </p:nvSpPr>
        <p:spPr>
          <a:xfrm>
            <a:off x="3104511" y="3143756"/>
            <a:ext cx="2992800" cy="2031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collection and data scraping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Data preparation</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 and tuning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deployment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Slide deck for final presentation</a:t>
            </a:r>
            <a:endParaRPr/>
          </a:p>
        </p:txBody>
      </p:sp>
      <p:pic>
        <p:nvPicPr>
          <p:cNvPr descr="User" id="238" name="Google Shape;238;p34"/>
          <p:cNvPicPr preferRelativeResize="0"/>
          <p:nvPr/>
        </p:nvPicPr>
        <p:blipFill rotWithShape="1">
          <a:blip r:embed="rId3">
            <a:alphaModFix/>
          </a:blip>
          <a:srcRect b="0" l="0" r="0" t="0"/>
          <a:stretch/>
        </p:blipFill>
        <p:spPr>
          <a:xfrm>
            <a:off x="6029417" y="1808898"/>
            <a:ext cx="769441" cy="769441"/>
          </a:xfrm>
          <a:prstGeom prst="rect">
            <a:avLst/>
          </a:prstGeom>
          <a:noFill/>
          <a:ln>
            <a:noFill/>
          </a:ln>
        </p:spPr>
      </p:pic>
      <p:sp>
        <p:nvSpPr>
          <p:cNvPr id="239" name="Google Shape;239;p34"/>
          <p:cNvSpPr txBox="1"/>
          <p:nvPr/>
        </p:nvSpPr>
        <p:spPr>
          <a:xfrm>
            <a:off x="6147829" y="2578223"/>
            <a:ext cx="2600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Sai Kumar Kalisetty</a:t>
            </a:r>
            <a:endParaRPr sz="1800">
              <a:solidFill>
                <a:schemeClr val="lt1"/>
              </a:solidFill>
              <a:latin typeface="Calibri"/>
              <a:ea typeface="Calibri"/>
              <a:cs typeface="Calibri"/>
              <a:sym typeface="Calibri"/>
            </a:endParaRPr>
          </a:p>
        </p:txBody>
      </p:sp>
      <p:pic>
        <p:nvPicPr>
          <p:cNvPr descr="User" id="240" name="Google Shape;240;p34"/>
          <p:cNvPicPr preferRelativeResize="0"/>
          <p:nvPr/>
        </p:nvPicPr>
        <p:blipFill rotWithShape="1">
          <a:blip r:embed="rId3">
            <a:alphaModFix/>
          </a:blip>
          <a:srcRect b="0" l="0" r="0" t="0"/>
          <a:stretch/>
        </p:blipFill>
        <p:spPr>
          <a:xfrm>
            <a:off x="9099611" y="1727519"/>
            <a:ext cx="769441" cy="769441"/>
          </a:xfrm>
          <a:prstGeom prst="rect">
            <a:avLst/>
          </a:prstGeom>
          <a:noFill/>
          <a:ln>
            <a:noFill/>
          </a:ln>
        </p:spPr>
      </p:pic>
      <p:sp>
        <p:nvSpPr>
          <p:cNvPr id="241" name="Google Shape;241;p34"/>
          <p:cNvSpPr txBox="1"/>
          <p:nvPr/>
        </p:nvSpPr>
        <p:spPr>
          <a:xfrm>
            <a:off x="9218023" y="2496844"/>
            <a:ext cx="2600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Tirupati Kadari</a:t>
            </a:r>
            <a:endParaRPr sz="2400">
              <a:solidFill>
                <a:schemeClr val="lt1"/>
              </a:solidFill>
              <a:latin typeface="Calibri"/>
              <a:ea typeface="Calibri"/>
              <a:cs typeface="Calibri"/>
              <a:sym typeface="Calibri"/>
            </a:endParaRPr>
          </a:p>
        </p:txBody>
      </p:sp>
      <p:sp>
        <p:nvSpPr>
          <p:cNvPr id="242" name="Google Shape;242;p34"/>
          <p:cNvSpPr txBox="1"/>
          <p:nvPr/>
        </p:nvSpPr>
        <p:spPr>
          <a:xfrm>
            <a:off x="6196899" y="3143756"/>
            <a:ext cx="29928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collection and data scraping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Research paper</a:t>
            </a:r>
            <a:endParaRPr/>
          </a:p>
        </p:txBody>
      </p:sp>
      <p:sp>
        <p:nvSpPr>
          <p:cNvPr id="243" name="Google Shape;243;p34"/>
          <p:cNvSpPr txBox="1"/>
          <p:nvPr/>
        </p:nvSpPr>
        <p:spPr>
          <a:xfrm>
            <a:off x="9215307" y="3054979"/>
            <a:ext cx="2992800" cy="36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35"/>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Project Milestones &amp; Timeline</a:t>
            </a:r>
            <a:endParaRPr/>
          </a:p>
        </p:txBody>
      </p:sp>
      <p:cxnSp>
        <p:nvCxnSpPr>
          <p:cNvPr id="250" name="Google Shape;250;p35"/>
          <p:cNvCxnSpPr>
            <a:stCxn id="251" idx="0"/>
            <a:endCxn id="252" idx="4"/>
          </p:cNvCxnSpPr>
          <p:nvPr/>
        </p:nvCxnSpPr>
        <p:spPr>
          <a:xfrm flipH="1" rot="10800000">
            <a:off x="10047325" y="3504347"/>
            <a:ext cx="10200" cy="659100"/>
          </a:xfrm>
          <a:prstGeom prst="straightConnector1">
            <a:avLst/>
          </a:prstGeom>
          <a:noFill/>
          <a:ln cap="flat" cmpd="sng" w="57150">
            <a:solidFill>
              <a:srgbClr val="D8D8D8"/>
            </a:solidFill>
            <a:prstDash val="solid"/>
            <a:miter lim="800000"/>
            <a:headEnd len="sm" w="sm" type="none"/>
            <a:tailEnd len="sm" w="sm" type="none"/>
          </a:ln>
        </p:spPr>
      </p:cxnSp>
      <p:sp>
        <p:nvSpPr>
          <p:cNvPr id="251" name="Google Shape;251;p35"/>
          <p:cNvSpPr/>
          <p:nvPr/>
        </p:nvSpPr>
        <p:spPr>
          <a:xfrm>
            <a:off x="9544405"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3" name="Google Shape;253;p35"/>
          <p:cNvCxnSpPr/>
          <p:nvPr/>
        </p:nvCxnSpPr>
        <p:spPr>
          <a:xfrm flipH="1" rot="10800000">
            <a:off x="8048278" y="2336814"/>
            <a:ext cx="3163" cy="649577"/>
          </a:xfrm>
          <a:prstGeom prst="straightConnector1">
            <a:avLst/>
          </a:prstGeom>
          <a:noFill/>
          <a:ln cap="flat" cmpd="sng" w="57150">
            <a:solidFill>
              <a:srgbClr val="D8D8D8"/>
            </a:solidFill>
            <a:prstDash val="solid"/>
            <a:miter lim="800000"/>
            <a:headEnd len="sm" w="sm" type="none"/>
            <a:tailEnd len="sm" w="sm" type="none"/>
          </a:ln>
        </p:spPr>
      </p:cxnSp>
      <p:sp>
        <p:nvSpPr>
          <p:cNvPr id="254" name="Google Shape;254;p35"/>
          <p:cNvSpPr/>
          <p:nvPr/>
        </p:nvSpPr>
        <p:spPr>
          <a:xfrm>
            <a:off x="7528683" y="1395688"/>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5" name="Google Shape;255;p35"/>
          <p:cNvCxnSpPr>
            <a:stCxn id="256" idx="0"/>
            <a:endCxn id="257" idx="4"/>
          </p:cNvCxnSpPr>
          <p:nvPr/>
        </p:nvCxnSpPr>
        <p:spPr>
          <a:xfrm flipH="1" rot="10800000">
            <a:off x="6043068" y="3504347"/>
            <a:ext cx="6900" cy="659100"/>
          </a:xfrm>
          <a:prstGeom prst="straightConnector1">
            <a:avLst/>
          </a:prstGeom>
          <a:noFill/>
          <a:ln cap="flat" cmpd="sng" w="57150">
            <a:solidFill>
              <a:srgbClr val="D8D8D8"/>
            </a:solidFill>
            <a:prstDash val="solid"/>
            <a:miter lim="800000"/>
            <a:headEnd len="sm" w="sm" type="none"/>
            <a:tailEnd len="sm" w="sm" type="none"/>
          </a:ln>
        </p:spPr>
      </p:cxnSp>
      <p:cxnSp>
        <p:nvCxnSpPr>
          <p:cNvPr id="258" name="Google Shape;258;p35"/>
          <p:cNvCxnSpPr/>
          <p:nvPr/>
        </p:nvCxnSpPr>
        <p:spPr>
          <a:xfrm flipH="1" rot="10800000">
            <a:off x="4046305" y="2361374"/>
            <a:ext cx="3163" cy="649577"/>
          </a:xfrm>
          <a:prstGeom prst="straightConnector1">
            <a:avLst/>
          </a:prstGeom>
          <a:noFill/>
          <a:ln cap="flat" cmpd="sng" w="57150">
            <a:solidFill>
              <a:srgbClr val="D8D8D8"/>
            </a:solidFill>
            <a:prstDash val="solid"/>
            <a:miter lim="800000"/>
            <a:headEnd len="sm" w="sm" type="none"/>
            <a:tailEnd len="sm" w="sm" type="none"/>
          </a:ln>
        </p:spPr>
      </p:cxnSp>
      <p:cxnSp>
        <p:nvCxnSpPr>
          <p:cNvPr id="259" name="Google Shape;259;p35"/>
          <p:cNvCxnSpPr>
            <a:stCxn id="260" idx="0"/>
            <a:endCxn id="261" idx="4"/>
          </p:cNvCxnSpPr>
          <p:nvPr/>
        </p:nvCxnSpPr>
        <p:spPr>
          <a:xfrm flipH="1" rot="10800000">
            <a:off x="1953956" y="3513947"/>
            <a:ext cx="10200" cy="649500"/>
          </a:xfrm>
          <a:prstGeom prst="straightConnector1">
            <a:avLst/>
          </a:prstGeom>
          <a:noFill/>
          <a:ln cap="flat" cmpd="sng" w="57150">
            <a:solidFill>
              <a:srgbClr val="D8D8D8"/>
            </a:solidFill>
            <a:prstDash val="solid"/>
            <a:miter lim="800000"/>
            <a:headEnd len="sm" w="sm" type="none"/>
            <a:tailEnd len="sm" w="sm" type="none"/>
          </a:ln>
        </p:spPr>
      </p:cxnSp>
      <p:grpSp>
        <p:nvGrpSpPr>
          <p:cNvPr id="262" name="Google Shape;262;p35"/>
          <p:cNvGrpSpPr/>
          <p:nvPr/>
        </p:nvGrpSpPr>
        <p:grpSpPr>
          <a:xfrm>
            <a:off x="1010387" y="3074194"/>
            <a:ext cx="10119023" cy="354806"/>
            <a:chOff x="2032918" y="3074193"/>
            <a:chExt cx="8126163" cy="709612"/>
          </a:xfrm>
        </p:grpSpPr>
        <p:sp>
          <p:nvSpPr>
            <p:cNvPr id="263" name="Google Shape;263;p35"/>
            <p:cNvSpPr/>
            <p:nvPr/>
          </p:nvSpPr>
          <p:spPr>
            <a:xfrm>
              <a:off x="2032918" y="3074193"/>
              <a:ext cx="1774031" cy="709612"/>
            </a:xfrm>
            <a:prstGeom prst="flowChartAlternateProcess">
              <a:avLst/>
            </a:prstGeom>
            <a:solidFill>
              <a:srgbClr val="92C36B"/>
            </a:solidFill>
            <a:ln cap="flat" cmpd="sng" w="12700">
              <a:solidFill>
                <a:schemeClr val="lt1"/>
              </a:solidFill>
              <a:prstDash val="solid"/>
              <a:miter lim="800000"/>
              <a:headEnd len="sm" w="sm" type="none"/>
              <a:tailEnd len="sm" w="sm" type="none"/>
            </a:ln>
          </p:spPr>
          <p:txBody>
            <a:bodyPr anchorCtr="0" anchor="ctr" bIns="38650" lIns="470800" spcFirstLastPara="1" rIns="393475" wrap="square" tIns="38650">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lt1"/>
                </a:solidFill>
                <a:latin typeface="Calibri"/>
                <a:ea typeface="Calibri"/>
                <a:cs typeface="Calibri"/>
                <a:sym typeface="Calibri"/>
              </a:endParaRPr>
            </a:p>
          </p:txBody>
        </p:sp>
        <p:sp>
          <p:nvSpPr>
            <p:cNvPr id="264" name="Google Shape;264;p35"/>
            <p:cNvSpPr/>
            <p:nvPr/>
          </p:nvSpPr>
          <p:spPr>
            <a:xfrm>
              <a:off x="3629546" y="3074193"/>
              <a:ext cx="1774031" cy="709612"/>
            </a:xfrm>
            <a:prstGeom prst="flowChartProcess">
              <a:avLst/>
            </a:prstGeom>
            <a:solidFill>
              <a:srgbClr val="E85F43"/>
            </a:solidFill>
            <a:ln cap="flat" cmpd="sng" w="12700">
              <a:solidFill>
                <a:schemeClr val="lt1"/>
              </a:solidFill>
              <a:prstDash val="solid"/>
              <a:miter lim="800000"/>
              <a:headEnd len="sm" w="sm" type="none"/>
              <a:tailEnd len="sm" w="sm" type="none"/>
            </a:ln>
          </p:spPr>
          <p:txBody>
            <a:bodyPr anchorCtr="0" anchor="ctr" bIns="38650" lIns="470800" spcFirstLastPara="1" rIns="393475" wrap="square" tIns="38650">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lt1"/>
                </a:solidFill>
                <a:latin typeface="Calibri"/>
                <a:ea typeface="Calibri"/>
                <a:cs typeface="Calibri"/>
                <a:sym typeface="Calibri"/>
              </a:endParaRPr>
            </a:p>
          </p:txBody>
        </p:sp>
        <p:sp>
          <p:nvSpPr>
            <p:cNvPr id="265" name="Google Shape;265;p35"/>
            <p:cNvSpPr/>
            <p:nvPr/>
          </p:nvSpPr>
          <p:spPr>
            <a:xfrm>
              <a:off x="5226174" y="3074193"/>
              <a:ext cx="1739650" cy="709612"/>
            </a:xfrm>
            <a:prstGeom prst="flowChartProcess">
              <a:avLst/>
            </a:prstGeom>
            <a:solidFill>
              <a:srgbClr val="F0C600"/>
            </a:solidFill>
            <a:ln cap="flat" cmpd="sng" w="12700">
              <a:solidFill>
                <a:schemeClr val="lt1"/>
              </a:solidFill>
              <a:prstDash val="solid"/>
              <a:miter lim="800000"/>
              <a:headEnd len="sm" w="sm" type="none"/>
              <a:tailEnd len="sm" w="sm" type="none"/>
            </a:ln>
          </p:spPr>
          <p:txBody>
            <a:bodyPr anchorCtr="0" anchor="ctr" bIns="37325" lIns="466800" spcFirstLastPara="1" rIns="392125" wrap="square" tIns="37325">
              <a:noAutofit/>
            </a:bodyPr>
            <a:lstStyle/>
            <a:p>
              <a:pPr indent="0" lvl="0" marL="0" marR="0" rtl="0" algn="ctr">
                <a:lnSpc>
                  <a:spcPct val="90000"/>
                </a:lnSpc>
                <a:spcBef>
                  <a:spcPts val="0"/>
                </a:spcBef>
                <a:spcAft>
                  <a:spcPts val="0"/>
                </a:spcAft>
                <a:buClr>
                  <a:schemeClr val="dk1"/>
                </a:buClr>
                <a:buSzPts val="2800"/>
                <a:buFont typeface="Calibri"/>
                <a:buNone/>
              </a:pPr>
              <a:r>
                <a:t/>
              </a:r>
              <a:endParaRPr sz="2800">
                <a:solidFill>
                  <a:schemeClr val="lt1"/>
                </a:solidFill>
                <a:latin typeface="Calibri"/>
                <a:ea typeface="Calibri"/>
                <a:cs typeface="Calibri"/>
                <a:sym typeface="Calibri"/>
              </a:endParaRPr>
            </a:p>
          </p:txBody>
        </p:sp>
        <p:sp>
          <p:nvSpPr>
            <p:cNvPr id="266" name="Google Shape;266;p35"/>
            <p:cNvSpPr/>
            <p:nvPr/>
          </p:nvSpPr>
          <p:spPr>
            <a:xfrm>
              <a:off x="8385050" y="3074193"/>
              <a:ext cx="1774031" cy="709612"/>
            </a:xfrm>
            <a:prstGeom prst="roundRect">
              <a:avLst>
                <a:gd fmla="val 16667" name="adj"/>
              </a:avLst>
            </a:prstGeom>
            <a:solidFill>
              <a:srgbClr val="287D7B"/>
            </a:solidFill>
            <a:ln cap="flat" cmpd="sng" w="12700">
              <a:solidFill>
                <a:schemeClr val="lt1"/>
              </a:solidFill>
              <a:prstDash val="solid"/>
              <a:miter lim="800000"/>
              <a:headEnd len="sm" w="sm" type="none"/>
              <a:tailEnd len="sm" w="sm" type="none"/>
            </a:ln>
          </p:spPr>
          <p:txBody>
            <a:bodyPr anchorCtr="0" anchor="ctr" bIns="58650" lIns="530825" spcFirstLastPara="1" rIns="413475" wrap="square" tIns="58650">
              <a:noAutofit/>
            </a:bodyPr>
            <a:lstStyle/>
            <a:p>
              <a:pPr indent="0" lvl="0" marL="0" marR="0" rtl="0" algn="ctr">
                <a:lnSpc>
                  <a:spcPct val="90000"/>
                </a:lnSpc>
                <a:spcBef>
                  <a:spcPts val="0"/>
                </a:spcBef>
                <a:spcAft>
                  <a:spcPts val="0"/>
                </a:spcAft>
                <a:buClr>
                  <a:schemeClr val="dk1"/>
                </a:buClr>
                <a:buSzPts val="4400"/>
                <a:buFont typeface="Calibri"/>
                <a:buNone/>
              </a:pPr>
              <a:r>
                <a:t/>
              </a:r>
              <a:endParaRPr sz="4400">
                <a:solidFill>
                  <a:schemeClr val="lt1"/>
                </a:solidFill>
                <a:latin typeface="Calibri"/>
                <a:ea typeface="Calibri"/>
                <a:cs typeface="Calibri"/>
                <a:sym typeface="Calibri"/>
              </a:endParaRPr>
            </a:p>
          </p:txBody>
        </p:sp>
        <p:sp>
          <p:nvSpPr>
            <p:cNvPr id="267" name="Google Shape;267;p35"/>
            <p:cNvSpPr/>
            <p:nvPr/>
          </p:nvSpPr>
          <p:spPr>
            <a:xfrm>
              <a:off x="6788422" y="3074193"/>
              <a:ext cx="1774031" cy="709612"/>
            </a:xfrm>
            <a:prstGeom prst="flowChartProcess">
              <a:avLst/>
            </a:prstGeom>
            <a:solidFill>
              <a:srgbClr val="85A5CB"/>
            </a:solidFill>
            <a:ln cap="flat" cmpd="sng" w="12700">
              <a:solidFill>
                <a:schemeClr val="lt1"/>
              </a:solidFill>
              <a:prstDash val="solid"/>
              <a:miter lim="800000"/>
              <a:headEnd len="sm" w="sm" type="none"/>
              <a:tailEnd len="sm" w="sm" type="none"/>
            </a:ln>
          </p:spPr>
          <p:txBody>
            <a:bodyPr anchorCtr="0" anchor="ctr" bIns="58650" lIns="530825" spcFirstLastPara="1" rIns="413475" wrap="square" tIns="58650">
              <a:noAutofit/>
            </a:bodyPr>
            <a:lstStyle/>
            <a:p>
              <a:pPr indent="0" lvl="0" marL="0" marR="0" rtl="0" algn="ctr">
                <a:lnSpc>
                  <a:spcPct val="90000"/>
                </a:lnSpc>
                <a:spcBef>
                  <a:spcPts val="0"/>
                </a:spcBef>
                <a:spcAft>
                  <a:spcPts val="0"/>
                </a:spcAft>
                <a:buClr>
                  <a:schemeClr val="dk1"/>
                </a:buClr>
                <a:buSzPts val="4400"/>
                <a:buFont typeface="Calibri"/>
                <a:buNone/>
              </a:pPr>
              <a:r>
                <a:t/>
              </a:r>
              <a:endParaRPr sz="4400">
                <a:solidFill>
                  <a:schemeClr val="lt1"/>
                </a:solidFill>
                <a:latin typeface="Calibri"/>
                <a:ea typeface="Calibri"/>
                <a:cs typeface="Calibri"/>
                <a:sym typeface="Calibri"/>
              </a:endParaRPr>
            </a:p>
          </p:txBody>
        </p:sp>
      </p:grpSp>
      <p:sp>
        <p:nvSpPr>
          <p:cNvPr id="261" name="Google Shape;261;p35"/>
          <p:cNvSpPr/>
          <p:nvPr/>
        </p:nvSpPr>
        <p:spPr>
          <a:xfrm>
            <a:off x="1712606"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5"/>
          <p:cNvSpPr/>
          <p:nvPr/>
        </p:nvSpPr>
        <p:spPr>
          <a:xfrm>
            <a:off x="3794845"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35"/>
          <p:cNvSpPr/>
          <p:nvPr/>
        </p:nvSpPr>
        <p:spPr>
          <a:xfrm>
            <a:off x="5798555" y="3001524"/>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5"/>
          <p:cNvSpPr/>
          <p:nvPr/>
        </p:nvSpPr>
        <p:spPr>
          <a:xfrm>
            <a:off x="7802265"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5"/>
          <p:cNvSpPr/>
          <p:nvPr/>
        </p:nvSpPr>
        <p:spPr>
          <a:xfrm>
            <a:off x="9805976" y="3001523"/>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35"/>
          <p:cNvSpPr/>
          <p:nvPr/>
        </p:nvSpPr>
        <p:spPr>
          <a:xfrm>
            <a:off x="1451036"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35"/>
          <p:cNvSpPr txBox="1"/>
          <p:nvPr/>
        </p:nvSpPr>
        <p:spPr>
          <a:xfrm>
            <a:off x="656272" y="1638223"/>
            <a:ext cx="2797365" cy="1142140"/>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1"/>
                </a:solidFill>
                <a:latin typeface="Helvetica Neue"/>
                <a:ea typeface="Helvetica Neue"/>
                <a:cs typeface="Helvetica Neue"/>
                <a:sym typeface="Helvetica Neue"/>
              </a:rPr>
              <a:t>Planning</a:t>
            </a:r>
            <a:endParaRPr b="1" sz="1400">
              <a:solidFill>
                <a:schemeClr val="accent1"/>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Present project proposal</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Collect required datasets</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Assign roles and responsibilities with due dates</a:t>
            </a:r>
            <a:endParaRPr/>
          </a:p>
        </p:txBody>
      </p:sp>
      <p:sp>
        <p:nvSpPr>
          <p:cNvPr id="271" name="Google Shape;271;p35"/>
          <p:cNvSpPr txBox="1"/>
          <p:nvPr/>
        </p:nvSpPr>
        <p:spPr>
          <a:xfrm>
            <a:off x="798957" y="5236633"/>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06-26-2023</a:t>
            </a:r>
            <a:endParaRPr b="1" sz="1600">
              <a:solidFill>
                <a:srgbClr val="5978AB"/>
              </a:solidFill>
              <a:latin typeface="Helvetica Neue"/>
              <a:ea typeface="Helvetica Neue"/>
              <a:cs typeface="Helvetica Neue"/>
              <a:sym typeface="Helvetica Neue"/>
            </a:endParaRPr>
          </a:p>
        </p:txBody>
      </p:sp>
      <p:sp>
        <p:nvSpPr>
          <p:cNvPr id="272" name="Google Shape;272;p35"/>
          <p:cNvSpPr/>
          <p:nvPr/>
        </p:nvSpPr>
        <p:spPr>
          <a:xfrm>
            <a:off x="3526710" y="1420248"/>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35"/>
          <p:cNvSpPr txBox="1"/>
          <p:nvPr/>
        </p:nvSpPr>
        <p:spPr>
          <a:xfrm>
            <a:off x="2884359" y="916877"/>
            <a:ext cx="2323889" cy="394436"/>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07-03-2023</a:t>
            </a:r>
            <a:endParaRPr sz="1800">
              <a:solidFill>
                <a:schemeClr val="dk1"/>
              </a:solidFill>
              <a:latin typeface="Calibri"/>
              <a:ea typeface="Calibri"/>
              <a:cs typeface="Calibri"/>
              <a:sym typeface="Calibri"/>
            </a:endParaRPr>
          </a:p>
        </p:txBody>
      </p:sp>
      <p:sp>
        <p:nvSpPr>
          <p:cNvPr id="274" name="Google Shape;274;p35"/>
          <p:cNvSpPr txBox="1"/>
          <p:nvPr/>
        </p:nvSpPr>
        <p:spPr>
          <a:xfrm>
            <a:off x="2931728" y="3625698"/>
            <a:ext cx="2397869" cy="1357583"/>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3"/>
                </a:solidFill>
                <a:latin typeface="Helvetica Neue"/>
                <a:ea typeface="Helvetica Neue"/>
                <a:cs typeface="Helvetica Neue"/>
                <a:sym typeface="Helvetica Neue"/>
              </a:rPr>
              <a:t>Data collection and Pre-processing</a:t>
            </a:r>
            <a:endParaRPr sz="1400">
              <a:solidFill>
                <a:schemeClr val="accent3"/>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Scrape data from the website</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Pre-process the data</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Handle data imbalance</a:t>
            </a:r>
            <a:endParaRPr sz="1400">
              <a:solidFill>
                <a:srgbClr val="7F7F7F"/>
              </a:solidFill>
              <a:latin typeface="Helvetica Neue"/>
              <a:ea typeface="Helvetica Neue"/>
              <a:cs typeface="Helvetica Neue"/>
              <a:sym typeface="Helvetica Neue"/>
            </a:endParaRPr>
          </a:p>
        </p:txBody>
      </p:sp>
      <p:sp>
        <p:nvSpPr>
          <p:cNvPr id="256" name="Google Shape;256;p35"/>
          <p:cNvSpPr/>
          <p:nvPr/>
        </p:nvSpPr>
        <p:spPr>
          <a:xfrm>
            <a:off x="5540148"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35"/>
          <p:cNvSpPr txBox="1"/>
          <p:nvPr/>
        </p:nvSpPr>
        <p:spPr>
          <a:xfrm>
            <a:off x="4894826" y="5197717"/>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07-24-2023</a:t>
            </a:r>
            <a:endParaRPr b="1" sz="1600">
              <a:solidFill>
                <a:srgbClr val="5978AB"/>
              </a:solidFill>
              <a:latin typeface="Helvetica Neue"/>
              <a:ea typeface="Helvetica Neue"/>
              <a:cs typeface="Helvetica Neue"/>
              <a:sym typeface="Helvetica Neue"/>
            </a:endParaRPr>
          </a:p>
        </p:txBody>
      </p:sp>
      <p:pic>
        <p:nvPicPr>
          <p:cNvPr descr="Bullseye" id="276" name="Google Shape;276;p35"/>
          <p:cNvPicPr preferRelativeResize="0"/>
          <p:nvPr/>
        </p:nvPicPr>
        <p:blipFill rotWithShape="1">
          <a:blip r:embed="rId3">
            <a:alphaModFix/>
          </a:blip>
          <a:srcRect b="0" l="0" r="0" t="0"/>
          <a:stretch/>
        </p:blipFill>
        <p:spPr>
          <a:xfrm>
            <a:off x="5706642" y="4354507"/>
            <a:ext cx="653396" cy="653396"/>
          </a:xfrm>
          <a:prstGeom prst="rect">
            <a:avLst/>
          </a:prstGeom>
          <a:noFill/>
          <a:ln>
            <a:noFill/>
          </a:ln>
        </p:spPr>
      </p:pic>
      <p:pic>
        <p:nvPicPr>
          <p:cNvPr descr="Database" id="277" name="Google Shape;277;p35"/>
          <p:cNvPicPr preferRelativeResize="0"/>
          <p:nvPr/>
        </p:nvPicPr>
        <p:blipFill rotWithShape="1">
          <a:blip r:embed="rId4">
            <a:alphaModFix/>
          </a:blip>
          <a:srcRect b="0" l="0" r="0" t="0"/>
          <a:stretch/>
        </p:blipFill>
        <p:spPr>
          <a:xfrm>
            <a:off x="3703403" y="1547912"/>
            <a:ext cx="685800" cy="685800"/>
          </a:xfrm>
          <a:prstGeom prst="rect">
            <a:avLst/>
          </a:prstGeom>
          <a:noFill/>
          <a:ln>
            <a:noFill/>
          </a:ln>
        </p:spPr>
      </p:pic>
      <p:pic>
        <p:nvPicPr>
          <p:cNvPr descr="Statistics" id="278" name="Google Shape;278;p35"/>
          <p:cNvPicPr preferRelativeResize="0"/>
          <p:nvPr/>
        </p:nvPicPr>
        <p:blipFill rotWithShape="1">
          <a:blip r:embed="rId5">
            <a:alphaModFix/>
          </a:blip>
          <a:srcRect b="0" l="0" r="0" t="0"/>
          <a:stretch/>
        </p:blipFill>
        <p:spPr>
          <a:xfrm>
            <a:off x="7688703" y="1563832"/>
            <a:ext cx="685800" cy="685800"/>
          </a:xfrm>
          <a:prstGeom prst="rect">
            <a:avLst/>
          </a:prstGeom>
          <a:noFill/>
          <a:ln>
            <a:noFill/>
          </a:ln>
        </p:spPr>
      </p:pic>
      <p:sp>
        <p:nvSpPr>
          <p:cNvPr id="279" name="Google Shape;279;p35"/>
          <p:cNvSpPr txBox="1"/>
          <p:nvPr/>
        </p:nvSpPr>
        <p:spPr>
          <a:xfrm>
            <a:off x="7043102" y="3679957"/>
            <a:ext cx="2545800" cy="1142400"/>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5"/>
                </a:solidFill>
                <a:latin typeface="Helvetica Neue"/>
                <a:ea typeface="Helvetica Neue"/>
                <a:cs typeface="Helvetica Neue"/>
                <a:sym typeface="Helvetica Neue"/>
              </a:rPr>
              <a:t>Validation and Deployment</a:t>
            </a:r>
            <a:endParaRPr b="1" sz="1400">
              <a:solidFill>
                <a:schemeClr val="accent5"/>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Test the model and finetune it</a:t>
            </a:r>
            <a:endParaRPr sz="1400">
              <a:solidFill>
                <a:srgbClr val="7F7F7F"/>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Deploy the model </a:t>
            </a:r>
            <a:r>
              <a:rPr lang="en-US">
                <a:solidFill>
                  <a:srgbClr val="7F7F7F"/>
                </a:solidFill>
                <a:latin typeface="Helvetica Neue"/>
                <a:ea typeface="Helvetica Neue"/>
                <a:cs typeface="Helvetica Neue"/>
                <a:sym typeface="Helvetica Neue"/>
              </a:rPr>
              <a:t>using Flask</a:t>
            </a:r>
            <a:endParaRPr/>
          </a:p>
        </p:txBody>
      </p:sp>
      <p:sp>
        <p:nvSpPr>
          <p:cNvPr id="280" name="Google Shape;280;p35"/>
          <p:cNvSpPr txBox="1"/>
          <p:nvPr/>
        </p:nvSpPr>
        <p:spPr>
          <a:xfrm>
            <a:off x="4948730" y="1605777"/>
            <a:ext cx="2323800" cy="1604100"/>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4"/>
                </a:solidFill>
                <a:latin typeface="Helvetica Neue"/>
                <a:ea typeface="Helvetica Neue"/>
                <a:cs typeface="Helvetica Neue"/>
                <a:sym typeface="Helvetica Neue"/>
              </a:rPr>
              <a:t>Model building</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Build </a:t>
            </a:r>
            <a:r>
              <a:rPr lang="en-US">
                <a:solidFill>
                  <a:srgbClr val="7F7F7F"/>
                </a:solidFill>
                <a:latin typeface="Helvetica Neue"/>
                <a:ea typeface="Helvetica Neue"/>
                <a:cs typeface="Helvetica Neue"/>
                <a:sym typeface="Helvetica Neue"/>
              </a:rPr>
              <a:t>traditional classifier models, pre-trained BERT and XLNet models and Few-shot prompting</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rgbClr val="7F7F7F"/>
              </a:solidFill>
              <a:latin typeface="Helvetica Neue"/>
              <a:ea typeface="Helvetica Neue"/>
              <a:cs typeface="Helvetica Neue"/>
              <a:sym typeface="Helvetica Neue"/>
            </a:endParaRPr>
          </a:p>
        </p:txBody>
      </p:sp>
      <p:sp>
        <p:nvSpPr>
          <p:cNvPr id="281" name="Google Shape;281;p35"/>
          <p:cNvSpPr txBox="1"/>
          <p:nvPr/>
        </p:nvSpPr>
        <p:spPr>
          <a:xfrm>
            <a:off x="6874733" y="919906"/>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07-31-2023</a:t>
            </a:r>
            <a:endParaRPr b="1" sz="1600">
              <a:solidFill>
                <a:srgbClr val="5978AB"/>
              </a:solidFill>
              <a:latin typeface="Helvetica Neue"/>
              <a:ea typeface="Helvetica Neue"/>
              <a:cs typeface="Helvetica Neue"/>
              <a:sym typeface="Helvetica Neue"/>
            </a:endParaRPr>
          </a:p>
        </p:txBody>
      </p:sp>
      <p:sp>
        <p:nvSpPr>
          <p:cNvPr id="282" name="Google Shape;282;p35"/>
          <p:cNvSpPr txBox="1"/>
          <p:nvPr/>
        </p:nvSpPr>
        <p:spPr>
          <a:xfrm>
            <a:off x="8862917" y="5175388"/>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08-07-2023</a:t>
            </a:r>
            <a:endParaRPr b="1" sz="1600">
              <a:solidFill>
                <a:srgbClr val="5978AB"/>
              </a:solidFill>
              <a:latin typeface="Helvetica Neue"/>
              <a:ea typeface="Helvetica Neue"/>
              <a:cs typeface="Helvetica Neue"/>
              <a:sym typeface="Helvetica Neue"/>
            </a:endParaRPr>
          </a:p>
        </p:txBody>
      </p:sp>
      <p:pic>
        <p:nvPicPr>
          <p:cNvPr descr="Connections" id="283" name="Google Shape;283;p35"/>
          <p:cNvPicPr preferRelativeResize="0"/>
          <p:nvPr/>
        </p:nvPicPr>
        <p:blipFill rotWithShape="1">
          <a:blip r:embed="rId6">
            <a:alphaModFix/>
          </a:blip>
          <a:srcRect b="0" l="0" r="0" t="0"/>
          <a:stretch/>
        </p:blipFill>
        <p:spPr>
          <a:xfrm>
            <a:off x="1555806" y="4269772"/>
            <a:ext cx="771781" cy="771781"/>
          </a:xfrm>
          <a:prstGeom prst="rect">
            <a:avLst/>
          </a:prstGeom>
          <a:noFill/>
          <a:ln>
            <a:noFill/>
          </a:ln>
        </p:spPr>
      </p:pic>
      <p:sp>
        <p:nvSpPr>
          <p:cNvPr id="284" name="Google Shape;284;p35"/>
          <p:cNvSpPr txBox="1"/>
          <p:nvPr/>
        </p:nvSpPr>
        <p:spPr>
          <a:xfrm>
            <a:off x="8953878" y="1756734"/>
            <a:ext cx="2323889" cy="1388361"/>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6"/>
                </a:solidFill>
                <a:latin typeface="Helvetica Neue"/>
                <a:ea typeface="Helvetica Neue"/>
                <a:cs typeface="Helvetica Neue"/>
                <a:sym typeface="Helvetica Neue"/>
              </a:rPr>
              <a:t>Deliver &amp; Present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Write a research paper</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Present final solution to class </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rgbClr val="7F7F7F"/>
              </a:solidFill>
              <a:latin typeface="Helvetica Neue"/>
              <a:ea typeface="Helvetica Neue"/>
              <a:cs typeface="Helvetica Neue"/>
              <a:sym typeface="Helvetica Neue"/>
            </a:endParaRPr>
          </a:p>
        </p:txBody>
      </p:sp>
      <p:pic>
        <p:nvPicPr>
          <p:cNvPr id="285" name="Google Shape;285;p35"/>
          <p:cNvPicPr preferRelativeResize="0"/>
          <p:nvPr/>
        </p:nvPicPr>
        <p:blipFill rotWithShape="1">
          <a:blip r:embed="rId7">
            <a:alphaModFix/>
          </a:blip>
          <a:srcRect b="0" l="0" r="0" t="0"/>
          <a:stretch/>
        </p:blipFill>
        <p:spPr>
          <a:xfrm>
            <a:off x="9740561" y="4360103"/>
            <a:ext cx="578049" cy="578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nvSpPr>
        <p:spPr>
          <a:xfrm>
            <a:off x="4220592" y="4864222"/>
            <a:ext cx="481613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Calibri"/>
                <a:ea typeface="Calibri"/>
                <a:cs typeface="Calibri"/>
                <a:sym typeface="Calibri"/>
              </a:rPr>
              <a:t>Thank you!</a:t>
            </a:r>
            <a:endParaRPr sz="60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141" name="Google Shape;141;p25"/>
          <p:cNvSpPr txBox="1"/>
          <p:nvPr/>
        </p:nvSpPr>
        <p:spPr>
          <a:xfrm>
            <a:off x="463119" y="655468"/>
            <a:ext cx="117318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rgbClr val="171616"/>
                </a:solidFill>
                <a:latin typeface="Century Gothic"/>
                <a:ea typeface="Century Gothic"/>
                <a:cs typeface="Century Gothic"/>
                <a:sym typeface="Century Gothic"/>
              </a:rPr>
              <a:t>Motivation:</a:t>
            </a:r>
            <a:endParaRPr/>
          </a:p>
          <a:p>
            <a:pPr indent="-285750" lvl="1" marL="742950" marR="0" rtl="0" algn="l">
              <a:spcBef>
                <a:spcPts val="0"/>
              </a:spcBef>
              <a:spcAft>
                <a:spcPts val="0"/>
              </a:spcAft>
              <a:buClr>
                <a:srgbClr val="171616"/>
              </a:buClr>
              <a:buSzPts val="1400"/>
              <a:buFont typeface="Arial"/>
              <a:buChar char="•"/>
            </a:pPr>
            <a:r>
              <a:rPr lang="en-US">
                <a:solidFill>
                  <a:srgbClr val="171616"/>
                </a:solidFill>
                <a:latin typeface="Century Gothic"/>
                <a:ea typeface="Century Gothic"/>
                <a:cs typeface="Century Gothic"/>
                <a:sym typeface="Century Gothic"/>
              </a:rPr>
              <a:t>The exponential growth of clinical data from diverse sources such as electronic health records, medical literature, and patient-generated information necessitates advanced solutions for efficient medical record classification.</a:t>
            </a:r>
            <a:endParaRPr b="0" i="0" sz="1400" u="none" cap="none" strike="noStrike">
              <a:solidFill>
                <a:srgbClr val="171616"/>
              </a:solidFill>
              <a:latin typeface="Century Gothic"/>
              <a:ea typeface="Century Gothic"/>
              <a:cs typeface="Century Gothic"/>
              <a:sym typeface="Century Gothic"/>
            </a:endParaRPr>
          </a:p>
          <a:p>
            <a:pPr indent="-196850" lvl="1" marL="742950" marR="0" rtl="0" algn="l">
              <a:spcBef>
                <a:spcPts val="0"/>
              </a:spcBef>
              <a:spcAft>
                <a:spcPts val="0"/>
              </a:spcAft>
              <a:buClr>
                <a:schemeClr val="dk1"/>
              </a:buClr>
              <a:buSzPts val="1400"/>
              <a:buFont typeface="Arial"/>
              <a:buNone/>
            </a:pPr>
            <a:r>
              <a:t/>
            </a:r>
            <a:endParaRPr b="1" i="0" sz="1400" u="none" cap="none" strike="noStrike">
              <a:solidFill>
                <a:srgbClr val="171616"/>
              </a:solidFill>
              <a:latin typeface="Century Gothic"/>
              <a:ea typeface="Century Gothic"/>
              <a:cs typeface="Century Gothic"/>
              <a:sym typeface="Century Gothic"/>
            </a:endParaRPr>
          </a:p>
          <a:p>
            <a:pPr indent="0" lvl="0" marL="0" marR="0" rtl="0" algn="l">
              <a:spcBef>
                <a:spcPts val="0"/>
              </a:spcBef>
              <a:spcAft>
                <a:spcPts val="0"/>
              </a:spcAft>
              <a:buNone/>
            </a:pPr>
            <a:r>
              <a:rPr b="1" lang="en-US" sz="1400">
                <a:solidFill>
                  <a:srgbClr val="171616"/>
                </a:solidFill>
                <a:latin typeface="Century Gothic"/>
                <a:ea typeface="Century Gothic"/>
                <a:cs typeface="Century Gothic"/>
                <a:sym typeface="Century Gothic"/>
              </a:rPr>
              <a:t>Project Objectives:</a:t>
            </a:r>
            <a:endParaRPr sz="1400">
              <a:solidFill>
                <a:srgbClr val="171616"/>
              </a:solidFill>
              <a:latin typeface="Calibri"/>
              <a:ea typeface="Calibri"/>
              <a:cs typeface="Calibri"/>
              <a:sym typeface="Calibri"/>
            </a:endParaRPr>
          </a:p>
          <a:p>
            <a:pPr indent="-285750" lvl="1" marL="742950" marR="0" rtl="0" algn="l">
              <a:spcBef>
                <a:spcPts val="0"/>
              </a:spcBef>
              <a:spcAft>
                <a:spcPts val="0"/>
              </a:spcAft>
              <a:buClr>
                <a:srgbClr val="171616"/>
              </a:buClr>
              <a:buSzPts val="1400"/>
              <a:buFont typeface="Arial"/>
              <a:buChar char="•"/>
            </a:pPr>
            <a:r>
              <a:rPr b="0" i="0" lang="en-US" sz="1400" u="none" cap="none" strike="noStrike">
                <a:solidFill>
                  <a:srgbClr val="171616"/>
                </a:solidFill>
                <a:latin typeface="Century Gothic"/>
                <a:ea typeface="Century Gothic"/>
                <a:cs typeface="Century Gothic"/>
                <a:sym typeface="Century Gothic"/>
              </a:rPr>
              <a:t>To classify the medical specialties(clinical domains) based on  patient's medical transcriptions – to automatically predict the initial diagnostics needed for the patient and to </a:t>
            </a:r>
            <a:r>
              <a:rPr lang="en-US">
                <a:solidFill>
                  <a:srgbClr val="171616"/>
                </a:solidFill>
                <a:latin typeface="Century Gothic"/>
                <a:ea typeface="Century Gothic"/>
                <a:cs typeface="Century Gothic"/>
                <a:sym typeface="Century Gothic"/>
              </a:rPr>
              <a:t>refer </a:t>
            </a:r>
            <a:r>
              <a:rPr b="0" i="0" lang="en-US" sz="1400" u="none" cap="none" strike="noStrike">
                <a:solidFill>
                  <a:srgbClr val="171616"/>
                </a:solidFill>
                <a:latin typeface="Century Gothic"/>
                <a:ea typeface="Century Gothic"/>
                <a:cs typeface="Century Gothic"/>
                <a:sym typeface="Century Gothic"/>
              </a:rPr>
              <a:t>the patient </a:t>
            </a:r>
            <a:r>
              <a:rPr lang="en-US">
                <a:solidFill>
                  <a:srgbClr val="171616"/>
                </a:solidFill>
                <a:latin typeface="Century Gothic"/>
                <a:ea typeface="Century Gothic"/>
                <a:cs typeface="Century Gothic"/>
                <a:sym typeface="Century Gothic"/>
              </a:rPr>
              <a:t>to the relevant department</a:t>
            </a:r>
            <a:endParaRPr/>
          </a:p>
          <a:p>
            <a:pPr indent="-285750" lvl="1" marL="742950" marR="0" rtl="0" algn="l">
              <a:spcBef>
                <a:spcPts val="0"/>
              </a:spcBef>
              <a:spcAft>
                <a:spcPts val="0"/>
              </a:spcAft>
              <a:buClr>
                <a:srgbClr val="171616"/>
              </a:buClr>
              <a:buSzPts val="1400"/>
              <a:buFont typeface="Arial"/>
              <a:buChar char="•"/>
            </a:pPr>
            <a:r>
              <a:rPr lang="en-US">
                <a:solidFill>
                  <a:srgbClr val="171616"/>
                </a:solidFill>
                <a:latin typeface="Century Gothic"/>
                <a:ea typeface="Century Gothic"/>
                <a:cs typeface="Century Gothic"/>
                <a:sym typeface="Century Gothic"/>
              </a:rPr>
              <a:t>Built an api using flask for user interaction</a:t>
            </a:r>
            <a:r>
              <a:rPr b="0" i="0" lang="en-US" sz="1400" u="none" cap="none" strike="noStrike">
                <a:solidFill>
                  <a:srgbClr val="171616"/>
                </a:solidFill>
                <a:latin typeface="Century Gothic"/>
                <a:ea typeface="Century Gothic"/>
                <a:cs typeface="Century Gothic"/>
                <a:sym typeface="Century Gothic"/>
              </a:rPr>
              <a:t>.</a:t>
            </a:r>
            <a:endParaRPr b="0" i="0" sz="1400" u="none" cap="none" strike="noStrike">
              <a:solidFill>
                <a:srgbClr val="171616"/>
              </a:solidFill>
              <a:latin typeface="Century Gothic"/>
              <a:ea typeface="Century Gothic"/>
              <a:cs typeface="Century Gothic"/>
              <a:sym typeface="Century Gothic"/>
            </a:endParaRPr>
          </a:p>
          <a:p>
            <a:pPr indent="0" lvl="0" marL="914400" marR="0" rtl="0" algn="l">
              <a:spcBef>
                <a:spcPts val="0"/>
              </a:spcBef>
              <a:spcAft>
                <a:spcPts val="0"/>
              </a:spcAft>
              <a:buNone/>
            </a:pPr>
            <a:r>
              <a:t/>
            </a:r>
            <a:endParaRPr>
              <a:solidFill>
                <a:srgbClr val="171616"/>
              </a:solidFill>
              <a:latin typeface="Century Gothic"/>
              <a:ea typeface="Century Gothic"/>
              <a:cs typeface="Century Gothic"/>
              <a:sym typeface="Century Gothic"/>
            </a:endParaRPr>
          </a:p>
          <a:p>
            <a:pPr indent="0" lvl="0" marL="0" rtl="0" algn="l">
              <a:spcBef>
                <a:spcPts val="0"/>
              </a:spcBef>
              <a:spcAft>
                <a:spcPts val="0"/>
              </a:spcAft>
              <a:buNone/>
            </a:pPr>
            <a:r>
              <a:rPr b="1" lang="en-US">
                <a:solidFill>
                  <a:srgbClr val="171616"/>
                </a:solidFill>
                <a:latin typeface="Century Gothic"/>
                <a:ea typeface="Century Gothic"/>
                <a:cs typeface="Century Gothic"/>
                <a:sym typeface="Century Gothic"/>
              </a:rPr>
              <a:t>Project flow:</a:t>
            </a:r>
            <a:endParaRPr>
              <a:solidFill>
                <a:srgbClr val="171616"/>
              </a:solidFill>
              <a:latin typeface="Century Gothic"/>
              <a:ea typeface="Century Gothic"/>
              <a:cs typeface="Century Gothic"/>
              <a:sym typeface="Century Gothic"/>
            </a:endParaRPr>
          </a:p>
        </p:txBody>
      </p:sp>
      <p:pic>
        <p:nvPicPr>
          <p:cNvPr id="142" name="Google Shape;142;p25"/>
          <p:cNvPicPr preferRelativeResize="0"/>
          <p:nvPr/>
        </p:nvPicPr>
        <p:blipFill>
          <a:blip r:embed="rId3">
            <a:alphaModFix/>
          </a:blip>
          <a:stretch>
            <a:fillRect/>
          </a:stretch>
        </p:blipFill>
        <p:spPr>
          <a:xfrm>
            <a:off x="1732125" y="2634650"/>
            <a:ext cx="9543249" cy="346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6"/>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Dataset summary</a:t>
            </a:r>
            <a:endParaRPr/>
          </a:p>
        </p:txBody>
      </p:sp>
      <p:graphicFrame>
        <p:nvGraphicFramePr>
          <p:cNvPr id="149" name="Google Shape;149;p26"/>
          <p:cNvGraphicFramePr/>
          <p:nvPr/>
        </p:nvGraphicFramePr>
        <p:xfrm>
          <a:off x="381462" y="1412541"/>
          <a:ext cx="3000000" cy="3000000"/>
        </p:xfrm>
        <a:graphic>
          <a:graphicData uri="http://schemas.openxmlformats.org/drawingml/2006/table">
            <a:tbl>
              <a:tblPr bandRow="1" firstRow="1">
                <a:noFill/>
                <a:tableStyleId>{F5636A17-AE82-42E2-9042-AF79CB37597A}</a:tableStyleId>
              </a:tblPr>
              <a:tblGrid>
                <a:gridCol w="2121575"/>
                <a:gridCol w="2668250"/>
              </a:tblGrid>
              <a:tr h="408450">
                <a:tc>
                  <a:txBody>
                    <a:bodyPr/>
                    <a:lstStyle/>
                    <a:p>
                      <a:pPr indent="0" lvl="0" marL="0" marR="0" rtl="0" algn="l">
                        <a:spcBef>
                          <a:spcPts val="0"/>
                        </a:spcBef>
                        <a:spcAft>
                          <a:spcPts val="0"/>
                        </a:spcAft>
                        <a:buNone/>
                      </a:pPr>
                      <a:r>
                        <a:rPr b="1" lang="en-US" sz="1600" u="none" cap="none" strike="noStrike">
                          <a:solidFill>
                            <a:schemeClr val="accent3"/>
                          </a:solidFill>
                          <a:latin typeface="Calibri"/>
                          <a:ea typeface="Calibri"/>
                          <a:cs typeface="Calibri"/>
                          <a:sym typeface="Calibri"/>
                        </a:rPr>
                        <a:t>Source of Information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t>https://mtsamples.com/</a:t>
                      </a:r>
                      <a:endParaRPr sz="1800"/>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16875">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Number of samples</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5013</a:t>
                      </a:r>
                      <a:endParaRPr b="0" i="0" sz="1800" u="none" strike="noStrike">
                        <a:solidFill>
                          <a:schemeClr val="dk1"/>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28675">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Types(medical specialty)</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40</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32350">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Data type</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Text data</a:t>
                      </a:r>
                      <a:endParaRPr b="0" i="0" sz="1800" u="none" strike="noStrike">
                        <a:solidFill>
                          <a:schemeClr val="dk1"/>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bl>
          </a:graphicData>
        </a:graphic>
      </p:graphicFrame>
      <p:sp>
        <p:nvSpPr>
          <p:cNvPr id="150" name="Google Shape;150;p26"/>
          <p:cNvSpPr/>
          <p:nvPr/>
        </p:nvSpPr>
        <p:spPr>
          <a:xfrm>
            <a:off x="381440" y="924212"/>
            <a:ext cx="4999082" cy="510737"/>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6"/>
          <p:cNvSpPr/>
          <p:nvPr/>
        </p:nvSpPr>
        <p:spPr>
          <a:xfrm>
            <a:off x="171101" y="855997"/>
            <a:ext cx="667954" cy="642971"/>
          </a:xfrm>
          <a:prstGeom prst="ellipse">
            <a:avLst/>
          </a:prstGeom>
          <a:solidFill>
            <a:schemeClr val="accent3"/>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6"/>
          <p:cNvSpPr/>
          <p:nvPr/>
        </p:nvSpPr>
        <p:spPr>
          <a:xfrm>
            <a:off x="381450" y="1263625"/>
            <a:ext cx="4999200" cy="1985700"/>
          </a:xfrm>
          <a:prstGeom prst="rect">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6"/>
          <p:cNvSpPr txBox="1"/>
          <p:nvPr/>
        </p:nvSpPr>
        <p:spPr>
          <a:xfrm>
            <a:off x="855459" y="876908"/>
            <a:ext cx="2943557" cy="5433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Dataset Summary</a:t>
            </a:r>
            <a:endParaRPr/>
          </a:p>
        </p:txBody>
      </p:sp>
      <p:pic>
        <p:nvPicPr>
          <p:cNvPr descr="User" id="154" name="Google Shape;154;p26"/>
          <p:cNvPicPr preferRelativeResize="0"/>
          <p:nvPr/>
        </p:nvPicPr>
        <p:blipFill rotWithShape="1">
          <a:blip r:embed="rId3">
            <a:alphaModFix/>
          </a:blip>
          <a:srcRect b="0" l="0" r="0" t="0"/>
          <a:stretch/>
        </p:blipFill>
        <p:spPr>
          <a:xfrm>
            <a:off x="223109" y="865091"/>
            <a:ext cx="547464" cy="547464"/>
          </a:xfrm>
          <a:prstGeom prst="rect">
            <a:avLst/>
          </a:prstGeom>
          <a:noFill/>
          <a:ln>
            <a:noFill/>
          </a:ln>
        </p:spPr>
      </p:pic>
      <p:pic>
        <p:nvPicPr>
          <p:cNvPr descr="Text&#10;&#10;Description automatically generated" id="155" name="Google Shape;155;p26"/>
          <p:cNvPicPr preferRelativeResize="0"/>
          <p:nvPr/>
        </p:nvPicPr>
        <p:blipFill rotWithShape="1">
          <a:blip r:embed="rId4">
            <a:alphaModFix/>
          </a:blip>
          <a:srcRect b="0" l="0" r="0" t="0"/>
          <a:stretch/>
        </p:blipFill>
        <p:spPr>
          <a:xfrm>
            <a:off x="5797119" y="929591"/>
            <a:ext cx="5243743" cy="2231943"/>
          </a:xfrm>
          <a:prstGeom prst="rect">
            <a:avLst/>
          </a:prstGeom>
          <a:noFill/>
          <a:ln cap="flat" cmpd="sng" w="9525">
            <a:solidFill>
              <a:srgbClr val="171616"/>
            </a:solidFill>
            <a:prstDash val="solid"/>
            <a:round/>
            <a:headEnd len="sm" w="sm" type="none"/>
            <a:tailEnd len="sm" w="sm" type="none"/>
          </a:ln>
        </p:spPr>
      </p:pic>
      <p:sp>
        <p:nvSpPr>
          <p:cNvPr id="156" name="Google Shape;156;p26"/>
          <p:cNvSpPr txBox="1"/>
          <p:nvPr/>
        </p:nvSpPr>
        <p:spPr>
          <a:xfrm>
            <a:off x="223100" y="3433225"/>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Dataset preparation</a:t>
            </a:r>
            <a:endParaRPr/>
          </a:p>
        </p:txBody>
      </p:sp>
      <p:sp>
        <p:nvSpPr>
          <p:cNvPr id="157" name="Google Shape;157;p26"/>
          <p:cNvSpPr txBox="1"/>
          <p:nvPr/>
        </p:nvSpPr>
        <p:spPr>
          <a:xfrm>
            <a:off x="171099" y="4207800"/>
            <a:ext cx="60726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Calibri"/>
                <a:ea typeface="Calibri"/>
                <a:cs typeface="Calibri"/>
                <a:sym typeface="Calibri"/>
              </a:rPr>
              <a:t>Web scraping</a:t>
            </a:r>
            <a:endParaRPr sz="1600" u="sng"/>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73050" lvl="0" marL="28575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Scraped data of digital medical transcriptions and their respective medical specialties/clinical domains from MT </a:t>
            </a:r>
            <a:r>
              <a:rPr lang="en-US" sz="1600">
                <a:solidFill>
                  <a:schemeClr val="dk1"/>
                </a:solidFill>
                <a:latin typeface="Calibri"/>
                <a:ea typeface="Calibri"/>
                <a:cs typeface="Calibri"/>
                <a:sym typeface="Calibri"/>
              </a:rPr>
              <a:t>samples website.</a:t>
            </a:r>
            <a:endParaRPr sz="1600">
              <a:solidFill>
                <a:schemeClr val="dk1"/>
              </a:solidFill>
              <a:latin typeface="Calibri"/>
              <a:ea typeface="Calibri"/>
              <a:cs typeface="Calibri"/>
              <a:sym typeface="Calibri"/>
            </a:endParaRPr>
          </a:p>
          <a:p>
            <a:pPr indent="-273050" lvl="0" marL="28575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Used BeautifulSoup library and html tags for web scraping</a:t>
            </a:r>
            <a:endParaRPr sz="1600">
              <a:solidFill>
                <a:schemeClr val="dk1"/>
              </a:solidFill>
              <a:latin typeface="Calibri"/>
              <a:ea typeface="Calibri"/>
              <a:cs typeface="Calibri"/>
              <a:sym typeface="Calibri"/>
            </a:endParaRPr>
          </a:p>
          <a:p>
            <a:pPr indent="-273050" lvl="0" marL="28575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Saved the data into a csv file - Unbalanced_data.csv. Refer to SCRIPT1</a:t>
            </a:r>
            <a:endParaRPr sz="1600"/>
          </a:p>
        </p:txBody>
      </p:sp>
      <p:cxnSp>
        <p:nvCxnSpPr>
          <p:cNvPr id="158" name="Google Shape;158;p26"/>
          <p:cNvCxnSpPr/>
          <p:nvPr/>
        </p:nvCxnSpPr>
        <p:spPr>
          <a:xfrm flipH="1" rot="10800000">
            <a:off x="29250" y="4058025"/>
            <a:ext cx="12123900" cy="50100"/>
          </a:xfrm>
          <a:prstGeom prst="straightConnector1">
            <a:avLst/>
          </a:prstGeom>
          <a:noFill/>
          <a:ln cap="flat" cmpd="sng" w="19050">
            <a:solidFill>
              <a:schemeClr val="accent5"/>
            </a:solidFill>
            <a:prstDash val="solid"/>
            <a:round/>
            <a:headEnd len="med" w="med" type="none"/>
            <a:tailEnd len="med" w="med" type="none"/>
          </a:ln>
        </p:spPr>
      </p:cxnSp>
      <p:sp>
        <p:nvSpPr>
          <p:cNvPr id="159" name="Google Shape;159;p26"/>
          <p:cNvSpPr txBox="1"/>
          <p:nvPr/>
        </p:nvSpPr>
        <p:spPr>
          <a:xfrm>
            <a:off x="6243675" y="4207800"/>
            <a:ext cx="5411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u="sng">
                <a:solidFill>
                  <a:schemeClr val="dk1"/>
                </a:solidFill>
                <a:latin typeface="Calibri"/>
                <a:ea typeface="Calibri"/>
                <a:cs typeface="Calibri"/>
                <a:sym typeface="Calibri"/>
              </a:rPr>
              <a:t>Creation of Balanced data</a:t>
            </a:r>
            <a:endParaRPr sz="1600" u="sng"/>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273050" lvl="0" marL="28575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Used NLP augmenter library to create balanced_data.csv file</a:t>
            </a:r>
            <a:endParaRPr sz="1600"/>
          </a:p>
          <a:p>
            <a:pPr indent="-273050" lvl="0" marL="28575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Generated 1500 samples per category. Refer to SCRIPT5</a:t>
            </a:r>
            <a:endParaRPr sz="1600"/>
          </a:p>
          <a:p>
            <a:pPr indent="-273050" lvl="0" marL="28575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Used SMOTE algorithm. Refer to SCRIPT2</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profiling</a:t>
            </a:r>
            <a:endParaRPr/>
          </a:p>
        </p:txBody>
      </p:sp>
      <p:pic>
        <p:nvPicPr>
          <p:cNvPr descr="A graph of a number of patients&#10;&#10;Description automatically generated" id="165" name="Google Shape;165;p27"/>
          <p:cNvPicPr preferRelativeResize="0"/>
          <p:nvPr/>
        </p:nvPicPr>
        <p:blipFill rotWithShape="1">
          <a:blip r:embed="rId3">
            <a:alphaModFix/>
          </a:blip>
          <a:srcRect b="0" l="0" r="0" t="0"/>
          <a:stretch/>
        </p:blipFill>
        <p:spPr>
          <a:xfrm>
            <a:off x="5830528" y="844896"/>
            <a:ext cx="6364747" cy="5160013"/>
          </a:xfrm>
          <a:prstGeom prst="rect">
            <a:avLst/>
          </a:prstGeom>
          <a:noFill/>
          <a:ln>
            <a:noFill/>
          </a:ln>
        </p:spPr>
      </p:pic>
      <p:pic>
        <p:nvPicPr>
          <p:cNvPr descr="A screenshot of a computer&#10;&#10;Description automatically generated" id="166" name="Google Shape;166;p27"/>
          <p:cNvPicPr preferRelativeResize="0"/>
          <p:nvPr/>
        </p:nvPicPr>
        <p:blipFill rotWithShape="1">
          <a:blip r:embed="rId4">
            <a:alphaModFix/>
          </a:blip>
          <a:srcRect b="0" l="0" r="0" t="0"/>
          <a:stretch/>
        </p:blipFill>
        <p:spPr>
          <a:xfrm>
            <a:off x="242529" y="752450"/>
            <a:ext cx="2743200" cy="3337488"/>
          </a:xfrm>
          <a:prstGeom prst="rect">
            <a:avLst/>
          </a:prstGeom>
          <a:noFill/>
          <a:ln>
            <a:noFill/>
          </a:ln>
        </p:spPr>
      </p:pic>
      <p:pic>
        <p:nvPicPr>
          <p:cNvPr descr="A screenshot of a computer&#10;&#10;Description automatically generated" id="167" name="Google Shape;167;p27"/>
          <p:cNvPicPr preferRelativeResize="0"/>
          <p:nvPr/>
        </p:nvPicPr>
        <p:blipFill rotWithShape="1">
          <a:blip r:embed="rId5">
            <a:alphaModFix/>
          </a:blip>
          <a:srcRect b="0" l="0" r="0" t="0"/>
          <a:stretch/>
        </p:blipFill>
        <p:spPr>
          <a:xfrm>
            <a:off x="242529" y="4087910"/>
            <a:ext cx="2743200" cy="1681018"/>
          </a:xfrm>
          <a:prstGeom prst="rect">
            <a:avLst/>
          </a:prstGeom>
          <a:noFill/>
          <a:ln>
            <a:noFill/>
          </a:ln>
        </p:spPr>
      </p:pic>
      <p:sp>
        <p:nvSpPr>
          <p:cNvPr id="168" name="Google Shape;168;p27"/>
          <p:cNvSpPr txBox="1"/>
          <p:nvPr/>
        </p:nvSpPr>
        <p:spPr>
          <a:xfrm>
            <a:off x="242529" y="5822335"/>
            <a:ext cx="109613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Refer to SCRIPT2_TRADITIONAL_CLASSIFIERS_UNBALANCED_BALANCED_SMOTE.ipynb​</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building</a:t>
            </a:r>
            <a:endParaRPr/>
          </a:p>
        </p:txBody>
      </p:sp>
      <p:sp>
        <p:nvSpPr>
          <p:cNvPr id="174" name="Google Shape;174;p28"/>
          <p:cNvSpPr txBox="1"/>
          <p:nvPr/>
        </p:nvSpPr>
        <p:spPr>
          <a:xfrm>
            <a:off x="111432" y="1004528"/>
            <a:ext cx="510294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Classical Models(</a:t>
            </a:r>
            <a:r>
              <a:rPr lang="en-US" sz="1800">
                <a:solidFill>
                  <a:schemeClr val="dk1"/>
                </a:solidFill>
                <a:latin typeface="Calibri"/>
                <a:ea typeface="Calibri"/>
                <a:cs typeface="Calibri"/>
                <a:sym typeface="Calibri"/>
              </a:rPr>
              <a:t>SCRIPT2, SCRIPT6)</a:t>
            </a: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Naïve Bayes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SVM</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Decision-tree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Random forest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KNN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XGBoost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Transformer models: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BERT (SCRIPT3, SCRIPT7, SCRIPT9)</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XLNet (SCRIPT4, SCRIPT8, SCRIPT10)</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Few-shot Prompt Engineering:</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gpt-3.5-turbo model using API (SCRIPT11)</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Results of the models with original </a:t>
            </a:r>
            <a:r>
              <a:rPr lang="en-US"/>
              <a:t>imbalanced data</a:t>
            </a:r>
            <a:endParaRPr/>
          </a:p>
        </p:txBody>
      </p:sp>
      <p:graphicFrame>
        <p:nvGraphicFramePr>
          <p:cNvPr id="180" name="Google Shape;180;p29"/>
          <p:cNvGraphicFramePr/>
          <p:nvPr/>
        </p:nvGraphicFramePr>
        <p:xfrm>
          <a:off x="212800" y="804150"/>
          <a:ext cx="3000000" cy="3000000"/>
        </p:xfrm>
        <a:graphic>
          <a:graphicData uri="http://schemas.openxmlformats.org/drawingml/2006/table">
            <a:tbl>
              <a:tblPr>
                <a:noFill/>
                <a:tableStyleId>{472880FF-F9C2-4313-A3C6-3D02642A3D4F}</a:tableStyleId>
              </a:tblPr>
              <a:tblGrid>
                <a:gridCol w="1714500"/>
                <a:gridCol w="1714500"/>
                <a:gridCol w="1714500"/>
                <a:gridCol w="1714500"/>
                <a:gridCol w="1714500"/>
                <a:gridCol w="1714500"/>
              </a:tblGrid>
              <a:tr h="381000">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Training Time (seconds)</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Precision</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Recall</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F1-Score</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Multinomial Naive Bayes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0.09</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0.32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0.32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SVM (linear kernel)</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87.88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Decision Tree</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4.44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Random Forest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141.72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KNN</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0.06</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0.20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XGBoost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1324.33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XLNet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710.88</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0.2156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0.1921</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0.2156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Roboto"/>
                          <a:ea typeface="Roboto"/>
                          <a:cs typeface="Roboto"/>
                          <a:sym typeface="Roboto"/>
                        </a:rPr>
                        <a:t>0.2006</a:t>
                      </a:r>
                      <a:endParaRPr b="1"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BERT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599.94</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0.2236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0.2063</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0.2236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Roboto"/>
                          <a:ea typeface="Roboto"/>
                          <a:cs typeface="Roboto"/>
                          <a:sym typeface="Roboto"/>
                        </a:rPr>
                        <a:t>0.2030</a:t>
                      </a:r>
                      <a:endParaRPr b="1"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Few-shot prompting</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Roboto"/>
                          <a:ea typeface="Roboto"/>
                          <a:cs typeface="Roboto"/>
                          <a:sym typeface="Roboto"/>
                        </a:rPr>
                        <a:t>0.372</a:t>
                      </a:r>
                      <a:endParaRPr b="1"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181" name="Google Shape;181;p29"/>
          <p:cNvSpPr txBox="1"/>
          <p:nvPr/>
        </p:nvSpPr>
        <p:spPr>
          <a:xfrm>
            <a:off x="212800" y="4667325"/>
            <a:ext cx="111378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O</a:t>
            </a:r>
            <a:r>
              <a:rPr lang="en-US" sz="1600">
                <a:latin typeface="Calibri"/>
                <a:ea typeface="Calibri"/>
                <a:cs typeface="Calibri"/>
                <a:sym typeface="Calibri"/>
              </a:rPr>
              <a:t>verall F1-score could not go beyond 0.20 due to imbalanced data and showed poor results.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In terms of computational cost, KNN and Naive Bayes demonstrated better results.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Few-shot prompting technique with an LLM using an API call could produce highest accuracy with 37.2%.</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Imbalanced nature of the data leads to poor performance in accurately predicting the minority class.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Data imbalance needs to be addressed to improve performance of the models</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018" y="982"/>
            <a:ext cx="12192000" cy="65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augmentation with NLP Augmenter</a:t>
            </a:r>
            <a:endParaRPr/>
          </a:p>
        </p:txBody>
      </p:sp>
      <p:sp>
        <p:nvSpPr>
          <p:cNvPr id="187" name="Google Shape;187;p30"/>
          <p:cNvSpPr txBox="1"/>
          <p:nvPr>
            <p:ph idx="1" type="body"/>
          </p:nvPr>
        </p:nvSpPr>
        <p:spPr>
          <a:xfrm>
            <a:off x="240675" y="893125"/>
            <a:ext cx="11827500" cy="801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NLP Augmenter stands for "Natural Language Processing Augmentation with Replacement of Synonyms".</a:t>
            </a:r>
            <a:endParaRPr sz="1600"/>
          </a:p>
          <a:p>
            <a:pPr indent="-330200" lvl="0" marL="457200" rtl="0" algn="l">
              <a:spcBef>
                <a:spcPts val="0"/>
              </a:spcBef>
              <a:spcAft>
                <a:spcPts val="0"/>
              </a:spcAft>
              <a:buSzPts val="1600"/>
              <a:buChar char="•"/>
            </a:pPr>
            <a:r>
              <a:rPr lang="en-US" sz="1600"/>
              <a:t>NLPAUG library utilizes WordNet, a lexical database for the English language, to replace words in the original text with their synonyms.</a:t>
            </a:r>
            <a:endParaRPr sz="1600"/>
          </a:p>
          <a:p>
            <a:pPr indent="-330200" lvl="0" marL="457200" rtl="0" algn="l">
              <a:spcBef>
                <a:spcPts val="0"/>
              </a:spcBef>
              <a:spcAft>
                <a:spcPts val="0"/>
              </a:spcAft>
              <a:buSzPts val="1600"/>
              <a:buChar char="•"/>
            </a:pPr>
            <a:r>
              <a:rPr lang="en-US" sz="1600"/>
              <a:t>By augmenting each class with 1500 samples, we effectively addressed the issue of data imbalance</a:t>
            </a:r>
            <a:endParaRPr/>
          </a:p>
        </p:txBody>
      </p:sp>
      <p:graphicFrame>
        <p:nvGraphicFramePr>
          <p:cNvPr id="188" name="Google Shape;188;p30"/>
          <p:cNvGraphicFramePr/>
          <p:nvPr/>
        </p:nvGraphicFramePr>
        <p:xfrm>
          <a:off x="827150" y="1694300"/>
          <a:ext cx="3000000" cy="3000000"/>
        </p:xfrm>
        <a:graphic>
          <a:graphicData uri="http://schemas.openxmlformats.org/drawingml/2006/table">
            <a:tbl>
              <a:tblPr>
                <a:noFill/>
                <a:tableStyleId>{472880FF-F9C2-4313-A3C6-3D02642A3D4F}</a:tableStyleId>
              </a:tblPr>
              <a:tblGrid>
                <a:gridCol w="1469575"/>
                <a:gridCol w="1469575"/>
                <a:gridCol w="1469575"/>
                <a:gridCol w="1469575"/>
                <a:gridCol w="1469575"/>
                <a:gridCol w="1469575"/>
              </a:tblGrid>
              <a:tr h="365750">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Training Time (s)</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Precision</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Recall</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F1-Score</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Naive Bayes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b="1" lang="en-US" sz="1200">
                          <a:solidFill>
                            <a:schemeClr val="dk1"/>
                          </a:solidFill>
                          <a:latin typeface="Calibri"/>
                          <a:ea typeface="Calibri"/>
                          <a:cs typeface="Calibri"/>
                          <a:sym typeface="Calibri"/>
                        </a:rPr>
                        <a:t>1.05</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SVM</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9721.08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b="1" lang="en-US" sz="1200">
                          <a:solidFill>
                            <a:schemeClr val="dk1"/>
                          </a:solidFill>
                          <a:latin typeface="Calibri"/>
                          <a:ea typeface="Calibri"/>
                          <a:cs typeface="Calibri"/>
                          <a:sym typeface="Calibri"/>
                        </a:rPr>
                        <a:t>0.77</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Decision Tree</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491.62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Random Forest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604.32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K-Nearest Neighbors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b="1" lang="en-US" sz="1200">
                          <a:solidFill>
                            <a:schemeClr val="dk1"/>
                          </a:solidFill>
                          <a:latin typeface="Calibri"/>
                          <a:ea typeface="Calibri"/>
                          <a:cs typeface="Calibri"/>
                          <a:sym typeface="Calibri"/>
                        </a:rPr>
                        <a:t>0.59</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XGBoost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3702.52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BERT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11880.00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0.7553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0.7387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0.7553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0.7448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XLNet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14154.93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0.7765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0.7541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0.7765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0.7608</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189" name="Google Shape;189;p30"/>
          <p:cNvSpPr txBox="1"/>
          <p:nvPr>
            <p:ph idx="1" type="body"/>
          </p:nvPr>
        </p:nvSpPr>
        <p:spPr>
          <a:xfrm>
            <a:off x="361475" y="5082575"/>
            <a:ext cx="11827500" cy="801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SVM outperformed all other models in terms of F1-score with 0.77 followed by XLNet model with 0.76 but the training time of these models are substantially higher when compared to the other models. </a:t>
            </a:r>
            <a:endParaRPr sz="1600"/>
          </a:p>
          <a:p>
            <a:pPr indent="-330200" lvl="0" marL="457200" rtl="0" algn="l">
              <a:spcBef>
                <a:spcPts val="0"/>
              </a:spcBef>
              <a:spcAft>
                <a:spcPts val="0"/>
              </a:spcAft>
              <a:buSzPts val="1600"/>
              <a:buChar char="•"/>
            </a:pPr>
            <a:r>
              <a:rPr lang="en-US" sz="1600"/>
              <a:t>KNN model took just 0.59 sec for training and shows moderately good F1-score with 0.74.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018" y="982"/>
            <a:ext cx="12192000" cy="65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augmentation with SMOTE</a:t>
            </a:r>
            <a:endParaRPr/>
          </a:p>
          <a:p>
            <a:pPr indent="0" lvl="0" marL="0" rtl="0" algn="l">
              <a:spcBef>
                <a:spcPts val="0"/>
              </a:spcBef>
              <a:spcAft>
                <a:spcPts val="0"/>
              </a:spcAft>
              <a:buNone/>
            </a:pPr>
            <a:r>
              <a:t/>
            </a:r>
            <a:endParaRPr/>
          </a:p>
        </p:txBody>
      </p:sp>
      <p:sp>
        <p:nvSpPr>
          <p:cNvPr id="195" name="Google Shape;195;p31"/>
          <p:cNvSpPr txBox="1"/>
          <p:nvPr>
            <p:ph idx="1" type="body"/>
          </p:nvPr>
        </p:nvSpPr>
        <p:spPr>
          <a:xfrm>
            <a:off x="240675" y="664522"/>
            <a:ext cx="11827500" cy="760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SMOTE (Synthetic Minority Over-sampling Technique) is a data augmentation technique designed for imbalanced datasets.</a:t>
            </a:r>
            <a:endParaRPr sz="1600"/>
          </a:p>
          <a:p>
            <a:pPr indent="-330200" lvl="0" marL="457200" rtl="0" algn="l">
              <a:spcBef>
                <a:spcPts val="0"/>
              </a:spcBef>
              <a:spcAft>
                <a:spcPts val="0"/>
              </a:spcAft>
              <a:buSzPts val="1600"/>
              <a:buChar char="•"/>
            </a:pPr>
            <a:r>
              <a:rPr lang="en-US" sz="1600"/>
              <a:t>SMOTE generates synthetic samples for the minority class by creating new instances that resemble existing minority class instances. It does this by interpolating between the chosen instance and its k nearest neighbors.</a:t>
            </a:r>
            <a:endParaRPr sz="1600"/>
          </a:p>
        </p:txBody>
      </p:sp>
      <p:sp>
        <p:nvSpPr>
          <p:cNvPr id="196" name="Google Shape;196;p31"/>
          <p:cNvSpPr txBox="1"/>
          <p:nvPr>
            <p:ph idx="12" type="sldNum"/>
          </p:nvPr>
        </p:nvSpPr>
        <p:spPr>
          <a:xfrm>
            <a:off x="9223343"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97" name="Google Shape;197;p31"/>
          <p:cNvGraphicFramePr/>
          <p:nvPr/>
        </p:nvGraphicFramePr>
        <p:xfrm>
          <a:off x="825613" y="1501288"/>
          <a:ext cx="3000000" cy="3000000"/>
        </p:xfrm>
        <a:graphic>
          <a:graphicData uri="http://schemas.openxmlformats.org/drawingml/2006/table">
            <a:tbl>
              <a:tblPr>
                <a:noFill/>
                <a:tableStyleId>{472880FF-F9C2-4313-A3C6-3D02642A3D4F}</a:tableStyleId>
              </a:tblPr>
              <a:tblGrid>
                <a:gridCol w="1687450"/>
                <a:gridCol w="1432750"/>
                <a:gridCol w="1432750"/>
                <a:gridCol w="1432750"/>
                <a:gridCol w="1432750"/>
                <a:gridCol w="1432750"/>
              </a:tblGrid>
              <a:tr h="575700">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Training Time (s)</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Precision</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Recall</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F1-Score</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Naive Bayes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2.07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SVM</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1036.42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Decision Tree</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131.84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Random Forest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306.14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455775">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K-Nearest Neighbors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XGBoost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9084.54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BERT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6172.77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XLNet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7896.69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0.9901</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198" name="Google Shape;198;p31"/>
          <p:cNvSpPr txBox="1"/>
          <p:nvPr>
            <p:ph idx="1" type="body"/>
          </p:nvPr>
        </p:nvSpPr>
        <p:spPr>
          <a:xfrm>
            <a:off x="361475" y="5082575"/>
            <a:ext cx="11827500" cy="9687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BERT and XLNet models outperformed all other models in terms of F1-score with 0.99</a:t>
            </a:r>
            <a:endParaRPr sz="1600"/>
          </a:p>
          <a:p>
            <a:pPr indent="-330200" lvl="0" marL="457200" rtl="0" algn="l">
              <a:spcBef>
                <a:spcPts val="0"/>
              </a:spcBef>
              <a:spcAft>
                <a:spcPts val="0"/>
              </a:spcAft>
              <a:buSzPts val="1600"/>
              <a:buChar char="•"/>
            </a:pPr>
            <a:r>
              <a:rPr lang="en-US" sz="1600"/>
              <a:t>BERT is computationally less expensive when compared to XLNet.</a:t>
            </a:r>
            <a:endParaRPr sz="1600"/>
          </a:p>
          <a:p>
            <a:pPr indent="-330200" lvl="0" marL="457200" rtl="0" algn="l">
              <a:spcBef>
                <a:spcPts val="0"/>
              </a:spcBef>
              <a:spcAft>
                <a:spcPts val="0"/>
              </a:spcAft>
              <a:buSzPts val="1600"/>
              <a:buChar char="•"/>
            </a:pPr>
            <a:r>
              <a:rPr lang="en-US" sz="1600"/>
              <a:t>KNN model takes just 0.29 sec for training and but its F1-score stands at 0.81.</a:t>
            </a:r>
            <a:endParaRPr sz="1600"/>
          </a:p>
          <a:p>
            <a:pPr indent="-330200" lvl="0" marL="457200" rtl="0" algn="l">
              <a:spcBef>
                <a:spcPts val="0"/>
              </a:spcBef>
              <a:spcAft>
                <a:spcPts val="0"/>
              </a:spcAft>
              <a:buSzPts val="1600"/>
              <a:buChar char="•"/>
            </a:pPr>
            <a:r>
              <a:rPr lang="en-US" sz="1600"/>
              <a:t>SMOTE data demonstrated better results than that of NLP augmenter data, especially with transformer models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018" y="982"/>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deployment</a:t>
            </a:r>
            <a:endParaRPr/>
          </a:p>
        </p:txBody>
      </p:sp>
      <p:sp>
        <p:nvSpPr>
          <p:cNvPr id="204" name="Google Shape;204;p32"/>
          <p:cNvSpPr txBox="1"/>
          <p:nvPr>
            <p:ph idx="1" type="body"/>
          </p:nvPr>
        </p:nvSpPr>
        <p:spPr>
          <a:xfrm>
            <a:off x="240675" y="893124"/>
            <a:ext cx="11827500" cy="163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1800"/>
              <a:t>BERT model was deployed as it outperformed other models (Refer to SCRIPT12)</a:t>
            </a:r>
            <a:endParaRPr sz="1800"/>
          </a:p>
          <a:p>
            <a:pPr indent="-342900" lvl="0" marL="457200" rtl="0" algn="l">
              <a:spcBef>
                <a:spcPts val="0"/>
              </a:spcBef>
              <a:spcAft>
                <a:spcPts val="0"/>
              </a:spcAft>
              <a:buSzPts val="1800"/>
              <a:buChar char="•"/>
            </a:pPr>
            <a:r>
              <a:rPr lang="en-US" sz="1800"/>
              <a:t>Users can send a POST request to the API with a JSON data structure. </a:t>
            </a:r>
            <a:endParaRPr sz="1800"/>
          </a:p>
          <a:p>
            <a:pPr indent="-342900" lvl="0" marL="457200" rtl="0" algn="l">
              <a:spcBef>
                <a:spcPts val="0"/>
              </a:spcBef>
              <a:spcAft>
                <a:spcPts val="0"/>
              </a:spcAft>
              <a:buSzPts val="1800"/>
              <a:buChar char="•"/>
            </a:pPr>
            <a:r>
              <a:rPr lang="en-US" sz="1800"/>
              <a:t>The API tokenizes and processes the provided text data using a pre-trained language model and then predicts the medical domain or specialty associated with each text entry.</a:t>
            </a:r>
            <a:endParaRPr sz="1800"/>
          </a:p>
          <a:p>
            <a:pPr indent="-342900" lvl="0" marL="457200" rtl="0" algn="l">
              <a:spcBef>
                <a:spcPts val="0"/>
              </a:spcBef>
              <a:spcAft>
                <a:spcPts val="0"/>
              </a:spcAft>
              <a:buSzPts val="1800"/>
              <a:buChar char="•"/>
            </a:pPr>
            <a:r>
              <a:rPr lang="en-US" sz="1800"/>
              <a:t>The API responds with a JSON structure containing predictions and original text. Each result includes the predicted medical domain and the corresponding input text.</a:t>
            </a:r>
            <a:endParaRPr sz="1800"/>
          </a:p>
        </p:txBody>
      </p:sp>
      <p:sp>
        <p:nvSpPr>
          <p:cNvPr id="205" name="Google Shape;205;p32"/>
          <p:cNvSpPr txBox="1"/>
          <p:nvPr>
            <p:ph idx="12" type="sldNum"/>
          </p:nvPr>
        </p:nvSpPr>
        <p:spPr>
          <a:xfrm>
            <a:off x="9223343" y="6356350"/>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6" name="Google Shape;206;p32"/>
          <p:cNvPicPr preferRelativeResize="0"/>
          <p:nvPr/>
        </p:nvPicPr>
        <p:blipFill>
          <a:blip r:embed="rId3">
            <a:alphaModFix/>
          </a:blip>
          <a:stretch>
            <a:fillRect/>
          </a:stretch>
        </p:blipFill>
        <p:spPr>
          <a:xfrm>
            <a:off x="4382975" y="2882642"/>
            <a:ext cx="2819400" cy="304800"/>
          </a:xfrm>
          <a:prstGeom prst="rect">
            <a:avLst/>
          </a:prstGeom>
          <a:noFill/>
          <a:ln>
            <a:noFill/>
          </a:ln>
        </p:spPr>
      </p:pic>
      <p:pic>
        <p:nvPicPr>
          <p:cNvPr id="207" name="Google Shape;207;p32"/>
          <p:cNvPicPr preferRelativeResize="0"/>
          <p:nvPr/>
        </p:nvPicPr>
        <p:blipFill>
          <a:blip r:embed="rId4">
            <a:alphaModFix/>
          </a:blip>
          <a:stretch>
            <a:fillRect/>
          </a:stretch>
        </p:blipFill>
        <p:spPr>
          <a:xfrm>
            <a:off x="6284650" y="3187741"/>
            <a:ext cx="917725" cy="482525"/>
          </a:xfrm>
          <a:prstGeom prst="rect">
            <a:avLst/>
          </a:prstGeom>
          <a:noFill/>
          <a:ln>
            <a:noFill/>
          </a:ln>
        </p:spPr>
      </p:pic>
      <p:pic>
        <p:nvPicPr>
          <p:cNvPr id="208" name="Google Shape;208;p32"/>
          <p:cNvPicPr preferRelativeResize="0"/>
          <p:nvPr/>
        </p:nvPicPr>
        <p:blipFill>
          <a:blip r:embed="rId5">
            <a:alphaModFix/>
          </a:blip>
          <a:stretch>
            <a:fillRect/>
          </a:stretch>
        </p:blipFill>
        <p:spPr>
          <a:xfrm>
            <a:off x="6382825" y="3841100"/>
            <a:ext cx="5191799" cy="1874950"/>
          </a:xfrm>
          <a:prstGeom prst="rect">
            <a:avLst/>
          </a:prstGeom>
          <a:noFill/>
          <a:ln>
            <a:noFill/>
          </a:ln>
        </p:spPr>
      </p:pic>
      <p:pic>
        <p:nvPicPr>
          <p:cNvPr id="209" name="Google Shape;209;p32"/>
          <p:cNvPicPr preferRelativeResize="0"/>
          <p:nvPr/>
        </p:nvPicPr>
        <p:blipFill>
          <a:blip r:embed="rId6">
            <a:alphaModFix/>
          </a:blip>
          <a:stretch>
            <a:fillRect/>
          </a:stretch>
        </p:blipFill>
        <p:spPr>
          <a:xfrm>
            <a:off x="356850" y="3985337"/>
            <a:ext cx="5784226" cy="158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