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75" r:id="rId6"/>
    <p:sldId id="276" r:id="rId7"/>
    <p:sldId id="278" r:id="rId8"/>
    <p:sldId id="277" r:id="rId9"/>
    <p:sldId id="266" r:id="rId10"/>
    <p:sldId id="270" r:id="rId11"/>
    <p:sldId id="272" r:id="rId12"/>
    <p:sldId id="279" r:id="rId13"/>
    <p:sldId id="280"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Technologies" id="{B9B51309-D148-4332-87C2-07BE32FBCA3B}">
          <p14:sldIdLst>
            <p14:sldId id="275"/>
            <p14:sldId id="276"/>
            <p14:sldId id="278"/>
            <p14:sldId id="277"/>
            <p14:sldId id="266"/>
            <p14:sldId id="270"/>
            <p14:sldId id="272"/>
            <p14:sldId id="279"/>
            <p14:sldId id="280"/>
            <p14:sldId id="281"/>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80" autoAdjust="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5/2/2023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Development Technologies</a:t>
            </a:r>
          </a:p>
        </p:txBody>
      </p:sp>
      <p:sp>
        <p:nvSpPr>
          <p:cNvPr id="3" name="Subtitle 2"/>
          <p:cNvSpPr>
            <a:spLocks noGrp="1"/>
          </p:cNvSpPr>
          <p:nvPr>
            <p:ph type="subTitle" idx="1"/>
          </p:nvPr>
        </p:nvSpPr>
        <p:spPr/>
        <p:txBody>
          <a:bodyPr>
            <a:normAutofit/>
          </a:bodyPr>
          <a:lstStyle/>
          <a:p>
            <a:r>
              <a:rPr lang="en-US" dirty="0"/>
              <a:t>Lets Discuss Technologies………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a:t>
            </a:r>
            <a:endParaRPr lang="en-IN" dirty="0"/>
          </a:p>
        </p:txBody>
      </p:sp>
      <p:sp>
        <p:nvSpPr>
          <p:cNvPr id="3" name="TextBox 2"/>
          <p:cNvSpPr txBox="1"/>
          <p:nvPr/>
        </p:nvSpPr>
        <p:spPr>
          <a:xfrm>
            <a:off x="609600" y="1409746"/>
            <a:ext cx="10668000" cy="2062103"/>
          </a:xfrm>
          <a:prstGeom prst="rect">
            <a:avLst/>
          </a:prstGeom>
          <a:noFill/>
          <a:ln>
            <a:noFill/>
          </a:ln>
        </p:spPr>
        <p:txBody>
          <a:bodyPr wrap="square" rtlCol="0">
            <a:spAutoFit/>
          </a:bodyPr>
          <a:lstStyle/>
          <a:p>
            <a:r>
              <a:rPr lang="en-IN" b="1" u="sng" dirty="0">
                <a:latin typeface="Segoe UI Semibold" panose="020B0702040204020203" pitchFamily="34" charset="0"/>
                <a:cs typeface="Segoe UI Semibold" panose="020B0702040204020203" pitchFamily="34" charset="0"/>
              </a:rPr>
              <a:t>Django Template:-</a:t>
            </a:r>
          </a:p>
          <a:p>
            <a:pPr marL="285750" indent="-285750">
              <a:buFont typeface="Arial" panose="020B0604020202020204" pitchFamily="34" charset="0"/>
              <a:buChar char="•"/>
            </a:pPr>
            <a:r>
              <a:rPr lang="en-US" dirty="0">
                <a:latin typeface="Segoe UI (Body)"/>
                <a:cs typeface="Segoe UI Semibold" panose="020B0702040204020203" pitchFamily="34" charset="0"/>
              </a:rPr>
              <a:t>Django is a popular web framework that provides a lot of built-in features for building large-scale web applications. </a:t>
            </a:r>
          </a:p>
          <a:p>
            <a:pPr marL="285750" indent="-285750">
              <a:buFont typeface="Arial" panose="020B0604020202020204" pitchFamily="34" charset="0"/>
              <a:buChar char="•"/>
            </a:pPr>
            <a:r>
              <a:rPr lang="en-US" dirty="0">
                <a:latin typeface="Segoe UI (Body)"/>
                <a:cs typeface="Segoe UI Semibold" panose="020B0702040204020203" pitchFamily="34" charset="0"/>
              </a:rPr>
              <a:t>It also comes with a templating engine called Django Templates, which allows developers to create dynamic HTML templates using Python code.</a:t>
            </a:r>
          </a:p>
          <a:p>
            <a:pPr marL="285750" indent="-285750">
              <a:buFont typeface="Arial" panose="020B0604020202020204" pitchFamily="34" charset="0"/>
              <a:buChar char="•"/>
            </a:pPr>
            <a:r>
              <a:rPr lang="en-US" dirty="0">
                <a:latin typeface="Segoe UI (Body)"/>
                <a:cs typeface="Segoe UI Semibold" panose="020B0702040204020203" pitchFamily="34" charset="0"/>
              </a:rPr>
              <a:t>Some popular companies  includes Instagram, Spotify, YouTube, Mozilla, NASA, Dropbox, and </a:t>
            </a:r>
            <a:r>
              <a:rPr lang="en-US" dirty="0" err="1">
                <a:latin typeface="Segoe UI (Body)"/>
                <a:cs typeface="Segoe UI Semibold" panose="020B0702040204020203" pitchFamily="34" charset="0"/>
              </a:rPr>
              <a:t>Venmo</a:t>
            </a:r>
            <a:r>
              <a:rPr lang="en-US" dirty="0">
                <a:latin typeface="Segoe UI (Body)"/>
                <a:cs typeface="Segoe UI Semibold" panose="020B0702040204020203" pitchFamily="34" charset="0"/>
              </a:rPr>
              <a:t> uses Django .</a:t>
            </a:r>
          </a:p>
        </p:txBody>
      </p:sp>
      <p:sp>
        <p:nvSpPr>
          <p:cNvPr id="4" name="TextBox 3"/>
          <p:cNvSpPr txBox="1"/>
          <p:nvPr/>
        </p:nvSpPr>
        <p:spPr>
          <a:xfrm>
            <a:off x="609600" y="3930158"/>
            <a:ext cx="10668000" cy="2339102"/>
          </a:xfrm>
          <a:prstGeom prst="rect">
            <a:avLst/>
          </a:prstGeom>
          <a:noFill/>
          <a:ln>
            <a:noFill/>
          </a:ln>
        </p:spPr>
        <p:txBody>
          <a:bodyPr wrap="square" rtlCol="0">
            <a:spAutoFit/>
          </a:bodyPr>
          <a:lstStyle/>
          <a:p>
            <a:r>
              <a:rPr lang="en-IN" sz="2000" b="1" u="sng" dirty="0">
                <a:latin typeface="Segoe UI Semibold" panose="020B0702040204020203" pitchFamily="34" charset="0"/>
                <a:cs typeface="Segoe UI Semibold" panose="020B0702040204020203" pitchFamily="34" charset="0"/>
              </a:rPr>
              <a:t>Flask and Jinja2:-</a:t>
            </a:r>
          </a:p>
          <a:p>
            <a:pPr marL="285750" indent="-285750">
              <a:buFont typeface="Arial" panose="020B0604020202020204" pitchFamily="34" charset="0"/>
              <a:buChar char="•"/>
            </a:pPr>
            <a:r>
              <a:rPr lang="en-US" dirty="0">
                <a:latin typeface="Segoe UI (Body)"/>
              </a:rPr>
              <a:t>Flask is a lightweight web framework that can be used to build small to medium-sized web applications. </a:t>
            </a:r>
          </a:p>
          <a:p>
            <a:pPr marL="285750" indent="-285750">
              <a:buFont typeface="Arial" panose="020B0604020202020204" pitchFamily="34" charset="0"/>
              <a:buChar char="•"/>
            </a:pPr>
            <a:r>
              <a:rPr lang="en-US" dirty="0">
                <a:latin typeface="Segoe UI (Body)"/>
              </a:rPr>
              <a:t>It is often used in combination with Jinja2, a templating engine that allows developers to create dynamic HTML templates using Python code.</a:t>
            </a:r>
          </a:p>
          <a:p>
            <a:pPr marL="285750" indent="-285750">
              <a:buFont typeface="Arial" panose="020B0604020202020204" pitchFamily="34" charset="0"/>
              <a:buChar char="•"/>
            </a:pPr>
            <a:r>
              <a:rPr lang="en-US" dirty="0">
                <a:latin typeface="Segoe UI (Body)"/>
              </a:rPr>
              <a:t>There are lots of big companies that use Flask. For example, the development team at popular companies like Netflix, Lyft, and Reddit all use Flask .</a:t>
            </a:r>
          </a:p>
          <a:p>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3858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a:t>
            </a:r>
            <a:endParaRPr lang="en-IN" dirty="0"/>
          </a:p>
        </p:txBody>
      </p:sp>
      <p:sp>
        <p:nvSpPr>
          <p:cNvPr id="3" name="TextBox 2"/>
          <p:cNvSpPr txBox="1"/>
          <p:nvPr/>
        </p:nvSpPr>
        <p:spPr>
          <a:xfrm>
            <a:off x="609600" y="1409746"/>
            <a:ext cx="10668000" cy="1754326"/>
          </a:xfrm>
          <a:prstGeom prst="rect">
            <a:avLst/>
          </a:prstGeom>
          <a:noFill/>
          <a:ln>
            <a:noFill/>
          </a:ln>
        </p:spPr>
        <p:txBody>
          <a:bodyPr wrap="square" rtlCol="0">
            <a:spAutoFit/>
          </a:bodyPr>
          <a:lstStyle/>
          <a:p>
            <a:r>
              <a:rPr lang="en-IN" b="1" u="sng" dirty="0">
                <a:latin typeface="Segoe UI Semibold" panose="020B0702040204020203" pitchFamily="34" charset="0"/>
                <a:cs typeface="Segoe UI Semibold" panose="020B0702040204020203" pitchFamily="34" charset="0"/>
              </a:rPr>
              <a:t>JQuery:-</a:t>
            </a:r>
          </a:p>
          <a:p>
            <a:pPr marL="285750" indent="-285750">
              <a:buFont typeface="Arial" panose="020B0604020202020204" pitchFamily="34" charset="0"/>
              <a:buChar char="•"/>
            </a:pPr>
            <a:r>
              <a:rPr lang="en-US" dirty="0">
                <a:latin typeface="Segoe UI (Body)"/>
              </a:rPr>
              <a:t>jQuery offer simplicity and ease to use, but it also minimizes the need to write extensive JavaScript codes.</a:t>
            </a:r>
          </a:p>
          <a:p>
            <a:pPr marL="285750" indent="-285750">
              <a:buFont typeface="Arial" panose="020B0604020202020204" pitchFamily="34" charset="0"/>
              <a:buChar char="•"/>
            </a:pPr>
            <a:r>
              <a:rPr lang="en-US" dirty="0">
                <a:latin typeface="Segoe UI (Body)"/>
              </a:rPr>
              <a:t>Fundamentally a library, jQuery is used to manipulate CSS and DOM and to optimize the functionality and interactivity of a website.</a:t>
            </a:r>
          </a:p>
          <a:p>
            <a:pPr marL="285750" indent="-285750">
              <a:buFont typeface="Arial" panose="020B0604020202020204" pitchFamily="34" charset="0"/>
              <a:buChar char="•"/>
            </a:pPr>
            <a:r>
              <a:rPr lang="en-US" dirty="0">
                <a:latin typeface="Segoe UI (Body)"/>
              </a:rPr>
              <a:t>the world's leading companies such as Google, Twitter, IBM, Microsoft, Netflix, and Uber uses JQuery .</a:t>
            </a:r>
          </a:p>
        </p:txBody>
      </p:sp>
      <p:sp>
        <p:nvSpPr>
          <p:cNvPr id="4" name="TextBox 3"/>
          <p:cNvSpPr txBox="1"/>
          <p:nvPr/>
        </p:nvSpPr>
        <p:spPr>
          <a:xfrm>
            <a:off x="609600" y="3693929"/>
            <a:ext cx="10668000" cy="2616101"/>
          </a:xfrm>
          <a:prstGeom prst="rect">
            <a:avLst/>
          </a:prstGeom>
          <a:noFill/>
          <a:ln>
            <a:noFill/>
          </a:ln>
        </p:spPr>
        <p:txBody>
          <a:bodyPr wrap="square" rtlCol="0">
            <a:spAutoFit/>
          </a:bodyPr>
          <a:lstStyle/>
          <a:p>
            <a:r>
              <a:rPr lang="en-IN" sz="2000" b="1" u="sng" dirty="0" err="1">
                <a:latin typeface="Segoe UI Semibold" panose="020B0702040204020203" pitchFamily="34" charset="0"/>
                <a:cs typeface="Segoe UI Semibold" panose="020B0702040204020203" pitchFamily="34" charset="0"/>
              </a:rPr>
              <a:t>VueJs</a:t>
            </a:r>
            <a:r>
              <a:rPr lang="en-IN" sz="2000" b="1" u="sng" dirty="0">
                <a:latin typeface="Segoe UI Semibold" panose="020B0702040204020203" pitchFamily="34" charset="0"/>
                <a:cs typeface="Segoe UI Semibold" panose="020B0702040204020203" pitchFamily="34" charset="0"/>
              </a:rPr>
              <a:t>:-</a:t>
            </a:r>
          </a:p>
          <a:p>
            <a:pPr marL="285750" indent="-285750">
              <a:buFont typeface="Arial" panose="020B0604020202020204" pitchFamily="34" charset="0"/>
              <a:buChar char="•"/>
            </a:pPr>
            <a:r>
              <a:rPr lang="en-US" dirty="0">
                <a:latin typeface="Segoe UI (Body)"/>
              </a:rPr>
              <a:t>The developers of </a:t>
            </a:r>
            <a:r>
              <a:rPr lang="en-US" dirty="0" err="1">
                <a:latin typeface="Segoe UI (Body)"/>
              </a:rPr>
              <a:t>VueJs</a:t>
            </a:r>
            <a:r>
              <a:rPr lang="en-US" dirty="0">
                <a:latin typeface="Segoe UI (Body)"/>
              </a:rPr>
              <a:t> have combined the existing Front-end Frameworks’ best features to deploy a simple and straightforward framework.</a:t>
            </a:r>
          </a:p>
          <a:p>
            <a:pPr marL="285750" indent="-285750">
              <a:buFont typeface="Arial" panose="020B0604020202020204" pitchFamily="34" charset="0"/>
              <a:buChar char="•"/>
            </a:pPr>
            <a:r>
              <a:rPr lang="en-US" dirty="0">
                <a:latin typeface="Segoe UI (Body)"/>
              </a:rPr>
              <a:t>Firstly, it is not complex like Angular, which makes it easy to learn and use. Secondly, it is much smaller in size and similar to Angular, offers two-way binding, Visual DOM, and component-based programming.</a:t>
            </a:r>
          </a:p>
          <a:p>
            <a:pPr marL="285750" indent="-285750">
              <a:buFont typeface="Arial" panose="020B0604020202020204" pitchFamily="34" charset="0"/>
              <a:buChar char="•"/>
            </a:pPr>
            <a:r>
              <a:rPr lang="en-US" dirty="0" err="1">
                <a:latin typeface="Segoe UI (Body)"/>
              </a:rPr>
              <a:t>Vue</a:t>
            </a:r>
            <a:r>
              <a:rPr lang="en-US" dirty="0">
                <a:latin typeface="Segoe UI (Body)"/>
              </a:rPr>
              <a:t>. </a:t>
            </a:r>
            <a:r>
              <a:rPr lang="en-US" dirty="0" err="1">
                <a:latin typeface="Segoe UI (Body)"/>
              </a:rPr>
              <a:t>js</a:t>
            </a:r>
            <a:r>
              <a:rPr lang="en-US" dirty="0">
                <a:latin typeface="Segoe UI (Body)"/>
              </a:rPr>
              <a:t> has already earned a significant spot among the most popular JavaScript frameworks and many well-known companies use </a:t>
            </a:r>
            <a:r>
              <a:rPr lang="en-US" dirty="0" err="1">
                <a:latin typeface="Segoe UI (Body)"/>
              </a:rPr>
              <a:t>Vue</a:t>
            </a:r>
            <a:r>
              <a:rPr lang="en-US" dirty="0">
                <a:latin typeface="Segoe UI (Body)"/>
              </a:rPr>
              <a:t>. </a:t>
            </a:r>
            <a:r>
              <a:rPr lang="en-US" dirty="0" err="1">
                <a:latin typeface="Segoe UI (Body)"/>
              </a:rPr>
              <a:t>js</a:t>
            </a:r>
            <a:r>
              <a:rPr lang="en-US" dirty="0">
                <a:latin typeface="Segoe UI (Body)"/>
              </a:rPr>
              <a:t> such as Facebook, Netflix or Adobe.</a:t>
            </a:r>
          </a:p>
          <a:p>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1722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TextBox 2"/>
          <p:cNvSpPr txBox="1"/>
          <p:nvPr/>
        </p:nvSpPr>
        <p:spPr>
          <a:xfrm>
            <a:off x="609600" y="1992842"/>
            <a:ext cx="10668000" cy="2031325"/>
          </a:xfrm>
          <a:prstGeom prst="rect">
            <a:avLst/>
          </a:prstGeom>
          <a:noFill/>
          <a:ln>
            <a:noFill/>
          </a:ln>
        </p:spPr>
        <p:txBody>
          <a:bodyPr wrap="square" rtlCol="0">
            <a:spAutoFit/>
          </a:bodyPr>
          <a:lstStyle/>
          <a:p>
            <a:r>
              <a:rPr lang="en-US" b="0" i="0" dirty="0">
                <a:effectLst/>
                <a:latin typeface="Segoe UI (Body)"/>
              </a:rPr>
              <a:t>In conclusion, understanding the fundamental technologies that power the front-end, back-end, and database layers of modern web applications is crucial for developers and businesses alike and t</a:t>
            </a:r>
            <a:r>
              <a:rPr lang="en-US" dirty="0">
                <a:latin typeface="Segoe UI (Body)"/>
              </a:rPr>
              <a:t>hese technologies have large and active communities and provide powerful tools for building web applications. </a:t>
            </a:r>
          </a:p>
          <a:p>
            <a:r>
              <a:rPr lang="en-US" dirty="0">
                <a:latin typeface="Segoe UI (Body)"/>
              </a:rPr>
              <a:t>By choosing the right technology stack, developers can create efficient , scalable, and maintainable applications.</a:t>
            </a:r>
          </a:p>
          <a:p>
            <a:endParaRPr lang="en-US" dirty="0">
              <a:latin typeface="Segoe UI (Body)"/>
            </a:endParaRPr>
          </a:p>
        </p:txBody>
      </p:sp>
    </p:spTree>
    <p:extLst>
      <p:ext uri="{BB962C8B-B14F-4D97-AF65-F5344CB8AC3E}">
        <p14:creationId xmlns:p14="http://schemas.microsoft.com/office/powerpoint/2010/main" val="121280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Technologies</a:t>
            </a:r>
            <a:endParaRPr lang="en-IN" dirty="0"/>
          </a:p>
        </p:txBody>
      </p:sp>
      <p:sp>
        <p:nvSpPr>
          <p:cNvPr id="8" name="Content Placeholder 2"/>
          <p:cNvSpPr txBox="1">
            <a:spLocks/>
          </p:cNvSpPr>
          <p:nvPr/>
        </p:nvSpPr>
        <p:spPr>
          <a:xfrm>
            <a:off x="609598" y="1425501"/>
            <a:ext cx="9905999" cy="2680656"/>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t>PHP:-</a:t>
            </a:r>
            <a:endParaRPr lang="en-IN" sz="1800" b="1" u="sng" dirty="0"/>
          </a:p>
          <a:p>
            <a:r>
              <a:rPr lang="en-IN" sz="1800" dirty="0"/>
              <a:t>Open Source</a:t>
            </a:r>
          </a:p>
          <a:p>
            <a:r>
              <a:rPr lang="en-IN" sz="1800" dirty="0"/>
              <a:t>Inexpensive hosting and setup , Cross-Platform</a:t>
            </a:r>
          </a:p>
          <a:p>
            <a:r>
              <a:rPr lang="en-IN" sz="1800" dirty="0"/>
              <a:t>Client applications don’t need PHP installed</a:t>
            </a:r>
          </a:p>
          <a:p>
            <a:r>
              <a:rPr lang="en-IN" sz="1800" dirty="0"/>
              <a:t>Lots of free libraries and packages available for use</a:t>
            </a:r>
          </a:p>
          <a:p>
            <a:r>
              <a:rPr lang="en-US" sz="1800" dirty="0"/>
              <a:t> Wikipedia, Vimeo, Etsy, </a:t>
            </a:r>
            <a:r>
              <a:rPr lang="en-US" sz="1800" dirty="0" err="1"/>
              <a:t>Mailchimp</a:t>
            </a:r>
            <a:r>
              <a:rPr lang="en-US" sz="1800" dirty="0"/>
              <a:t>, Yahoo, </a:t>
            </a:r>
            <a:r>
              <a:rPr lang="en-US" sz="1800" dirty="0" err="1"/>
              <a:t>Wordpress</a:t>
            </a:r>
            <a:r>
              <a:rPr lang="en-US" sz="1800" dirty="0"/>
              <a:t>, Flickr, and </a:t>
            </a:r>
            <a:r>
              <a:rPr lang="en-US" sz="1800" dirty="0" err="1"/>
              <a:t>Magento</a:t>
            </a:r>
            <a:r>
              <a:rPr lang="en-US" sz="1800" dirty="0"/>
              <a:t> are just a few of the commercial web apps written in the language.</a:t>
            </a:r>
            <a:endParaRPr lang="en-IN" sz="1800" dirty="0"/>
          </a:p>
        </p:txBody>
      </p:sp>
      <p:sp>
        <p:nvSpPr>
          <p:cNvPr id="9" name="Content Placeholder 2"/>
          <p:cNvSpPr txBox="1">
            <a:spLocks/>
          </p:cNvSpPr>
          <p:nvPr/>
        </p:nvSpPr>
        <p:spPr>
          <a:xfrm>
            <a:off x="609598" y="4106157"/>
            <a:ext cx="9905999" cy="2835334"/>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t>JAVA:-</a:t>
            </a:r>
            <a:endParaRPr lang="en-IN" sz="1800" b="1" u="sng" dirty="0"/>
          </a:p>
          <a:p>
            <a:r>
              <a:rPr lang="en-US" sz="1800" dirty="0"/>
              <a:t>JAVA is another one of the most widely used backend programming languages which specifically follows the object-oriented programming paradigm.</a:t>
            </a:r>
          </a:p>
          <a:p>
            <a:r>
              <a:rPr lang="en-US" sz="1800" dirty="0"/>
              <a:t>Java is most often used to build large enterprise-level applications. It is one of the oldest languages as well with multiple extraordinary features.</a:t>
            </a:r>
          </a:p>
          <a:p>
            <a:r>
              <a:rPr lang="en-US" sz="1800" b="1" dirty="0"/>
              <a:t>Real-world desktop tools developed using Java </a:t>
            </a:r>
            <a:r>
              <a:rPr lang="en-US" sz="1800" dirty="0"/>
              <a:t>Acrobat Reader, </a:t>
            </a:r>
            <a:r>
              <a:rPr lang="en-IN" sz="1800" dirty="0"/>
              <a:t>SIM cards use Java technology</a:t>
            </a:r>
            <a:r>
              <a:rPr lang="en-US" sz="1800" dirty="0"/>
              <a:t>, </a:t>
            </a:r>
            <a:r>
              <a:rPr lang="en-IN" sz="1800" dirty="0"/>
              <a:t>Tinder </a:t>
            </a:r>
            <a:r>
              <a:rPr lang="en-IN" sz="1800" dirty="0" err="1"/>
              <a:t>andEnterprise</a:t>
            </a:r>
            <a:r>
              <a:rPr lang="en-IN" sz="1800" dirty="0"/>
              <a:t> Resource Planning (ERP) systems</a:t>
            </a:r>
          </a:p>
          <a:p>
            <a:endParaRPr lang="en-US" sz="1800" dirty="0"/>
          </a:p>
          <a:p>
            <a:endParaRPr lang="en-IN" sz="1800" dirty="0"/>
          </a:p>
        </p:txBody>
      </p:sp>
    </p:spTree>
    <p:extLst>
      <p:ext uri="{BB962C8B-B14F-4D97-AF65-F5344CB8AC3E}">
        <p14:creationId xmlns:p14="http://schemas.microsoft.com/office/powerpoint/2010/main" val="49931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Technologies</a:t>
            </a:r>
            <a:endParaRPr lang="en-IN" dirty="0"/>
          </a:p>
        </p:txBody>
      </p:sp>
      <p:sp>
        <p:nvSpPr>
          <p:cNvPr id="5" name="Subtitle 2"/>
          <p:cNvSpPr txBox="1">
            <a:spLocks/>
          </p:cNvSpPr>
          <p:nvPr/>
        </p:nvSpPr>
        <p:spPr>
          <a:xfrm>
            <a:off x="515214" y="1543991"/>
            <a:ext cx="8791575" cy="238377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u="sng" dirty="0"/>
              <a:t>Ruby:-</a:t>
            </a:r>
          </a:p>
          <a:p>
            <a:r>
              <a:rPr lang="en-US" sz="1800" dirty="0"/>
              <a:t>Ruby is another popular and anticipated open-source backend language.</a:t>
            </a:r>
          </a:p>
          <a:p>
            <a:r>
              <a:rPr lang="en-US" sz="1800" dirty="0"/>
              <a:t>Time efficiency is the main advantage of using Ruby as a backend language. Yes, it offers a variety of coding tools to speed up your backend development process.</a:t>
            </a:r>
          </a:p>
          <a:p>
            <a:r>
              <a:rPr lang="en-US" sz="1800" dirty="0"/>
              <a:t>Availability of numerous libraries and support from active communities are also some benefits of using Ruby server-side languages.</a:t>
            </a:r>
          </a:p>
          <a:p>
            <a:r>
              <a:rPr lang="en-US" sz="1800" dirty="0"/>
              <a:t>Ruby is used in Shopify, Airbnb, GitHub, etc.</a:t>
            </a:r>
            <a:endParaRPr lang="en-IN" sz="1800" dirty="0"/>
          </a:p>
          <a:p>
            <a:pPr marL="0" indent="0">
              <a:buNone/>
            </a:pPr>
            <a:endParaRPr lang="en-US" sz="1800" dirty="0"/>
          </a:p>
        </p:txBody>
      </p:sp>
      <p:sp>
        <p:nvSpPr>
          <p:cNvPr id="7" name="Subtitle 2"/>
          <p:cNvSpPr txBox="1">
            <a:spLocks/>
          </p:cNvSpPr>
          <p:nvPr/>
        </p:nvSpPr>
        <p:spPr>
          <a:xfrm>
            <a:off x="515214" y="3927764"/>
            <a:ext cx="8791575" cy="238377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u="sng" dirty="0"/>
              <a:t>Go(</a:t>
            </a:r>
            <a:r>
              <a:rPr lang="en-IN" sz="2000" b="1" u="sng" dirty="0" err="1"/>
              <a:t>Golang</a:t>
            </a:r>
            <a:r>
              <a:rPr lang="en-IN" sz="2000" b="1" u="sng" dirty="0"/>
              <a:t>):-</a:t>
            </a:r>
          </a:p>
          <a:p>
            <a:r>
              <a:rPr lang="en-US" sz="1800" dirty="0"/>
              <a:t>Go is a statically typed programming language. It provides the useful features of Garbage collection, structural typing, etc.</a:t>
            </a:r>
          </a:p>
          <a:p>
            <a:r>
              <a:rPr lang="en-US" sz="1800" dirty="0"/>
              <a:t>Go supports object-oriented programming where you can design your code in a structured form using classes and inheritance. </a:t>
            </a:r>
          </a:p>
          <a:p>
            <a:r>
              <a:rPr lang="en-US" sz="1800" b="1" dirty="0"/>
              <a:t> The testing</a:t>
            </a:r>
            <a:r>
              <a:rPr lang="en-US" sz="1800" dirty="0"/>
              <a:t> support feature can be beneficial for the programmers to identify the issues and fix them. </a:t>
            </a:r>
          </a:p>
          <a:p>
            <a:r>
              <a:rPr lang="en-US" sz="1800" dirty="0"/>
              <a:t>Go is used in goggle, Uber, Twitter, </a:t>
            </a:r>
            <a:r>
              <a:rPr lang="en-US" sz="1800" dirty="0" err="1"/>
              <a:t>DropBox</a:t>
            </a:r>
            <a:r>
              <a:rPr lang="en-US" sz="1800" dirty="0"/>
              <a:t>, etc.</a:t>
            </a:r>
          </a:p>
        </p:txBody>
      </p:sp>
    </p:spTree>
    <p:extLst>
      <p:ext uri="{BB962C8B-B14F-4D97-AF65-F5344CB8AC3E}">
        <p14:creationId xmlns:p14="http://schemas.microsoft.com/office/powerpoint/2010/main" val="347976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Technologies</a:t>
            </a:r>
            <a:endParaRPr lang="en-IN" dirty="0"/>
          </a:p>
        </p:txBody>
      </p:sp>
      <p:sp>
        <p:nvSpPr>
          <p:cNvPr id="5" name="Subtitle 2"/>
          <p:cNvSpPr txBox="1">
            <a:spLocks/>
          </p:cNvSpPr>
          <p:nvPr/>
        </p:nvSpPr>
        <p:spPr>
          <a:xfrm>
            <a:off x="515214" y="1543991"/>
            <a:ext cx="8791575" cy="238377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u="sng" dirty="0" err="1"/>
              <a:t>Kotlin</a:t>
            </a:r>
            <a:r>
              <a:rPr lang="en-IN" sz="2000" b="1" u="sng" dirty="0"/>
              <a:t>:-</a:t>
            </a:r>
          </a:p>
          <a:p>
            <a:r>
              <a:rPr lang="en-US" sz="1800" dirty="0" err="1"/>
              <a:t>Kotlin</a:t>
            </a:r>
            <a:r>
              <a:rPr lang="en-US" sz="1800" dirty="0"/>
              <a:t> is a very well-known programming language, especially for Android apps development.</a:t>
            </a:r>
          </a:p>
          <a:p>
            <a:r>
              <a:rPr lang="en-US" sz="1800" dirty="0"/>
              <a:t>It indicates that you can use this programming language within already built applications in Java.</a:t>
            </a:r>
          </a:p>
          <a:p>
            <a:r>
              <a:rPr lang="en-US" sz="1800" dirty="0" err="1"/>
              <a:t>Kotlin</a:t>
            </a:r>
            <a:r>
              <a:rPr lang="en-US" sz="1800" dirty="0"/>
              <a:t> for Android · 1. </a:t>
            </a:r>
            <a:r>
              <a:rPr lang="en-US" sz="1800" b="1" dirty="0"/>
              <a:t>Pinterest</a:t>
            </a:r>
            <a:r>
              <a:rPr lang="en-US" sz="1800" dirty="0"/>
              <a:t> · 2. </a:t>
            </a:r>
            <a:r>
              <a:rPr lang="en-US" sz="1800" dirty="0" err="1"/>
              <a:t>Postmates</a:t>
            </a:r>
            <a:r>
              <a:rPr lang="en-US" sz="1800" dirty="0"/>
              <a:t> · 3. Evernote · 4. Corda · 5. Coursera · 6. Uber · 7. Spring.</a:t>
            </a:r>
          </a:p>
        </p:txBody>
      </p:sp>
      <p:sp>
        <p:nvSpPr>
          <p:cNvPr id="7" name="Subtitle 2"/>
          <p:cNvSpPr txBox="1">
            <a:spLocks/>
          </p:cNvSpPr>
          <p:nvPr/>
        </p:nvSpPr>
        <p:spPr>
          <a:xfrm>
            <a:off x="515214" y="3813464"/>
            <a:ext cx="8791575" cy="238377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u="sng" dirty="0" err="1"/>
              <a:t>NodeJS</a:t>
            </a:r>
            <a:r>
              <a:rPr lang="en-IN" sz="2000" b="1" u="sng" dirty="0"/>
              <a:t>:-</a:t>
            </a:r>
          </a:p>
          <a:p>
            <a:r>
              <a:rPr lang="en-US" sz="1800" dirty="0" err="1"/>
              <a:t>NodeJS</a:t>
            </a:r>
            <a:r>
              <a:rPr lang="en-US" sz="1800" dirty="0"/>
              <a:t> is one of the most famous backend JavaScript environments. It runs the JavaScript code on the server-side.</a:t>
            </a:r>
          </a:p>
          <a:p>
            <a:r>
              <a:rPr lang="en-US" sz="1800" dirty="0"/>
              <a:t>Go supports object-oriented programming where you can design your code in a structured form using classes and inheritance. </a:t>
            </a:r>
          </a:p>
          <a:p>
            <a:r>
              <a:rPr lang="en-US" sz="1800" b="1" dirty="0"/>
              <a:t> </a:t>
            </a:r>
            <a:r>
              <a:rPr lang="en-US" sz="1800" dirty="0"/>
              <a:t>According to W3Techs, around 1.3% of websites are using </a:t>
            </a:r>
            <a:r>
              <a:rPr lang="en-US" sz="1800" dirty="0" err="1"/>
              <a:t>NodeJS</a:t>
            </a:r>
            <a:r>
              <a:rPr lang="en-US" sz="1800" dirty="0"/>
              <a:t> for their server-side operations. </a:t>
            </a:r>
          </a:p>
          <a:p>
            <a:r>
              <a:rPr lang="en-US" sz="1800" dirty="0"/>
              <a:t>LinkedIn, Uber, Netflix, NASA and Netflix are the leading companies claiming to use </a:t>
            </a:r>
            <a:r>
              <a:rPr lang="en-US" sz="1800" dirty="0" err="1"/>
              <a:t>NodeJS</a:t>
            </a:r>
            <a:r>
              <a:rPr lang="en-US" sz="1800" dirty="0"/>
              <a:t> for their backend functions.</a:t>
            </a:r>
          </a:p>
        </p:txBody>
      </p:sp>
    </p:spTree>
    <p:extLst>
      <p:ext uri="{BB962C8B-B14F-4D97-AF65-F5344CB8AC3E}">
        <p14:creationId xmlns:p14="http://schemas.microsoft.com/office/powerpoint/2010/main" val="213969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Technologies</a:t>
            </a:r>
            <a:endParaRPr lang="en-IN" dirty="0"/>
          </a:p>
        </p:txBody>
      </p:sp>
      <p:sp>
        <p:nvSpPr>
          <p:cNvPr id="5" name="Subtitle 2"/>
          <p:cNvSpPr txBox="1">
            <a:spLocks/>
          </p:cNvSpPr>
          <p:nvPr/>
        </p:nvSpPr>
        <p:spPr>
          <a:xfrm>
            <a:off x="515214" y="1543991"/>
            <a:ext cx="8791575" cy="4519747"/>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t>Python (Django):-</a:t>
            </a:r>
          </a:p>
          <a:p>
            <a:pPr marL="342900" indent="-342900"/>
            <a:r>
              <a:rPr lang="en-US" sz="1800" dirty="0"/>
              <a:t>Simple syntax and it has its own web server</a:t>
            </a:r>
          </a:p>
          <a:p>
            <a:pPr marL="342900" indent="-342900"/>
            <a:r>
              <a:rPr lang="en-US" sz="1800" dirty="0"/>
              <a:t>MVC (Model-View-Controller) core architecture</a:t>
            </a:r>
          </a:p>
          <a:p>
            <a:pPr marL="342900" indent="-342900"/>
            <a:r>
              <a:rPr lang="en-US" sz="1800" dirty="0"/>
              <a:t>“Batteries included” (comes with all the essentials needed to solve solving common cases)</a:t>
            </a:r>
          </a:p>
          <a:p>
            <a:pPr marL="342900" indent="-342900"/>
            <a:r>
              <a:rPr lang="en-US" sz="1800" dirty="0"/>
              <a:t>An ORM (Object Relational Mapper)</a:t>
            </a:r>
          </a:p>
          <a:p>
            <a:pPr marL="342900" indent="-342900"/>
            <a:r>
              <a:rPr lang="en-US" sz="1800" dirty="0"/>
              <a:t>HTTP libraries</a:t>
            </a:r>
          </a:p>
          <a:p>
            <a:pPr marL="342900" indent="-342900"/>
            <a:r>
              <a:rPr lang="en-US" sz="1800" dirty="0"/>
              <a:t>Middleware support</a:t>
            </a:r>
          </a:p>
          <a:p>
            <a:pPr marL="342900" indent="-342900"/>
            <a:r>
              <a:rPr lang="en-US" sz="1800" dirty="0"/>
              <a:t>A Python unit test framework.</a:t>
            </a:r>
          </a:p>
        </p:txBody>
      </p:sp>
    </p:spTree>
    <p:extLst>
      <p:ext uri="{BB962C8B-B14F-4D97-AF65-F5344CB8AC3E}">
        <p14:creationId xmlns:p14="http://schemas.microsoft.com/office/powerpoint/2010/main" val="238502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IN" dirty="0"/>
          </a:p>
        </p:txBody>
      </p:sp>
      <p:sp>
        <p:nvSpPr>
          <p:cNvPr id="3" name="TextBox 2"/>
          <p:cNvSpPr txBox="1"/>
          <p:nvPr/>
        </p:nvSpPr>
        <p:spPr>
          <a:xfrm>
            <a:off x="609600" y="1620982"/>
            <a:ext cx="10668000" cy="2893100"/>
          </a:xfrm>
          <a:prstGeom prst="rect">
            <a:avLst/>
          </a:prstGeom>
          <a:noFill/>
          <a:ln>
            <a:noFill/>
          </a:ln>
        </p:spPr>
        <p:txBody>
          <a:bodyPr wrap="square" rtlCol="0">
            <a:spAutoFit/>
          </a:bodyPr>
          <a:lstStyle/>
          <a:p>
            <a:r>
              <a:rPr lang="en-IN" sz="2000" b="1" u="sng" dirty="0"/>
              <a:t>MySQL</a:t>
            </a:r>
            <a:r>
              <a:rPr lang="en-IN" sz="2000" b="1" dirty="0"/>
              <a:t>:-</a:t>
            </a:r>
          </a:p>
          <a:p>
            <a:pPr marL="457200" indent="-457200">
              <a:buFont typeface="Arial" panose="020B0604020202020204" pitchFamily="34" charset="0"/>
              <a:buChar char="•"/>
            </a:pPr>
            <a:r>
              <a:rPr lang="en-US" dirty="0"/>
              <a:t>MySQL is an open-source relational database management system developed and maintained by Oracle. </a:t>
            </a:r>
          </a:p>
          <a:p>
            <a:pPr marL="457200" indent="-457200">
              <a:buFont typeface="Arial" panose="020B0604020202020204" pitchFamily="34" charset="0"/>
              <a:buChar char="•"/>
            </a:pPr>
            <a:r>
              <a:rPr lang="en-US" dirty="0"/>
              <a:t>It’s one of the most popular databases, used by 46.85 percent of the respondents to the 2022 Stack Overflow developer survey. Among relational databases, MySQL is one of the best database options for web applications.</a:t>
            </a:r>
          </a:p>
          <a:p>
            <a:pPr marL="457200" indent="-457200">
              <a:buFont typeface="Arial" panose="020B0604020202020204" pitchFamily="34" charset="0"/>
              <a:buChar char="•"/>
            </a:pPr>
            <a:r>
              <a:rPr lang="en-US" dirty="0"/>
              <a:t> MySQL is the database of choice for many large organizations such as Facebook, Twitter, Verizon, and more.</a:t>
            </a:r>
            <a:endParaRPr lang="en-IN" dirty="0"/>
          </a:p>
          <a:p>
            <a:br>
              <a:rPr lang="en-IN" dirty="0"/>
            </a:br>
            <a:endParaRPr lang="en-IN" dirty="0"/>
          </a:p>
        </p:txBody>
      </p:sp>
      <p:sp>
        <p:nvSpPr>
          <p:cNvPr id="4" name="TextBox 3"/>
          <p:cNvSpPr txBox="1"/>
          <p:nvPr/>
        </p:nvSpPr>
        <p:spPr>
          <a:xfrm>
            <a:off x="609600" y="4062846"/>
            <a:ext cx="10668000" cy="2339102"/>
          </a:xfrm>
          <a:prstGeom prst="rect">
            <a:avLst/>
          </a:prstGeom>
          <a:noFill/>
          <a:ln>
            <a:noFill/>
          </a:ln>
        </p:spPr>
        <p:txBody>
          <a:bodyPr wrap="square" rtlCol="0">
            <a:spAutoFit/>
          </a:bodyPr>
          <a:lstStyle/>
          <a:p>
            <a:r>
              <a:rPr lang="en-IN" sz="2000" b="1" u="sng" dirty="0"/>
              <a:t>PostgreSQL</a:t>
            </a:r>
            <a:r>
              <a:rPr lang="en-IN" sz="2000" b="1" dirty="0"/>
              <a:t>:-</a:t>
            </a:r>
          </a:p>
          <a:p>
            <a:pPr marL="457200" indent="-457200">
              <a:buFont typeface="Arial" panose="020B0604020202020204" pitchFamily="34" charset="0"/>
              <a:buChar char="•"/>
            </a:pPr>
            <a:r>
              <a:rPr lang="en-US" dirty="0"/>
              <a:t>Developed in C, PostgreSQL is an SQL-based relational database management system used for web and mobile application development.</a:t>
            </a:r>
          </a:p>
          <a:p>
            <a:pPr marL="457200" indent="-457200">
              <a:buFont typeface="Arial" panose="020B0604020202020204" pitchFamily="34" charset="0"/>
              <a:buChar char="•"/>
            </a:pPr>
            <a:r>
              <a:rPr lang="en-US" dirty="0"/>
              <a:t>PostgreSQL is the second most popular database, used by 43.59 percent of survey respondents. </a:t>
            </a:r>
          </a:p>
          <a:p>
            <a:pPr marL="457200" indent="-457200">
              <a:buFont typeface="Arial" panose="020B0604020202020204" pitchFamily="34" charset="0"/>
              <a:buChar char="•"/>
            </a:pPr>
            <a:r>
              <a:rPr lang="en-US" dirty="0"/>
              <a:t>It supports Java, Python, C#, C, C++, Ruby and other languages. It also supports SQL for relational queries as well as JSON for non-relational queries.</a:t>
            </a:r>
          </a:p>
          <a:p>
            <a:pPr marL="457200" indent="-457200">
              <a:buFont typeface="Arial" panose="020B0604020202020204" pitchFamily="34" charset="0"/>
              <a:buChar char="•"/>
            </a:pPr>
            <a:r>
              <a:rPr lang="en-US" dirty="0"/>
              <a:t>PostgreSQL is used in Apple, Skype, Spotify, etc.</a:t>
            </a:r>
            <a:br>
              <a:rPr lang="en-IN" dirty="0"/>
            </a:br>
            <a:endParaRPr lang="en-IN" dirty="0"/>
          </a:p>
        </p:txBody>
      </p:sp>
    </p:spTree>
    <p:extLst>
      <p:ext uri="{BB962C8B-B14F-4D97-AF65-F5344CB8AC3E}">
        <p14:creationId xmlns:p14="http://schemas.microsoft.com/office/powerpoint/2010/main" val="224564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IN" dirty="0"/>
          </a:p>
        </p:txBody>
      </p:sp>
      <p:sp>
        <p:nvSpPr>
          <p:cNvPr id="3" name="TextBox 2"/>
          <p:cNvSpPr txBox="1"/>
          <p:nvPr/>
        </p:nvSpPr>
        <p:spPr>
          <a:xfrm>
            <a:off x="609600" y="1548246"/>
            <a:ext cx="10668000" cy="2062103"/>
          </a:xfrm>
          <a:prstGeom prst="rect">
            <a:avLst/>
          </a:prstGeom>
          <a:noFill/>
          <a:ln>
            <a:noFill/>
          </a:ln>
        </p:spPr>
        <p:txBody>
          <a:bodyPr wrap="square" rtlCol="0">
            <a:spAutoFit/>
          </a:bodyPr>
          <a:lstStyle/>
          <a:p>
            <a:r>
              <a:rPr lang="en-IN" sz="2000" b="1" u="sng" dirty="0"/>
              <a:t>SQLite</a:t>
            </a:r>
            <a:r>
              <a:rPr lang="en-IN" sz="2000" b="1" dirty="0"/>
              <a:t>:-</a:t>
            </a:r>
          </a:p>
          <a:p>
            <a:pPr marL="457200" indent="-457200">
              <a:buFont typeface="Arial" panose="020B0604020202020204" pitchFamily="34" charset="0"/>
              <a:buChar char="•"/>
            </a:pPr>
            <a:r>
              <a:rPr lang="en-US" dirty="0"/>
              <a:t>SQLite is an open-source relational database management system used by 32.01 percent of respondents. It is written in C. </a:t>
            </a:r>
          </a:p>
          <a:p>
            <a:pPr marL="457200" indent="-457200">
              <a:buFont typeface="Arial" panose="020B0604020202020204" pitchFamily="34" charset="0"/>
              <a:buChar char="•"/>
            </a:pPr>
            <a:r>
              <a:rPr lang="en-US" dirty="0"/>
              <a:t>SQLite is a library that comes bundled with many mobile phones and computers, and can be embedded in applications. </a:t>
            </a:r>
          </a:p>
          <a:p>
            <a:pPr marL="457200" indent="-457200">
              <a:buFont typeface="Arial" panose="020B0604020202020204" pitchFamily="34" charset="0"/>
              <a:buChar char="•"/>
            </a:pPr>
            <a:r>
              <a:rPr lang="en-US" dirty="0"/>
              <a:t>SQLite comes with a core API that is small and easy to use even for beginners. It has no external dependencies, and can support terabyte-sized databases. </a:t>
            </a:r>
            <a:endParaRPr lang="en-IN" dirty="0"/>
          </a:p>
        </p:txBody>
      </p:sp>
      <p:sp>
        <p:nvSpPr>
          <p:cNvPr id="5" name="TextBox 4"/>
          <p:cNvSpPr txBox="1"/>
          <p:nvPr/>
        </p:nvSpPr>
        <p:spPr>
          <a:xfrm>
            <a:off x="647700" y="4031673"/>
            <a:ext cx="10668000" cy="2062103"/>
          </a:xfrm>
          <a:prstGeom prst="rect">
            <a:avLst/>
          </a:prstGeom>
          <a:noFill/>
          <a:ln>
            <a:noFill/>
          </a:ln>
        </p:spPr>
        <p:txBody>
          <a:bodyPr wrap="square" rtlCol="0">
            <a:spAutoFit/>
          </a:bodyPr>
          <a:lstStyle/>
          <a:p>
            <a:r>
              <a:rPr lang="en-IN" sz="2000" b="1" u="sng" dirty="0"/>
              <a:t>Firebase</a:t>
            </a:r>
            <a:r>
              <a:rPr lang="en-IN" sz="2000" b="1" dirty="0"/>
              <a:t>:-</a:t>
            </a:r>
          </a:p>
          <a:p>
            <a:pPr marL="457200" indent="-457200">
              <a:buFont typeface="Arial" panose="020B0604020202020204" pitchFamily="34" charset="0"/>
              <a:buChar char="•"/>
            </a:pPr>
            <a:r>
              <a:rPr lang="en-US" dirty="0"/>
              <a:t>Backed by Google since 2014, Firebase is a popular NoSQL database.</a:t>
            </a:r>
          </a:p>
          <a:p>
            <a:pPr marL="457200" indent="-457200">
              <a:buFont typeface="Arial" panose="020B0604020202020204" pitchFamily="34" charset="0"/>
              <a:buChar char="•"/>
            </a:pPr>
            <a:r>
              <a:rPr lang="en-US" dirty="0"/>
              <a:t>With client libraries, security rules, and support for online mode, Firebase offers an extensive ecosystem for developing web and mobile applications.</a:t>
            </a:r>
          </a:p>
          <a:p>
            <a:pPr marL="457200" indent="-457200">
              <a:buFont typeface="Arial" panose="020B0604020202020204" pitchFamily="34" charset="0"/>
              <a:buChar char="•"/>
            </a:pPr>
            <a:r>
              <a:rPr lang="en-US" dirty="0"/>
              <a:t>Firebase works well across devices and is an excellent choice for building real-time apps such as gaming, chatting, and trading apps. </a:t>
            </a:r>
          </a:p>
          <a:p>
            <a:pPr marL="457200" indent="-457200">
              <a:buFont typeface="Arial" panose="020B0604020202020204" pitchFamily="34" charset="0"/>
              <a:buChar char="•"/>
            </a:pPr>
            <a:r>
              <a:rPr lang="en-US" dirty="0"/>
              <a:t>Firebase is use in </a:t>
            </a:r>
            <a:r>
              <a:rPr lang="en-US" dirty="0" err="1"/>
              <a:t>Halfbrick</a:t>
            </a:r>
            <a:r>
              <a:rPr lang="en-US" dirty="0"/>
              <a:t>, Alibaba, </a:t>
            </a:r>
            <a:r>
              <a:rPr lang="en-US" dirty="0" err="1"/>
              <a:t>NewYork</a:t>
            </a:r>
            <a:r>
              <a:rPr lang="en-US" dirty="0"/>
              <a:t> Times, etc.</a:t>
            </a:r>
          </a:p>
        </p:txBody>
      </p:sp>
    </p:spTree>
    <p:extLst>
      <p:ext uri="{BB962C8B-B14F-4D97-AF65-F5344CB8AC3E}">
        <p14:creationId xmlns:p14="http://schemas.microsoft.com/office/powerpoint/2010/main" val="74201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IN" dirty="0"/>
          </a:p>
        </p:txBody>
      </p:sp>
      <p:sp>
        <p:nvSpPr>
          <p:cNvPr id="3" name="TextBox 2"/>
          <p:cNvSpPr txBox="1"/>
          <p:nvPr/>
        </p:nvSpPr>
        <p:spPr>
          <a:xfrm>
            <a:off x="609600" y="1548246"/>
            <a:ext cx="10668000" cy="2062103"/>
          </a:xfrm>
          <a:prstGeom prst="rect">
            <a:avLst/>
          </a:prstGeom>
          <a:noFill/>
          <a:ln>
            <a:noFill/>
          </a:ln>
        </p:spPr>
        <p:txBody>
          <a:bodyPr wrap="square" rtlCol="0">
            <a:spAutoFit/>
          </a:bodyPr>
          <a:lstStyle/>
          <a:p>
            <a:r>
              <a:rPr lang="en-IN" sz="2000" b="1" u="sng" dirty="0"/>
              <a:t>Oracle</a:t>
            </a:r>
            <a:r>
              <a:rPr lang="en-IN" sz="2000" b="1" dirty="0"/>
              <a:t>:-</a:t>
            </a:r>
          </a:p>
          <a:p>
            <a:pPr marL="457200" indent="-457200">
              <a:buFont typeface="Arial" panose="020B0604020202020204" pitchFamily="34" charset="0"/>
              <a:buChar char="•"/>
            </a:pPr>
            <a:r>
              <a:rPr lang="en-US" dirty="0"/>
              <a:t>Oracle is one of the most widely used databases. It supports all kinds of data types including structured, unstructured, graph, and more.  </a:t>
            </a:r>
          </a:p>
          <a:p>
            <a:pPr marL="457200" indent="-457200">
              <a:buFont typeface="Arial" panose="020B0604020202020204" pitchFamily="34" charset="0"/>
              <a:buChar char="•"/>
            </a:pPr>
            <a:r>
              <a:rPr lang="en-US" dirty="0"/>
              <a:t>Oracle offers built-in support for Java, C, and C++. It’s flexible and scalable, and allows faster processing while consuming less space than other databases.  </a:t>
            </a:r>
          </a:p>
          <a:p>
            <a:pPr marL="457200" indent="-457200">
              <a:buFont typeface="Arial" panose="020B0604020202020204" pitchFamily="34" charset="0"/>
              <a:buChar char="•"/>
            </a:pPr>
            <a:r>
              <a:rPr lang="en-US" dirty="0"/>
              <a:t>Oracle is a good choice of database for businesses that need to optimize costs without sacrificing performance. </a:t>
            </a:r>
            <a:endParaRPr lang="en-IN" dirty="0"/>
          </a:p>
        </p:txBody>
      </p:sp>
      <p:sp>
        <p:nvSpPr>
          <p:cNvPr id="4" name="TextBox 3"/>
          <p:cNvSpPr txBox="1"/>
          <p:nvPr/>
        </p:nvSpPr>
        <p:spPr>
          <a:xfrm>
            <a:off x="609600" y="3930158"/>
            <a:ext cx="10668000" cy="2339102"/>
          </a:xfrm>
          <a:prstGeom prst="rect">
            <a:avLst/>
          </a:prstGeom>
          <a:noFill/>
          <a:ln>
            <a:noFill/>
          </a:ln>
        </p:spPr>
        <p:txBody>
          <a:bodyPr wrap="square" rtlCol="0">
            <a:spAutoFit/>
          </a:bodyPr>
          <a:lstStyle/>
          <a:p>
            <a:r>
              <a:rPr lang="en-IN" sz="2000" b="1" u="sng" dirty="0"/>
              <a:t>MongoDB</a:t>
            </a:r>
            <a:r>
              <a:rPr lang="en-IN" sz="2000" b="1" dirty="0"/>
              <a:t>:-</a:t>
            </a:r>
          </a:p>
          <a:p>
            <a:pPr marL="457200" indent="-457200">
              <a:buFont typeface="Arial" panose="020B0604020202020204" pitchFamily="34" charset="0"/>
              <a:buChar char="•"/>
            </a:pPr>
            <a:r>
              <a:rPr lang="en-US" dirty="0"/>
              <a:t>MongoDB is a document-oriented open-source database that is based on the NoSQL system. Released in 2009, it is used by 28.3 percent of the survey respondents. </a:t>
            </a:r>
          </a:p>
          <a:p>
            <a:pPr marL="457200" indent="-457200">
              <a:buFont typeface="Arial" panose="020B0604020202020204" pitchFamily="34" charset="0"/>
              <a:buChar char="•"/>
            </a:pPr>
            <a:r>
              <a:rPr lang="en-US" dirty="0"/>
              <a:t>MongoDB is one of the best database options for web applications when it comes to NoSQL systems. </a:t>
            </a:r>
          </a:p>
          <a:p>
            <a:pPr marL="457200" indent="-457200">
              <a:buFont typeface="Arial" panose="020B0604020202020204" pitchFamily="34" charset="0"/>
              <a:buChar char="•"/>
            </a:pPr>
            <a:r>
              <a:rPr lang="en-US" dirty="0"/>
              <a:t>It is easy to learn and use, and a great choice for building high-availability, horizontally scaling apps. Data is Document or semi-structured(e.g. JSON, XML) with advanced query features.</a:t>
            </a:r>
          </a:p>
          <a:p>
            <a:endParaRPr lang="en-IN" dirty="0"/>
          </a:p>
        </p:txBody>
      </p:sp>
    </p:spTree>
    <p:extLst>
      <p:ext uri="{BB962C8B-B14F-4D97-AF65-F5344CB8AC3E}">
        <p14:creationId xmlns:p14="http://schemas.microsoft.com/office/powerpoint/2010/main" val="409848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a:t>
            </a:r>
            <a:endParaRPr lang="en-IN" dirty="0"/>
          </a:p>
        </p:txBody>
      </p:sp>
      <p:sp>
        <p:nvSpPr>
          <p:cNvPr id="3" name="TextBox 2"/>
          <p:cNvSpPr txBox="1"/>
          <p:nvPr/>
        </p:nvSpPr>
        <p:spPr>
          <a:xfrm>
            <a:off x="609600" y="1409746"/>
            <a:ext cx="10668000" cy="2339102"/>
          </a:xfrm>
          <a:prstGeom prst="rect">
            <a:avLst/>
          </a:prstGeom>
          <a:noFill/>
          <a:ln>
            <a:noFill/>
          </a:ln>
        </p:spPr>
        <p:txBody>
          <a:bodyPr wrap="square" rtlCol="0">
            <a:spAutoFit/>
          </a:bodyPr>
          <a:lstStyle/>
          <a:p>
            <a:r>
              <a:rPr lang="en-IN" b="1" u="sng" dirty="0" err="1">
                <a:latin typeface="Segoe UI Semibold" panose="020B0702040204020203" pitchFamily="34" charset="0"/>
                <a:cs typeface="Segoe UI Semibold" panose="020B0702040204020203" pitchFamily="34" charset="0"/>
              </a:rPr>
              <a:t>ReactJS</a:t>
            </a:r>
            <a:r>
              <a:rPr lang="en-US" b="1" u="sng" dirty="0">
                <a:solidFill>
                  <a:schemeClr val="tx1">
                    <a:lumMod val="50000"/>
                    <a:lumOff val="50000"/>
                  </a:schemeClr>
                </a:solidFill>
                <a:latin typeface="Segoe UI Semibold" panose="020B0702040204020203" pitchFamily="34" charset="0"/>
                <a:cs typeface="Segoe UI Semibold" panose="020B0702040204020203" pitchFamily="34" charset="0"/>
              </a:rPr>
              <a:t>:-</a:t>
            </a:r>
          </a:p>
          <a:p>
            <a:pPr marL="285750" indent="-285750">
              <a:buFont typeface="Arial" panose="020B0604020202020204" pitchFamily="34" charset="0"/>
              <a:buChar char="•"/>
            </a:pPr>
            <a:r>
              <a:rPr lang="en-US" dirty="0">
                <a:latin typeface="Segoe UI (Body)"/>
                <a:cs typeface="Segoe UI Semibold" panose="020B0702040204020203" pitchFamily="34" charset="0"/>
              </a:rPr>
              <a:t>React, also known as React JS, is a popular open-source JavaScript library for creating fast and scalable web apps. </a:t>
            </a:r>
          </a:p>
          <a:p>
            <a:pPr marL="285750" indent="-285750">
              <a:buFont typeface="Arial" panose="020B0604020202020204" pitchFamily="34" charset="0"/>
              <a:buChar char="•"/>
            </a:pPr>
            <a:r>
              <a:rPr lang="en-US" dirty="0">
                <a:latin typeface="Segoe UI (Body)"/>
                <a:cs typeface="Segoe UI Semibold" panose="020B0702040204020203" pitchFamily="34" charset="0"/>
              </a:rPr>
              <a:t>It is essentially a front-end JavaScript framework that lets you create interactive user interfaces quickly and easily.</a:t>
            </a:r>
          </a:p>
          <a:p>
            <a:pPr marL="285750" indent="-285750">
              <a:buFont typeface="Arial" panose="020B0604020202020204" pitchFamily="34" charset="0"/>
              <a:buChar char="•"/>
            </a:pPr>
            <a:r>
              <a:rPr lang="en-US" dirty="0">
                <a:latin typeface="Segoe UI (Body)"/>
                <a:cs typeface="Segoe UI Semibold" panose="020B0702040204020203" pitchFamily="34" charset="0"/>
              </a:rPr>
              <a:t> React is one of the most popular web frameworks in the world because it is both cost-effective and regularly updated with the latest tech stack. Meta, Netflix, Slack, The New York Times, and other large companies use React.</a:t>
            </a:r>
            <a:endParaRPr lang="en-IN" dirty="0">
              <a:latin typeface="Segoe UI (Body)"/>
              <a:cs typeface="Segoe UI Semibold" panose="020B0702040204020203" pitchFamily="34" charset="0"/>
            </a:endParaRPr>
          </a:p>
        </p:txBody>
      </p:sp>
      <p:sp>
        <p:nvSpPr>
          <p:cNvPr id="4" name="TextBox 3"/>
          <p:cNvSpPr txBox="1"/>
          <p:nvPr/>
        </p:nvSpPr>
        <p:spPr>
          <a:xfrm>
            <a:off x="609600" y="3930158"/>
            <a:ext cx="10668000" cy="2062103"/>
          </a:xfrm>
          <a:prstGeom prst="rect">
            <a:avLst/>
          </a:prstGeom>
          <a:noFill/>
          <a:ln>
            <a:noFill/>
          </a:ln>
        </p:spPr>
        <p:txBody>
          <a:bodyPr wrap="square" rtlCol="0">
            <a:spAutoFit/>
          </a:bodyPr>
          <a:lstStyle/>
          <a:p>
            <a:r>
              <a:rPr lang="en-IN" sz="2000" b="1" u="sng" dirty="0">
                <a:latin typeface="Segoe UI Semibold" panose="020B0702040204020203" pitchFamily="34" charset="0"/>
                <a:cs typeface="Segoe UI Semibold" panose="020B0702040204020203" pitchFamily="34" charset="0"/>
              </a:rPr>
              <a:t>Angular:-</a:t>
            </a:r>
          </a:p>
          <a:p>
            <a:pPr marL="285750" indent="-285750">
              <a:buFont typeface="Arial" panose="020B0604020202020204" pitchFamily="34" charset="0"/>
              <a:buChar char="•"/>
            </a:pPr>
            <a:r>
              <a:rPr lang="en-US" dirty="0">
                <a:latin typeface="Segoe UI (Body)"/>
                <a:cs typeface="Segoe UI Semibold" panose="020B0702040204020203" pitchFamily="34" charset="0"/>
              </a:rPr>
              <a:t>Angular is a </a:t>
            </a:r>
            <a:r>
              <a:rPr lang="en-US" dirty="0" err="1">
                <a:latin typeface="Segoe UI (Body)"/>
                <a:cs typeface="Segoe UI Semibold" panose="020B0702040204020203" pitchFamily="34" charset="0"/>
              </a:rPr>
              <a:t>TypeScript</a:t>
            </a:r>
            <a:r>
              <a:rPr lang="en-US" dirty="0">
                <a:latin typeface="Segoe UI (Body)"/>
                <a:cs typeface="Segoe UI Semibold" panose="020B0702040204020203" pitchFamily="34" charset="0"/>
              </a:rPr>
              <a:t>-based framework for building web applications. </a:t>
            </a:r>
          </a:p>
          <a:p>
            <a:pPr marL="285750" indent="-285750">
              <a:buFont typeface="Arial" panose="020B0604020202020204" pitchFamily="34" charset="0"/>
              <a:buChar char="•"/>
            </a:pPr>
            <a:r>
              <a:rPr lang="en-US" dirty="0">
                <a:latin typeface="Segoe UI (Body)"/>
                <a:cs typeface="Segoe UI Semibold" panose="020B0702040204020203" pitchFamily="34" charset="0"/>
              </a:rPr>
              <a:t>It is maintained by Google and provides a comprehensive set of features, including a powerful templating system, dependency injection, and observables.</a:t>
            </a:r>
          </a:p>
          <a:p>
            <a:pPr marL="285750" indent="-285750">
              <a:buFont typeface="Arial" panose="020B0604020202020204" pitchFamily="34" charset="0"/>
              <a:buChar char="•"/>
            </a:pPr>
            <a:r>
              <a:rPr lang="en-US" dirty="0">
                <a:latin typeface="Segoe UI (Body)"/>
                <a:cs typeface="Segoe UI Semibold" panose="020B0702040204020203" pitchFamily="34" charset="0"/>
              </a:rPr>
              <a:t>Some popular companies like Samsung , Microsoft , Google ,</a:t>
            </a:r>
            <a:r>
              <a:rPr lang="en-US" dirty="0" err="1">
                <a:latin typeface="Segoe UI (Body)"/>
                <a:cs typeface="Segoe UI Semibold" panose="020B0702040204020203" pitchFamily="34" charset="0"/>
              </a:rPr>
              <a:t>Paypal</a:t>
            </a:r>
            <a:r>
              <a:rPr lang="en-US" dirty="0">
                <a:latin typeface="Segoe UI (Body)"/>
                <a:cs typeface="Segoe UI Semibold" panose="020B0702040204020203" pitchFamily="34" charset="0"/>
              </a:rPr>
              <a:t> and many more use Angular for their core applications</a:t>
            </a:r>
          </a:p>
          <a:p>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680400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321</TotalTime>
  <Words>1488</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(Body)</vt:lpstr>
      <vt:lpstr>Segoe UI Light</vt:lpstr>
      <vt:lpstr>Segoe UI Semibold</vt:lpstr>
      <vt:lpstr>WelcomeDoc</vt:lpstr>
      <vt:lpstr>Web Development Technologies</vt:lpstr>
      <vt:lpstr>Backend Technologies</vt:lpstr>
      <vt:lpstr>Backend Technologies</vt:lpstr>
      <vt:lpstr>Backend Technologies</vt:lpstr>
      <vt:lpstr>Backend Technologies</vt:lpstr>
      <vt:lpstr>Databases</vt:lpstr>
      <vt:lpstr>Databases</vt:lpstr>
      <vt:lpstr>Databases</vt:lpstr>
      <vt:lpstr>Front End</vt:lpstr>
      <vt:lpstr>Front End</vt:lpstr>
      <vt:lpstr>Front End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Technologies</dc:title>
  <dc:creator>User943</dc:creator>
  <cp:keywords/>
  <cp:lastModifiedBy>Rohini SuryavanshiDSYCSE1st2020-21</cp:lastModifiedBy>
  <cp:revision>16</cp:revision>
  <dcterms:created xsi:type="dcterms:W3CDTF">2023-04-28T11:03:48Z</dcterms:created>
  <dcterms:modified xsi:type="dcterms:W3CDTF">2023-05-02T07:21:45Z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