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3" d="100"/>
          <a:sy n="83" d="100"/>
        </p:scale>
        <p:origin x="629"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04884D4F-C7F6-4FF1-BC33-6B8A2F5CE92E}" type="datetimeFigureOut">
              <a:rPr lang="en-IN" smtClean="0"/>
              <a:t>21-06-2024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2714E9A7-B0C0-4C85-917E-F48A8967558D}"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3" name="Slide Image Placeholder 1"/>
          <p:cNvSpPr>
            <a:spLocks noChangeAspect="1" noRot="1" noGrp="1"/>
          </p:cNvSpPr>
          <p:nvPr>
            <p:ph type="sldImg"/>
          </p:nvPr>
        </p:nvSpPr>
        <p:spPr/>
      </p:sp>
      <p:sp>
        <p:nvSpPr>
          <p:cNvPr id="1048654" name="Notes Placeholder 2"/>
          <p:cNvSpPr>
            <a:spLocks noGrp="1"/>
          </p:cNvSpPr>
          <p:nvPr>
            <p:ph type="body" idx="1"/>
          </p:nvPr>
        </p:nvSpPr>
        <p:spPr/>
        <p:txBody>
          <a:bodyPr/>
          <a:p>
            <a:endParaRPr dirty="0" lang="en-IN"/>
          </a:p>
        </p:txBody>
      </p:sp>
      <p:sp>
        <p:nvSpPr>
          <p:cNvPr id="1048655" name="Slide Number Placeholder 3"/>
          <p:cNvSpPr>
            <a:spLocks noGrp="1"/>
          </p:cNvSpPr>
          <p:nvPr>
            <p:ph type="sldNum" sz="quarter" idx="10"/>
          </p:nvPr>
        </p:nvSpPr>
        <p:spPr/>
        <p:txBody>
          <a:bodyPr/>
          <a:p>
            <a:fld id="{2714E9A7-B0C0-4C85-917E-F48A8967558D}"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Slide Image Placeholder 1"/>
          <p:cNvSpPr>
            <a:spLocks noChangeAspect="1" noRot="1" noGrp="1"/>
          </p:cNvSpPr>
          <p:nvPr>
            <p:ph type="sldImg"/>
          </p:nvPr>
        </p:nvSpPr>
        <p:spPr/>
      </p:sp>
      <p:sp>
        <p:nvSpPr>
          <p:cNvPr id="1048664" name="Notes Placeholder 2"/>
          <p:cNvSpPr>
            <a:spLocks noGrp="1"/>
          </p:cNvSpPr>
          <p:nvPr>
            <p:ph type="body" idx="1"/>
          </p:nvPr>
        </p:nvSpPr>
        <p:spPr/>
        <p:txBody>
          <a:bodyPr/>
          <a:p>
            <a:endParaRPr dirty="0" lang="en-IN"/>
          </a:p>
        </p:txBody>
      </p:sp>
      <p:sp>
        <p:nvSpPr>
          <p:cNvPr id="1048665" name="Slide Number Placeholder 3"/>
          <p:cNvSpPr>
            <a:spLocks noGrp="1"/>
          </p:cNvSpPr>
          <p:nvPr>
            <p:ph type="sldNum" sz="quarter" idx="10"/>
          </p:nvPr>
        </p:nvSpPr>
        <p:spPr/>
        <p:txBody>
          <a:bodyPr/>
          <a:p>
            <a:fld id="{2714E9A7-B0C0-4C85-917E-F48A8967558D}"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8"/>
          <p:cNvSpPr txBox="1"/>
          <p:nvPr/>
        </p:nvSpPr>
        <p:spPr>
          <a:xfrm>
            <a:off x="6484620" y="2821622"/>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1" name=""/>
          <p:cNvSpPr txBox="1"/>
          <p:nvPr/>
        </p:nvSpPr>
        <p:spPr>
          <a:xfrm>
            <a:off x="4096000" y="3219450"/>
            <a:ext cx="4000000" cy="929639"/>
          </a:xfrm>
          <a:prstGeom prst="rect"/>
        </p:spPr>
        <p:txBody>
          <a:bodyPr rtlCol="0" wrap="square">
            <a:spAutoFit/>
          </a:bodyPr>
          <a:p>
            <a:r>
              <a:rPr altLang="en-GB" sz="2800" lang="en-US">
                <a:solidFill>
                  <a:srgbClr val="000000"/>
                </a:solidFill>
              </a:rPr>
              <a:t>m</a:t>
            </a:r>
            <a:r>
              <a:rPr altLang="en-GB" sz="2800" lang="en-US">
                <a:solidFill>
                  <a:srgbClr val="000000"/>
                </a:solidFill>
              </a:rPr>
              <a:t>e</a:t>
            </a:r>
            <a:r>
              <a:rPr altLang="en-GB" sz="2800" lang="en-US">
                <a:solidFill>
                  <a:srgbClr val="000000"/>
                </a:solidFill>
              </a:rPr>
              <a:t>t</a:t>
            </a:r>
            <a:r>
              <a:rPr altLang="en-GB" sz="2800" lang="en-US">
                <a:solidFill>
                  <a:srgbClr val="000000"/>
                </a:solidFill>
              </a:rPr>
              <a:t>t</a:t>
            </a:r>
            <a:r>
              <a:rPr altLang="en-GB" sz="2800" lang="en-US">
                <a:solidFill>
                  <a:srgbClr val="000000"/>
                </a:solidFill>
              </a:rPr>
              <a:t>a</a:t>
            </a:r>
            <a:r>
              <a:rPr altLang="en-GB" sz="2800" lang="en-US">
                <a:solidFill>
                  <a:srgbClr val="000000"/>
                </a:solidFill>
              </a:rPr>
              <a:t> </a:t>
            </a:r>
            <a:r>
              <a:rPr altLang="en-GB" sz="2800" lang="en-US">
                <a:solidFill>
                  <a:srgbClr val="000000"/>
                </a:solidFill>
              </a:rPr>
              <a:t>l</a:t>
            </a:r>
            <a:r>
              <a:rPr altLang="en-GB" sz="2800" lang="en-US">
                <a:solidFill>
                  <a:srgbClr val="000000"/>
                </a:solidFill>
              </a:rPr>
              <a:t>a</a:t>
            </a:r>
            <a:r>
              <a:rPr altLang="en-GB" sz="2800" lang="en-US">
                <a:solidFill>
                  <a:srgbClr val="000000"/>
                </a:solidFill>
              </a:rPr>
              <a:t>k</a:t>
            </a:r>
            <a:r>
              <a:rPr altLang="en-GB" sz="2800" lang="en-US">
                <a:solidFill>
                  <a:srgbClr val="000000"/>
                </a:solidFill>
              </a:rPr>
              <a:t>s</a:t>
            </a:r>
            <a:r>
              <a:rPr altLang="en-GB" sz="2800" lang="en-US">
                <a:solidFill>
                  <a:srgbClr val="000000"/>
                </a:solidFill>
              </a:rPr>
              <a:t>h</a:t>
            </a:r>
            <a:r>
              <a:rPr altLang="en-GB" sz="2800" lang="en-US">
                <a:solidFill>
                  <a:srgbClr val="000000"/>
                </a:solidFill>
              </a:rPr>
              <a:t>m</a:t>
            </a:r>
            <a:r>
              <a:rPr altLang="en-GB" sz="2800" lang="en-US">
                <a:solidFill>
                  <a:srgbClr val="000000"/>
                </a:solidFill>
              </a:rPr>
              <a:t>i</a:t>
            </a:r>
            <a:r>
              <a:rPr altLang="en-GB" sz="2800" lang="en-US">
                <a:solidFill>
                  <a:srgbClr val="000000"/>
                </a:solidFill>
              </a:rPr>
              <a:t>n</a:t>
            </a:r>
            <a:r>
              <a:rPr altLang="en-GB" sz="2800" lang="en-US">
                <a:solidFill>
                  <a:srgbClr val="000000"/>
                </a:solidFill>
              </a:rPr>
              <a:t>a</a:t>
            </a:r>
            <a:r>
              <a:rPr altLang="en-GB" sz="2800" lang="en-US">
                <a:solidFill>
                  <a:srgbClr val="000000"/>
                </a:solidFill>
              </a:rPr>
              <a:t>r</a:t>
            </a:r>
            <a:r>
              <a:rPr altLang="en-GB" sz="2800" lang="en-US">
                <a:solidFill>
                  <a:srgbClr val="000000"/>
                </a:solidFill>
              </a:rPr>
              <a:t>a</a:t>
            </a:r>
            <a:r>
              <a:rPr altLang="en-GB" sz="2800" lang="en-US">
                <a:solidFill>
                  <a:srgbClr val="000000"/>
                </a:solidFill>
              </a:rPr>
              <a:t>y</a:t>
            </a:r>
            <a:r>
              <a:rPr altLang="en-GB" sz="2800" lang="en-US">
                <a:solidFill>
                  <a:srgbClr val="000000"/>
                </a:solidFill>
              </a:rPr>
              <a:t>ana </a:t>
            </a:r>
            <a:endParaRPr sz="2800" lang="en-GB">
              <a:solidFill>
                <a:srgbClr val="000000"/>
              </a:solidFill>
            </a:endParaRPr>
          </a:p>
          <a:p>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725478" y="1704676"/>
            <a:ext cx="2779722" cy="3296110"/>
          </a:xfrm>
          <a:prstGeom prst="rect"/>
        </p:spPr>
      </p:pic>
      <p:pic>
        <p:nvPicPr>
          <p:cNvPr id="2097169" name="Picture 9"/>
          <p:cNvPicPr>
            <a:picLocks noChangeAspect="1"/>
          </p:cNvPicPr>
          <p:nvPr/>
        </p:nvPicPr>
        <p:blipFill>
          <a:blip xmlns:r="http://schemas.openxmlformats.org/officeDocument/2006/relationships" r:embed="rId3"/>
          <a:stretch>
            <a:fillRect/>
          </a:stretch>
        </p:blipFill>
        <p:spPr>
          <a:xfrm>
            <a:off x="3657600" y="1704676"/>
            <a:ext cx="2895600" cy="3296110"/>
          </a:xfrm>
          <a:prstGeom prst="rect"/>
        </p:spPr>
      </p:pic>
      <p:pic>
        <p:nvPicPr>
          <p:cNvPr id="2097170" name="Picture 10"/>
          <p:cNvPicPr>
            <a:picLocks noChangeAspect="1"/>
          </p:cNvPicPr>
          <p:nvPr/>
        </p:nvPicPr>
        <p:blipFill>
          <a:blip xmlns:r="http://schemas.openxmlformats.org/officeDocument/2006/relationships" r:embed="rId4"/>
          <a:stretch>
            <a:fillRect/>
          </a:stretch>
        </p:blipFill>
        <p:spPr>
          <a:xfrm>
            <a:off x="6857588" y="1720230"/>
            <a:ext cx="2953162" cy="33342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smtClean="0"/>
              <a:t>PROJECT LINK</a:t>
            </a:r>
            <a:endParaRPr dirty="0" lang="en-IN"/>
          </a:p>
        </p:txBody>
      </p:sp>
      <p:sp>
        <p:nvSpPr>
          <p:cNvPr id="1048690" name="TextBox 2"/>
          <p:cNvSpPr txBox="1"/>
          <p:nvPr/>
        </p:nvSpPr>
        <p:spPr>
          <a:xfrm>
            <a:off x="1219200" y="2133601"/>
            <a:ext cx="7010400" cy="461665"/>
          </a:xfrm>
          <a:prstGeom prst="rect"/>
          <a:noFill/>
        </p:spPr>
        <p:txBody>
          <a:bodyPr rtlCol="0" wrap="square">
            <a:spAutoFit/>
          </a:bodyPr>
          <a:p>
            <a:r>
              <a:rPr dirty="0" sz="2400" lang="en-IN"/>
              <a:t>https://github.com/shaiksadiya123/sadiya_project.git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08" name="object 2"/>
          <p:cNvSpPr/>
          <p:nvPr/>
        </p:nvSpPr>
        <p:spPr>
          <a:xfrm>
            <a:off x="-41894" y="-2742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17"/>
          <p:cNvSpPr txBox="1">
            <a:spLocks noGrp="1"/>
          </p:cNvSpPr>
          <p:nvPr>
            <p:ph type="title"/>
          </p:nvPr>
        </p:nvSpPr>
        <p:spPr>
          <a:xfrm>
            <a:off x="228601" y="152400"/>
            <a:ext cx="9305924" cy="4613910"/>
          </a:xfrm>
          <a:prstGeom prst="rect"/>
        </p:spPr>
        <p:txBody>
          <a:bodyPr bIns="0" lIns="0" rIns="0" rtlCol="0" tIns="16510" vert="horz" wrap="square">
            <a:spAutoFit/>
          </a:bodyPr>
          <a:p>
            <a:pPr marL="12700">
              <a:lnSpc>
                <a:spcPct val="100000"/>
              </a:lnSpc>
              <a:spcBef>
                <a:spcPts val="130"/>
              </a:spcBef>
            </a:pPr>
            <a:r>
              <a:rPr b="0" dirty="0" sz="4000" lang="en-US" spc="5" err="1">
                <a:latin typeface="+mn-lt"/>
                <a:cs typeface="Times New Roman" panose="02020603050405020304" pitchFamily="18" charset="0"/>
              </a:rPr>
              <a:t>KeyLogger&amp;Security</a:t>
            </a:r>
            <a:r>
              <a:rPr b="0" dirty="0" sz="4000" lang="en-US" spc="5">
                <a:latin typeface="+mn-lt"/>
              </a:rPr>
              <a:t/>
            </a:r>
            <a:br>
              <a:rPr b="0" dirty="0" sz="4000" lang="en-US" spc="5">
                <a:latin typeface="+mn-lt"/>
              </a:rPr>
            </a:br>
            <a:r>
              <a:rPr b="0" dirty="0" sz="3600" lang="en-US" spc="5">
                <a:latin typeface="+mn-lt"/>
              </a:rPr>
              <a:t/>
            </a:r>
            <a:br>
              <a:rPr b="0" dirty="0" sz="3600" lang="en-US" spc="5">
                <a:latin typeface="+mn-lt"/>
              </a:rPr>
            </a:br>
            <a:r>
              <a:rPr b="0" dirty="0" sz="1800" lang="en-US" err="1">
                <a:latin typeface="+mn-lt"/>
                <a:cs typeface="Times New Roman" panose="02020603050405020304" pitchFamily="18" charset="0"/>
              </a:rPr>
              <a:t>Keyloggers</a:t>
            </a:r>
            <a:r>
              <a:rPr b="0" dirty="0" sz="1800" lang="en-US">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r>
              <a:rPr b="0" dirty="0" sz="1800" lang="en-US" smtClean="0">
                <a:latin typeface="+mn-lt"/>
                <a:cs typeface="Times New Roman" panose="02020603050405020304" pitchFamily="18" charset="0"/>
              </a:rPr>
              <a:t>.</a:t>
            </a:r>
            <a:br>
              <a:rPr b="0" dirty="0" sz="1800" lang="en-US" smtClean="0">
                <a:latin typeface="+mn-lt"/>
                <a:cs typeface="Times New Roman" panose="02020603050405020304" pitchFamily="18" charset="0"/>
              </a:rPr>
            </a:br>
            <a:r>
              <a:rPr b="0" dirty="0" sz="1800" lang="en-US">
                <a:latin typeface="+mn-lt"/>
                <a:cs typeface="Times New Roman" panose="02020603050405020304" pitchFamily="18" charset="0"/>
              </a:rPr>
              <a:t/>
            </a:r>
            <a:br>
              <a:rPr b="0" dirty="0" sz="1800" lang="en-US">
                <a:latin typeface="+mn-lt"/>
                <a:cs typeface="Times New Roman" panose="02020603050405020304" pitchFamily="18" charset="0"/>
              </a:rPr>
            </a:br>
            <a:r>
              <a:rPr dirty="0" sz="1800" lang="en-IN">
                <a:latin typeface="+mn-lt"/>
                <a:cs typeface="Times New Roman" panose="02020603050405020304" pitchFamily="18" charset="0"/>
              </a:rPr>
              <a:t>Hardware </a:t>
            </a:r>
            <a:r>
              <a:rPr dirty="0" sz="1800" lang="en-IN" err="1" smtClean="0">
                <a:latin typeface="+mn-lt"/>
                <a:cs typeface="Times New Roman" panose="02020603050405020304" pitchFamily="18" charset="0"/>
              </a:rPr>
              <a:t>Keyloggers</a:t>
            </a:r>
            <a:r>
              <a:rPr dirty="0" sz="1800" lang="en-IN" smtClean="0">
                <a:latin typeface="+mn-lt"/>
                <a:cs typeface="Times New Roman" panose="02020603050405020304" pitchFamily="18" charset="0"/>
              </a:rPr>
              <a:t>:</a:t>
            </a:r>
            <a:r>
              <a:rPr b="0" dirty="0" sz="1800" lang="en-US">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r>
              <a:rPr b="0" dirty="0" sz="1800" lang="en-US" smtClean="0">
                <a:latin typeface="+mn-lt"/>
                <a:cs typeface="Times New Roman" panose="02020603050405020304" pitchFamily="18" charset="0"/>
              </a:rPr>
              <a:t>.</a:t>
            </a:r>
            <a:br>
              <a:rPr b="0" dirty="0" sz="1800" lang="en-US" smtClean="0">
                <a:latin typeface="+mn-lt"/>
                <a:cs typeface="Times New Roman" panose="02020603050405020304" pitchFamily="18" charset="0"/>
              </a:rPr>
            </a:br>
            <a:r>
              <a:rPr b="0" dirty="0" sz="1800" lang="en-US">
                <a:latin typeface="+mn-lt"/>
                <a:cs typeface="Times New Roman" panose="02020603050405020304" pitchFamily="18" charset="0"/>
              </a:rPr>
              <a:t/>
            </a:r>
            <a:br>
              <a:rPr b="0" dirty="0" sz="1800" lang="en-US">
                <a:latin typeface="+mn-lt"/>
                <a:cs typeface="Times New Roman" panose="02020603050405020304" pitchFamily="18" charset="0"/>
              </a:rPr>
            </a:br>
            <a:r>
              <a:rPr b="0" dirty="0" sz="1800" lang="en-US" smtClean="0">
                <a:latin typeface="+mn-lt"/>
                <a:cs typeface="Times New Roman" panose="02020603050405020304" pitchFamily="18" charset="0"/>
              </a:rPr>
              <a:t> </a:t>
            </a:r>
            <a:r>
              <a:rPr dirty="0" sz="1800" lang="en-IN">
                <a:latin typeface="+mn-lt"/>
                <a:cs typeface="Times New Roman" panose="02020603050405020304" pitchFamily="18" charset="0"/>
              </a:rPr>
              <a:t>Software </a:t>
            </a:r>
            <a:r>
              <a:rPr dirty="0" sz="1800" lang="en-IN" err="1" smtClean="0">
                <a:latin typeface="+mn-lt"/>
                <a:cs typeface="Times New Roman" panose="02020603050405020304" pitchFamily="18" charset="0"/>
              </a:rPr>
              <a:t>Keyloggers</a:t>
            </a:r>
            <a:r>
              <a:rPr dirty="0" sz="1800" lang="en-IN" smtClean="0">
                <a:latin typeface="+mn-lt"/>
                <a:cs typeface="Times New Roman" panose="02020603050405020304" pitchFamily="18" charset="0"/>
              </a:rPr>
              <a:t>:</a:t>
            </a:r>
            <a:r>
              <a:rPr b="0" dirty="0" sz="1800" lang="en-US" smtClean="0">
                <a:latin typeface="+mn-lt"/>
                <a:cs typeface="Times New Roman" panose="02020603050405020304" pitchFamily="18" charset="0"/>
              </a:rPr>
              <a:t>Software </a:t>
            </a:r>
            <a:r>
              <a:rPr b="0" dirty="0" sz="1800" lang="en-US" err="1">
                <a:latin typeface="+mn-lt"/>
                <a:cs typeface="Times New Roman" panose="02020603050405020304" pitchFamily="18" charset="0"/>
              </a:rPr>
              <a:t>Keyloggers</a:t>
            </a:r>
            <a:r>
              <a:rPr b="0" dirty="0" sz="1800" lang="en-US">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b="0" dirty="0" sz="1800">
              <a:latin typeface="+mn-lt"/>
              <a:cs typeface="Times New Roman" panose="02020603050405020304" pitchFamily="18" charset="0"/>
            </a:endParaRPr>
          </a:p>
        </p:txBody>
      </p:sp>
      <p:grpSp>
        <p:nvGrpSpPr>
          <p:cNvPr id="2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2"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grpSp>
        <p:nvGrpSpPr>
          <p:cNvPr id="27"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9" name="TextBox 23"/>
          <p:cNvSpPr txBox="1"/>
          <p:nvPr/>
        </p:nvSpPr>
        <p:spPr>
          <a:xfrm>
            <a:off x="1944038" y="1828800"/>
            <a:ext cx="5066362" cy="2936240"/>
          </a:xfrm>
          <a:prstGeom prst="rect"/>
          <a:noFill/>
        </p:spPr>
        <p:txBody>
          <a:bodyPr rtlCol="0" wrap="square">
            <a:spAutoFit/>
          </a:bodyPr>
          <a:p>
            <a:pPr indent="-342900" marL="342900">
              <a:buAutoNum type="arabicPeriod"/>
            </a:pPr>
            <a:r>
              <a:rPr dirty="0" sz="2400" lang="en-US">
                <a:cs typeface="Times New Roman" panose="02020603050405020304" charset="0"/>
              </a:rPr>
              <a:t>Problem statement</a:t>
            </a:r>
          </a:p>
          <a:p>
            <a:pPr indent="-342900" marL="342900">
              <a:buAutoNum type="arabicPeriod"/>
            </a:pPr>
            <a:r>
              <a:rPr dirty="0" sz="2400" lang="en-US">
                <a:cs typeface="Times New Roman" panose="02020603050405020304" charset="0"/>
              </a:rPr>
              <a:t>Project overview</a:t>
            </a:r>
          </a:p>
          <a:p>
            <a:pPr indent="-342900" marL="342900">
              <a:buAutoNum type="arabicPeriod"/>
            </a:pPr>
            <a:r>
              <a:rPr dirty="0" sz="2400" lang="en-US">
                <a:cs typeface="Times New Roman" panose="02020603050405020304" charset="0"/>
              </a:rPr>
              <a:t>Who are the end users?</a:t>
            </a:r>
          </a:p>
          <a:p>
            <a:pPr indent="-342900" marL="342900">
              <a:buAutoNum type="arabicPeriod"/>
            </a:pPr>
            <a:r>
              <a:rPr dirty="0" sz="2400" lang="en-US">
                <a:cs typeface="Times New Roman" panose="02020603050405020304" charset="0"/>
              </a:rPr>
              <a:t>Solution and its value proposition</a:t>
            </a:r>
          </a:p>
          <a:p>
            <a:pPr indent="-342900" marL="342900">
              <a:buAutoNum type="arabicPeriod"/>
            </a:pPr>
            <a:r>
              <a:rPr dirty="0" sz="2400" lang="en-US">
                <a:cs typeface="Times New Roman" panose="02020603050405020304" charset="0"/>
              </a:rPr>
              <a:t>The wow in your solution</a:t>
            </a:r>
          </a:p>
          <a:p>
            <a:pPr indent="-342900" marL="342900">
              <a:buAutoNum type="arabicPeriod"/>
            </a:pPr>
            <a:r>
              <a:rPr dirty="0" sz="2400" lang="en-US">
                <a:cs typeface="Times New Roman" panose="02020603050405020304" charset="0"/>
              </a:rPr>
              <a:t>Modelling</a:t>
            </a:r>
          </a:p>
          <a:p>
            <a:pPr indent="-342900" marL="342900">
              <a:buAutoNum type="arabicPeriod"/>
            </a:pPr>
            <a:r>
              <a:rPr dirty="0" sz="2400" lang="en-US">
                <a:cs typeface="Times New Roman" panose="02020603050405020304" charset="0"/>
              </a:rPr>
              <a:t>Results</a:t>
            </a:r>
          </a:p>
          <a:p>
            <a:pPr indent="-342900" marL="342900">
              <a:buAutoNum type="arabicPeriod"/>
            </a:pPr>
            <a:r>
              <a:rPr dirty="0" sz="2400" lang="en-US">
                <a:cs typeface="Times New Roman" panose="02020603050405020304" charset="0"/>
              </a:rPr>
              <a:t>Project Link</a:t>
            </a:r>
            <a:endParaRPr dirty="0" sz="2400" lang="en-US">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10"/>
          <p:cNvSpPr txBox="1"/>
          <p:nvPr/>
        </p:nvSpPr>
        <p:spPr>
          <a:xfrm>
            <a:off x="739775" y="2667000"/>
            <a:ext cx="7394575" cy="400110"/>
          </a:xfrm>
          <a:prstGeom prst="rect"/>
          <a:noFill/>
        </p:spPr>
        <p:txBody>
          <a:bodyPr rtlCol="0" wrap="square">
            <a:spAutoFit/>
          </a:bodyPr>
          <a:p>
            <a:pPr indent="-342900" marL="342900">
              <a:buFont typeface="Wingdings" panose="05000000000000000000" pitchFamily="2" charset="2"/>
              <a:buChar char="ü"/>
            </a:pPr>
            <a:endParaRPr dirty="0" sz="2000" lang="en-IN"/>
          </a:p>
        </p:txBody>
      </p:sp>
      <p:sp>
        <p:nvSpPr>
          <p:cNvPr id="1048646" name="TextBox 12"/>
          <p:cNvSpPr txBox="1"/>
          <p:nvPr/>
        </p:nvSpPr>
        <p:spPr>
          <a:xfrm>
            <a:off x="914400" y="1590784"/>
            <a:ext cx="7010400" cy="4091940"/>
          </a:xfrm>
          <a:prstGeom prst="rect"/>
          <a:noFill/>
        </p:spPr>
        <p:txBody>
          <a:bodyPr rtlCol="0" wrap="square">
            <a:spAutoFit/>
          </a:bodyPr>
          <a:p>
            <a:pPr indent="-285750" marL="285750">
              <a:buFont typeface="Wingdings" panose="05000000000000000000" pitchFamily="2" charset="2"/>
              <a:buChar char="ü"/>
            </a:pPr>
            <a:r>
              <a:rPr dirty="0" lang="en-US" err="1"/>
              <a:t>Keyloggers</a:t>
            </a:r>
            <a:r>
              <a:rPr dirty="0" lang="en-US"/>
              <a:t>, both hardware and software, pose significant security threats by secretly recording every keystroke made on a computer. This clandestine activity can lead to severe consequences, including data theft, financial loss, and identity theft. While hardware </a:t>
            </a:r>
            <a:r>
              <a:rPr dirty="0" lang="en-US" err="1"/>
              <a:t>keyloggers</a:t>
            </a:r>
            <a:r>
              <a:rPr dirty="0" lang="en-US"/>
              <a:t> require physical access to the device, software </a:t>
            </a:r>
            <a:r>
              <a:rPr dirty="0" lang="en-US" err="1"/>
              <a:t>keyloggers</a:t>
            </a:r>
            <a:r>
              <a:rPr dirty="0" lang="en-US"/>
              <a:t> can be installed remotely through malicious downloads, email attachments, or exploiting software vulnerabilities. Detecting and preventing </a:t>
            </a:r>
            <a:r>
              <a:rPr dirty="0" lang="en-US" err="1"/>
              <a:t>keyloggers</a:t>
            </a:r>
            <a:r>
              <a:rPr dirty="0" lang="en-US"/>
              <a:t> is a critical aspect of maintaining </a:t>
            </a:r>
            <a:r>
              <a:rPr dirty="0" lang="en-US" err="1"/>
              <a:t>cybersecurity</a:t>
            </a:r>
            <a:r>
              <a:rPr dirty="0" lang="en-US"/>
              <a:t> in personal, business, and government environments</a:t>
            </a:r>
            <a:r>
              <a:rPr dirty="0" lang="en-US" smtClean="0"/>
              <a:t>.</a:t>
            </a:r>
          </a:p>
          <a:p>
            <a:endParaRPr dirty="0" lang="en-US" smtClean="0"/>
          </a:p>
          <a:p>
            <a:pPr indent="-285750" marL="285750">
              <a:buFont typeface="Wingdings" panose="05000000000000000000" pitchFamily="2" charset="2"/>
              <a:buChar char="ü"/>
            </a:pPr>
            <a:r>
              <a:rPr dirty="0" lang="en-US"/>
              <a:t>To develop effective methods for detecting and preventing the installation and operation of malicious software </a:t>
            </a:r>
            <a:r>
              <a:rPr dirty="0" lang="en-US" err="1"/>
              <a:t>keyloggers</a:t>
            </a:r>
            <a:r>
              <a:rPr dirty="0" lang="en-US"/>
              <a:t> on computer systems, thereby protecting sensitive user information and ensuring data integrity and privacy.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2" name="TextBox 11"/>
          <p:cNvSpPr txBox="1"/>
          <p:nvPr/>
        </p:nvSpPr>
        <p:spPr>
          <a:xfrm>
            <a:off x="809625" y="1504759"/>
            <a:ext cx="8543925" cy="5158740"/>
          </a:xfrm>
          <a:prstGeom prst="rect"/>
          <a:noFill/>
        </p:spPr>
        <p:txBody>
          <a:bodyPr rtlCol="0" wrap="square">
            <a:spAutoFit/>
          </a:bodyPr>
          <a:p>
            <a:r>
              <a:rPr b="1" dirty="0" lang="en-US" smtClean="0"/>
              <a:t>Objective:</a:t>
            </a:r>
            <a:endParaRPr b="1" dirty="0" lang="en-US"/>
          </a:p>
          <a:p>
            <a:r>
              <a:rPr dirty="0" lang="en-US"/>
              <a:t>The primary objective of this project is to understand the mechanisms of </a:t>
            </a:r>
            <a:r>
              <a:rPr dirty="0" lang="en-US" err="1"/>
              <a:t>keylogging</a:t>
            </a:r>
            <a:r>
              <a:rPr dirty="0" lang="en-US"/>
              <a:t> for educational purposes and develop security measures to prevent, detect, and mitigate such threats. This project will provide a comprehensive understanding of how </a:t>
            </a:r>
            <a:r>
              <a:rPr dirty="0" lang="en-US" err="1"/>
              <a:t>keyloggers</a:t>
            </a:r>
            <a:r>
              <a:rPr dirty="0" lang="en-US"/>
              <a:t> operate, how they can be detected, and the various strategies to secure systems against them</a:t>
            </a:r>
            <a:r>
              <a:rPr dirty="0" lang="en-US" smtClean="0"/>
              <a:t>.</a:t>
            </a:r>
          </a:p>
          <a:p>
            <a:r>
              <a:rPr b="1" dirty="0" lang="en-IN" smtClean="0"/>
              <a:t>Key Components</a:t>
            </a:r>
            <a:r>
              <a:rPr dirty="0" lang="en-IN" smtClean="0"/>
              <a:t>:</a:t>
            </a:r>
          </a:p>
          <a:p>
            <a:pPr indent="-342900" marL="342900">
              <a:buFont typeface="+mj-lt"/>
              <a:buAutoNum type="arabicPeriod"/>
            </a:pPr>
            <a:r>
              <a:rPr b="1" dirty="0" lang="en-US"/>
              <a:t>Detection </a:t>
            </a:r>
            <a:r>
              <a:rPr b="1" dirty="0" lang="en-US" smtClean="0"/>
              <a:t>Mechanisms:</a:t>
            </a:r>
            <a:endParaRPr dirty="0" lang="en-US"/>
          </a:p>
          <a:p>
            <a:r>
              <a:rPr dirty="0" lang="en-US" smtClean="0"/>
              <a:t>Signature-based Detection: Develop signatures for known </a:t>
            </a:r>
            <a:r>
              <a:rPr dirty="0" lang="en-US" err="1" smtClean="0"/>
              <a:t>keyloggers</a:t>
            </a:r>
            <a:r>
              <a:rPr dirty="0" lang="en-US" smtClean="0"/>
              <a:t> and use antivirus-like methods to detect them.</a:t>
            </a:r>
          </a:p>
          <a:p>
            <a:r>
              <a:rPr dirty="0" lang="en-US" smtClean="0"/>
              <a:t>Behavioral Analysis: Monitor system behaviors that may indicate the presence of a </a:t>
            </a:r>
            <a:r>
              <a:rPr dirty="0" lang="en-US" err="1" smtClean="0"/>
              <a:t>keylogger</a:t>
            </a:r>
            <a:r>
              <a:rPr dirty="0" lang="en-US" smtClean="0"/>
              <a:t>, such as unusual file access patterns or unexpected network traffic.</a:t>
            </a:r>
          </a:p>
          <a:p>
            <a:r>
              <a:rPr dirty="0" lang="en-US" smtClean="0"/>
              <a:t>2. </a:t>
            </a:r>
            <a:r>
              <a:rPr b="1" dirty="0" lang="en-US" smtClean="0"/>
              <a:t>Mitigation Techniques:</a:t>
            </a:r>
            <a:endParaRPr dirty="0" lang="en-US"/>
          </a:p>
          <a:p>
            <a:r>
              <a:rPr dirty="0" lang="en-US"/>
              <a:t>Response Plans: Develop plans for responding to the detection of a </a:t>
            </a:r>
            <a:r>
              <a:rPr dirty="0" lang="en-US" err="1"/>
              <a:t>keylogger</a:t>
            </a:r>
            <a:r>
              <a:rPr dirty="0" lang="en-US"/>
              <a:t>, including system isolation, data recovery, and forensic analysis.</a:t>
            </a:r>
          </a:p>
          <a:p>
            <a:r>
              <a:rPr dirty="0" lang="en-US"/>
              <a:t>User Education: Create educational materials to inform users about the dangers of </a:t>
            </a:r>
            <a:r>
              <a:rPr dirty="0" lang="en-US" err="1"/>
              <a:t>keyloggers</a:t>
            </a:r>
            <a:r>
              <a:rPr dirty="0" lang="en-US"/>
              <a:t> and how to avoid them.</a:t>
            </a:r>
          </a:p>
          <a:p>
            <a:endParaRPr dirty="0" lang="en-US" smtClean="0"/>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533400" y="367796"/>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10"/>
          <p:cNvSpPr>
            <a:spLocks noChangeArrowheads="1"/>
          </p:cNvSpPr>
          <p:nvPr/>
        </p:nvSpPr>
        <p:spPr bwMode="auto">
          <a:xfrm>
            <a:off x="0" y="-323167"/>
            <a:ext cx="184731"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pPr>
            <a:endParaRPr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anose="020B0604020202020204" pitchFamily="34" charset="0"/>
            </a:endParaRPr>
          </a:p>
        </p:txBody>
      </p:sp>
      <p:sp>
        <p:nvSpPr>
          <p:cNvPr id="1048662" name="Rectangle 10"/>
          <p:cNvSpPr>
            <a:spLocks noChangeArrowheads="1"/>
          </p:cNvSpPr>
          <p:nvPr/>
        </p:nvSpPr>
        <p:spPr bwMode="auto">
          <a:xfrm>
            <a:off x="675829" y="1308305"/>
            <a:ext cx="8768208" cy="46253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baseline="0" b="1" cap="none" dirty="0" sz="1800" i="0" kumimoji="0" lang="en-US" normalizeH="0" strike="noStrike" u="none" smtClean="0">
                <a:ln>
                  <a:noFill/>
                </a:ln>
                <a:solidFill>
                  <a:schemeClr val="tx1"/>
                </a:solidFill>
                <a:effectLst/>
                <a:latin typeface="Arial" panose="020B0604020202020204" pitchFamily="34" charset="0"/>
              </a:rPr>
              <a:t>1.Cybercriminals</a:t>
            </a:r>
            <a:endParaRPr baseline="0" b="0" cap="none" dirty="0" sz="1800" i="0" kumimoji="0" lang="en-US" normalizeH="0" strike="noStrike" u="none"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baseline="0" b="1" cap="none" dirty="0" sz="1800" i="0" kumimoji="0" lang="en-US" normalizeH="0" strike="noStrike" u="none" smtClean="0">
                <a:ln>
                  <a:noFill/>
                </a:ln>
                <a:solidFill>
                  <a:schemeClr val="tx1"/>
                </a:solidFill>
                <a:effectLst/>
                <a:latin typeface="Arial" panose="020B0604020202020204" pitchFamily="34" charset="0"/>
              </a:rPr>
              <a:t>Purpose</a:t>
            </a:r>
            <a:r>
              <a:rPr baseline="0" b="0" cap="none" dirty="0" sz="1800" i="0" kumimoji="0" lang="en-US" normalizeH="0" strike="noStrike" u="none" smtClean="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b="1" dirty="0" lang="en-US" smtClean="0">
                <a:latin typeface="Arial" panose="020B0604020202020204" pitchFamily="34" charset="0"/>
              </a:rPr>
              <a:t> </a:t>
            </a:r>
            <a:r>
              <a:rPr b="1" dirty="0" lang="en-US">
                <a:latin typeface="Arial" panose="020B0604020202020204" pitchFamily="34" charset="0"/>
              </a:rPr>
              <a:t>Usage</a:t>
            </a:r>
            <a:r>
              <a:rPr dirty="0" lang="en-US">
                <a:latin typeface="Arial" panose="020B0604020202020204" pitchFamily="34" charset="0"/>
              </a:rPr>
              <a:t>: Deploy </a:t>
            </a:r>
            <a:r>
              <a:rPr dirty="0" lang="en-US" err="1">
                <a:latin typeface="Arial" panose="020B0604020202020204" pitchFamily="34" charset="0"/>
              </a:rPr>
              <a:t>keyloggers</a:t>
            </a:r>
            <a:r>
              <a:rPr dirty="0" lang="en-US">
                <a:latin typeface="Arial" panose="020B0604020202020204" pitchFamily="34" charset="0"/>
              </a:rPr>
              <a:t> as part of phishing attacks, malware, or social engineering schemes.</a:t>
            </a: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baseline="0" b="1" cap="none" dirty="0" sz="1800" i="0" kumimoji="0" lang="en-US" normalizeH="0" strike="noStrike" u="none" smtClean="0">
                <a:ln>
                  <a:noFill/>
                </a:ln>
                <a:solidFill>
                  <a:schemeClr val="tx1"/>
                </a:solidFill>
                <a:effectLst/>
                <a:latin typeface="Arial" panose="020B0604020202020204" pitchFamily="34" charset="0"/>
              </a:rPr>
              <a:t>2.Employers</a:t>
            </a:r>
            <a:endParaRPr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anose="020B0604020202020204" pitchFamily="34" charset="0"/>
              </a:rPr>
              <a:t>Purpose</a:t>
            </a:r>
            <a:r>
              <a:rPr baseline="0" b="0" cap="none" dirty="0" sz="1800" i="0" kumimoji="0" lang="en-US" normalizeH="0" strike="noStrike" u="none" smtClean="0">
                <a:ln>
                  <a:noFill/>
                </a:ln>
                <a:solidFill>
                  <a:schemeClr val="tx1"/>
                </a:solidFill>
                <a:effectLst/>
                <a:latin typeface="Arial" panose="020B0604020202020204" pitchFamily="34" charset="0"/>
              </a:rPr>
              <a:t>: Monitoring employee activity for productivity, security, or policy compliance.</a:t>
            </a:r>
          </a:p>
          <a:p>
            <a:pPr algn="l" defTabSz="914400" eaLnBrk="0" fontAlgn="base" hangingPunct="0" indent="0" latinLnBrk="0" lvl="0" marL="0" marR="0" rtl="0">
              <a:lnSpc>
                <a:spcPct val="100000"/>
              </a:lnSpc>
              <a:spcBef>
                <a:spcPct val="0"/>
              </a:spcBef>
              <a:spcAft>
                <a:spcPct val="0"/>
              </a:spcAft>
              <a:buClrTx/>
              <a:buSzTx/>
              <a:buFontTx/>
              <a:buChar char="•"/>
            </a:pPr>
            <a:r>
              <a:rPr baseline="0" b="1" cap="none" dirty="0" sz="1800" i="0" kumimoji="0" lang="en-US" normalizeH="0" strike="noStrike" u="none" smtClean="0">
                <a:ln>
                  <a:noFill/>
                </a:ln>
                <a:solidFill>
                  <a:schemeClr val="tx1"/>
                </a:solidFill>
                <a:effectLst/>
                <a:latin typeface="Arial" panose="020B0604020202020204" pitchFamily="34" charset="0"/>
              </a:rPr>
              <a:t>Usage</a:t>
            </a:r>
            <a:r>
              <a:rPr baseline="0" b="0" cap="none" dirty="0" sz="1800" i="0" kumimoji="0" lang="en-US" normalizeH="0" strike="noStrike" u="none" smtClean="0">
                <a:ln>
                  <a:noFill/>
                </a:ln>
                <a:solidFill>
                  <a:schemeClr val="tx1"/>
                </a:solidFill>
                <a:effectLst/>
                <a:latin typeface="Arial" panose="020B0604020202020204" pitchFamily="34" charset="0"/>
              </a:rPr>
              <a:t>: Use </a:t>
            </a:r>
            <a:r>
              <a:rPr baseline="0" b="0" cap="none" dirty="0" sz="1800" i="0" kumimoji="0" lang="en-US" normalizeH="0" err="1" strike="noStrike" u="none" smtClean="0">
                <a:ln>
                  <a:noFill/>
                </a:ln>
                <a:solidFill>
                  <a:schemeClr val="tx1"/>
                </a:solidFill>
                <a:effectLst/>
                <a:latin typeface="Arial" panose="020B0604020202020204" pitchFamily="34" charset="0"/>
              </a:rPr>
              <a:t>keyloggers</a:t>
            </a:r>
            <a:r>
              <a:rPr baseline="0" b="0" cap="none" dirty="0" sz="1800" i="0" kumimoji="0" lang="en-US" normalizeH="0" strike="noStrike" u="none" smtClean="0">
                <a:ln>
                  <a:noFill/>
                </a:ln>
                <a:solidFill>
                  <a:schemeClr val="tx1"/>
                </a:solidFill>
                <a:effectLst/>
                <a:latin typeface="Arial" panose="020B0604020202020204" pitchFamily="34" charset="0"/>
              </a:rPr>
              <a:t> to track keystrokes on company-owned devices to ensure appropriate use of resources.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anose="020B0604020202020204" pitchFamily="34" charset="0"/>
            </a:endParaRPr>
          </a:p>
          <a:p>
            <a:r>
              <a:rPr b="1" dirty="0" lang="en-US" smtClean="0"/>
              <a:t>3.Law </a:t>
            </a:r>
            <a:r>
              <a:rPr b="1" dirty="0" lang="en-US"/>
              <a:t>Enforcement Agencies</a:t>
            </a:r>
            <a:endParaRPr dirty="0" lang="en-US"/>
          </a:p>
          <a:p>
            <a:r>
              <a:rPr b="1" dirty="0" lang="en-US"/>
              <a:t>Purpose</a:t>
            </a:r>
            <a:r>
              <a:rPr dirty="0" lang="en-US"/>
              <a:t>: Conducting investigations and gathering evidence.</a:t>
            </a:r>
          </a:p>
          <a:p>
            <a:r>
              <a:rPr b="1" dirty="0" lang="en-US"/>
              <a:t>Usage</a:t>
            </a:r>
            <a:r>
              <a:rPr dirty="0" lang="en-US"/>
              <a:t>: Utilize </a:t>
            </a:r>
            <a:r>
              <a:rPr dirty="0" lang="en-US" err="1"/>
              <a:t>keyloggers</a:t>
            </a:r>
            <a:r>
              <a:rPr dirty="0" lang="en-US"/>
              <a:t> as part of surveillance operations to track criminal activities or gather intelligence.</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TextBox 10"/>
          <p:cNvSpPr txBox="1"/>
          <p:nvPr/>
        </p:nvSpPr>
        <p:spPr>
          <a:xfrm flipH="1">
            <a:off x="3124200" y="1676400"/>
            <a:ext cx="6410324" cy="5355312"/>
          </a:xfrm>
          <a:prstGeom prst="rect"/>
          <a:noFill/>
        </p:spPr>
        <p:txBody>
          <a:bodyPr rtlCol="0" wrap="square">
            <a:spAutoFit/>
          </a:bodyPr>
          <a:p>
            <a:r>
              <a:rPr dirty="0" lang="en-US"/>
              <a:t>To provide a solution to protect against key loggers effectively, we need to consider a multi-layered approach that encompasses both preventive measures and detection techniques. Here’s a structured solution</a:t>
            </a:r>
            <a:r>
              <a:rPr dirty="0" lang="en-US" smtClean="0"/>
              <a:t>:</a:t>
            </a:r>
          </a:p>
          <a:p>
            <a:pPr eaLnBrk="0" fontAlgn="base" hangingPunct="0" lvl="0">
              <a:spcBef>
                <a:spcPct val="0"/>
              </a:spcBef>
              <a:spcAft>
                <a:spcPct val="0"/>
              </a:spcAft>
              <a:buFontTx/>
              <a:buChar char="•"/>
            </a:pPr>
            <a:r>
              <a:rPr b="1" dirty="0" lang="en-US">
                <a:latin typeface="Arial" panose="020B0604020202020204" pitchFamily="34" charset="0"/>
              </a:rPr>
              <a:t>Enhanced Security</a:t>
            </a:r>
            <a:r>
              <a:rPr dirty="0" lang="en-US">
                <a:latin typeface="Arial" panose="020B0604020202020204" pitchFamily="34" charset="0"/>
              </a:rPr>
              <a:t>: Provides proactive monitoring and detection of suspicious activities that could compromise security, helping organizations and individuals protect sensitive information.</a:t>
            </a:r>
          </a:p>
          <a:p>
            <a:pPr eaLnBrk="0" fontAlgn="base" hangingPunct="0" lvl="0">
              <a:spcBef>
                <a:spcPct val="0"/>
              </a:spcBef>
              <a:spcAft>
                <a:spcPct val="0"/>
              </a:spcAft>
              <a:buFontTx/>
              <a:buChar char="•"/>
            </a:pPr>
            <a:r>
              <a:rPr b="1" dirty="0" lang="en-US">
                <a:latin typeface="Arial" panose="020B0604020202020204" pitchFamily="34" charset="0"/>
              </a:rPr>
              <a:t>Regulatory Compliance</a:t>
            </a:r>
            <a:r>
              <a:rPr dirty="0" lang="en-US">
                <a:latin typeface="Arial" panose="020B0604020202020204" pitchFamily="34" charset="0"/>
              </a:rPr>
              <a:t>: Helps organizations comply with industry regulations and standards by ensuring proper monitoring and logging of user activities</a:t>
            </a:r>
            <a:r>
              <a:rPr dirty="0" lang="en-US" smtClean="0">
                <a:latin typeface="Arial" panose="020B0604020202020204" pitchFamily="34" charset="0"/>
              </a:rPr>
              <a:t>.</a:t>
            </a:r>
            <a:endParaRPr dirty="0" lang="en-US">
              <a:latin typeface="Arial" panose="020B0604020202020204" pitchFamily="34" charset="0"/>
            </a:endParaRPr>
          </a:p>
          <a:p>
            <a:pPr eaLnBrk="0" fontAlgn="base" hangingPunct="0" lvl="0">
              <a:spcBef>
                <a:spcPct val="0"/>
              </a:spcBef>
              <a:spcAft>
                <a:spcPct val="0"/>
              </a:spcAft>
              <a:buFontTx/>
              <a:buChar char="•"/>
            </a:pPr>
            <a:r>
              <a:rPr b="1" dirty="0" lang="en-US">
                <a:latin typeface="Arial" panose="020B0604020202020204" pitchFamily="34" charset="0"/>
              </a:rPr>
              <a:t>Early Threat Detection</a:t>
            </a:r>
            <a:r>
              <a:rPr dirty="0" lang="en-US">
                <a:latin typeface="Arial" panose="020B0604020202020204" pitchFamily="34" charset="0"/>
              </a:rPr>
              <a:t>: Enables early detection of insider threats, cyber attacks, or abnormal behavior through detailed analysis of keystroke patterns and user activities.</a:t>
            </a:r>
          </a:p>
          <a:p>
            <a:pPr eaLnBrk="0" fontAlgn="base" hangingPunct="0" lvl="0">
              <a:spcBef>
                <a:spcPct val="0"/>
              </a:spcBef>
              <a:spcAft>
                <a:spcPct val="0"/>
              </a:spcAft>
              <a:buFontTx/>
              <a:buChar char="•"/>
            </a:pPr>
            <a:r>
              <a:rPr b="1" dirty="0" lang="en-US">
                <a:latin typeface="Arial" panose="020B0604020202020204" pitchFamily="34" charset="0"/>
              </a:rPr>
              <a:t>Customization and Control</a:t>
            </a:r>
            <a:r>
              <a:rPr dirty="0" lang="en-US">
                <a:latin typeface="Arial" panose="020B0604020202020204" pitchFamily="34" charset="0"/>
              </a:rPr>
              <a:t>: Offers customizable settings and controls for tailoring monitoring levels according to specific needs and preferences, ensuring flexibility and effectiveness.</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7543165" cy="67818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7" name="TextBox 10"/>
          <p:cNvSpPr txBox="1"/>
          <p:nvPr/>
        </p:nvSpPr>
        <p:spPr>
          <a:xfrm>
            <a:off x="2489454" y="1644375"/>
            <a:ext cx="7045071" cy="5078313"/>
          </a:xfrm>
          <a:prstGeom prst="rect"/>
          <a:noFill/>
        </p:spPr>
        <p:txBody>
          <a:bodyPr rtlCol="0" wrap="square">
            <a:spAutoFit/>
          </a:bodyPr>
          <a:p>
            <a:r>
              <a:rPr b="1" dirty="0" lang="en-US"/>
              <a:t>1. Behavioral Analysis and Anomaly Detection:</a:t>
            </a:r>
          </a:p>
          <a:p>
            <a:r>
              <a:rPr b="1" dirty="0" lang="en-US"/>
              <a:t>AI-Based Behavioral Monitoring</a:t>
            </a:r>
            <a:r>
              <a:rPr dirty="0" lang="en-US"/>
              <a:t>: Utilize AI algorithms to analyze user behavior and identify deviations that could indicate key logger activities. AI can learn normal patterns of keystrokes and detect anomalies in real-time, triggering alerts or preventive actions.</a:t>
            </a:r>
          </a:p>
          <a:p>
            <a:r>
              <a:rPr b="1" dirty="0" lang="en-US"/>
              <a:t>Pattern Recognition</a:t>
            </a:r>
            <a:r>
              <a:rPr dirty="0" lang="en-US"/>
              <a:t>: Train AI models to recognize typical keystroke patterns and distinguish them from suspicious or malicious patterns associated with key loggers. This helps in early detection and proactive mitigation</a:t>
            </a:r>
            <a:r>
              <a:rPr dirty="0" lang="en-US" smtClean="0"/>
              <a:t>.</a:t>
            </a:r>
          </a:p>
          <a:p>
            <a:r>
              <a:rPr b="1" dirty="0" lang="en-US" smtClean="0"/>
              <a:t>2.Machine </a:t>
            </a:r>
            <a:r>
              <a:rPr b="1" dirty="0" lang="en-US"/>
              <a:t>Learning for Adaptive Protection:</a:t>
            </a:r>
          </a:p>
          <a:p>
            <a:r>
              <a:rPr b="1" dirty="0" lang="en-US"/>
              <a:t>Continuous Learning</a:t>
            </a:r>
            <a:r>
              <a:rPr dirty="0" lang="en-US"/>
              <a:t>: Implement machine learning models that continuously learn from new data to improve detection capabilities against evolving key logger techniques. This adaptive approach enhances the solution's effectiveness over time.</a:t>
            </a:r>
          </a:p>
          <a:p>
            <a:r>
              <a:rPr b="1" dirty="0" lang="en-US"/>
              <a:t>Anomaly Detection</a:t>
            </a:r>
            <a:r>
              <a:rPr dirty="0" lang="en-US"/>
              <a:t>: Train AI models to detect anomalous behaviors related to key logging across various endpoints and environments, adapting to new attack vectors and scenarios.</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sz="4800">
              <a:latin typeface="Trebuchet MS"/>
              <a:cs typeface="Trebuchet MS"/>
            </a:endParaRPr>
          </a:p>
        </p:txBody>
      </p:sp>
      <p:sp>
        <p:nvSpPr>
          <p:cNvPr id="1048683" name="TextBox 9"/>
          <p:cNvSpPr txBox="1"/>
          <p:nvPr/>
        </p:nvSpPr>
        <p:spPr>
          <a:xfrm>
            <a:off x="837359" y="1070673"/>
            <a:ext cx="8342155" cy="5355312"/>
          </a:xfrm>
          <a:prstGeom prst="rect"/>
          <a:noFill/>
        </p:spPr>
        <p:txBody>
          <a:bodyPr rtlCol="0" wrap="square">
            <a:spAutoFit/>
          </a:bodyPr>
          <a:p>
            <a:r>
              <a:rPr dirty="0" lang="en-US"/>
              <a:t>Modeling key loggers involves understanding their behavior, characteristics, and methods of operation in order to detect and mitigate their impact effectively. Here's how key loggers can be modeled</a:t>
            </a:r>
            <a:r>
              <a:rPr dirty="0" lang="en-US" smtClean="0"/>
              <a:t>:</a:t>
            </a:r>
          </a:p>
          <a:p>
            <a:endParaRPr dirty="0" lang="en-US"/>
          </a:p>
          <a:p>
            <a:r>
              <a:rPr b="1" dirty="0" lang="en-US" smtClean="0"/>
              <a:t>1</a:t>
            </a:r>
            <a:r>
              <a:rPr b="1" dirty="0" lang="en-US"/>
              <a:t>. Classification Based on Functionality:</a:t>
            </a:r>
          </a:p>
          <a:p>
            <a:r>
              <a:rPr b="1" dirty="0" lang="en-US"/>
              <a:t>Hardware vs. Software Key Loggers</a:t>
            </a:r>
            <a:r>
              <a:rPr dirty="0" lang="en-US"/>
              <a:t>: Differentiate between key loggers that are implemented as physical devices (hardware key loggers) and those that are software-based (software key loggers).</a:t>
            </a:r>
          </a:p>
          <a:p>
            <a:r>
              <a:rPr b="1" dirty="0" lang="en-US"/>
              <a:t>Functionality</a:t>
            </a:r>
            <a:r>
              <a:rPr dirty="0" lang="en-US"/>
              <a:t>: Classify key loggers based on their primary function, such as logging keystrokes, capturing screenshots, recording clipboard contents, or intercepting data from input devices.</a:t>
            </a:r>
          </a:p>
          <a:p>
            <a:r>
              <a:rPr b="1" dirty="0" lang="en-US"/>
              <a:t>2. Detection Methods and Evasion Techniques:</a:t>
            </a:r>
          </a:p>
          <a:p>
            <a:r>
              <a:rPr b="1" dirty="0" lang="en-US"/>
              <a:t>Signature-Based Detection</a:t>
            </a:r>
            <a:r>
              <a:rPr dirty="0" lang="en-US"/>
              <a:t>: Identify key loggers based on known patterns or signatures derived from their code or behavior. Signature-based detection relies on databases of known key logger definitions.</a:t>
            </a:r>
          </a:p>
          <a:p>
            <a:r>
              <a:rPr b="1" dirty="0" lang="en-US"/>
              <a:t>Behavioral Analysis</a:t>
            </a:r>
            <a:r>
              <a:rPr dirty="0" lang="en-US"/>
              <a:t>: Analyze the behavior of applications and processes to detect deviations indicative of key logging activities. This includes monitoring for unusual file access, network traffic, or system registry changes.</a:t>
            </a: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SHAIK SADIYA</dc:title>
  <dc:creator>sk. Sadiya</dc:creator>
  <cp:lastModifiedBy>Microsoft account</cp:lastModifiedBy>
  <dcterms:created xsi:type="dcterms:W3CDTF">2024-06-02T07:48:59Z</dcterms:created>
  <dcterms:modified xsi:type="dcterms:W3CDTF">2024-06-25T12:59:43Z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895c8de8a7c6427c97778fde10f15f6a</vt:lpwstr>
  </property>
</Properties>
</file>