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2" r:id="rId2"/>
    <p:sldId id="341" r:id="rId3"/>
    <p:sldId id="333" r:id="rId4"/>
    <p:sldId id="343" r:id="rId5"/>
    <p:sldId id="345" r:id="rId6"/>
    <p:sldId id="346" r:id="rId7"/>
    <p:sldId id="360" r:id="rId8"/>
    <p:sldId id="356" r:id="rId9"/>
    <p:sldId id="350" r:id="rId10"/>
    <p:sldId id="357" r:id="rId11"/>
    <p:sldId id="352" r:id="rId12"/>
    <p:sldId id="354" r:id="rId13"/>
    <p:sldId id="353" r:id="rId14"/>
    <p:sldId id="355" r:id="rId15"/>
    <p:sldId id="370" r:id="rId16"/>
    <p:sldId id="348" r:id="rId17"/>
    <p:sldId id="361" r:id="rId18"/>
    <p:sldId id="362" r:id="rId19"/>
    <p:sldId id="359" r:id="rId20"/>
    <p:sldId id="365" r:id="rId21"/>
    <p:sldId id="366" r:id="rId22"/>
    <p:sldId id="367" r:id="rId23"/>
    <p:sldId id="368" r:id="rId24"/>
    <p:sldId id="369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3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hilprajapati143/retail-analysis-large-dataset/co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EC9F-2CB2-43B1-8B9A-4BEED3C4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37146"/>
            <a:ext cx="4876800" cy="2983707"/>
          </a:xfrm>
        </p:spPr>
        <p:txBody>
          <a:bodyPr>
            <a:noAutofit/>
          </a:bodyPr>
          <a:lstStyle/>
          <a:p>
            <a:pPr algn="l"/>
            <a:r>
              <a:rPr lang="en-IN" sz="4800" b="1" dirty="0"/>
              <a:t>CUSTOMER SEGMENTATION  OF RETAIL STORE</a:t>
            </a:r>
          </a:p>
        </p:txBody>
      </p:sp>
      <p:pic>
        <p:nvPicPr>
          <p:cNvPr id="5" name="Content Placeholder 4" descr="A store with many clothes on display&#10;&#10;Description automatically generated">
            <a:extLst>
              <a:ext uri="{FF2B5EF4-FFF2-40B4-BE49-F238E27FC236}">
                <a16:creationId xmlns:a16="http://schemas.microsoft.com/office/drawing/2014/main" id="{A3EAA673-3D55-7D6F-F83A-BC7CEEC3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599"/>
            <a:ext cx="3062287" cy="2590800"/>
          </a:xfrm>
        </p:spPr>
      </p:pic>
    </p:spTree>
    <p:extLst>
      <p:ext uri="{BB962C8B-B14F-4D97-AF65-F5344CB8AC3E}">
        <p14:creationId xmlns:p14="http://schemas.microsoft.com/office/powerpoint/2010/main" val="25317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1601-1571-59FF-0688-B3A46E12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UNIVARIATE ANALYSIS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16510-DC08-BD34-67B0-349C6B80C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59"/>
          <a:stretch/>
        </p:blipFill>
        <p:spPr>
          <a:xfrm>
            <a:off x="304800" y="1600200"/>
            <a:ext cx="8686800" cy="37766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A4355-5F38-4CB3-B326-631080715E5E}"/>
              </a:ext>
            </a:extLst>
          </p:cNvPr>
          <p:cNvSpPr txBox="1"/>
          <p:nvPr/>
        </p:nvSpPr>
        <p:spPr>
          <a:xfrm>
            <a:off x="11430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Method, Order Status, Day</a:t>
            </a:r>
            <a:r>
              <a:rPr lang="en-US" dirty="0"/>
              <a:t>: Credit cards are most popular, orders are efficiently delivered, and purchases are evenly spread across days​.</a:t>
            </a:r>
          </a:p>
        </p:txBody>
      </p:sp>
    </p:spTree>
    <p:extLst>
      <p:ext uri="{BB962C8B-B14F-4D97-AF65-F5344CB8AC3E}">
        <p14:creationId xmlns:p14="http://schemas.microsoft.com/office/powerpoint/2010/main" val="258489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80B-A47E-F6C4-3780-B2EA49A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BIVARIATE ANALYSIS</a:t>
            </a:r>
            <a:b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INCOME-BASED CONSUMER BEHAVIOUR</a:t>
            </a:r>
            <a:endParaRPr lang="en-IN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FE38B-D2AB-442B-762D-768D2C446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8" t="1683"/>
          <a:stretch/>
        </p:blipFill>
        <p:spPr>
          <a:xfrm>
            <a:off x="1981201" y="1391584"/>
            <a:ext cx="4648200" cy="4182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9478E-DB21-451D-8BE1-30012D531E98}"/>
              </a:ext>
            </a:extLst>
          </p:cNvPr>
          <p:cNvSpPr txBox="1"/>
          <p:nvPr/>
        </p:nvSpPr>
        <p:spPr>
          <a:xfrm>
            <a:off x="11430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Amount by Income</a:t>
            </a:r>
            <a:r>
              <a:rPr lang="en-US" dirty="0"/>
              <a:t>: Higher income correlates with significantly higher spending​.</a:t>
            </a:r>
          </a:p>
        </p:txBody>
      </p:sp>
    </p:spTree>
    <p:extLst>
      <p:ext uri="{BB962C8B-B14F-4D97-AF65-F5344CB8AC3E}">
        <p14:creationId xmlns:p14="http://schemas.microsoft.com/office/powerpoint/2010/main" val="108028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80B-A47E-F6C4-3780-B2EA49A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AGE-BASED CONSUMER BEHAVIOUR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53F7B4-CC94-25B9-9AE6-8D20D35A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0" t="1052"/>
          <a:stretch/>
        </p:blipFill>
        <p:spPr>
          <a:xfrm>
            <a:off x="914400" y="1447800"/>
            <a:ext cx="7391400" cy="40314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B59EB-13E5-46C3-B906-8A54636C6D45}"/>
              </a:ext>
            </a:extLst>
          </p:cNvPr>
          <p:cNvSpPr txBox="1"/>
          <p:nvPr/>
        </p:nvSpPr>
        <p:spPr>
          <a:xfrm>
            <a:off x="11430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Amount vs Age</a:t>
            </a:r>
            <a:r>
              <a:rPr lang="en-US" dirty="0"/>
              <a:t>: No strong age-based spending pattern, though older customers may spend more​.</a:t>
            </a:r>
          </a:p>
        </p:txBody>
      </p:sp>
    </p:spTree>
    <p:extLst>
      <p:ext uri="{BB962C8B-B14F-4D97-AF65-F5344CB8AC3E}">
        <p14:creationId xmlns:p14="http://schemas.microsoft.com/office/powerpoint/2010/main" val="28707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80B-A47E-F6C4-3780-B2EA49A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TREND ANALYSIS</a:t>
            </a:r>
            <a:endParaRPr lang="en-IN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89012-D7D2-49B1-92C3-E7293DEE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"/>
          <a:stretch/>
        </p:blipFill>
        <p:spPr>
          <a:xfrm>
            <a:off x="1143000" y="1404938"/>
            <a:ext cx="6591701" cy="387602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4EE61-BD49-4B93-A122-FBF3643A1ECE}"/>
              </a:ext>
            </a:extLst>
          </p:cNvPr>
          <p:cNvSpPr txBox="1"/>
          <p:nvPr/>
        </p:nvSpPr>
        <p:spPr>
          <a:xfrm>
            <a:off x="11430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Amount by Day</a:t>
            </a:r>
            <a:r>
              <a:rPr lang="en-US" dirty="0"/>
              <a:t>: Consistent spending across days with slight peaks around the beginning and end of the month​.</a:t>
            </a:r>
          </a:p>
        </p:txBody>
      </p:sp>
    </p:spTree>
    <p:extLst>
      <p:ext uri="{BB962C8B-B14F-4D97-AF65-F5344CB8AC3E}">
        <p14:creationId xmlns:p14="http://schemas.microsoft.com/office/powerpoint/2010/main" val="165867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80B-A47E-F6C4-3780-B2EA49A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TREND ANALYSIS</a:t>
            </a:r>
            <a:endParaRPr lang="en-IN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96054-DF6D-B522-871A-C572F1D1A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3" r="697" b="665"/>
          <a:stretch/>
        </p:blipFill>
        <p:spPr>
          <a:xfrm>
            <a:off x="1182860" y="1404938"/>
            <a:ext cx="6778280" cy="4419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6EE9F-F2EB-486E-B013-50B7BD424BD6}"/>
              </a:ext>
            </a:extLst>
          </p:cNvPr>
          <p:cNvSpPr txBox="1"/>
          <p:nvPr/>
        </p:nvSpPr>
        <p:spPr>
          <a:xfrm>
            <a:off x="1066800" y="582453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 Amount by Work Hours</a:t>
            </a:r>
            <a:r>
              <a:rPr lang="en-US"/>
              <a:t>: Spending is significantly higher outside office hours, indicating non-standard shopping behavior​.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3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300-F426-2969-5FD9-C1F0A3B2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ANALYSIS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D3B6A-3AA1-984E-865C-D919A2FED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219200"/>
            <a:ext cx="3352800" cy="3534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41B5D-423F-DAD9-9925-241D001C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76800"/>
            <a:ext cx="6735115" cy="34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1A6C5-8797-6879-9E33-5B4B3C059A3F}"/>
              </a:ext>
            </a:extLst>
          </p:cNvPr>
          <p:cNvSpPr txBox="1"/>
          <p:nvPr/>
        </p:nvSpPr>
        <p:spPr>
          <a:xfrm>
            <a:off x="685800" y="5219748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category v/s Total Amount:- </a:t>
            </a:r>
            <a:r>
              <a:rPr lang="en-US" dirty="0"/>
              <a:t>For each category, total amount varies significantly. ‘Grocery’ has the highest total amount whereas ‘Home Décor’ has least total amount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647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91CB-B3D9-7753-0657-BCCC875C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MULTIVARIATE ANALYSIS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DBAB8-E586-254B-5E85-C4F6E9B32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263399" cy="43100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ECF75-016D-427E-890D-2A8F9A54E15F}"/>
              </a:ext>
            </a:extLst>
          </p:cNvPr>
          <p:cNvSpPr txBox="1"/>
          <p:nvPr/>
        </p:nvSpPr>
        <p:spPr>
          <a:xfrm>
            <a:off x="11430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Matrix</a:t>
            </a:r>
            <a:r>
              <a:rPr lang="en-US" dirty="0"/>
              <a:t>: Positive correlations between spending variables, but age has weak influence on spending behavior​.</a:t>
            </a:r>
          </a:p>
        </p:txBody>
      </p:sp>
    </p:spTree>
    <p:extLst>
      <p:ext uri="{BB962C8B-B14F-4D97-AF65-F5344CB8AC3E}">
        <p14:creationId xmlns:p14="http://schemas.microsoft.com/office/powerpoint/2010/main" val="164862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FFCF-CA70-3EDE-DC7E-091F15F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STATISTICAL TESTS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2267-E5B3-BD11-AA4D-907AB4A9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TTEST_IND :- A t-test compares the means of two groups to determine if they are statistically different from each other.</a:t>
            </a:r>
          </a:p>
          <a:p>
            <a:endParaRPr lang="en-IN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E29DC-7467-CB40-A0D3-78F565D2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3657600" cy="393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A92DA-4469-3DE8-5B8D-46AC6548493B}"/>
              </a:ext>
            </a:extLst>
          </p:cNvPr>
          <p:cNvSpPr txBox="1"/>
          <p:nvPr/>
        </p:nvSpPr>
        <p:spPr>
          <a:xfrm>
            <a:off x="5105400" y="25146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H0: Both train and test data represent overall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Ha: Both train and test data do not represent overall data</a:t>
            </a:r>
          </a:p>
          <a:p>
            <a:r>
              <a:rPr lang="en-IN" dirty="0"/>
              <a:t>Considering alpha=0.05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C7F1F-E15C-6BA8-242E-4E3C243652DE}"/>
              </a:ext>
            </a:extLst>
          </p:cNvPr>
          <p:cNvSpPr txBox="1"/>
          <p:nvPr/>
        </p:nvSpPr>
        <p:spPr>
          <a:xfrm>
            <a:off x="5181600" y="4267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all the P-Values are greater than alpha, we infer that both train and test data represent overall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68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AFBD-B5C4-E4D3-3CCB-5626AE18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PREPROCESSING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12A6-9E7B-66AF-A6A4-C669A7E8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Encoding</a:t>
            </a:r>
            <a:r>
              <a:rPr lang="en-US" sz="2400" dirty="0"/>
              <a:t>:- </a:t>
            </a:r>
          </a:p>
          <a:p>
            <a:r>
              <a:rPr lang="en-US" sz="2400" b="1" dirty="0"/>
              <a:t>States</a:t>
            </a:r>
            <a:r>
              <a:rPr lang="en-US" sz="2400" dirty="0"/>
              <a:t>- divided into 5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Label Encoding</a:t>
            </a:r>
            <a:r>
              <a:rPr lang="en-US" sz="2400" dirty="0"/>
              <a:t>:- ‘Month’, ’</a:t>
            </a:r>
            <a:r>
              <a:rPr lang="en-US" sz="2400" dirty="0" err="1"/>
              <a:t>Product_Type</a:t>
            </a:r>
            <a:r>
              <a:rPr lang="en-US" sz="2400" dirty="0"/>
              <a:t>’, ’</a:t>
            </a:r>
            <a:r>
              <a:rPr lang="en-US" sz="2400" dirty="0" err="1"/>
              <a:t>Product_Category</a:t>
            </a:r>
            <a:r>
              <a:rPr lang="en-US" sz="2400" dirty="0"/>
              <a:t>’, ’Feedback’, ’Products.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One-hot Encoding</a:t>
            </a:r>
            <a:r>
              <a:rPr lang="en-US" sz="2400" dirty="0"/>
              <a:t>:- ‘Region’, ‘Gender’, ‘Income’, ‘Year’, ‘</a:t>
            </a:r>
            <a:r>
              <a:rPr lang="en-US" sz="2400" dirty="0" err="1"/>
              <a:t>Shipping_Method</a:t>
            </a:r>
            <a:r>
              <a:rPr lang="en-US" sz="2400" dirty="0"/>
              <a:t>’, ‘</a:t>
            </a:r>
            <a:r>
              <a:rPr lang="en-US" sz="2400" dirty="0" err="1"/>
              <a:t>Payment_Method</a:t>
            </a:r>
            <a:r>
              <a:rPr lang="en-US" sz="2400" dirty="0"/>
              <a:t>’, ‘</a:t>
            </a:r>
            <a:r>
              <a:rPr lang="en-US" sz="2400" dirty="0" err="1"/>
              <a:t>Order_Status</a:t>
            </a:r>
            <a:r>
              <a:rPr lang="en-US" sz="2400" dirty="0"/>
              <a:t>’, ‘</a:t>
            </a:r>
            <a:r>
              <a:rPr lang="en-US" sz="2400" dirty="0" err="1"/>
              <a:t>Work_Hours</a:t>
            </a:r>
            <a:r>
              <a:rPr lang="en-US" sz="2400" dirty="0"/>
              <a:t>’. </a:t>
            </a:r>
          </a:p>
          <a:p>
            <a:r>
              <a:rPr lang="en-US" sz="2400" b="1" dirty="0"/>
              <a:t>Standard Scaling</a:t>
            </a:r>
            <a:r>
              <a:rPr lang="en-US" sz="2400" dirty="0"/>
              <a:t>:- Scaled all the columns before doing Principal Component Analysis(PCA).</a:t>
            </a:r>
          </a:p>
        </p:txBody>
      </p:sp>
    </p:spTree>
    <p:extLst>
      <p:ext uri="{BB962C8B-B14F-4D97-AF65-F5344CB8AC3E}">
        <p14:creationId xmlns:p14="http://schemas.microsoft.com/office/powerpoint/2010/main" val="81662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E720-8BFC-155B-233C-7637E8F0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176D-4919-1927-1D30-4960AFD5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 – “</a:t>
            </a:r>
            <a:r>
              <a:rPr lang="en-US" dirty="0" err="1"/>
              <a:t>LogisticRegression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6FBF-E30A-B8B9-EDCA-6CBC8D14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83221"/>
            <a:ext cx="4641936" cy="2432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F3A7F-317C-CF7F-5C03-AE4CC0E0B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1"/>
          <a:stretch/>
        </p:blipFill>
        <p:spPr>
          <a:xfrm>
            <a:off x="1676401" y="4811036"/>
            <a:ext cx="464193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0E77-F3F9-E633-DFC0-534106A3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PRESENTED BY</a:t>
            </a:r>
          </a:p>
          <a:p>
            <a:pPr marL="0" indent="0" algn="ctr">
              <a:buNone/>
            </a:pPr>
            <a:r>
              <a:rPr lang="en-IN" dirty="0"/>
              <a:t>Lakshmi Narayanan R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MENTORED BY</a:t>
            </a:r>
            <a:r>
              <a:rPr lang="en-IN" dirty="0"/>
              <a:t> </a:t>
            </a:r>
          </a:p>
          <a:p>
            <a:pPr marL="0" indent="0" algn="ctr">
              <a:buNone/>
            </a:pPr>
            <a:r>
              <a:rPr lang="en-IN" dirty="0"/>
              <a:t>Ms. Vidhya </a:t>
            </a:r>
            <a:r>
              <a:rPr lang="en-IN" dirty="0" err="1"/>
              <a:t>Kannaiah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28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F495-4EB4-C5DE-C28F-72DF24B9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COMPARING DIFFERENT MODELS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88B8-CB83-472C-1F91-600605D4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12DAA-3EB4-D9EA-498B-FDBA6D39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40325"/>
            <a:ext cx="6019800" cy="3592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81C95-A700-0181-116F-BA846F09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4" y="4929996"/>
            <a:ext cx="854511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7318-F20B-DDB5-F269-1E7F8485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19B8-04E2-18E5-9806-D0E73028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09601-239D-CEF1-A37E-B836F6B4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6411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944-E148-CC8D-9331-BD3FAA19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MODEL &amp; CONCLUSIONS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2D70-B794-3179-8A40-C4951CAF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30DC9-0394-D8EC-5C1B-F9A2835B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6" y="1600200"/>
            <a:ext cx="7983064" cy="169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44E60-FB8E-6951-91BB-2145C0CA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8" y="4267200"/>
            <a:ext cx="858322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0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D28-EF7D-3BDE-BE20-AD4A9C17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4E38-F9B1-44C0-94E0-2D101EDC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37DC0-A5E7-3F23-F029-87613282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31648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4187-8BB7-DFDE-00CE-CAF967C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FEBCC-569D-89CD-362B-8BB4B8ECE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2200"/>
            <a:ext cx="8154538" cy="1524213"/>
          </a:xfrm>
        </p:spPr>
      </p:pic>
    </p:spTree>
    <p:extLst>
      <p:ext uri="{BB962C8B-B14F-4D97-AF65-F5344CB8AC3E}">
        <p14:creationId xmlns:p14="http://schemas.microsoft.com/office/powerpoint/2010/main" val="2703284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95299"/>
            <a:ext cx="7696200" cy="2086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5400" b="1" dirty="0">
              <a:solidFill>
                <a:srgbClr val="0055A0"/>
              </a:solidFill>
            </a:endParaRPr>
          </a:p>
          <a:p>
            <a:pPr lvl="1"/>
            <a:r>
              <a:rPr lang="en-IN" sz="5400" b="1" dirty="0">
                <a:solidFill>
                  <a:srgbClr val="0055A0"/>
                </a:solidFill>
              </a:rPr>
              <a:t>THANK YOU</a:t>
            </a:r>
          </a:p>
          <a:p>
            <a:pPr lvl="1"/>
            <a:endParaRPr lang="en-IN" sz="5400" b="1" dirty="0">
              <a:solidFill>
                <a:srgbClr val="0055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5109D-632C-4AB8-9318-816F8C73D2D7}"/>
              </a:ext>
            </a:extLst>
          </p:cNvPr>
          <p:cNvSpPr txBox="1"/>
          <p:nvPr/>
        </p:nvSpPr>
        <p:spPr>
          <a:xfrm>
            <a:off x="838200" y="4343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Reference:</a:t>
            </a:r>
          </a:p>
          <a:p>
            <a:r>
              <a:rPr lang="en-US" sz="2800" dirty="0">
                <a:hlinkClick r:id="rId2"/>
              </a:rPr>
              <a:t>https://www.kaggle.com/datasets/sahilprajapati143/retail-analysis-large-dataset/code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34A1-BFA1-44C0-A0EB-9A171688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A07E-037A-4605-BA15-07E4E18F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297363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202124"/>
                </a:solidFill>
                <a:effectLst/>
                <a:latin typeface="+mj-lt"/>
              </a:rPr>
              <a:t>Analyze a comprehensive retail dataset containing customer demographics, purchase behaviors, products, transactions, and feedback to uncover trends, patterns, and insights that inform business strategies and decisions.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57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F00B-71E5-0FEF-B58A-67013B7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DESCRIPTION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56527-A13C-426E-822B-DD08A9D2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dataset represents retail transactional data. It contains information about customers, their purchases, products, and transaction details.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 of rows         :  302010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 of columns  :   30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There are 10 Numerical columns and 20 Categorical columns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1910-52E3-8F71-E9E3-E6E5397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5" y="381000"/>
            <a:ext cx="8229600" cy="1143000"/>
          </a:xfrm>
        </p:spPr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3AA93-2AA2-45DA-8B29-85F8AF1C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consist of 4 duplicate rows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There are 8098 rows with null values.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mputed null values in 15 columns.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Dropped 12 columns.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erived few other columns - Feature engineering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5CF9-C505-4884-15F3-55C0CDA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b="1" dirty="0"/>
              <a:t>FINDING OUTLIERS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0A90-09CE-A0E8-27E3-1C011F7C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  <a:highlight>
                  <a:srgbClr val="FFFFFF"/>
                </a:highlight>
                <a:latin typeface="system-ui"/>
              </a:rPr>
              <a:t>There are outliers present only in Total Amount column, which needs to be transformed</a:t>
            </a:r>
            <a:r>
              <a:rPr lang="en-US" sz="20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000" i="0" dirty="0">
                <a:effectLst/>
                <a:highlight>
                  <a:srgbClr val="FFFFFF"/>
                </a:highlight>
                <a:latin typeface="system-ui"/>
              </a:rPr>
              <a:t>later.</a:t>
            </a:r>
          </a:p>
          <a:p>
            <a:endParaRPr lang="en-US" sz="2000" dirty="0">
              <a:latin typeface="CIDFont+F6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 descr="A blue and black graph&#10;&#10;Description automatically generated">
            <a:extLst>
              <a:ext uri="{FF2B5EF4-FFF2-40B4-BE49-F238E27FC236}">
                <a16:creationId xmlns:a16="http://schemas.microsoft.com/office/drawing/2014/main" id="{B069E6C0-4451-5214-6479-2FA3E5B8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4038600" cy="3048000"/>
          </a:xfrm>
          <a:prstGeom prst="rect">
            <a:avLst/>
          </a:prstGeom>
        </p:spPr>
      </p:pic>
      <p:pic>
        <p:nvPicPr>
          <p:cNvPr id="7" name="Picture 6" descr="A diagram of a blue and white diagram&#10;&#10;Description automatically generated">
            <a:extLst>
              <a:ext uri="{FF2B5EF4-FFF2-40B4-BE49-F238E27FC236}">
                <a16:creationId xmlns:a16="http://schemas.microsoft.com/office/drawing/2014/main" id="{CCDB45C9-F78A-62DE-3638-94B8D402C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43200"/>
            <a:ext cx="4038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6D6-EB91-CFAC-9EB8-B379C3E6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UNIVARIATE ANALYSIS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8CEB0-5921-31D6-57F4-8511EBE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37"/>
          <a:stretch/>
        </p:blipFill>
        <p:spPr>
          <a:xfrm>
            <a:off x="535617" y="1404938"/>
            <a:ext cx="8072766" cy="3014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5E347-4196-4DF8-B1D0-BC244ABF83A8}"/>
              </a:ext>
            </a:extLst>
          </p:cNvPr>
          <p:cNvSpPr txBox="1"/>
          <p:nvPr/>
        </p:nvSpPr>
        <p:spPr>
          <a:xfrm>
            <a:off x="800100" y="4564737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Yearly Trend</a:t>
            </a:r>
            <a:r>
              <a:rPr lang="en-US" sz="1600" dirty="0"/>
              <a:t>: 2023 shows more data points than 2024, indicating a longer data collection period or higher activity​.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Seasonal Patterns</a:t>
            </a:r>
            <a:r>
              <a:rPr lang="en-US" sz="1600" dirty="0"/>
              <a:t>: January is the highest activity month, while traditional holiday months (Nov-Dec) show lower activity​.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Product Category Insights</a:t>
            </a:r>
            <a:r>
              <a:rPr lang="en-US" sz="1600" dirty="0"/>
              <a:t>: Grocery dominates sales, followed by Electronics, suggesting diverse consumer interest​.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28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1601-1571-59FF-0688-B3A46E12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UNIVARIATE ANALYSIS</a:t>
            </a:r>
            <a:endParaRPr lang="en-IN" b="1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D36DF45-87AE-99D5-EAEF-1442A0448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"/>
          <a:stretch/>
        </p:blipFill>
        <p:spPr>
          <a:xfrm>
            <a:off x="304800" y="1295400"/>
            <a:ext cx="3276600" cy="3181382"/>
          </a:xfrm>
          <a:prstGeom prst="rect">
            <a:avLst/>
          </a:prstGeom>
        </p:spPr>
      </p:pic>
      <p:pic>
        <p:nvPicPr>
          <p:cNvPr id="9" name="Content Placeholder 8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5AECD81-126D-D92E-5BE4-05E5918C4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b="1718"/>
          <a:stretch/>
        </p:blipFill>
        <p:spPr>
          <a:xfrm>
            <a:off x="3425859" y="1295397"/>
            <a:ext cx="2850238" cy="3267092"/>
          </a:xfrm>
          <a:prstGeom prst="rect">
            <a:avLst/>
          </a:prstGeom>
        </p:spPr>
      </p:pic>
      <p:pic>
        <p:nvPicPr>
          <p:cNvPr id="10" name="Picture 9" descr="A graph showing a number of people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27BAE82-EF42-8618-8CAE-5F957926E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7" y="1290684"/>
            <a:ext cx="2864762" cy="3181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E0F2B-91B4-46C6-BD51-44D09CC14B08}"/>
              </a:ext>
            </a:extLst>
          </p:cNvPr>
          <p:cNvSpPr txBox="1"/>
          <p:nvPr/>
        </p:nvSpPr>
        <p:spPr>
          <a:xfrm>
            <a:off x="899474" y="4839093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Work Hours Distribution</a:t>
            </a:r>
            <a:r>
              <a:rPr lang="en-US" sz="1600" dirty="0"/>
              <a:t>: Majority of work is done outside regular office hours, indicating flexibility or non-standard work environments​.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Gender Distribution</a:t>
            </a:r>
            <a:r>
              <a:rPr lang="en-US" sz="1600" dirty="0"/>
              <a:t>: Males outnumber females by nearly 2:1, indicating a potential gender marketing bias​.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Income Distribution</a:t>
            </a:r>
            <a:r>
              <a:rPr lang="en-US" sz="1600" dirty="0"/>
              <a:t>: High-income individuals dominate, suggesting a relatively affluent customer base​.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33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1601-1571-59FF-0688-B3A46E12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UNIVARIATE ANALYSIS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0FA11-C5FB-4EE2-C208-A7F7E11C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04938"/>
            <a:ext cx="8607430" cy="3581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722F73-CEEB-4094-A7AC-2AAEEC68A16A}"/>
              </a:ext>
            </a:extLst>
          </p:cNvPr>
          <p:cNvSpPr txBox="1"/>
          <p:nvPr/>
        </p:nvSpPr>
        <p:spPr>
          <a:xfrm>
            <a:off x="838200" y="539183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Type, Feedback, Shipping Method</a:t>
            </a:r>
            <a:r>
              <a:rPr lang="en-US" dirty="0"/>
              <a:t>: Water and Non-Fiction are popular, feedback is positive, and Same-Day delivery is preferred​.</a:t>
            </a:r>
          </a:p>
        </p:txBody>
      </p:sp>
    </p:spTree>
    <p:extLst>
      <p:ext uri="{BB962C8B-B14F-4D97-AF65-F5344CB8AC3E}">
        <p14:creationId xmlns:p14="http://schemas.microsoft.com/office/powerpoint/2010/main" val="6978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661</Words>
  <Application>Microsoft Office PowerPoint</Application>
  <PresentationFormat>On-screen Show (4:3)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CIDFont+F6</vt:lpstr>
      <vt:lpstr>Roboto</vt:lpstr>
      <vt:lpstr>system-ui</vt:lpstr>
      <vt:lpstr>Wingdings</vt:lpstr>
      <vt:lpstr>Office Theme</vt:lpstr>
      <vt:lpstr>CUSTOMER SEGMENTATION  OF RETAIL STORE</vt:lpstr>
      <vt:lpstr>PowerPoint Presentation</vt:lpstr>
      <vt:lpstr>PROBLEM STATEMENT</vt:lpstr>
      <vt:lpstr>DATA DESCRIPTION</vt:lpstr>
      <vt:lpstr>DATA CLEANING</vt:lpstr>
      <vt:lpstr>EXPLORATORY DATA ANALYSIS FINDING OUTLIERS</vt:lpstr>
      <vt:lpstr>UNIVARIATE ANALYSIS</vt:lpstr>
      <vt:lpstr> UNIVARIATE ANALYSIS</vt:lpstr>
      <vt:lpstr>UNIVARIATE ANALYSIS</vt:lpstr>
      <vt:lpstr>UNIVARIATE ANALYSIS</vt:lpstr>
      <vt:lpstr>BIVARIATE ANALYSIS INCOME-BASED CONSUMER BEHAVIOUR</vt:lpstr>
      <vt:lpstr>AGE-BASED CONSUMER BEHAVIOUR</vt:lpstr>
      <vt:lpstr>TREND ANALYSIS</vt:lpstr>
      <vt:lpstr>TREND ANALYSIS</vt:lpstr>
      <vt:lpstr>PRODUCT ANALYSIS</vt:lpstr>
      <vt:lpstr>MULTIVARIATE ANALYSIS</vt:lpstr>
      <vt:lpstr>STATISTICAL TESTS</vt:lpstr>
      <vt:lpstr>DATA PREPROCESSING</vt:lpstr>
      <vt:lpstr>BASE MODEL</vt:lpstr>
      <vt:lpstr>COMPARING DIFFERENT MODELS</vt:lpstr>
      <vt:lpstr>HYPERPARAMETER TUNING</vt:lpstr>
      <vt:lpstr>FINAL MODEL &amp; CONCLUSIONS</vt:lpstr>
      <vt:lpstr>LIMITATIONS</vt:lpstr>
      <vt:lpstr>IMPLICATIONS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Lakshmi Narayanan</cp:lastModifiedBy>
  <cp:revision>340</cp:revision>
  <dcterms:created xsi:type="dcterms:W3CDTF">2017-03-30T12:09:41Z</dcterms:created>
  <dcterms:modified xsi:type="dcterms:W3CDTF">2025-01-17T05:25:34Z</dcterms:modified>
</cp:coreProperties>
</file>