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68" r:id="rId6"/>
    <p:sldId id="263" r:id="rId7"/>
    <p:sldId id="270" r:id="rId8"/>
    <p:sldId id="278" r:id="rId9"/>
    <p:sldId id="271" r:id="rId10"/>
    <p:sldId id="272" r:id="rId11"/>
    <p:sldId id="277" r:id="rId12"/>
    <p:sldId id="276" r:id="rId13"/>
    <p:sldId id="274" r:id="rId14"/>
    <p:sldId id="275" r:id="rId15"/>
    <p:sldId id="267" r:id="rId16"/>
    <p:sldId id="269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55CF9C-D9B4-9448-B158-898BA8290D52}" v="4" dt="2024-04-29T15:49:36.1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swintony.atlassian.net/jira/software/projects/G20687SP24/issues/?jql=project%20%3D%20%22G20687SP24%22%20ORDER%20BY%20created%20DESC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kshminathAlamuru/Project_OOD_Group20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91D67-C269-FC23-EBC7-1F3AEBAA0D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7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D5941F3-0256-4E90-BBBC-5A6EDEB8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004" y="4166755"/>
            <a:ext cx="5607908" cy="20400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F3C71-A730-437D-8602-3B4160719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8010" y="4333009"/>
            <a:ext cx="5268177" cy="1086237"/>
          </a:xfrm>
        </p:spPr>
        <p:txBody>
          <a:bodyPr>
            <a:normAutofit/>
          </a:bodyPr>
          <a:lstStyle/>
          <a:p>
            <a:pPr algn="l"/>
            <a:r>
              <a:rPr lang="en-IN" sz="3600" dirty="0" err="1">
                <a:solidFill>
                  <a:srgbClr val="FFFFFF"/>
                </a:solidFill>
              </a:rPr>
              <a:t>scholarsphere</a:t>
            </a:r>
            <a:endParaRPr lang="en-IN" sz="3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294FD-8510-ADCA-0407-2A91DBEA9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8010" y="5419246"/>
            <a:ext cx="5268177" cy="531866"/>
          </a:xfrm>
        </p:spPr>
        <p:txBody>
          <a:bodyPr>
            <a:normAutofit fontScale="92500"/>
          </a:bodyPr>
          <a:lstStyle/>
          <a:p>
            <a:pPr algn="l">
              <a:spcAft>
                <a:spcPts val="600"/>
              </a:spcAft>
            </a:pPr>
            <a:r>
              <a:rPr lang="en-IN" sz="1800" dirty="0">
                <a:solidFill>
                  <a:srgbClr val="FFFFFF"/>
                </a:solidFill>
              </a:rPr>
              <a:t>Lakshminath Reddy Alamuru(367982169) - Group 20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5019358-4900-4555-99FF-EF6AE90B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70146" y="3710250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3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8C110B4-D26A-44C6-8576-236CA24E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D46E7C-E74D-78F8-9574-4701FC426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750" y="4531058"/>
            <a:ext cx="4913384" cy="168347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700" cap="all"/>
              <a:t>Test Case Validation for Conference Usecases</a:t>
            </a:r>
          </a:p>
        </p:txBody>
      </p:sp>
      <p:pic>
        <p:nvPicPr>
          <p:cNvPr id="4" name="Content Placeholder 3" descr="A screenshot of a website&#10;&#10;Description automatically generated">
            <a:extLst>
              <a:ext uri="{FF2B5EF4-FFF2-40B4-BE49-F238E27FC236}">
                <a16:creationId xmlns:a16="http://schemas.microsoft.com/office/drawing/2014/main" id="{2769E1B2-E1D9-5D14-7AB1-FF0B949AC0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5" r="5191" b="3"/>
          <a:stretch/>
        </p:blipFill>
        <p:spPr>
          <a:xfrm>
            <a:off x="1" y="10"/>
            <a:ext cx="6050279" cy="3732653"/>
          </a:xfrm>
          <a:prstGeom prst="rect">
            <a:avLst/>
          </a:prstGeom>
        </p:spPr>
      </p:pic>
      <p:pic>
        <p:nvPicPr>
          <p:cNvPr id="5" name="Picture 4" descr="A screenshot of a web page&#10;&#10;Description automatically generated">
            <a:extLst>
              <a:ext uri="{FF2B5EF4-FFF2-40B4-BE49-F238E27FC236}">
                <a16:creationId xmlns:a16="http://schemas.microsoft.com/office/drawing/2014/main" id="{D30EBE8F-541C-E740-3D23-DE0CF53B6F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" r="6437" b="-1"/>
          <a:stretch/>
        </p:blipFill>
        <p:spPr>
          <a:xfrm>
            <a:off x="6138672" y="10"/>
            <a:ext cx="6050280" cy="3732653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BFD4DBB-3229-4DF6-A68A-CD91F8325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030294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84EFD069-5FA1-1998-3786-9D1E2B20B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810" y="4531059"/>
            <a:ext cx="4718989" cy="1683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Above screenshots are UI page interaction with users for different papers.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92979E5-1F93-4CE3-975E-3CAEC618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3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8C110B4-D26A-44C6-8576-236CA24E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D46E7C-E74D-78F8-9574-4701FC426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750" y="4278245"/>
            <a:ext cx="4913384" cy="17629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700" cap="all" dirty="0"/>
              <a:t>Test Case Validation for Conference </a:t>
            </a:r>
            <a:r>
              <a:rPr lang="en-US" sz="3700" cap="all" dirty="0" err="1"/>
              <a:t>Usecases</a:t>
            </a:r>
            <a:endParaRPr lang="en-US" sz="3700" cap="all" dirty="0"/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23A3D0B2-FEC0-147F-B730-19E5AE23646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906"/>
          <a:stretch/>
        </p:blipFill>
        <p:spPr>
          <a:xfrm>
            <a:off x="643466" y="274320"/>
            <a:ext cx="5291668" cy="302660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E77807C-9553-A988-23CF-5C0CE97AA8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0541"/>
          <a:stretch/>
        </p:blipFill>
        <p:spPr>
          <a:xfrm>
            <a:off x="6256865" y="160020"/>
            <a:ext cx="5291667" cy="3140909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BFD4DBB-3229-4DF6-A68A-CD91F8325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3856976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85DF28D-B541-C676-CE1D-E47E12E0A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810" y="4278246"/>
            <a:ext cx="4718989" cy="1841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Above Screenshots are UI search by options based on year or author etc..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92979E5-1F93-4CE3-975E-3CAEC618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84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D170B9C-85A5-4673-981C-DDDBAC51F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White puzzle with one red piece">
            <a:extLst>
              <a:ext uri="{FF2B5EF4-FFF2-40B4-BE49-F238E27FC236}">
                <a16:creationId xmlns:a16="http://schemas.microsoft.com/office/drawing/2014/main" id="{D56BFFD6-1573-272D-CE02-113968518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35" r="28831"/>
          <a:stretch/>
        </p:blipFill>
        <p:spPr>
          <a:xfrm>
            <a:off x="20" y="10"/>
            <a:ext cx="4966232" cy="6857990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1C82216A-4221-434A-B11C-7E13B4A1F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B4512-644D-2E46-94FC-8C3AA76B1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004" y="1480930"/>
            <a:ext cx="560790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000" cap="all"/>
              <a:t>Jira Link For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87132-670F-E38B-84D8-85C4CDB9D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8006" y="4804850"/>
            <a:ext cx="5607906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dirty="0" err="1">
                <a:hlinkClick r:id="rId3"/>
              </a:rPr>
              <a:t>Scholarsphere_project_Link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19026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D170B9C-85A5-4673-981C-DDDBAC51F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Blue and orange Colour Powder background">
            <a:extLst>
              <a:ext uri="{FF2B5EF4-FFF2-40B4-BE49-F238E27FC236}">
                <a16:creationId xmlns:a16="http://schemas.microsoft.com/office/drawing/2014/main" id="{005D92E3-4983-B1DC-F4E6-FEA642783E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26" r="43436" b="-1"/>
          <a:stretch/>
        </p:blipFill>
        <p:spPr>
          <a:xfrm>
            <a:off x="20" y="10"/>
            <a:ext cx="4966232" cy="6857990"/>
          </a:xfrm>
          <a:prstGeom prst="rect">
            <a:avLst/>
          </a:prstGeom>
        </p:spPr>
      </p:pic>
      <p:sp>
        <p:nvSpPr>
          <p:cNvPr id="25" name="Freeform 6">
            <a:extLst>
              <a:ext uri="{FF2B5EF4-FFF2-40B4-BE49-F238E27FC236}">
                <a16:creationId xmlns:a16="http://schemas.microsoft.com/office/drawing/2014/main" id="{1C82216A-4221-434A-B11C-7E13B4A1F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B4512-644D-2E46-94FC-8C3AA76B1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004" y="1480930"/>
            <a:ext cx="560790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000" cap="all"/>
              <a:t>Github Link For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87132-670F-E38B-84D8-85C4CDB9D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8006" y="4804850"/>
            <a:ext cx="5607906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>
                <a:hlinkClick r:id="rId3"/>
              </a:rPr>
              <a:t>https://github.com/LakshminathAlamuru/Project_OOD_Group20</a:t>
            </a:r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87065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Content Placeholder 23" descr="Blue and orange Colour Powder background">
            <a:extLst>
              <a:ext uri="{FF2B5EF4-FFF2-40B4-BE49-F238E27FC236}">
                <a16:creationId xmlns:a16="http://schemas.microsoft.com/office/drawing/2014/main" id="{005D92E3-4983-B1DC-F4E6-FEA642783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96" b="154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D5941F3-0256-4E90-BBBC-5A6EDEB8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004" y="4166755"/>
            <a:ext cx="5607908" cy="20400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B4512-644D-2E46-94FC-8C3AA76B1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010" y="4333009"/>
            <a:ext cx="5268177" cy="10862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cap="all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5019358-4900-4555-99FF-EF6AE90B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70146" y="3710250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0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2401D-5A97-AB91-8A06-F4E8AFAE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Overall Sprint Issues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D6579-6569-D105-BB44-817735389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752B74-CF5D-397A-B485-9042B35C4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95056"/>
            <a:ext cx="10540538" cy="45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7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247EF-233B-2BF7-B7D1-E4298708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Sprint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DBEC14-BCFD-F481-F69D-12CFF7EAA7B7}"/>
              </a:ext>
            </a:extLst>
          </p:cNvPr>
          <p:cNvSpPr txBox="1"/>
          <p:nvPr/>
        </p:nvSpPr>
        <p:spPr>
          <a:xfrm>
            <a:off x="1371600" y="2286000"/>
            <a:ext cx="3282694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§"/>
            </a:pPr>
            <a:r>
              <a:rPr lang="en-US" dirty="0">
                <a:solidFill>
                  <a:schemeClr val="tx2"/>
                </a:solidFill>
              </a:rPr>
              <a:t>The average number of closed stories per sprint are 1.85.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§"/>
            </a:pPr>
            <a:r>
              <a:rPr lang="en-US" dirty="0">
                <a:solidFill>
                  <a:schemeClr val="tx2"/>
                </a:solidFill>
              </a:rPr>
              <a:t>The average number of stories rolled over are 0.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§"/>
            </a:pPr>
            <a:r>
              <a:rPr lang="en-US" dirty="0">
                <a:solidFill>
                  <a:schemeClr val="tx2"/>
                </a:solidFill>
              </a:rPr>
              <a:t>The total number of story points that the team has logged are 50.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4DCED2-CA32-72E6-0C13-00C7F4C2E3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2568350"/>
              </p:ext>
            </p:extLst>
          </p:nvPr>
        </p:nvGraphicFramePr>
        <p:xfrm>
          <a:off x="6172210" y="645106"/>
          <a:ext cx="5257789" cy="52477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9897">
                  <a:extLst>
                    <a:ext uri="{9D8B030D-6E8A-4147-A177-3AD203B41FA5}">
                      <a16:colId xmlns:a16="http://schemas.microsoft.com/office/drawing/2014/main" val="1558279749"/>
                    </a:ext>
                  </a:extLst>
                </a:gridCol>
                <a:gridCol w="1581928">
                  <a:extLst>
                    <a:ext uri="{9D8B030D-6E8A-4147-A177-3AD203B41FA5}">
                      <a16:colId xmlns:a16="http://schemas.microsoft.com/office/drawing/2014/main" val="2024252323"/>
                    </a:ext>
                  </a:extLst>
                </a:gridCol>
                <a:gridCol w="1581928">
                  <a:extLst>
                    <a:ext uri="{9D8B030D-6E8A-4147-A177-3AD203B41FA5}">
                      <a16:colId xmlns:a16="http://schemas.microsoft.com/office/drawing/2014/main" val="4160995635"/>
                    </a:ext>
                  </a:extLst>
                </a:gridCol>
                <a:gridCol w="1054036">
                  <a:extLst>
                    <a:ext uri="{9D8B030D-6E8A-4147-A177-3AD203B41FA5}">
                      <a16:colId xmlns:a16="http://schemas.microsoft.com/office/drawing/2014/main" val="2832700240"/>
                    </a:ext>
                  </a:extLst>
                </a:gridCol>
              </a:tblGrid>
              <a:tr h="879231">
                <a:tc>
                  <a:txBody>
                    <a:bodyPr/>
                    <a:lstStyle/>
                    <a:p>
                      <a:r>
                        <a:rPr lang="en-IN" sz="1700"/>
                        <a:t>Sprint</a:t>
                      </a:r>
                    </a:p>
                  </a:txBody>
                  <a:tcPr marL="84601" marR="84601" marT="42300" marB="42300"/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Number of stories closed</a:t>
                      </a:r>
                    </a:p>
                  </a:txBody>
                  <a:tcPr marL="84601" marR="84601" marT="42300" marB="42300"/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Number of stories rolled over</a:t>
                      </a:r>
                    </a:p>
                  </a:txBody>
                  <a:tcPr marL="84601" marR="84601" marT="42300" marB="42300"/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Story points</a:t>
                      </a:r>
                    </a:p>
                  </a:txBody>
                  <a:tcPr marL="84601" marR="84601" marT="42300" marB="42300"/>
                </a:tc>
                <a:extLst>
                  <a:ext uri="{0D108BD9-81ED-4DB2-BD59-A6C34878D82A}">
                    <a16:rowId xmlns:a16="http://schemas.microsoft.com/office/drawing/2014/main" val="2283032243"/>
                  </a:ext>
                </a:extLst>
              </a:tr>
              <a:tr h="624074">
                <a:tc>
                  <a:txBody>
                    <a:bodyPr/>
                    <a:lstStyle/>
                    <a:p>
                      <a:r>
                        <a:rPr lang="en-IN" sz="1700"/>
                        <a:t>Sprint 1</a:t>
                      </a:r>
                    </a:p>
                  </a:txBody>
                  <a:tcPr marL="84601" marR="84601" marT="42300" marB="42300"/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1</a:t>
                      </a:r>
                    </a:p>
                  </a:txBody>
                  <a:tcPr marL="84601" marR="84601" marT="42300" marB="42300"/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0</a:t>
                      </a:r>
                    </a:p>
                  </a:txBody>
                  <a:tcPr marL="84601" marR="84601" marT="42300" marB="42300"/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6</a:t>
                      </a:r>
                    </a:p>
                  </a:txBody>
                  <a:tcPr marL="84601" marR="84601" marT="42300" marB="42300"/>
                </a:tc>
                <a:extLst>
                  <a:ext uri="{0D108BD9-81ED-4DB2-BD59-A6C34878D82A}">
                    <a16:rowId xmlns:a16="http://schemas.microsoft.com/office/drawing/2014/main" val="873138490"/>
                  </a:ext>
                </a:extLst>
              </a:tr>
              <a:tr h="624074">
                <a:tc>
                  <a:txBody>
                    <a:bodyPr/>
                    <a:lstStyle/>
                    <a:p>
                      <a:r>
                        <a:rPr lang="en-IN" sz="1700"/>
                        <a:t>Sprint 2</a:t>
                      </a:r>
                    </a:p>
                  </a:txBody>
                  <a:tcPr marL="84601" marR="84601" marT="42300" marB="42300"/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2</a:t>
                      </a:r>
                    </a:p>
                  </a:txBody>
                  <a:tcPr marL="84601" marR="84601" marT="42300" marB="42300"/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0</a:t>
                      </a:r>
                    </a:p>
                  </a:txBody>
                  <a:tcPr marL="84601" marR="84601" marT="42300" marB="42300"/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7</a:t>
                      </a:r>
                    </a:p>
                  </a:txBody>
                  <a:tcPr marL="84601" marR="84601" marT="42300" marB="42300"/>
                </a:tc>
                <a:extLst>
                  <a:ext uri="{0D108BD9-81ED-4DB2-BD59-A6C34878D82A}">
                    <a16:rowId xmlns:a16="http://schemas.microsoft.com/office/drawing/2014/main" val="1538340519"/>
                  </a:ext>
                </a:extLst>
              </a:tr>
              <a:tr h="624074">
                <a:tc>
                  <a:txBody>
                    <a:bodyPr/>
                    <a:lstStyle/>
                    <a:p>
                      <a:r>
                        <a:rPr lang="en-IN" sz="1700"/>
                        <a:t>Sprint 3</a:t>
                      </a:r>
                    </a:p>
                  </a:txBody>
                  <a:tcPr marL="84601" marR="84601" marT="42300" marB="42300"/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1</a:t>
                      </a:r>
                    </a:p>
                  </a:txBody>
                  <a:tcPr marL="84601" marR="84601" marT="42300" marB="42300"/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0</a:t>
                      </a:r>
                    </a:p>
                  </a:txBody>
                  <a:tcPr marL="84601" marR="84601" marT="42300" marB="42300"/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6</a:t>
                      </a:r>
                    </a:p>
                  </a:txBody>
                  <a:tcPr marL="84601" marR="84601" marT="42300" marB="42300"/>
                </a:tc>
                <a:extLst>
                  <a:ext uri="{0D108BD9-81ED-4DB2-BD59-A6C34878D82A}">
                    <a16:rowId xmlns:a16="http://schemas.microsoft.com/office/drawing/2014/main" val="2762194314"/>
                  </a:ext>
                </a:extLst>
              </a:tr>
              <a:tr h="624074">
                <a:tc>
                  <a:txBody>
                    <a:bodyPr/>
                    <a:lstStyle/>
                    <a:p>
                      <a:r>
                        <a:rPr lang="en-IN" sz="1700"/>
                        <a:t>Sprint 4</a:t>
                      </a:r>
                    </a:p>
                  </a:txBody>
                  <a:tcPr marL="84601" marR="84601" marT="42300" marB="42300"/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2</a:t>
                      </a:r>
                    </a:p>
                  </a:txBody>
                  <a:tcPr marL="84601" marR="84601" marT="42300" marB="42300"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0</a:t>
                      </a:r>
                    </a:p>
                  </a:txBody>
                  <a:tcPr marL="84601" marR="84601" marT="42300" marB="42300"/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7</a:t>
                      </a:r>
                    </a:p>
                  </a:txBody>
                  <a:tcPr marL="84601" marR="84601" marT="42300" marB="42300"/>
                </a:tc>
                <a:extLst>
                  <a:ext uri="{0D108BD9-81ED-4DB2-BD59-A6C34878D82A}">
                    <a16:rowId xmlns:a16="http://schemas.microsoft.com/office/drawing/2014/main" val="3216250394"/>
                  </a:ext>
                </a:extLst>
              </a:tr>
              <a:tr h="624074">
                <a:tc>
                  <a:txBody>
                    <a:bodyPr/>
                    <a:lstStyle/>
                    <a:p>
                      <a:r>
                        <a:rPr lang="en-IN" sz="1700"/>
                        <a:t>Sprint 5</a:t>
                      </a:r>
                    </a:p>
                  </a:txBody>
                  <a:tcPr marL="84601" marR="84601" marT="42300" marB="42300"/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2</a:t>
                      </a:r>
                    </a:p>
                  </a:txBody>
                  <a:tcPr marL="84601" marR="84601" marT="42300" marB="42300"/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0</a:t>
                      </a:r>
                    </a:p>
                  </a:txBody>
                  <a:tcPr marL="84601" marR="84601" marT="42300" marB="42300"/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8</a:t>
                      </a:r>
                    </a:p>
                  </a:txBody>
                  <a:tcPr marL="84601" marR="84601" marT="42300" marB="42300"/>
                </a:tc>
                <a:extLst>
                  <a:ext uri="{0D108BD9-81ED-4DB2-BD59-A6C34878D82A}">
                    <a16:rowId xmlns:a16="http://schemas.microsoft.com/office/drawing/2014/main" val="2460447446"/>
                  </a:ext>
                </a:extLst>
              </a:tr>
              <a:tr h="624074">
                <a:tc>
                  <a:txBody>
                    <a:bodyPr/>
                    <a:lstStyle/>
                    <a:p>
                      <a:r>
                        <a:rPr lang="en-IN" sz="1700"/>
                        <a:t>Sprint 6</a:t>
                      </a:r>
                    </a:p>
                  </a:txBody>
                  <a:tcPr marL="84601" marR="84601" marT="42300" marB="42300"/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3</a:t>
                      </a:r>
                    </a:p>
                  </a:txBody>
                  <a:tcPr marL="84601" marR="84601" marT="42300" marB="42300"/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0</a:t>
                      </a:r>
                    </a:p>
                  </a:txBody>
                  <a:tcPr marL="84601" marR="84601" marT="42300" marB="42300"/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8</a:t>
                      </a:r>
                    </a:p>
                  </a:txBody>
                  <a:tcPr marL="84601" marR="84601" marT="42300" marB="42300"/>
                </a:tc>
                <a:extLst>
                  <a:ext uri="{0D108BD9-81ED-4DB2-BD59-A6C34878D82A}">
                    <a16:rowId xmlns:a16="http://schemas.microsoft.com/office/drawing/2014/main" val="950536095"/>
                  </a:ext>
                </a:extLst>
              </a:tr>
              <a:tr h="624074">
                <a:tc>
                  <a:txBody>
                    <a:bodyPr/>
                    <a:lstStyle/>
                    <a:p>
                      <a:r>
                        <a:rPr lang="en-IN" sz="1700"/>
                        <a:t>Sprint 7</a:t>
                      </a:r>
                    </a:p>
                  </a:txBody>
                  <a:tcPr marL="84601" marR="84601" marT="42300" marB="42300"/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2</a:t>
                      </a:r>
                    </a:p>
                  </a:txBody>
                  <a:tcPr marL="84601" marR="84601" marT="42300" marB="42300"/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0</a:t>
                      </a:r>
                    </a:p>
                  </a:txBody>
                  <a:tcPr marL="84601" marR="84601" marT="42300" marB="42300"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8</a:t>
                      </a:r>
                    </a:p>
                  </a:txBody>
                  <a:tcPr marL="84601" marR="84601" marT="42300" marB="42300"/>
                </a:tc>
                <a:extLst>
                  <a:ext uri="{0D108BD9-81ED-4DB2-BD59-A6C34878D82A}">
                    <a16:rowId xmlns:a16="http://schemas.microsoft.com/office/drawing/2014/main" val="3639762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42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DEA2A5-B38A-5388-AE2C-3DD59F1D6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275" y="1402014"/>
            <a:ext cx="6900380" cy="4053972"/>
          </a:xfrm>
          <a:prstGeom prst="rect">
            <a:avLst/>
          </a:prstGeom>
        </p:spPr>
      </p:pic>
      <p:sp>
        <p:nvSpPr>
          <p:cNvPr id="60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2401D-5A97-AB91-8A06-F4E8AFAE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cap="all" dirty="0"/>
              <a:t>UML Diagram for </a:t>
            </a:r>
            <a:r>
              <a:rPr lang="en-US" sz="3000" cap="all" dirty="0" err="1"/>
              <a:t>ScholarSphere</a:t>
            </a:r>
            <a:endParaRPr lang="en-US" sz="3000" cap="all" dirty="0"/>
          </a:p>
        </p:txBody>
      </p:sp>
    </p:spTree>
    <p:extLst>
      <p:ext uri="{BB962C8B-B14F-4D97-AF65-F5344CB8AC3E}">
        <p14:creationId xmlns:p14="http://schemas.microsoft.com/office/powerpoint/2010/main" val="2633594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3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034" name="Rectangle 1033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489545764">
            <a:extLst>
              <a:ext uri="{FF2B5EF4-FFF2-40B4-BE49-F238E27FC236}">
                <a16:creationId xmlns:a16="http://schemas.microsoft.com/office/drawing/2014/main" id="{04D1ECCB-DEE6-5A37-92CA-F0163CE05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7894" y="640080"/>
            <a:ext cx="2733142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B30F4-4A0D-F5DF-8BF7-94E8983F0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cap="all" dirty="0"/>
              <a:t>Activity Diagram for the </a:t>
            </a:r>
            <a:r>
              <a:rPr lang="en-US" sz="4800" cap="all" dirty="0" err="1"/>
              <a:t>scholarsphere</a:t>
            </a:r>
            <a:endParaRPr lang="en-US" sz="4800" cap="all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BD7D018-6F84-1BB3-3328-19983E043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8178" y="0"/>
            <a:ext cx="155895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51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2401D-5A97-AB91-8A06-F4E8AFAE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/>
              <a:t>CLASS Diagram for ScholarSphere</a:t>
            </a:r>
          </a:p>
        </p:txBody>
      </p:sp>
      <p:sp>
        <p:nvSpPr>
          <p:cNvPr id="65" name="Content Placeholder 64">
            <a:extLst>
              <a:ext uri="{FF2B5EF4-FFF2-40B4-BE49-F238E27FC236}">
                <a16:creationId xmlns:a16="http://schemas.microsoft.com/office/drawing/2014/main" id="{B3106734-4D9E-7CC1-24AD-34648B63C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857" y="5673730"/>
            <a:ext cx="10731565" cy="50935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Mentioned the classes and it’s attributes in the diagram in detailed</a:t>
            </a:r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3493E92-9196-7670-29CD-DC2982ECAA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02"/>
          <a:stretch/>
        </p:blipFill>
        <p:spPr>
          <a:xfrm>
            <a:off x="20" y="10"/>
            <a:ext cx="12191980" cy="4187119"/>
          </a:xfrm>
          <a:prstGeom prst="rect">
            <a:avLst/>
          </a:prstGeom>
        </p:spPr>
      </p:pic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6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2401D-5A97-AB91-8A06-F4E8AFAE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cap="all" dirty="0"/>
              <a:t>CRC for </a:t>
            </a:r>
            <a:r>
              <a:rPr lang="en-US" sz="2600" cap="all" dirty="0" err="1"/>
              <a:t>ScholarSphere</a:t>
            </a:r>
            <a:endParaRPr lang="en-US" sz="2600" cap="al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8954FB-DEBD-0883-5C96-06B78EE06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065620"/>
            <a:ext cx="6900380" cy="472675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857F86-B112-553E-C419-381BBE882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/>
              <a:t>CRC for ResearchPublications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/>
              <a:t>CRC for search</a:t>
            </a:r>
          </a:p>
        </p:txBody>
      </p:sp>
      <p:sp>
        <p:nvSpPr>
          <p:cNvPr id="72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00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743CBF-A0E3-687A-EFFE-DCDD6DD37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275" y="1410639"/>
            <a:ext cx="6900380" cy="4036721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A6A08-D732-EBD9-2A58-41F4F4A15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cap="all"/>
              <a:t>Backend code connection with UI,</a:t>
            </a:r>
            <a:br>
              <a:rPr lang="en-US" sz="3400" cap="all"/>
            </a:br>
            <a:r>
              <a:rPr lang="en-US" sz="3400" cap="all"/>
              <a:t>Used Firebase as a backend</a:t>
            </a:r>
          </a:p>
        </p:txBody>
      </p:sp>
    </p:spTree>
    <p:extLst>
      <p:ext uri="{BB962C8B-B14F-4D97-AF65-F5344CB8AC3E}">
        <p14:creationId xmlns:p14="http://schemas.microsoft.com/office/powerpoint/2010/main" val="1037766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065B-67BE-4102-EAE5-0C55C98F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Papers in the database with the below separations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FA91A6-0B2E-493E-21F8-AB015E652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810" y="3071672"/>
            <a:ext cx="8178711" cy="2010056"/>
          </a:xfrm>
        </p:spPr>
      </p:pic>
    </p:spTree>
    <p:extLst>
      <p:ext uri="{BB962C8B-B14F-4D97-AF65-F5344CB8AC3E}">
        <p14:creationId xmlns:p14="http://schemas.microsoft.com/office/powerpoint/2010/main" val="132254129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9712D748FEDC46B0393222FE138F78" ma:contentTypeVersion="5" ma:contentTypeDescription="Create a new document." ma:contentTypeScope="" ma:versionID="2efddbf46e38cf63973396b1ac264440">
  <xsd:schema xmlns:xsd="http://www.w3.org/2001/XMLSchema" xmlns:xs="http://www.w3.org/2001/XMLSchema" xmlns:p="http://schemas.microsoft.com/office/2006/metadata/properties" xmlns:ns3="1df0befc-070f-4a10-a943-42500e74392a" targetNamespace="http://schemas.microsoft.com/office/2006/metadata/properties" ma:root="true" ma:fieldsID="f1905ce0a32b582b3e2d6b3e0bded0c7" ns3:_="">
    <xsd:import namespace="1df0befc-070f-4a10-a943-42500e74392a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f0befc-070f-4a10-a943-42500e74392a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85DB62-ACED-4733-AD8A-971EC56A2E10}">
  <ds:schemaRefs>
    <ds:schemaRef ds:uri="http://schemas.microsoft.com/office/2006/metadata/properties"/>
    <ds:schemaRef ds:uri="http://www.w3.org/XML/1998/namespace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df0befc-070f-4a10-a943-42500e74392a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19EA632-356F-46CA-A403-CA6A6CF0F6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A8025D-48FB-4872-9BB5-E196B1B742A2}">
  <ds:schemaRefs>
    <ds:schemaRef ds:uri="1df0befc-070f-4a10-a943-42500e74392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{8AE2FD8B-1AE8-42B7-8208-09FD475A6D23}tf10001105</Template>
  <TotalTime>1690</TotalTime>
  <Words>217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Franklin Gothic Book</vt:lpstr>
      <vt:lpstr>Crop</vt:lpstr>
      <vt:lpstr>scholarsphere</vt:lpstr>
      <vt:lpstr>Overall Sprint Issues</vt:lpstr>
      <vt:lpstr>Sprint Overview</vt:lpstr>
      <vt:lpstr>UML Diagram for ScholarSphere</vt:lpstr>
      <vt:lpstr>Activity Diagram for the scholarsphere</vt:lpstr>
      <vt:lpstr>CLASS Diagram for ScholarSphere</vt:lpstr>
      <vt:lpstr>CRC for ScholarSphere</vt:lpstr>
      <vt:lpstr>Backend code connection with UI, Used Firebase as a backend</vt:lpstr>
      <vt:lpstr>Research Papers in the database with the below separations</vt:lpstr>
      <vt:lpstr>Test Case Validation for Conference Usecases</vt:lpstr>
      <vt:lpstr>Test Case Validation for Conference Usecases</vt:lpstr>
      <vt:lpstr>Jira Link For Project</vt:lpstr>
      <vt:lpstr>Github Link For Project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scholarsphere</dc:title>
  <dc:creator>Jaishyam Reddy Reddivari</dc:creator>
  <cp:lastModifiedBy>Lakshminath Reddy Alamuru</cp:lastModifiedBy>
  <cp:revision>19</cp:revision>
  <dcterms:created xsi:type="dcterms:W3CDTF">2024-04-26T14:01:29Z</dcterms:created>
  <dcterms:modified xsi:type="dcterms:W3CDTF">2024-05-05T22:07:46Z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0x010100269712D748FEDC46B0393222FE138F78</vt:lpwstr>
  </property>
</Properties>
</file>