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7" r:id="rId5"/>
    <p:sldId id="260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69" r:id="rId14"/>
    <p:sldId id="274" r:id="rId15"/>
    <p:sldId id="270" r:id="rId16"/>
    <p:sldId id="271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B5F"/>
    <a:srgbClr val="DCCAEE"/>
    <a:srgbClr val="CDB4E6"/>
    <a:srgbClr val="A87AD4"/>
    <a:srgbClr val="D5E3CF"/>
    <a:srgbClr val="FFFF82"/>
    <a:srgbClr val="DDDCDC"/>
    <a:srgbClr val="EBF1E9"/>
    <a:srgbClr val="F2DCA3"/>
    <a:srgbClr val="FC9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5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5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7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1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4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3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7035-51F3-461E-B88A-FAF8A8BF6F9E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EE893-9913-41CD-BC63-CDF0509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4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2150" y="1638300"/>
            <a:ext cx="10144125" cy="923330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CUSTOMER CHURN PREDICTION</a:t>
            </a:r>
            <a:endParaRPr lang="en-I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8575" y="5734050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18thCentury" pitchFamily="2" charset="0"/>
              </a:rPr>
              <a:t>-By Lakshmipriya </a:t>
            </a:r>
            <a:r>
              <a:rPr lang="en-US" sz="3600" dirty="0" err="1" smtClean="0">
                <a:latin typeface="18thCentury" pitchFamily="2" charset="0"/>
              </a:rPr>
              <a:t>Thampi</a:t>
            </a:r>
            <a:endParaRPr lang="en-IN" sz="3600" dirty="0">
              <a:latin typeface="18thCentu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50" y="257175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18thCentury" pitchFamily="2" charset="0"/>
              </a:rPr>
              <a:t>Churn rate</a:t>
            </a:r>
            <a:endParaRPr lang="en-IN" sz="4000" dirty="0">
              <a:latin typeface="18thCentury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8699" y="2571750"/>
            <a:ext cx="4953001" cy="3181350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77049" y="1228725"/>
            <a:ext cx="4305301" cy="4533900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28700" y="1228725"/>
            <a:ext cx="4953000" cy="954107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18thCentury" pitchFamily="2" charset="0"/>
              </a:rPr>
              <a:t>- The churn rate is 20%.</a:t>
            </a:r>
          </a:p>
          <a:p>
            <a:r>
              <a:rPr lang="en-US" sz="2800" dirty="0" smtClean="0">
                <a:latin typeface="18thCentury" pitchFamily="2" charset="0"/>
              </a:rPr>
              <a:t>- The dataset is imbalanced.</a:t>
            </a:r>
            <a:endParaRPr lang="en-IN" sz="2800" dirty="0">
              <a:latin typeface="18thCentury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6" y="2667000"/>
            <a:ext cx="4429124" cy="30209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1776412"/>
            <a:ext cx="39052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50" y="104775"/>
            <a:ext cx="275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18thCentury" pitchFamily="2" charset="0"/>
              </a:rPr>
              <a:t>OverSampling</a:t>
            </a:r>
            <a:endParaRPr lang="en-IN" sz="4000" dirty="0">
              <a:latin typeface="18thCentury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804862"/>
            <a:ext cx="10734675" cy="448283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4"/>
          <a:stretch/>
        </p:blipFill>
        <p:spPr>
          <a:xfrm>
            <a:off x="7670402" y="4424244"/>
            <a:ext cx="4177778" cy="208580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495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1016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18thCentury" pitchFamily="2" charset="0"/>
              </a:rPr>
              <a:t>Splitting x and y into training and testing data</a:t>
            </a:r>
            <a:endParaRPr lang="en-IN" sz="4000" dirty="0">
              <a:latin typeface="18thCentury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67" y="790893"/>
            <a:ext cx="9297353" cy="4545572"/>
          </a:xfrm>
          <a:prstGeom prst="rect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1201"/>
            <a:ext cx="4801687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7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2720" y="223520"/>
            <a:ext cx="427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18thCentury" pitchFamily="2" charset="0"/>
              </a:rPr>
              <a:t>Model Building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946467"/>
            <a:ext cx="11643360" cy="2599373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4328160" y="3606800"/>
            <a:ext cx="3434080" cy="30175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914640" y="3606800"/>
            <a:ext cx="4023360" cy="30175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97680" y="3657600"/>
            <a:ext cx="3708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18thCentury" pitchFamily="2" charset="0"/>
              </a:rPr>
              <a:t>Hypertuning</a:t>
            </a:r>
            <a:r>
              <a:rPr lang="en-US" sz="2200" dirty="0" smtClean="0">
                <a:latin typeface="18thCentury" pitchFamily="2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US" sz="2200" i="1" dirty="0" err="1" smtClean="0">
                <a:latin typeface="18thCentury" pitchFamily="2" charset="0"/>
              </a:rPr>
              <a:t>LogisticRegression</a:t>
            </a:r>
            <a:r>
              <a:rPr lang="en-US" sz="2200" i="1" dirty="0" smtClean="0">
                <a:latin typeface="18thCentury" pitchFamily="2" charset="0"/>
              </a:rPr>
              <a:t> – Solvers</a:t>
            </a:r>
          </a:p>
          <a:p>
            <a:r>
              <a:rPr lang="en-US" sz="2200" i="1" dirty="0">
                <a:latin typeface="18thCentury" pitchFamily="2" charset="0"/>
              </a:rPr>
              <a:t> </a:t>
            </a:r>
            <a:r>
              <a:rPr lang="en-US" sz="2200" i="1" dirty="0" smtClean="0">
                <a:latin typeface="18thCentury" pitchFamily="2" charset="0"/>
              </a:rPr>
              <a:t>          1) </a:t>
            </a:r>
            <a:r>
              <a:rPr lang="en-US" sz="2200" i="1" dirty="0" err="1" smtClean="0">
                <a:latin typeface="18thCentury" pitchFamily="2" charset="0"/>
              </a:rPr>
              <a:t>liblinear</a:t>
            </a:r>
            <a:endParaRPr lang="en-US" sz="2200" i="1" dirty="0" smtClean="0">
              <a:latin typeface="18thCentury" pitchFamily="2" charset="0"/>
            </a:endParaRPr>
          </a:p>
          <a:p>
            <a:r>
              <a:rPr lang="en-US" sz="2200" i="1" dirty="0">
                <a:latin typeface="18thCentury" pitchFamily="2" charset="0"/>
              </a:rPr>
              <a:t> </a:t>
            </a:r>
            <a:r>
              <a:rPr lang="en-US" sz="2200" i="1" dirty="0" smtClean="0">
                <a:latin typeface="18thCentury" pitchFamily="2" charset="0"/>
              </a:rPr>
              <a:t>          2) sag</a:t>
            </a:r>
          </a:p>
          <a:p>
            <a:pPr marL="285750" indent="-285750">
              <a:buFontTx/>
              <a:buChar char="-"/>
            </a:pPr>
            <a:r>
              <a:rPr lang="en-US" sz="2200" i="1" dirty="0" err="1" smtClean="0">
                <a:latin typeface="18thCentury" pitchFamily="2" charset="0"/>
              </a:rPr>
              <a:t>DecisionTree</a:t>
            </a:r>
            <a:r>
              <a:rPr lang="en-US" sz="2200" i="1" dirty="0" smtClean="0">
                <a:latin typeface="18thCentury" pitchFamily="2" charset="0"/>
              </a:rPr>
              <a:t>  - Pruning</a:t>
            </a:r>
          </a:p>
          <a:p>
            <a:r>
              <a:rPr lang="en-US" sz="2200" i="1" dirty="0">
                <a:latin typeface="18thCentury" pitchFamily="2" charset="0"/>
              </a:rPr>
              <a:t> </a:t>
            </a:r>
            <a:r>
              <a:rPr lang="en-US" sz="2200" i="1" dirty="0" smtClean="0">
                <a:latin typeface="18thCentury" pitchFamily="2" charset="0"/>
              </a:rPr>
              <a:t>          1) </a:t>
            </a:r>
            <a:r>
              <a:rPr lang="en-US" sz="2200" i="1" dirty="0" err="1" smtClean="0">
                <a:latin typeface="18thCentury" pitchFamily="2" charset="0"/>
              </a:rPr>
              <a:t>max_depth</a:t>
            </a:r>
            <a:endParaRPr lang="en-US" sz="2200" i="1" dirty="0" smtClean="0">
              <a:latin typeface="18thCentury" pitchFamily="2" charset="0"/>
            </a:endParaRPr>
          </a:p>
          <a:p>
            <a:r>
              <a:rPr lang="en-US" sz="2200" i="1" dirty="0">
                <a:latin typeface="18thCentury" pitchFamily="2" charset="0"/>
              </a:rPr>
              <a:t> </a:t>
            </a:r>
            <a:r>
              <a:rPr lang="en-US" sz="2200" i="1" dirty="0" smtClean="0">
                <a:latin typeface="18thCentury" pitchFamily="2" charset="0"/>
              </a:rPr>
              <a:t>          2) </a:t>
            </a:r>
            <a:r>
              <a:rPr lang="en-US" sz="2200" i="1" dirty="0" err="1" smtClean="0">
                <a:latin typeface="18thCentury" pitchFamily="2" charset="0"/>
              </a:rPr>
              <a:t>min_samples_split</a:t>
            </a:r>
            <a:endParaRPr lang="en-US" sz="2200" i="1" dirty="0" smtClean="0">
              <a:latin typeface="18thCentury" pitchFamily="2" charset="0"/>
            </a:endParaRPr>
          </a:p>
          <a:p>
            <a:r>
              <a:rPr lang="en-US" sz="2200" i="1" dirty="0">
                <a:latin typeface="18thCentury" pitchFamily="2" charset="0"/>
              </a:rPr>
              <a:t> </a:t>
            </a:r>
            <a:r>
              <a:rPr lang="en-US" sz="2200" i="1" dirty="0" smtClean="0">
                <a:latin typeface="18thCentury" pitchFamily="2" charset="0"/>
              </a:rPr>
              <a:t>          3) </a:t>
            </a:r>
            <a:r>
              <a:rPr lang="en-US" sz="2200" i="1" dirty="0" err="1" smtClean="0">
                <a:latin typeface="18thCentury" pitchFamily="2" charset="0"/>
              </a:rPr>
              <a:t>min_samples_leaf</a:t>
            </a:r>
            <a:endParaRPr lang="en-US" sz="2200" i="1" dirty="0" smtClean="0">
              <a:latin typeface="18thCentury" pitchFamily="2" charset="0"/>
            </a:endParaRP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04480" y="3657600"/>
            <a:ext cx="3931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18thCentury" pitchFamily="2" charset="0"/>
              </a:rPr>
              <a:t>Ensemble Learning Techniques :</a:t>
            </a:r>
          </a:p>
          <a:p>
            <a:pPr marL="285750" indent="-285750">
              <a:buFontTx/>
              <a:buChar char="-"/>
            </a:pPr>
            <a:r>
              <a:rPr lang="en-US" sz="2200" i="1" dirty="0" smtClean="0">
                <a:latin typeface="18thCentury" pitchFamily="2" charset="0"/>
              </a:rPr>
              <a:t>Bagging :-</a:t>
            </a:r>
          </a:p>
          <a:p>
            <a:r>
              <a:rPr lang="en-US" sz="2200" i="1" dirty="0" smtClean="0">
                <a:latin typeface="18thCentury" pitchFamily="2" charset="0"/>
              </a:rPr>
              <a:t>             1) </a:t>
            </a:r>
            <a:r>
              <a:rPr lang="en-US" sz="2200" i="1" dirty="0" err="1" smtClean="0">
                <a:latin typeface="18thCentury" pitchFamily="2" charset="0"/>
              </a:rPr>
              <a:t>BaggingClassifier</a:t>
            </a:r>
            <a:r>
              <a:rPr lang="en-US" sz="2200" i="1" dirty="0" smtClean="0">
                <a:latin typeface="18thCentury" pitchFamily="2" charset="0"/>
              </a:rPr>
              <a:t>()</a:t>
            </a:r>
          </a:p>
          <a:p>
            <a:r>
              <a:rPr lang="en-US" sz="2200" i="1" dirty="0">
                <a:latin typeface="18thCentury" pitchFamily="2" charset="0"/>
              </a:rPr>
              <a:t> </a:t>
            </a:r>
            <a:r>
              <a:rPr lang="en-US" sz="2200" i="1" dirty="0" smtClean="0">
                <a:latin typeface="18thCentury" pitchFamily="2" charset="0"/>
              </a:rPr>
              <a:t>            2) </a:t>
            </a:r>
            <a:r>
              <a:rPr lang="en-US" sz="2200" i="1" dirty="0" err="1" smtClean="0">
                <a:latin typeface="18thCentury" pitchFamily="2" charset="0"/>
              </a:rPr>
              <a:t>VotingClassifier</a:t>
            </a:r>
            <a:r>
              <a:rPr lang="en-US" sz="2200" i="1" dirty="0" smtClean="0">
                <a:latin typeface="18thCentury" pitchFamily="2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2200" i="1" dirty="0" smtClean="0">
                <a:latin typeface="18thCentury" pitchFamily="2" charset="0"/>
              </a:rPr>
              <a:t>Boosting:-</a:t>
            </a:r>
          </a:p>
          <a:p>
            <a:r>
              <a:rPr lang="en-US" sz="2200" i="1" dirty="0">
                <a:latin typeface="18thCentury" pitchFamily="2" charset="0"/>
              </a:rPr>
              <a:t> </a:t>
            </a:r>
            <a:r>
              <a:rPr lang="en-US" sz="2200" i="1" dirty="0" smtClean="0">
                <a:latin typeface="18thCentury" pitchFamily="2" charset="0"/>
              </a:rPr>
              <a:t>             1) </a:t>
            </a:r>
            <a:r>
              <a:rPr lang="en-US" sz="2200" i="1" dirty="0" err="1" smtClean="0">
                <a:latin typeface="18thCentury" pitchFamily="2" charset="0"/>
              </a:rPr>
              <a:t>AdaBoostClassifier</a:t>
            </a:r>
            <a:r>
              <a:rPr lang="en-US" sz="2200" i="1" dirty="0" smtClean="0">
                <a:latin typeface="18thCentury" pitchFamily="2" charset="0"/>
              </a:rPr>
              <a:t>()</a:t>
            </a:r>
          </a:p>
          <a:p>
            <a:r>
              <a:rPr lang="en-US" sz="2200" i="1" dirty="0">
                <a:latin typeface="18thCentury" pitchFamily="2" charset="0"/>
              </a:rPr>
              <a:t> </a:t>
            </a:r>
            <a:r>
              <a:rPr lang="en-US" sz="2200" i="1" dirty="0" smtClean="0">
                <a:latin typeface="18thCentury" pitchFamily="2" charset="0"/>
              </a:rPr>
              <a:t>           2)</a:t>
            </a:r>
            <a:r>
              <a:rPr lang="en-US" sz="2200" i="1" dirty="0" err="1" smtClean="0">
                <a:latin typeface="18thCentury" pitchFamily="2" charset="0"/>
              </a:rPr>
              <a:t>GradientBoostingClassifier</a:t>
            </a:r>
            <a:r>
              <a:rPr lang="en-US" sz="2200" i="1" dirty="0" smtClean="0">
                <a:latin typeface="18thCentury" pitchFamily="2" charset="0"/>
              </a:rPr>
              <a:t>()</a:t>
            </a:r>
          </a:p>
          <a:p>
            <a:r>
              <a:rPr lang="en-US" sz="2200" i="1" dirty="0">
                <a:latin typeface="18thCentury" pitchFamily="2" charset="0"/>
              </a:rPr>
              <a:t> </a:t>
            </a:r>
            <a:r>
              <a:rPr lang="en-US" sz="2200" i="1" dirty="0" smtClean="0">
                <a:latin typeface="18thCentury" pitchFamily="2" charset="0"/>
              </a:rPr>
              <a:t>             3) </a:t>
            </a:r>
            <a:r>
              <a:rPr lang="en-US" sz="2200" i="1" dirty="0" err="1" smtClean="0">
                <a:latin typeface="18thCentury" pitchFamily="2" charset="0"/>
              </a:rPr>
              <a:t>XGBClassifier</a:t>
            </a:r>
            <a:r>
              <a:rPr lang="en-US" sz="2200" i="1" dirty="0" smtClean="0">
                <a:latin typeface="18thCentury" pitchFamily="2" charset="0"/>
              </a:rPr>
              <a:t>() </a:t>
            </a:r>
            <a:endParaRPr lang="en-IN" sz="2200" i="1" dirty="0">
              <a:latin typeface="18thCentury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60" y="3616960"/>
            <a:ext cx="3870960" cy="30175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18160" y="3677920"/>
            <a:ext cx="3566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18thCentury" pitchFamily="2" charset="0"/>
                <a:cs typeface="Arial" panose="020B0604020202020204" pitchFamily="34" charset="0"/>
              </a:rPr>
              <a:t>Classification Algorithms: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1" dirty="0" err="1" smtClean="0">
                <a:latin typeface="18thCentury" pitchFamily="2" charset="0"/>
              </a:rPr>
              <a:t>LogisticRegression</a:t>
            </a:r>
            <a:r>
              <a:rPr lang="en-US" sz="2400" i="1" dirty="0" smtClean="0">
                <a:latin typeface="18thCentury" pitchFamily="2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1" dirty="0" err="1">
                <a:latin typeface="18thCentury" pitchFamily="2" charset="0"/>
              </a:rPr>
              <a:t>RandomForestClassifier</a:t>
            </a:r>
            <a:r>
              <a:rPr lang="en-IN" sz="2400" i="1" dirty="0" smtClean="0">
                <a:latin typeface="18thCentury" pitchFamily="2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1" dirty="0" err="1">
                <a:latin typeface="18thCentury" pitchFamily="2" charset="0"/>
              </a:rPr>
              <a:t>DecisionTreeClassifier</a:t>
            </a:r>
            <a:r>
              <a:rPr lang="en-IN" sz="2400" i="1" dirty="0" smtClean="0">
                <a:latin typeface="18thCentury" pitchFamily="2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1" dirty="0">
                <a:latin typeface="18thCentury" pitchFamily="2" charset="0"/>
              </a:rPr>
              <a:t>SVC()</a:t>
            </a:r>
            <a:endParaRPr lang="en-IN" sz="2400" i="1" dirty="0" smtClean="0">
              <a:latin typeface="18thCentur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6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677920" y="2865120"/>
            <a:ext cx="531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Model comparison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578"/>
          <a:stretch/>
        </p:blipFill>
        <p:spPr>
          <a:xfrm>
            <a:off x="344805" y="177483"/>
            <a:ext cx="11410315" cy="2230437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2809"/>
          <a:stretch/>
        </p:blipFill>
        <p:spPr>
          <a:xfrm>
            <a:off x="345440" y="2513536"/>
            <a:ext cx="5567680" cy="4181904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67" y="2489200"/>
            <a:ext cx="5648967" cy="421640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065520" y="3159760"/>
            <a:ext cx="5130800" cy="5283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4640" y="142240"/>
            <a:ext cx="11602720" cy="64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60" y="1398904"/>
            <a:ext cx="6822146" cy="2949575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828800" y="314960"/>
            <a:ext cx="873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18thCentury" pitchFamily="2" charset="0"/>
              </a:rPr>
              <a:t>Final Model Chosen – Gradient Boosting Model</a:t>
            </a:r>
            <a:endParaRPr lang="en-IN" sz="4000" dirty="0">
              <a:latin typeface="18thCentury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8480" y="4775200"/>
            <a:ext cx="306832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18thCentury" pitchFamily="2" charset="0"/>
              </a:rPr>
              <a:t>Model Accuracy: </a:t>
            </a:r>
            <a:r>
              <a:rPr lang="en-US" sz="2800" b="1" dirty="0" smtClean="0">
                <a:latin typeface="18thCentury" pitchFamily="2" charset="0"/>
              </a:rPr>
              <a:t>80.47%</a:t>
            </a:r>
          </a:p>
          <a:p>
            <a:r>
              <a:rPr lang="en-US" sz="2800" dirty="0" smtClean="0">
                <a:latin typeface="18thCentury" pitchFamily="2" charset="0"/>
              </a:rPr>
              <a:t>Training score : </a:t>
            </a:r>
            <a:r>
              <a:rPr lang="en-US" sz="2800" b="1" dirty="0" smtClean="0">
                <a:latin typeface="18thCentury" pitchFamily="2" charset="0"/>
              </a:rPr>
              <a:t>80.90%</a:t>
            </a:r>
          </a:p>
          <a:p>
            <a:r>
              <a:rPr lang="en-US" sz="2800" dirty="0" smtClean="0">
                <a:latin typeface="18thCentury" pitchFamily="2" charset="0"/>
              </a:rPr>
              <a:t>Testing score: </a:t>
            </a:r>
            <a:r>
              <a:rPr lang="en-US" sz="2800" b="1" dirty="0" smtClean="0">
                <a:latin typeface="18thCentury" pitchFamily="2" charset="0"/>
              </a:rPr>
              <a:t>80.47%</a:t>
            </a:r>
            <a:endParaRPr lang="en-IN" sz="2800" b="1" dirty="0">
              <a:latin typeface="18thCentu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CDB4E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3920" y="101600"/>
            <a:ext cx="52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18thCentury" pitchFamily="2" charset="0"/>
              </a:rPr>
              <a:t>Testing with new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901383"/>
            <a:ext cx="5414010" cy="2652428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2654618"/>
            <a:ext cx="5534660" cy="89682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" y="3701415"/>
            <a:ext cx="5434965" cy="299085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370" y="5721667"/>
            <a:ext cx="5574030" cy="871481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7" name="TextBox 6"/>
          <p:cNvSpPr txBox="1"/>
          <p:nvPr/>
        </p:nvSpPr>
        <p:spPr>
          <a:xfrm flipH="1">
            <a:off x="6151879" y="1910080"/>
            <a:ext cx="174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18thCentury" pitchFamily="2" charset="0"/>
              </a:rPr>
              <a:t>Output</a:t>
            </a:r>
            <a:r>
              <a:rPr lang="en-US" dirty="0" smtClean="0">
                <a:latin typeface="18thCentury" pitchFamily="2" charset="0"/>
              </a:rPr>
              <a:t>:</a:t>
            </a:r>
            <a:endParaRPr lang="en-IN" dirty="0">
              <a:latin typeface="18thCentur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172199" y="5049520"/>
            <a:ext cx="174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18thCentury" pitchFamily="2" charset="0"/>
              </a:rPr>
              <a:t>Output</a:t>
            </a:r>
            <a:r>
              <a:rPr lang="en-US" dirty="0" smtClean="0">
                <a:latin typeface="18thCentury" pitchFamily="2" charset="0"/>
              </a:rPr>
              <a:t>:</a:t>
            </a:r>
            <a:endParaRPr lang="en-IN" dirty="0">
              <a:latin typeface="18thCentu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3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800" y="2438400"/>
            <a:ext cx="3058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18thCentury" pitchFamily="2" charset="0"/>
              </a:rPr>
              <a:t>That’s all !</a:t>
            </a:r>
          </a:p>
          <a:p>
            <a:pPr algn="ctr"/>
            <a:r>
              <a:rPr lang="en-US" sz="4000" dirty="0" err="1" smtClean="0">
                <a:latin typeface="Algerian" panose="04020705040A02060702" pitchFamily="82" charset="0"/>
              </a:rPr>
              <a:t>Thankyou</a:t>
            </a:r>
            <a:endParaRPr lang="en-US" sz="4000" dirty="0" smtClean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388283">
            <a:off x="6380479" y="3287758"/>
            <a:ext cx="610616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18thCentury" pitchFamily="2" charset="0"/>
              </a:rPr>
              <a:t>Lot of Customers are switching to another competitive banks.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18thCentury" pitchFamily="2" charset="0"/>
              </a:rPr>
              <a:t>Predict which customers are going to churn </a:t>
            </a:r>
          </a:p>
          <a:p>
            <a:r>
              <a:rPr lang="en-US" sz="2800" dirty="0" smtClean="0">
                <a:latin typeface="18thCentury" pitchFamily="2" charset="0"/>
              </a:rPr>
              <a:t>    so that necessary actions can be taken by the</a:t>
            </a:r>
          </a:p>
          <a:p>
            <a:r>
              <a:rPr lang="en-US" sz="2800" dirty="0">
                <a:latin typeface="18thCentury" pitchFamily="2" charset="0"/>
              </a:rPr>
              <a:t> </a:t>
            </a:r>
            <a:r>
              <a:rPr lang="en-US" sz="2800" dirty="0" smtClean="0">
                <a:latin typeface="18thCentury" pitchFamily="2" charset="0"/>
              </a:rPr>
              <a:t>   bank to retain such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18thCentury" pitchFamily="2" charset="0"/>
              </a:rPr>
              <a:t>Give some recommendations on how can we prevent the customers from churning.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22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E7E75"/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2" y="704851"/>
            <a:ext cx="11185797" cy="5611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190500"/>
            <a:ext cx="4714875" cy="2315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12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152" y="1171912"/>
            <a:ext cx="1078479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18thCentury" pitchFamily="2" charset="0"/>
              </a:rPr>
              <a:t>RowNumber</a:t>
            </a:r>
            <a:r>
              <a:rPr lang="en-IN" sz="2000" dirty="0" smtClean="0">
                <a:latin typeface="18thCentury" pitchFamily="2" charset="0"/>
              </a:rPr>
              <a:t>—corresponds to the record (row) number and has no effect on the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18thCentury" pitchFamily="2" charset="0"/>
              </a:rPr>
              <a:t>CustomerId</a:t>
            </a:r>
            <a:r>
              <a:rPr lang="en-IN" sz="2000" dirty="0" smtClean="0">
                <a:latin typeface="18thCentury" pitchFamily="2" charset="0"/>
              </a:rPr>
              <a:t>—contains ids’ of the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18thCentury" pitchFamily="2" charset="0"/>
              </a:rPr>
              <a:t>Surname</a:t>
            </a:r>
            <a:r>
              <a:rPr lang="en-IN" sz="2000" dirty="0" smtClean="0">
                <a:latin typeface="18thCentury" pitchFamily="2" charset="0"/>
              </a:rPr>
              <a:t>—the surname of a customer.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18thCentury" pitchFamily="2" charset="0"/>
              </a:rPr>
              <a:t>CreditScore</a:t>
            </a:r>
            <a:r>
              <a:rPr lang="en-IN" sz="2000" dirty="0" smtClean="0">
                <a:latin typeface="18thCentury" pitchFamily="2" charset="0"/>
              </a:rPr>
              <a:t>—can have an effect on customer churn, since a customer with a higher credit score is less likely to leave the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18thCentury" pitchFamily="2" charset="0"/>
              </a:rPr>
              <a:t>Geography</a:t>
            </a:r>
            <a:r>
              <a:rPr lang="en-IN" sz="2000" dirty="0" smtClean="0">
                <a:latin typeface="18thCentury" pitchFamily="2" charset="0"/>
              </a:rPr>
              <a:t>—a customer’s location can affect their decision to leave the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18thCentury" pitchFamily="2" charset="0"/>
              </a:rPr>
              <a:t>Gender</a:t>
            </a:r>
            <a:r>
              <a:rPr lang="en-IN" sz="2000" dirty="0" smtClean="0">
                <a:latin typeface="18thCentury" pitchFamily="2" charset="0"/>
              </a:rPr>
              <a:t>—it’s interesting to explore whether gender plays a role in a customer leaving the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18thCentury" pitchFamily="2" charset="0"/>
              </a:rPr>
              <a:t>Age</a:t>
            </a:r>
            <a:r>
              <a:rPr lang="en-IN" sz="2000" dirty="0" smtClean="0">
                <a:latin typeface="18thCentury" pitchFamily="2" charset="0"/>
              </a:rPr>
              <a:t>—Age of the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18thCentury" pitchFamily="2" charset="0"/>
              </a:rPr>
              <a:t>Tenure</a:t>
            </a:r>
            <a:r>
              <a:rPr lang="en-IN" sz="2000" dirty="0" smtClean="0">
                <a:latin typeface="18thCentury" pitchFamily="2" charset="0"/>
              </a:rPr>
              <a:t>—refers to the number of years that the customer has been a client of the bank. Normally, older clients are more loyal and less likely to leave a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18thCentury" pitchFamily="2" charset="0"/>
              </a:rPr>
              <a:t>Balance</a:t>
            </a:r>
            <a:r>
              <a:rPr lang="en-IN" sz="2000" dirty="0" smtClean="0">
                <a:latin typeface="18thCentury" pitchFamily="2" charset="0"/>
              </a:rPr>
              <a:t>—balance in the accounts of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18thCentury" pitchFamily="2" charset="0"/>
              </a:rPr>
              <a:t>NumOfProducts</a:t>
            </a:r>
            <a:r>
              <a:rPr lang="en-IN" sz="2000" dirty="0" smtClean="0">
                <a:latin typeface="18thCentury" pitchFamily="2" charset="0"/>
              </a:rPr>
              <a:t>—refers to the number of products that a customer has purchased through the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18thCentury" pitchFamily="2" charset="0"/>
              </a:rPr>
              <a:t>HasCrCard</a:t>
            </a:r>
            <a:r>
              <a:rPr lang="en-IN" sz="2000" dirty="0" smtClean="0">
                <a:latin typeface="18thCentury" pitchFamily="2" charset="0"/>
              </a:rPr>
              <a:t>—denotes whether or not a customer has a credit card. This column is also relevant, since people with a credit card are less likely to leave the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18thCentury" pitchFamily="2" charset="0"/>
              </a:rPr>
              <a:t>IsActiveMember</a:t>
            </a:r>
            <a:r>
              <a:rPr lang="en-IN" sz="2000" dirty="0" smtClean="0">
                <a:latin typeface="18thCentury" pitchFamily="2" charset="0"/>
              </a:rPr>
              <a:t>—active customers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18thCentury" pitchFamily="2" charset="0"/>
              </a:rPr>
              <a:t>EstimatedSalary</a:t>
            </a:r>
            <a:r>
              <a:rPr lang="en-IN" sz="2000" dirty="0" smtClean="0">
                <a:latin typeface="18thCentury" pitchFamily="2" charset="0"/>
              </a:rPr>
              <a:t>—Salary of the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18thCentury" pitchFamily="2" charset="0"/>
              </a:rPr>
              <a:t>Exited</a:t>
            </a:r>
            <a:r>
              <a:rPr lang="en-IN" sz="2000" dirty="0" smtClean="0">
                <a:latin typeface="18thCentury" pitchFamily="2" charset="0"/>
              </a:rPr>
              <a:t>—whether or not the customer left the bank.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9620" y="0"/>
            <a:ext cx="828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18thCentury" pitchFamily="2" charset="0"/>
              </a:rPr>
              <a:t>Loading the dataset and analyzing: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075" y="565785"/>
            <a:ext cx="603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18thCentury" pitchFamily="2" charset="0"/>
              </a:rPr>
              <a:t>Columns in my dataset : </a:t>
            </a:r>
            <a:r>
              <a:rPr lang="en-US" sz="2400" b="1" dirty="0" smtClean="0">
                <a:latin typeface="18thCentury" pitchFamily="2" charset="0"/>
              </a:rPr>
              <a:t>Customer-Churn-Records.csv</a:t>
            </a:r>
            <a:endParaRPr lang="en-IN" sz="2400" b="1" dirty="0">
              <a:latin typeface="18thCentury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17136" r="4299" b="25998"/>
          <a:stretch/>
        </p:blipFill>
        <p:spPr>
          <a:xfrm>
            <a:off x="8357787" y="5161659"/>
            <a:ext cx="3623417" cy="1427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Left-Right Arrow 5"/>
          <p:cNvSpPr/>
          <p:nvPr/>
        </p:nvSpPr>
        <p:spPr>
          <a:xfrm>
            <a:off x="9648201" y="5759865"/>
            <a:ext cx="1076771" cy="42729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CFDDF"/>
          </a:fgClr>
          <a:bgClr>
            <a:srgbClr val="B6E4F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99" y="-104776"/>
            <a:ext cx="4746627" cy="28479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3343276" y="360437"/>
            <a:ext cx="621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18thCentury" pitchFamily="2" charset="0"/>
              </a:rPr>
              <a:t>Data Cleaning and Handling</a:t>
            </a:r>
            <a:endParaRPr lang="en-IN" sz="3200" dirty="0">
              <a:latin typeface="18thCentury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026" y="1028700"/>
            <a:ext cx="7410450" cy="1866899"/>
          </a:xfrm>
          <a:prstGeom prst="rect">
            <a:avLst/>
          </a:prstGeom>
          <a:solidFill>
            <a:srgbClr val="F2DCA3"/>
          </a:solidFill>
          <a:ln w="31750" cmpd="dbl">
            <a:solidFill>
              <a:srgbClr val="D225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676775" y="3095625"/>
            <a:ext cx="7248525" cy="2647950"/>
          </a:xfrm>
          <a:prstGeom prst="rect">
            <a:avLst/>
          </a:prstGeom>
          <a:solidFill>
            <a:srgbClr val="F2DCA3"/>
          </a:solidFill>
          <a:ln w="31750" cmpd="dbl">
            <a:solidFill>
              <a:srgbClr val="D225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705350" y="5915025"/>
            <a:ext cx="7239000" cy="809625"/>
          </a:xfrm>
          <a:prstGeom prst="rect">
            <a:avLst/>
          </a:prstGeom>
          <a:solidFill>
            <a:srgbClr val="F2DCA3"/>
          </a:solidFill>
          <a:ln w="31750" cmpd="dbl">
            <a:solidFill>
              <a:srgbClr val="D225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0025" y="3076575"/>
            <a:ext cx="4267199" cy="3657600"/>
          </a:xfrm>
          <a:prstGeom prst="rect">
            <a:avLst/>
          </a:prstGeom>
          <a:solidFill>
            <a:srgbClr val="F2DCA3"/>
          </a:solidFill>
          <a:ln w="31750" cmpd="dbl">
            <a:solidFill>
              <a:srgbClr val="D225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56043" y="1159557"/>
            <a:ext cx="69163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18thCentury" pitchFamily="2" charset="0"/>
              </a:rPr>
              <a:t>df.info() – To check for null and </a:t>
            </a:r>
            <a:r>
              <a:rPr lang="en-US" sz="2800" dirty="0" err="1" smtClean="0">
                <a:latin typeface="18thCentury" pitchFamily="2" charset="0"/>
              </a:rPr>
              <a:t>datatype</a:t>
            </a:r>
            <a:r>
              <a:rPr lang="en-US" sz="2800" dirty="0" smtClean="0">
                <a:latin typeface="18thCentury" pitchFamily="2" charset="0"/>
              </a:rPr>
              <a:t> of columns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18thCentury" pitchFamily="2" charset="0"/>
              </a:rPr>
              <a:t>df.describe</a:t>
            </a:r>
            <a:r>
              <a:rPr lang="en-US" sz="2800" dirty="0" smtClean="0">
                <a:latin typeface="18thCentury" pitchFamily="2" charset="0"/>
              </a:rPr>
              <a:t>() – For statistical summary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18thCentury" pitchFamily="2" charset="0"/>
              </a:rPr>
              <a:t>d</a:t>
            </a:r>
            <a:r>
              <a:rPr lang="en-US" sz="2800" dirty="0" err="1" smtClean="0">
                <a:latin typeface="18thCentury" pitchFamily="2" charset="0"/>
              </a:rPr>
              <a:t>f.drop</a:t>
            </a:r>
            <a:r>
              <a:rPr lang="en-US" sz="2800" dirty="0" smtClean="0">
                <a:latin typeface="18thCentury" pitchFamily="2" charset="0"/>
              </a:rPr>
              <a:t>() – To drop unnecessary columns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3228975"/>
            <a:ext cx="2247901" cy="3409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3224212"/>
            <a:ext cx="6848475" cy="2433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7" y="6005512"/>
            <a:ext cx="6315075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13" y="3224212"/>
            <a:ext cx="1673656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B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" y="5467350"/>
            <a:ext cx="421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8thCentury" pitchFamily="2" charset="0"/>
              </a:rPr>
              <a:t>Data 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18thCentury" pitchFamily="2" charset="0"/>
              </a:rPr>
              <a:t>Visualisation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8thCentury" pitchFamily="2" charset="0"/>
              </a:rPr>
              <a:t> 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  <a:latin typeface="18thCentury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3" y="123825"/>
            <a:ext cx="3393130" cy="2476500"/>
          </a:xfrm>
          <a:prstGeom prst="rect">
            <a:avLst/>
          </a:prstGeom>
          <a:ln w="22225" cmpd="sng">
            <a:solidFill>
              <a:schemeClr val="accent6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1" y="2686050"/>
            <a:ext cx="3488474" cy="2362200"/>
          </a:xfrm>
          <a:prstGeom prst="rect">
            <a:avLst/>
          </a:prstGeom>
          <a:ln w="22225" cmpd="sng"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6" y="133350"/>
            <a:ext cx="3371850" cy="2457450"/>
          </a:xfrm>
          <a:prstGeom prst="rect">
            <a:avLst/>
          </a:prstGeom>
          <a:ln w="22225" cmpd="sng">
            <a:solidFill>
              <a:schemeClr val="accent6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" y="2676525"/>
            <a:ext cx="4695825" cy="2371726"/>
          </a:xfrm>
          <a:prstGeom prst="rect">
            <a:avLst/>
          </a:prstGeom>
          <a:ln w="22225" cmpd="sng">
            <a:solidFill>
              <a:schemeClr val="accent6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700" y="114300"/>
            <a:ext cx="4946522" cy="2495550"/>
          </a:xfrm>
          <a:prstGeom prst="rect">
            <a:avLst/>
          </a:prstGeom>
          <a:ln w="22225" cmpd="sng">
            <a:solidFill>
              <a:schemeClr val="accent6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4425" y="2682502"/>
            <a:ext cx="3562350" cy="2356223"/>
          </a:xfrm>
          <a:prstGeom prst="rect">
            <a:avLst/>
          </a:prstGeom>
          <a:ln w="22225" cmpd="sng"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6" t="14048" r="31818" b="53095"/>
          <a:stretch/>
        </p:blipFill>
        <p:spPr>
          <a:xfrm>
            <a:off x="4286251" y="4945569"/>
            <a:ext cx="3495674" cy="19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50" y="152400"/>
            <a:ext cx="526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18thCentury" pitchFamily="2" charset="0"/>
              </a:rPr>
              <a:t>Final Analysis Conclusion:</a:t>
            </a:r>
            <a:endParaRPr lang="en-IN" sz="3200" dirty="0">
              <a:solidFill>
                <a:schemeClr val="accent4">
                  <a:lumMod val="75000"/>
                </a:schemeClr>
              </a:solidFill>
              <a:latin typeface="18thCentur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975" y="685800"/>
            <a:ext cx="526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18thCentury" pitchFamily="2" charset="0"/>
              </a:rPr>
              <a:t>Conclusion</a:t>
            </a:r>
            <a:r>
              <a:rPr lang="en-US" dirty="0" smtClean="0">
                <a:latin typeface="18thCentury" pitchFamily="2" charset="0"/>
              </a:rPr>
              <a:t>:</a:t>
            </a:r>
            <a:endParaRPr lang="en-IN" dirty="0">
              <a:latin typeface="18thCentur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5" y="3562350"/>
            <a:ext cx="526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18thCentury" pitchFamily="2" charset="0"/>
              </a:rPr>
              <a:t>Recommendations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95350" y="1057275"/>
            <a:ext cx="1101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18thCentury" pitchFamily="2" charset="0"/>
              </a:rPr>
              <a:t>The lesser the tenure, more are the chances to churn.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18thCentury" pitchFamily="2" charset="0"/>
              </a:rPr>
              <a:t>The </a:t>
            </a:r>
            <a:r>
              <a:rPr lang="en-US" sz="2000" dirty="0">
                <a:latin typeface="18thCentury" pitchFamily="2" charset="0"/>
              </a:rPr>
              <a:t>highest churning rate is from Punjab.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18thCentury" pitchFamily="2" charset="0"/>
              </a:rPr>
              <a:t>Female </a:t>
            </a:r>
            <a:r>
              <a:rPr lang="en-US" sz="2000" dirty="0">
                <a:latin typeface="18thCentury" pitchFamily="2" charset="0"/>
              </a:rPr>
              <a:t>customers are more likely to churn.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18thCentury" pitchFamily="2" charset="0"/>
              </a:rPr>
              <a:t>The </a:t>
            </a:r>
            <a:r>
              <a:rPr lang="en-US" sz="2000" dirty="0">
                <a:latin typeface="18thCentury" pitchFamily="2" charset="0"/>
              </a:rPr>
              <a:t>member who are active are less likely to churn.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18thCentury" pitchFamily="2" charset="0"/>
              </a:rPr>
              <a:t>The </a:t>
            </a:r>
            <a:r>
              <a:rPr lang="en-US" sz="2000" dirty="0">
                <a:latin typeface="18thCentury" pitchFamily="2" charset="0"/>
              </a:rPr>
              <a:t>active members have bought more products from bank and hence there is very more chances of active members to churn. 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18thCentury" pitchFamily="2" charset="0"/>
              </a:rPr>
              <a:t>The </a:t>
            </a:r>
            <a:r>
              <a:rPr lang="en-US" sz="2000" dirty="0">
                <a:latin typeface="18thCentury" pitchFamily="2" charset="0"/>
              </a:rPr>
              <a:t>more the credit score, the less the person is likely to churn.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18thCentury" pitchFamily="2" charset="0"/>
              </a:rPr>
              <a:t>Customers </a:t>
            </a:r>
            <a:r>
              <a:rPr lang="en-US" sz="2000" dirty="0">
                <a:latin typeface="18thCentury" pitchFamily="2" charset="0"/>
              </a:rPr>
              <a:t>of age between 45 - 70 have higher tendency to leave the bank.</a:t>
            </a:r>
            <a:endParaRPr lang="en-IN" sz="2000" dirty="0">
              <a:latin typeface="18thCentur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981450"/>
            <a:ext cx="10706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18thCentury" pitchFamily="2" charset="0"/>
              </a:rPr>
              <a:t>-     Increase </a:t>
            </a:r>
            <a:r>
              <a:rPr lang="en-US" sz="2000" dirty="0">
                <a:latin typeface="18thCentury" pitchFamily="2" charset="0"/>
              </a:rPr>
              <a:t>the tenure of a particular scheme rather than introducing with more products.</a:t>
            </a:r>
          </a:p>
          <a:p>
            <a:r>
              <a:rPr lang="en-US" sz="2000" dirty="0" smtClean="0">
                <a:latin typeface="18thCentury" pitchFamily="2" charset="0"/>
              </a:rPr>
              <a:t>-     You </a:t>
            </a:r>
            <a:r>
              <a:rPr lang="en-US" sz="2000" dirty="0">
                <a:latin typeface="18thCentury" pitchFamily="2" charset="0"/>
              </a:rPr>
              <a:t>need to target the customers from Punjab and find out what is the problem for them to quit the bank services.</a:t>
            </a:r>
          </a:p>
          <a:p>
            <a:r>
              <a:rPr lang="en-US" sz="2000" dirty="0" smtClean="0">
                <a:latin typeface="18thCentury" pitchFamily="2" charset="0"/>
              </a:rPr>
              <a:t>-     Target </a:t>
            </a:r>
            <a:r>
              <a:rPr lang="en-US" sz="2000" dirty="0">
                <a:latin typeface="18thCentury" pitchFamily="2" charset="0"/>
              </a:rPr>
              <a:t>female customers and try to bring schemes that would attract females or are in their favor.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18thCentury" pitchFamily="2" charset="0"/>
              </a:rPr>
              <a:t>Try </a:t>
            </a:r>
            <a:r>
              <a:rPr lang="en-US" sz="2000" dirty="0">
                <a:latin typeface="18thCentury" pitchFamily="2" charset="0"/>
              </a:rPr>
              <a:t>to keep the members active by introducing interesting offers, insurances so as being active make them less </a:t>
            </a:r>
            <a:r>
              <a:rPr lang="en-US" sz="2000" dirty="0" smtClean="0">
                <a:latin typeface="18thCentury" pitchFamily="2" charset="0"/>
              </a:rPr>
              <a:t>likely</a:t>
            </a:r>
          </a:p>
          <a:p>
            <a:r>
              <a:rPr lang="en-US" sz="2000" dirty="0">
                <a:latin typeface="18thCentury" pitchFamily="2" charset="0"/>
              </a:rPr>
              <a:t> </a:t>
            </a:r>
            <a:r>
              <a:rPr lang="en-US" sz="2000" dirty="0" smtClean="0">
                <a:latin typeface="18thCentury" pitchFamily="2" charset="0"/>
              </a:rPr>
              <a:t>      to </a:t>
            </a:r>
            <a:r>
              <a:rPr lang="en-US" sz="2000" dirty="0">
                <a:latin typeface="18thCentury" pitchFamily="2" charset="0"/>
              </a:rPr>
              <a:t>churn.</a:t>
            </a:r>
          </a:p>
          <a:p>
            <a:r>
              <a:rPr lang="en-US" sz="2000" dirty="0" smtClean="0">
                <a:latin typeface="18thCentury" pitchFamily="2" charset="0"/>
              </a:rPr>
              <a:t>-     Try  </a:t>
            </a:r>
            <a:r>
              <a:rPr lang="en-US" sz="2000" dirty="0">
                <a:latin typeface="18thCentury" pitchFamily="2" charset="0"/>
              </a:rPr>
              <a:t>to maintain the credit score of the customers so that they would less likely leave the bank.</a:t>
            </a:r>
          </a:p>
          <a:p>
            <a:r>
              <a:rPr lang="en-US" sz="2000" dirty="0" smtClean="0">
                <a:latin typeface="18thCentury" pitchFamily="2" charset="0"/>
              </a:rPr>
              <a:t>-     Make </a:t>
            </a:r>
            <a:r>
              <a:rPr lang="en-US" sz="2000" dirty="0">
                <a:latin typeface="18thCentury" pitchFamily="2" charset="0"/>
              </a:rPr>
              <a:t>new beneficial plans schemes for people of age 45-70 so </a:t>
            </a:r>
            <a:r>
              <a:rPr lang="en-US" sz="2000" dirty="0" err="1">
                <a:latin typeface="18thCentury" pitchFamily="2" charset="0"/>
              </a:rPr>
              <a:t>taht</a:t>
            </a:r>
            <a:r>
              <a:rPr lang="en-US" sz="2000" dirty="0">
                <a:latin typeface="18thCentury" pitchFamily="2" charset="0"/>
              </a:rPr>
              <a:t> they would feel secured and stick to the bank.</a:t>
            </a:r>
            <a:endParaRPr lang="en-IN" sz="2000" dirty="0">
              <a:latin typeface="18thCentury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5474" y="0"/>
            <a:ext cx="25812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0" y="161925"/>
            <a:ext cx="220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18thCentury" pitchFamily="2" charset="0"/>
              </a:rPr>
              <a:t>Encoding</a:t>
            </a:r>
            <a:endParaRPr lang="en-IN" sz="4400" dirty="0">
              <a:latin typeface="18thCentur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57300"/>
            <a:ext cx="7953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>
                <a:latin typeface="18thCentury" pitchFamily="2" charset="0"/>
              </a:rPr>
              <a:t>Converted Categorical columns to numerical columns.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latin typeface="18thCentury" pitchFamily="2" charset="0"/>
              </a:rPr>
              <a:t>Using </a:t>
            </a:r>
            <a:r>
              <a:rPr lang="en-US" sz="3200" dirty="0" err="1" smtClean="0">
                <a:latin typeface="18thCentury" pitchFamily="2" charset="0"/>
              </a:rPr>
              <a:t>OrdinalEncoder</a:t>
            </a:r>
            <a:r>
              <a:rPr lang="en-US" sz="3200" dirty="0" smtClean="0">
                <a:latin typeface="18thCentury" pitchFamily="2" charset="0"/>
              </a:rPr>
              <a:t>()</a:t>
            </a:r>
            <a:endParaRPr lang="en-IN" sz="3200" dirty="0">
              <a:latin typeface="18thCentury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53450" y="200026"/>
            <a:ext cx="3524250" cy="15811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63629"/>
              </p:ext>
            </p:extLst>
          </p:nvPr>
        </p:nvGraphicFramePr>
        <p:xfrm>
          <a:off x="8785226" y="300564"/>
          <a:ext cx="1425574" cy="12234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5574"/>
              </a:tblGrid>
              <a:tr h="404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Punjab</a:t>
                      </a:r>
                      <a:endParaRPr lang="en-IN" dirty="0"/>
                    </a:p>
                  </a:txBody>
                  <a:tcPr/>
                </a:tc>
              </a:tr>
              <a:tr h="409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Mumbai</a:t>
                      </a:r>
                      <a:endParaRPr lang="en-IN" dirty="0"/>
                    </a:p>
                  </a:txBody>
                  <a:tcPr/>
                </a:tc>
              </a:tr>
              <a:tr h="409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Bangalore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26961"/>
              </p:ext>
            </p:extLst>
          </p:nvPr>
        </p:nvGraphicFramePr>
        <p:xfrm>
          <a:off x="11191874" y="295275"/>
          <a:ext cx="7200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/>
              </a:tblGrid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21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Left-Right Arrow 3"/>
          <p:cNvSpPr/>
          <p:nvPr/>
        </p:nvSpPr>
        <p:spPr>
          <a:xfrm>
            <a:off x="10306051" y="723900"/>
            <a:ext cx="800100" cy="2762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519362"/>
            <a:ext cx="10991850" cy="3929063"/>
          </a:xfrm>
          <a:prstGeom prst="rect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4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6450" y="38100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18thCentury" pitchFamily="2" charset="0"/>
              </a:rPr>
              <a:t>Splitting data into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18thCentury" pitchFamily="2" charset="0"/>
              </a:rPr>
              <a:t>X</a:t>
            </a:r>
            <a:r>
              <a:rPr lang="en-US" sz="4000" dirty="0" smtClean="0">
                <a:latin typeface="18thCentury" pitchFamily="2" charset="0"/>
              </a:rPr>
              <a:t> (features) and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18thCentury" pitchFamily="2" charset="0"/>
              </a:rPr>
              <a:t>Y</a:t>
            </a:r>
            <a:r>
              <a:rPr lang="en-US" sz="4000" dirty="0" smtClean="0">
                <a:latin typeface="18thCentury" pitchFamily="2" charset="0"/>
              </a:rPr>
              <a:t>(target)</a:t>
            </a:r>
            <a:endParaRPr lang="en-IN" sz="4000" dirty="0">
              <a:latin typeface="18thCentury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147762"/>
            <a:ext cx="9929813" cy="5411698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35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670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18thCentury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Prediction</dc:title>
  <dc:creator>Aspire 5 Slim</dc:creator>
  <cp:lastModifiedBy>Aspire 5 Slim</cp:lastModifiedBy>
  <cp:revision>42</cp:revision>
  <dcterms:created xsi:type="dcterms:W3CDTF">2024-02-10T06:06:26Z</dcterms:created>
  <dcterms:modified xsi:type="dcterms:W3CDTF">2024-02-11T08:41:25Z</dcterms:modified>
</cp:coreProperties>
</file>