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p:cViewPr varScale="1">
        <p:scale>
          <a:sx n="62" d="100"/>
          <a:sy n="62" d="100"/>
        </p:scale>
        <p:origin x="82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ndreajebaselvi.p\Desktop\employee_data%201.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 2!PivotTable3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dirty="0"/>
              <a:t>Employee</a:t>
            </a:r>
            <a:r>
              <a:rPr lang="en-IN" sz="1800" baseline="0" dirty="0"/>
              <a:t> Performance Analysis</a:t>
            </a:r>
            <a:endParaRPr lang="en-IN" sz="1800" dirty="0"/>
          </a:p>
        </c:rich>
      </c:tx>
      <c:layout>
        <c:manualLayout>
          <c:xMode val="edge"/>
          <c:yMode val="edge"/>
          <c:x val="0.25881006460730865"/>
          <c:y val="0.0193236714975845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High</c:v>
                </c:pt>
              </c:strCache>
            </c:strRef>
          </c:tx>
          <c:spPr>
            <a:solidFill>
              <a:schemeClr val="accent1"/>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 2'!$C$3:$C$4</c:f>
              <c:strCache>
                <c:ptCount val="1"/>
                <c:pt idx="0">
                  <c:v>low</c:v>
                </c:pt>
              </c:strCache>
            </c:strRef>
          </c:tx>
          <c:spPr>
            <a:solidFill>
              <a:schemeClr val="accent2"/>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 2'!$D$3:$D$4</c:f>
              <c:strCache>
                <c:ptCount val="1"/>
                <c:pt idx="0">
                  <c:v>Medium</c:v>
                </c:pt>
              </c:strCache>
            </c:strRef>
          </c:tx>
          <c:spPr>
            <a:solidFill>
              <a:schemeClr val="accent3"/>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 2'!$E$3:$E$4</c:f>
              <c:strCache>
                <c:ptCount val="1"/>
                <c:pt idx="0">
                  <c:v>Very High</c:v>
                </c:pt>
              </c:strCache>
            </c:strRef>
          </c:tx>
          <c:spPr>
            <a:solidFill>
              <a:schemeClr val="accent4"/>
            </a:solidFill>
            <a:ln>
              <a:noFill/>
            </a:ln>
            <a:effectLst/>
          </c:spPr>
          <c:invertIfNegative val="0"/>
          <c:cat>
            <c:strRef>
              <c:f>'Sheet 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 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496172383"/>
        <c:axId val="496175263"/>
      </c:barChart>
      <c:catAx>
        <c:axId val="496172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5263"/>
        <c:crosses val="autoZero"/>
        <c:auto val="1"/>
        <c:lblAlgn val="ctr"/>
        <c:lblOffset val="100"/>
        <c:noMultiLvlLbl val="0"/>
      </c:catAx>
      <c:valAx>
        <c:axId val="4961752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172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2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2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7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0" name="Holder 3"/>
          <p:cNvSpPr>
            <a:spLocks noGrp="1"/>
          </p:cNvSpPr>
          <p:nvPr>
            <p:ph type="body" idx="1"/>
          </p:nvPr>
        </p:nvSpPr>
        <p:spPr/>
        <p:txBody>
          <a:bodyPr bIns="0" lIns="0" rIns="0" tIns="0"/>
          <a:p/>
        </p:txBody>
      </p:sp>
      <p:sp>
        <p:nvSpPr>
          <p:cNvPr id="10487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1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1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2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2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2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 </a:t>
            </a:r>
            <a:r>
              <a:rPr dirty="0" sz="2400" lang="en-US" err="1"/>
              <a:t>Laksh</a:t>
            </a:r>
            <a:r>
              <a:rPr dirty="0" sz="2400" lang="en-US" err="1"/>
              <a:t>mi </a:t>
            </a:r>
            <a:r>
              <a:rPr dirty="0" sz="2400" lang="en-US" err="1"/>
              <a:t>p</a:t>
            </a:r>
            <a:r>
              <a:rPr dirty="0" sz="2400" lang="en-US" err="1"/>
              <a:t>r</a:t>
            </a:r>
            <a:r>
              <a:rPr dirty="0" sz="2400" lang="en-US" err="1"/>
              <a:t>i</a:t>
            </a:r>
            <a:r>
              <a:rPr dirty="0" sz="2400" lang="en-US" err="1"/>
              <a:t>y</a:t>
            </a:r>
            <a:r>
              <a:rPr dirty="0" sz="2400" lang="en-US" err="1"/>
              <a:t>a</a:t>
            </a:r>
            <a:r>
              <a:rPr dirty="0" sz="2400" lang="en-US" err="1"/>
              <a:t>.</a:t>
            </a:r>
            <a:r>
              <a:rPr dirty="0" sz="2400" lang="en-US" err="1"/>
              <a:t>s</a:t>
            </a:r>
            <a:endParaRPr dirty="0" sz="2400" lang="en-US"/>
          </a:p>
          <a:p>
            <a:r>
              <a:rPr dirty="0" sz="2400" lang="en-US"/>
              <a:t>REGISTER NO: 312206</a:t>
            </a:r>
            <a:r>
              <a:rPr dirty="0" sz="2400" lang="en-IN"/>
              <a:t>0</a:t>
            </a:r>
            <a:r>
              <a:rPr dirty="0" sz="2400" lang="en-US"/>
              <a:t>9</a:t>
            </a:r>
            <a:r>
              <a:rPr dirty="0" sz="2400" lang="en-US"/>
              <a:t>3</a:t>
            </a:r>
            <a:r>
              <a:rPr dirty="0" sz="2400" lang="en-US"/>
              <a:t>/</a:t>
            </a:r>
            <a:r>
              <a:rPr b="0" dirty="0" sz="2400" i="0" lang="en-IN">
                <a:solidFill>
                  <a:srgbClr val="000000"/>
                </a:solidFill>
                <a:effectLst/>
                <a:highlight>
                  <a:srgbClr val="F9FAFB"/>
                </a:highlight>
                <a:latin typeface="Plus Jakarta Display"/>
              </a:rPr>
              <a:t>unm</a:t>
            </a:r>
            <a:r>
              <a:rPr b="0" dirty="0" sz="2400" i="0" lang="en-US">
                <a:solidFill>
                  <a:srgbClr val="000000"/>
                </a:solidFill>
                <a:effectLst/>
                <a:highlight>
                  <a:srgbClr val="F9FAFB"/>
                </a:highlight>
                <a:latin typeface="Plus Jakarta Display"/>
              </a:rPr>
              <a:t>2</a:t>
            </a:r>
            <a:r>
              <a:rPr b="0" dirty="0" sz="2400" i="0" lang="en-US">
                <a:solidFill>
                  <a:srgbClr val="000000"/>
                </a:solidFill>
                <a:effectLst/>
                <a:highlight>
                  <a:srgbClr val="F9FAFB"/>
                </a:highlight>
                <a:latin typeface="Plus Jakarta Display"/>
              </a:rPr>
              <a:t>9</a:t>
            </a:r>
            <a:r>
              <a:rPr b="0" dirty="0" sz="2400" i="0" lang="en-US">
                <a:solidFill>
                  <a:srgbClr val="000000"/>
                </a:solidFill>
                <a:effectLst/>
                <a:highlight>
                  <a:srgbClr val="F9FAFB"/>
                </a:highlight>
                <a:latin typeface="Plus Jakarta Display"/>
              </a:rPr>
              <a:t>5</a:t>
            </a:r>
            <a:r>
              <a:rPr b="0" dirty="0" sz="2400" i="0" lang="en-US">
                <a:solidFill>
                  <a:srgbClr val="000000"/>
                </a:solidFill>
                <a:effectLst/>
                <a:highlight>
                  <a:srgbClr val="F9FAFB"/>
                </a:highlight>
                <a:latin typeface="Plus Jakarta Display"/>
              </a:rPr>
              <a:t>s</a:t>
            </a:r>
            <a:r>
              <a:rPr b="0" dirty="0" sz="2400" i="0" lang="en-US">
                <a:solidFill>
                  <a:srgbClr val="000000"/>
                </a:solidFill>
                <a:effectLst/>
                <a:highlight>
                  <a:srgbClr val="F9FAFB"/>
                </a:highlight>
                <a:latin typeface="Plus Jakarta Display"/>
              </a:rPr>
              <a:t>.</a:t>
            </a:r>
            <a:r>
              <a:rPr b="0" dirty="0" sz="2400" i="0" lang="en-US">
                <a:solidFill>
                  <a:srgbClr val="000000"/>
                </a:solidFill>
                <a:effectLst/>
                <a:highlight>
                  <a:srgbClr val="F9FAFB"/>
                </a:highlight>
                <a:latin typeface="Plus Jakarta Display"/>
              </a:rPr>
              <a:t>l</a:t>
            </a:r>
            <a:r>
              <a:rPr b="0" dirty="0" sz="2400" i="0" lang="en-US">
                <a:solidFill>
                  <a:srgbClr val="000000"/>
                </a:solidFill>
                <a:effectLst/>
                <a:highlight>
                  <a:srgbClr val="F9FAFB"/>
                </a:highlight>
                <a:latin typeface="Plus Jakarta Display"/>
              </a:rPr>
              <a:t>a</a:t>
            </a:r>
            <a:r>
              <a:rPr b="0" dirty="0" sz="2400" i="0" lang="en-US">
                <a:solidFill>
                  <a:srgbClr val="000000"/>
                </a:solidFill>
                <a:effectLst/>
                <a:highlight>
                  <a:srgbClr val="F9FAFB"/>
                </a:highlight>
                <a:latin typeface="Plus Jakarta Display"/>
              </a:rPr>
              <a:t>k</a:t>
            </a:r>
            <a:r>
              <a:rPr b="0" dirty="0" sz="2400" i="0" lang="en-US">
                <a:solidFill>
                  <a:srgbClr val="000000"/>
                </a:solidFill>
                <a:effectLst/>
                <a:highlight>
                  <a:srgbClr val="F9FAFB"/>
                </a:highlight>
                <a:latin typeface="Plus Jakarta Display"/>
              </a:rPr>
              <a:t>s</a:t>
            </a:r>
            <a:r>
              <a:rPr b="0" dirty="0" sz="2400" i="0" lang="en-US">
                <a:solidFill>
                  <a:srgbClr val="000000"/>
                </a:solidFill>
                <a:effectLst/>
                <a:highlight>
                  <a:srgbClr val="F9FAFB"/>
                </a:highlight>
                <a:latin typeface="Plus Jakarta Display"/>
              </a:rPr>
              <a:t>h</a:t>
            </a:r>
            <a:r>
              <a:rPr b="0" dirty="0" sz="2400" i="0" lang="en-US">
                <a:solidFill>
                  <a:srgbClr val="000000"/>
                </a:solidFill>
                <a:effectLst/>
                <a:highlight>
                  <a:srgbClr val="F9FAFB"/>
                </a:highlight>
                <a:latin typeface="Plus Jakarta Display"/>
              </a:rPr>
              <a:t>m</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p</a:t>
            </a:r>
            <a:r>
              <a:rPr b="0" dirty="0" sz="2400" i="0" lang="en-US">
                <a:solidFill>
                  <a:srgbClr val="000000"/>
                </a:solidFill>
                <a:effectLst/>
                <a:highlight>
                  <a:srgbClr val="F9FAFB"/>
                </a:highlight>
                <a:latin typeface="Plus Jakarta Display"/>
              </a:rPr>
              <a:t>r</a:t>
            </a:r>
            <a:r>
              <a:rPr b="0" dirty="0" sz="2400" i="0" lang="en-US">
                <a:solidFill>
                  <a:srgbClr val="000000"/>
                </a:solidFill>
                <a:effectLst/>
                <a:highlight>
                  <a:srgbClr val="F9FAFB"/>
                </a:highlight>
                <a:latin typeface="Plus Jakarta Display"/>
              </a:rPr>
              <a:t>i</a:t>
            </a:r>
            <a:r>
              <a:rPr b="0" dirty="0" sz="2400" i="0" lang="en-US">
                <a:solidFill>
                  <a:srgbClr val="000000"/>
                </a:solidFill>
                <a:effectLst/>
                <a:highlight>
                  <a:srgbClr val="F9FAFB"/>
                </a:highlight>
                <a:latin typeface="Plus Jakarta Display"/>
              </a:rPr>
              <a:t>y</a:t>
            </a:r>
            <a:r>
              <a:rPr b="0" dirty="0" sz="2400" i="0" lang="en-US">
                <a:solidFill>
                  <a:srgbClr val="000000"/>
                </a:solidFill>
                <a:effectLst/>
                <a:highlight>
                  <a:srgbClr val="F9FAFB"/>
                </a:highlight>
                <a:latin typeface="Plus Jakarta Display"/>
              </a:rPr>
              <a:t>a</a:t>
            </a:r>
            <a:endParaRPr dirty="0" sz="2400" lang="en-US"/>
          </a:p>
          <a:p>
            <a:r>
              <a:rPr dirty="0" sz="2400" lang="en-US"/>
              <a:t>DEPARTMENT: B.COM Accounting &amp; Finance</a:t>
            </a:r>
          </a:p>
          <a:p>
            <a:r>
              <a:rPr dirty="0" sz="2400" lang="en-US"/>
              <a:t>COLLEGE: Apollo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1"/>
          <p:cNvSpPr txBox="1"/>
          <p:nvPr/>
        </p:nvSpPr>
        <p:spPr>
          <a:xfrm>
            <a:off x="731213" y="1295400"/>
            <a:ext cx="10058400" cy="4801314"/>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Data Collection: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Employee data were collected from Edunet Foundations.</a:t>
            </a:r>
          </a:p>
          <a:p>
            <a:r>
              <a:rPr b="1" dirty="0" sz="3200" lang="en-US">
                <a:latin typeface="Times New Roman" panose="02020603050405020304" pitchFamily="18" charset="0"/>
                <a:cs typeface="Times New Roman" panose="02020603050405020304" pitchFamily="18" charset="0"/>
              </a:rPr>
              <a:t>Feature Selection:</a:t>
            </a:r>
            <a:endParaRPr dirty="0" sz="3200" lang="en-US">
              <a:latin typeface="Times New Roman" panose="02020603050405020304" pitchFamily="18" charset="0"/>
              <a:cs typeface="Times New Roman" panose="02020603050405020304" pitchFamily="18" charset="0"/>
            </a:endParaRP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The employee dataset originally had 26 features. </a:t>
            </a:r>
          </a:p>
          <a:p>
            <a:pPr indent="-285750" lvl="1" marL="742950">
              <a:buFont typeface="Courier New" panose="02070309020205020404" pitchFamily="49" charset="0"/>
              <a:buChar char="o"/>
            </a:pPr>
            <a:r>
              <a:rPr dirty="0" sz="3200" lang="en-US">
                <a:latin typeface="Times New Roman" panose="02020603050405020304" pitchFamily="18" charset="0"/>
                <a:cs typeface="Times New Roman" panose="02020603050405020304" pitchFamily="18" charset="0"/>
              </a:rPr>
              <a:t>We selected 9 important features, including Login ID, First Name, Business Unit, Employee Status, Employee Type, Performance Level, Employee Rating, Gender, and Performance Score.</a:t>
            </a:r>
          </a:p>
          <a:p>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buFont typeface="+mj-lt"/>
              <a:buAutoNum type="arabicPeriod"/>
            </a:pPr>
            <a:r>
              <a:rPr b="1" dirty="0" sz="2400" lang="en-US">
                <a:latin typeface="Times New Roman" panose="02020603050405020304" pitchFamily="18" charset="0"/>
                <a:cs typeface="Times New Roman" panose="02020603050405020304" pitchFamily="18" charset="0"/>
              </a:rPr>
              <a:t>Highlighting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Use conditional formatting to highlight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Navigate to </a:t>
            </a:r>
            <a:r>
              <a:rPr b="1" dirty="0" sz="2400" lang="en-US">
                <a:latin typeface="Times New Roman" panose="02020603050405020304" pitchFamily="18" charset="0"/>
                <a:cs typeface="Times New Roman" panose="02020603050405020304" pitchFamily="18" charset="0"/>
              </a:rPr>
              <a:t>Conditional Formatting &gt; Highlight Cell Rules &gt; More Rules</a:t>
            </a:r>
            <a:r>
              <a:rPr dirty="0" sz="2400" lang="en-US">
                <a:latin typeface="Times New Roman" panose="02020603050405020304" pitchFamily="18" charset="0"/>
                <a:cs typeface="Times New Roman" panose="02020603050405020304" pitchFamily="18" charset="0"/>
              </a:rPr>
              <a:t> (a new formatting dialog box will open).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a:t>
            </a:r>
            <a:r>
              <a:rPr b="1" dirty="0" sz="2400" lang="en-US">
                <a:latin typeface="Times New Roman" panose="02020603050405020304" pitchFamily="18" charset="0"/>
                <a:cs typeface="Times New Roman" panose="02020603050405020304" pitchFamily="18" charset="0"/>
              </a:rPr>
              <a:t>Format only cells with</a:t>
            </a:r>
            <a:r>
              <a:rPr dirty="0" sz="2400" lang="en-US">
                <a:latin typeface="Times New Roman" panose="02020603050405020304" pitchFamily="18" charset="0"/>
                <a:cs typeface="Times New Roman" panose="02020603050405020304" pitchFamily="18" charset="0"/>
              </a:rPr>
              <a:t> and choose the </a:t>
            </a:r>
            <a:r>
              <a:rPr b="1" dirty="0" sz="2400" lang="en-US">
                <a:latin typeface="Times New Roman" panose="02020603050405020304" pitchFamily="18" charset="0"/>
                <a:cs typeface="Times New Roman" panose="02020603050405020304" pitchFamily="18" charset="0"/>
              </a:rPr>
              <a:t>Blanks</a:t>
            </a:r>
            <a:r>
              <a:rPr dirty="0" sz="2400" lang="en-US">
                <a:latin typeface="Times New Roman" panose="02020603050405020304" pitchFamily="18" charset="0"/>
                <a:cs typeface="Times New Roman" panose="02020603050405020304" pitchFamily="18" charset="0"/>
              </a:rPr>
              <a:t> option.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Click on </a:t>
            </a:r>
            <a:r>
              <a:rPr b="1" dirty="0" sz="2400" lang="en-US">
                <a:latin typeface="Times New Roman" panose="02020603050405020304" pitchFamily="18" charset="0"/>
                <a:cs typeface="Times New Roman" panose="02020603050405020304" pitchFamily="18" charset="0"/>
              </a:rPr>
              <a:t>Format &gt; Fill &gt; Select Red color</a:t>
            </a:r>
            <a:r>
              <a:rPr dirty="0" sz="2400" lang="en-US">
                <a:latin typeface="Times New Roman" panose="02020603050405020304" pitchFamily="18" charset="0"/>
                <a:cs typeface="Times New Roman" panose="02020603050405020304" pitchFamily="18" charset="0"/>
              </a:rPr>
              <a:t> and then click </a:t>
            </a:r>
            <a:r>
              <a:rPr b="1" dirty="0" sz="2400" lang="en-US">
                <a:latin typeface="Times New Roman" panose="02020603050405020304" pitchFamily="18" charset="0"/>
                <a:cs typeface="Times New Roman" panose="02020603050405020304" pitchFamily="18" charset="0"/>
              </a:rPr>
              <a:t>OK</a:t>
            </a:r>
            <a:r>
              <a:rPr dirty="0" sz="2400" lang="en-US">
                <a:latin typeface="Times New Roman" panose="02020603050405020304" pitchFamily="18" charset="0"/>
                <a:cs typeface="Times New Roman" panose="02020603050405020304" pitchFamily="18" charset="0"/>
              </a:rPr>
              <a:t>.</a:t>
            </a:r>
          </a:p>
          <a:p>
            <a:pPr>
              <a:lnSpc>
                <a:spcPct val="150000"/>
              </a:lnSpc>
            </a:pPr>
            <a:endParaRPr dirty="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TextBox 1"/>
          <p:cNvSpPr txBox="1"/>
          <p:nvPr/>
        </p:nvSpPr>
        <p:spPr>
          <a:xfrm>
            <a:off x="731213" y="1295400"/>
            <a:ext cx="10058400" cy="4342856"/>
          </a:xfrm>
          <a:prstGeom prst="rect"/>
          <a:noFill/>
        </p:spPr>
        <p:txBody>
          <a:bodyPr rtlCol="0" wrap="square">
            <a:spAutoFit/>
          </a:bodyPr>
          <a:p>
            <a:pPr>
              <a:lnSpc>
                <a:spcPct val="150000"/>
              </a:lnSpc>
            </a:pPr>
            <a:r>
              <a:rPr b="1" dirty="0" sz="2400" lang="en-US">
                <a:latin typeface="Times New Roman" panose="02020603050405020304" pitchFamily="18" charset="0"/>
                <a:cs typeface="Times New Roman" panose="02020603050405020304" pitchFamily="18" charset="0"/>
              </a:rPr>
              <a:t>Data Cleaning:</a:t>
            </a:r>
            <a:endParaRPr dirty="0" sz="24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2.Filtering and Removing Blank Columns:</a:t>
            </a:r>
            <a:endParaRPr dirty="0" sz="2400" lang="en-US">
              <a:latin typeface="Times New Roman" panose="02020603050405020304" pitchFamily="18" charset="0"/>
              <a:cs typeface="Times New Roman" panose="02020603050405020304" pitchFamily="18" charset="0"/>
            </a:endParaRP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To filter and remove blank columns, select the "Exit Date" column.</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Sort &amp; Filter &gt; Filter</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filter icon will appear on the Exit Date column. Click on it to filter out blank cells.</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blank rows will then be removed from the dataset.</a:t>
            </a:r>
          </a:p>
          <a:p>
            <a:pPr>
              <a:lnSpc>
                <a:spcPct val="150000"/>
              </a:lnSpc>
            </a:pPr>
            <a:endParaRPr dirty="0"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94"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9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Rectangle 6"/>
          <p:cNvSpPr>
            <a:spLocks noChangeArrowheads="1"/>
          </p:cNvSpPr>
          <p:nvPr/>
        </p:nvSpPr>
        <p:spPr bwMode="auto">
          <a:xfrm>
            <a:off x="490843" y="1219200"/>
            <a:ext cx="11210313" cy="6027612"/>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Performance Level:</a:t>
            </a: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dirty="0" sz="2400" lang="en-US">
              <a:latin typeface="Times New Roman" panose="02020603050405020304" pitchFamily="18" charset="0"/>
              <a:cs typeface="Times New Roman" panose="02020603050405020304" pitchFamily="18" charset="0"/>
            </a:endParaRP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Identify the performance level using the following formula:</a:t>
            </a:r>
            <a:b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b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a:t>
            </a:r>
            <a:r>
              <a:rPr altLang="en-US" baseline="0" b="1"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IFS(Z8&gt;=5, "Very High", Z8&gt;=4, "High", Z8&gt;=3, "Medium", TRUE, "Low")</a:t>
            </a:r>
            <a:r>
              <a:rPr altLang="en-US" baseline="0" b="1" cap="none" dirty="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t>
            </a:r>
            <a:endPar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dirty="0" sz="2000" lang="en-US">
              <a:latin typeface="Times New Roman" panose="02020603050405020304" pitchFamily="18" charset="0"/>
              <a:cs typeface="Times New Roman" panose="02020603050405020304" pitchFamily="18" charset="0"/>
            </a:endParaRPr>
          </a:p>
          <a:p>
            <a:pPr>
              <a:lnSpc>
                <a:spcPct val="150000"/>
              </a:lnSpc>
            </a:pPr>
            <a:r>
              <a:rPr b="1" dirty="0" sz="2400" lang="en-US">
                <a:latin typeface="Times New Roman" panose="02020603050405020304" pitchFamily="18" charset="0"/>
                <a:cs typeface="Times New Roman" panose="02020603050405020304" pitchFamily="18" charset="0"/>
              </a:rPr>
              <a:t>Visualization:</a:t>
            </a:r>
            <a:endParaRPr dirty="0" sz="2400" lang="en-US">
              <a:latin typeface="Times New Roman" panose="02020603050405020304" pitchFamily="18" charset="0"/>
              <a:cs typeface="Times New Roman" panose="02020603050405020304" pitchFamily="18" charset="0"/>
            </a:endParaRPr>
          </a:p>
          <a:p>
            <a:pPr indent="-342900" marL="34290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Create a Pivot Table:</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Go to </a:t>
            </a:r>
            <a:r>
              <a:rPr b="1" dirty="0" sz="2400" lang="en-US">
                <a:latin typeface="Times New Roman" panose="02020603050405020304" pitchFamily="18" charset="0"/>
                <a:cs typeface="Times New Roman" panose="02020603050405020304" pitchFamily="18" charset="0"/>
              </a:rPr>
              <a:t>Insert &gt; Pivot Table</a:t>
            </a:r>
            <a:r>
              <a:rPr dirty="0" sz="2400" lang="en-US">
                <a:latin typeface="Times New Roman" panose="02020603050405020304" pitchFamily="18" charset="0"/>
                <a:cs typeface="Times New Roman" panose="02020603050405020304" pitchFamily="18" charset="0"/>
              </a:rPr>
              <a: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Select the table and range, and choose to create the Pivot Table in a new worksheet.</a:t>
            </a:r>
          </a:p>
          <a:p>
            <a:pPr indent="-285750" lvl="1" marL="742950">
              <a:lnSpc>
                <a:spcPct val="150000"/>
              </a:lnSpc>
              <a:buFont typeface="+mj-lt"/>
              <a:buAutoNum type="arabicPeriod"/>
            </a:pPr>
            <a:r>
              <a:rPr dirty="0" sz="2400" lang="en-US">
                <a:latin typeface="Times New Roman" panose="02020603050405020304" pitchFamily="18" charset="0"/>
                <a:cs typeface="Times New Roman" panose="02020603050405020304" pitchFamily="18" charset="0"/>
              </a:rPr>
              <a:t>The Pivot Table will be created.</a:t>
            </a:r>
          </a:p>
          <a:p>
            <a:pPr indent="-285750" lvl="1" marL="742950">
              <a:lnSpc>
                <a:spcPct val="150000"/>
              </a:lnSpc>
              <a:buFont typeface="+mj-lt"/>
              <a:buAutoNum type="arabicPeriod"/>
            </a:pPr>
            <a:endParaRPr dirty="0" sz="24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99"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70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Rectangle 6"/>
          <p:cNvSpPr>
            <a:spLocks noChangeArrowheads="1"/>
          </p:cNvSpPr>
          <p:nvPr/>
        </p:nvSpPr>
        <p:spPr bwMode="auto">
          <a:xfrm>
            <a:off x="879993" y="965217"/>
            <a:ext cx="8822672" cy="6555641"/>
          </a:xfrm>
          <a:prstGeom prst="rect"/>
          <a:noFill/>
          <a:ln>
            <a:noFill/>
          </a:ln>
          <a:effectLst/>
        </p:spPr>
        <p:txBody>
          <a:bodyPr anchor="ctr" anchorCtr="0" bIns="45720" compatLnSpc="1" lIns="91440" numCol="1" rIns="91440" tIns="45720" vert="horz" wrap="none">
            <a:prstTxWarp prst="textNoShape"/>
            <a:spAutoFit/>
          </a:bodyPr>
          <a:p>
            <a:pPr indent="-285750" lvl="1" marL="742950">
              <a:buFont typeface="+mj-lt"/>
              <a:buAutoNum type="arabicPeriod"/>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Set up the Pivot Table:</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Business Unit</a:t>
            </a:r>
            <a:r>
              <a:rPr dirty="0" sz="2800" lang="en-US">
                <a:latin typeface="Times New Roman" panose="02020603050405020304" pitchFamily="18" charset="0"/>
                <a:cs typeface="Times New Roman" panose="02020603050405020304" pitchFamily="18" charset="0"/>
              </a:rPr>
              <a:t> for Rows.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Select </a:t>
            </a:r>
            <a:r>
              <a:rPr b="1" dirty="0" sz="2800" lang="en-US">
                <a:latin typeface="Times New Roman" panose="02020603050405020304" pitchFamily="18" charset="0"/>
                <a:cs typeface="Times New Roman" panose="02020603050405020304" pitchFamily="18" charset="0"/>
              </a:rPr>
              <a:t>Performance Level</a:t>
            </a:r>
            <a:r>
              <a:rPr dirty="0" sz="2800" lang="en-US">
                <a:latin typeface="Times New Roman" panose="02020603050405020304" pitchFamily="18" charset="0"/>
                <a:cs typeface="Times New Roman" panose="02020603050405020304" pitchFamily="18" charset="0"/>
              </a:rPr>
              <a:t> for Columns.</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Use </a:t>
            </a:r>
            <a:r>
              <a:rPr b="1" dirty="0" sz="2800" lang="en-US">
                <a:latin typeface="Times New Roman" panose="02020603050405020304" pitchFamily="18" charset="0"/>
                <a:cs typeface="Times New Roman" panose="02020603050405020304" pitchFamily="18" charset="0"/>
              </a:rPr>
              <a:t>Gender</a:t>
            </a:r>
            <a:r>
              <a:rPr dirty="0" sz="2800" lang="en-US">
                <a:latin typeface="Times New Roman" panose="02020603050405020304" pitchFamily="18" charset="0"/>
                <a:cs typeface="Times New Roman" panose="02020603050405020304" pitchFamily="18" charset="0"/>
              </a:rPr>
              <a:t> as a filter.</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Add </a:t>
            </a:r>
            <a:r>
              <a:rPr b="1" dirty="0" sz="2800" lang="en-US">
                <a:latin typeface="Times New Roman" panose="02020603050405020304" pitchFamily="18" charset="0"/>
                <a:cs typeface="Times New Roman" panose="02020603050405020304" pitchFamily="18" charset="0"/>
              </a:rPr>
              <a:t>First Name</a:t>
            </a:r>
            <a:r>
              <a:rPr dirty="0" sz="2800" lang="en-US">
                <a:latin typeface="Times New Roman" panose="02020603050405020304" pitchFamily="18" charset="0"/>
                <a:cs typeface="Times New Roman" panose="02020603050405020304" pitchFamily="18" charset="0"/>
              </a:rPr>
              <a:t> as the value.</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Create a Chart: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Go to </a:t>
            </a:r>
            <a:r>
              <a:rPr b="1" dirty="0" sz="2800" lang="en-US">
                <a:latin typeface="Times New Roman" panose="02020603050405020304" pitchFamily="18" charset="0"/>
                <a:cs typeface="Times New Roman" panose="02020603050405020304" pitchFamily="18" charset="0"/>
              </a:rPr>
              <a:t>Insert &gt; Recommended Charts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chart will be created automatically.</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indent="-514350" marL="514350">
              <a:buFont typeface="+mj-lt"/>
              <a:buAutoNum type="arabicPeriod" startAt="2"/>
            </a:pPr>
            <a:r>
              <a:rPr dirty="0" sz="2800" lang="en-US">
                <a:latin typeface="Times New Roman" panose="02020603050405020304" pitchFamily="18" charset="0"/>
                <a:cs typeface="Times New Roman" panose="02020603050405020304" pitchFamily="18" charset="0"/>
              </a:rPr>
              <a:t>Name the chart as </a:t>
            </a:r>
            <a:r>
              <a:rPr b="1" dirty="0" sz="2800" lang="en-US">
                <a:latin typeface="Times New Roman" panose="02020603050405020304" pitchFamily="18" charset="0"/>
                <a:cs typeface="Times New Roman" panose="02020603050405020304" pitchFamily="18" charset="0"/>
              </a:rPr>
              <a:t>"Employee Performance Analysis"</a:t>
            </a:r>
            <a:r>
              <a:rPr dirty="0" sz="2800" lang="en-US">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endParaRPr dirty="0" sz="2800" lang="en-US">
              <a:latin typeface="Times New Roman" panose="02020603050405020304" pitchFamily="18" charset="0"/>
              <a:cs typeface="Times New Roman" panose="02020603050405020304" pitchFamily="18" charset="0"/>
            </a:endParaRPr>
          </a:p>
          <a:p>
            <a:pPr lvl="1"/>
            <a:endParaRPr dirty="0" sz="2800" lang="en-US">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2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7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705"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graphicFrame>
        <p:nvGraphicFramePr>
          <p:cNvPr id="4194304" name="Chart 1"/>
          <p:cNvGraphicFramePr>
            <a:graphicFrameLocks/>
          </p:cNvGraphicFramePr>
          <p:nvPr/>
        </p:nvGraphicFramePr>
        <p:xfrm>
          <a:off x="1143000" y="1291975"/>
          <a:ext cx="7924800" cy="46005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8" name="TextBox 3"/>
          <p:cNvSpPr txBox="1"/>
          <p:nvPr/>
        </p:nvSpPr>
        <p:spPr>
          <a:xfrm>
            <a:off x="755332" y="1709871"/>
            <a:ext cx="9379268" cy="2345322"/>
          </a:xfrm>
          <a:prstGeom prst="rect"/>
          <a:noFill/>
        </p:spPr>
        <p:txBody>
          <a:bodyPr wrap="square">
            <a:spAutoFit/>
          </a:bodyPr>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The chart reveals that most employees across the business units fall within the "Medium" performance level, indicating an overall average performance. However, noticeable variations exist, with some units having higher numbers of "Low" and "Very High" performers. This suggests that targeted interventions may be necessary to address these disparities and enhance performance at all levels.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945652" y="1695450"/>
            <a:ext cx="6102848" cy="4191981"/>
          </a:xfrm>
          <a:prstGeom prst="rect"/>
          <a:noFill/>
        </p:spPr>
        <p:txBody>
          <a:bodyPr wrap="square">
            <a:spAutoFit/>
          </a:bodyPr>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Organizations frequently struggle with efficiently analyzing employee performance due to fragmented data and a lack of cohesive tools. </a:t>
            </a:r>
          </a:p>
          <a:p>
            <a:pPr indent="-342900" marL="342900">
              <a:lnSpc>
                <a:spcPct val="150000"/>
              </a:lnSpc>
              <a:buFont typeface="Wingdings" panose="05000000000000000000" pitchFamily="2" charset="2"/>
              <a:buChar char="v"/>
            </a:pPr>
            <a:r>
              <a:rPr dirty="0" sz="2000" lang="en-US">
                <a:latin typeface="Times New Roman" panose="02020603050405020304" pitchFamily="18" charset="0"/>
                <a:cs typeface="Times New Roman" panose="02020603050405020304" pitchFamily="18" charset="0"/>
              </a:rPr>
              <a:t>By leveraging Excel for Employee Performance Analysis, we intend to develop a straightforward yet effective solution that facilitates accurate measurement, visualization, and insights into employee performance, supporting improved decision-making and resource management.</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4180840"/>
          </a:xfrm>
          <a:prstGeom prst="rect"/>
          <a:noFill/>
        </p:spPr>
        <p:txBody>
          <a:bodyPr rtlCol="0" wrap="square">
            <a:spAutoFit/>
          </a:bodyPr>
          <a:p>
            <a:pPr algn="l" indent="-342900" marL="342900">
              <a:lnSpc>
                <a:spcPct val="150000"/>
              </a:lnSpc>
              <a:buFont typeface="Wingdings" panose="05000000000000000000" pitchFamily="2" charset="2"/>
              <a:buChar char="v"/>
            </a:pPr>
            <a:r>
              <a:rPr b="0" dirty="0" sz="2400" i="0" lang="en-US">
                <a:solidFill>
                  <a:srgbClr val="0D0D0D"/>
                </a:solidFill>
                <a:effectLst/>
                <a:latin typeface="Times New Roman" panose="02020603050405020304" pitchFamily="18" charset="0"/>
                <a:cs typeface="Times New Roman" panose="02020603050405020304" pitchFamily="18" charset="0"/>
              </a:rPr>
              <a:t>.</a:t>
            </a:r>
            <a:r>
              <a:rPr dirty="0" sz="2400" lang="en-US"/>
              <a:t> </a:t>
            </a:r>
            <a:r>
              <a:rPr dirty="0" sz="2400" lang="en-US">
                <a:latin typeface="Times New Roman" panose="02020603050405020304" pitchFamily="18" charset="0"/>
                <a:ea typeface="Tahoma" panose="020B0604030504040204" pitchFamily="34" charset="0"/>
                <a:cs typeface="Times New Roman" panose="02020603050405020304" pitchFamily="18" charset="0"/>
              </a:rPr>
              <a:t>The project focuses on creating an Excel-based tool for Employee Performance Analysis.</a:t>
            </a:r>
          </a:p>
          <a:p>
            <a:pPr algn="l" indent="-342900" marL="342900">
              <a:lnSpc>
                <a:spcPct val="150000"/>
              </a:lnSpc>
              <a:buFont typeface="Wingdings" panose="05000000000000000000" pitchFamily="2" charset="2"/>
              <a:buChar char="v"/>
            </a:pPr>
            <a:r>
              <a:rPr dirty="0" sz="2400" lang="en-US">
                <a:latin typeface="Times New Roman" panose="02020603050405020304" pitchFamily="18" charset="0"/>
                <a:ea typeface="Tahoma" panose="020B0604030504040204" pitchFamily="34" charset="0"/>
                <a:cs typeface="Times New Roman" panose="02020603050405020304" pitchFamily="18" charset="0"/>
              </a:rPr>
              <a:t> This tool will simplify data management, facilitate performance measurement, and offer visual insights, empowering organizations to make informed decisions that enhance workforce productivity and development.</a:t>
            </a:r>
            <a:endParaRPr b="0" dirty="0" sz="2400" i="0" lang="en-US">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endParaRPr>
          </a:p>
          <a:p>
            <a:pPr indent="-342900" marL="342900">
              <a:buFont typeface="Wingdings" panose="05000000000000000000" pitchFamily="2" charset="2"/>
              <a:buChar char="v"/>
            </a:pP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Annual Employee Performance Appraisals | Human Resources"/>
          <p:cNvPicPr>
            <a:picLocks noChangeAspect="1" noChangeArrowheads="1"/>
          </p:cNvPicPr>
          <p:nvPr/>
        </p:nvPicPr>
        <p:blipFill>
          <a:blip xmlns:r="http://schemas.openxmlformats.org/officeDocument/2006/relationships" r:embed="rId2" cstate="print"/>
          <a:srcRect/>
          <a:stretch>
            <a:fillRect/>
          </a:stretch>
        </p:blipFill>
        <p:spPr bwMode="auto">
          <a:xfrm>
            <a:off x="1066800" y="1388004"/>
            <a:ext cx="6705600" cy="5181218"/>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2971800" y="1695450"/>
            <a:ext cx="6381750" cy="4448013"/>
          </a:xfrm>
          <a:prstGeom prst="rect"/>
          <a:noFill/>
        </p:spPr>
        <p:txBody>
          <a:bodyPr rtlCol="0" wrap="square">
            <a:spAutoFit/>
          </a:bodyPr>
          <a:p>
            <a:pPr indent="-457200" marL="457200">
              <a:lnSpc>
                <a:spcPct val="150000"/>
              </a:lnSpc>
              <a:buFont typeface="Courier New" panose="02070309020205020404" pitchFamily="49" charset="0"/>
              <a:buChar char="o"/>
            </a:pPr>
            <a:r>
              <a:rPr dirty="0" sz="3200" lang="en-IN"/>
              <a:t>Highlighting - Features</a:t>
            </a:r>
          </a:p>
          <a:p>
            <a:pPr indent="-457200" marL="457200">
              <a:lnSpc>
                <a:spcPct val="150000"/>
              </a:lnSpc>
              <a:buFont typeface="Courier New" panose="02070309020205020404" pitchFamily="49" charset="0"/>
              <a:buChar char="o"/>
            </a:pPr>
            <a:r>
              <a:rPr dirty="0" sz="3200" lang="en-IN"/>
              <a:t>Conditional Formatting – Missing </a:t>
            </a:r>
          </a:p>
          <a:p>
            <a:pPr indent="-457200" marL="457200">
              <a:lnSpc>
                <a:spcPct val="150000"/>
              </a:lnSpc>
              <a:buFont typeface="Courier New" panose="02070309020205020404" pitchFamily="49" charset="0"/>
              <a:buChar char="o"/>
            </a:pPr>
            <a:r>
              <a:rPr dirty="0" sz="3200" lang="en-IN"/>
              <a:t>Filter – Remove </a:t>
            </a:r>
          </a:p>
          <a:p>
            <a:pPr indent="-457200" marL="457200">
              <a:lnSpc>
                <a:spcPct val="150000"/>
              </a:lnSpc>
              <a:buFont typeface="Courier New" panose="02070309020205020404" pitchFamily="49" charset="0"/>
              <a:buChar char="o"/>
            </a:pPr>
            <a:r>
              <a:rPr dirty="0" sz="3200" lang="en-IN"/>
              <a:t>Formula - Performance </a:t>
            </a:r>
          </a:p>
          <a:p>
            <a:pPr indent="-457200" marL="457200">
              <a:lnSpc>
                <a:spcPct val="150000"/>
              </a:lnSpc>
              <a:buFont typeface="Courier New" panose="02070309020205020404" pitchFamily="49" charset="0"/>
              <a:buChar char="o"/>
            </a:pPr>
            <a:r>
              <a:rPr dirty="0" sz="3200" lang="en-IN"/>
              <a:t>Pivot Table – Summary</a:t>
            </a:r>
          </a:p>
          <a:p>
            <a:pPr indent="-457200" marL="457200">
              <a:lnSpc>
                <a:spcPct val="150000"/>
              </a:lnSpc>
              <a:buFont typeface="Courier New" panose="02070309020205020404" pitchFamily="49" charset="0"/>
              <a:buChar char="o"/>
            </a:pPr>
            <a:r>
              <a:rPr dirty="0" sz="3200" lang="en-IN"/>
              <a:t>Graph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Title 1"/>
          <p:cNvSpPr>
            <a:spLocks noGrp="1"/>
          </p:cNvSpPr>
          <p:nvPr>
            <p:ph type="title"/>
          </p:nvPr>
        </p:nvSpPr>
        <p:spPr/>
        <p:txBody>
          <a:bodyPr/>
          <a:p>
            <a:r>
              <a:rPr dirty="0" lang="en-IN"/>
              <a:t>Dataset Description</a:t>
            </a:r>
          </a:p>
        </p:txBody>
      </p:sp>
      <p:sp>
        <p:nvSpPr>
          <p:cNvPr id="1048668" name="TextBox 2"/>
          <p:cNvSpPr txBox="1"/>
          <p:nvPr/>
        </p:nvSpPr>
        <p:spPr>
          <a:xfrm>
            <a:off x="990600" y="1143634"/>
            <a:ext cx="8458200" cy="6046271"/>
          </a:xfrm>
          <a:prstGeom prst="rect"/>
          <a:noFill/>
        </p:spPr>
        <p:txBody>
          <a:bodyPr rtlCol="0" wrap="square">
            <a:spAutoFit/>
          </a:bodyPr>
          <a:p>
            <a:pPr>
              <a:lnSpc>
                <a:spcPct val="150000"/>
              </a:lnSpc>
            </a:pPr>
            <a:r>
              <a:rPr dirty="0" sz="2000" lang="en-IN"/>
              <a:t>Employee Dataset – Edunet Foundations</a:t>
            </a:r>
          </a:p>
          <a:p>
            <a:pPr>
              <a:lnSpc>
                <a:spcPct val="150000"/>
              </a:lnSpc>
            </a:pPr>
            <a:r>
              <a:rPr dirty="0" sz="2000" lang="en-IN"/>
              <a:t>26 – Features</a:t>
            </a:r>
          </a:p>
          <a:p>
            <a:pPr>
              <a:lnSpc>
                <a:spcPct val="150000"/>
              </a:lnSpc>
            </a:pPr>
            <a:r>
              <a:rPr dirty="0" sz="2000" lang="en-IN"/>
              <a:t>9 – Features</a:t>
            </a:r>
          </a:p>
          <a:p>
            <a:pPr indent="-285750" marL="285750">
              <a:lnSpc>
                <a:spcPct val="150000"/>
              </a:lnSpc>
              <a:buFont typeface="Courier New" panose="02070309020205020404" pitchFamily="49" charset="0"/>
              <a:buChar char="o"/>
            </a:pPr>
            <a:r>
              <a:rPr dirty="0" sz="2000" lang="en-IN"/>
              <a:t>Employee ID – Numerical data</a:t>
            </a:r>
          </a:p>
          <a:p>
            <a:pPr indent="-285750" marL="285750">
              <a:lnSpc>
                <a:spcPct val="150000"/>
              </a:lnSpc>
              <a:buFont typeface="Courier New" panose="02070309020205020404" pitchFamily="49" charset="0"/>
              <a:buChar char="o"/>
            </a:pPr>
            <a:r>
              <a:rPr dirty="0" sz="2000" lang="en-IN"/>
              <a:t>Name – Text format</a:t>
            </a:r>
          </a:p>
          <a:p>
            <a:pPr indent="-285750" marL="285750">
              <a:lnSpc>
                <a:spcPct val="150000"/>
              </a:lnSpc>
              <a:buFont typeface="Courier New" panose="02070309020205020404" pitchFamily="49" charset="0"/>
              <a:buChar char="o"/>
            </a:pPr>
            <a:r>
              <a:rPr dirty="0" sz="2000" lang="en-IN"/>
              <a:t>Employee Type – Text format (Full time/contract/Part time)</a:t>
            </a:r>
          </a:p>
          <a:p>
            <a:pPr indent="-285750" marL="285750">
              <a:lnSpc>
                <a:spcPct val="150000"/>
              </a:lnSpc>
              <a:buFont typeface="Courier New" panose="02070309020205020404" pitchFamily="49" charset="0"/>
              <a:buChar char="o"/>
            </a:pPr>
            <a:r>
              <a:rPr dirty="0" sz="2000" lang="en-IN"/>
              <a:t>Performance level – Text format (Very High/ High /Medium/ Low)</a:t>
            </a:r>
          </a:p>
          <a:p>
            <a:pPr indent="-285750" marL="285750">
              <a:lnSpc>
                <a:spcPct val="150000"/>
              </a:lnSpc>
              <a:buFont typeface="Courier New" panose="02070309020205020404" pitchFamily="49" charset="0"/>
              <a:buChar char="o"/>
            </a:pPr>
            <a:r>
              <a:rPr dirty="0" sz="2000" lang="en-IN"/>
              <a:t>Gender – Male/Female</a:t>
            </a:r>
          </a:p>
          <a:p>
            <a:pPr indent="-285750" marL="285750">
              <a:lnSpc>
                <a:spcPct val="150000"/>
              </a:lnSpc>
              <a:buFont typeface="Courier New" panose="02070309020205020404" pitchFamily="49" charset="0"/>
              <a:buChar char="o"/>
            </a:pPr>
            <a:r>
              <a:rPr dirty="0" sz="2000" lang="en-IN"/>
              <a:t>Employee Rating – Numerical data (1 to 5)</a:t>
            </a:r>
          </a:p>
          <a:p>
            <a:pPr indent="-285750" marL="285750">
              <a:lnSpc>
                <a:spcPct val="150000"/>
              </a:lnSpc>
              <a:buFont typeface="Courier New" panose="02070309020205020404" pitchFamily="49" charset="0"/>
              <a:buChar char="o"/>
            </a:pPr>
            <a:r>
              <a:rPr dirty="0" sz="2000" lang="en-IN"/>
              <a:t>Performance Score – Text (Exceeds/Fully meet/Need Improvement)</a:t>
            </a:r>
          </a:p>
          <a:p>
            <a:pPr indent="-285750" marL="285750">
              <a:lnSpc>
                <a:spcPct val="150000"/>
              </a:lnSpc>
              <a:buFont typeface="Courier New" panose="02070309020205020404" pitchFamily="49" charset="0"/>
              <a:buChar char="o"/>
            </a:pPr>
            <a:r>
              <a:rPr dirty="0" sz="2000" lang="en-IN"/>
              <a:t>Employee Classification Type – Text Format(Full time, Part time , Temporary)</a:t>
            </a:r>
          </a:p>
          <a:p>
            <a:pPr indent="-285750" marL="285750">
              <a:lnSpc>
                <a:spcPct val="150000"/>
              </a:lnSpc>
              <a:buFont typeface="Courier New" panose="02070309020205020404" pitchFamily="49" charset="0"/>
              <a:buChar char="o"/>
            </a:pPr>
            <a:r>
              <a:rPr dirty="0" sz="2000" lang="en-IN"/>
              <a:t>Business Unit - Text</a:t>
            </a:r>
            <a:br>
              <a:rPr dirty="0" sz="2000" lang="en-IN"/>
            </a:b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3"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TextBox 9"/>
          <p:cNvSpPr txBox="1"/>
          <p:nvPr/>
        </p:nvSpPr>
        <p:spPr>
          <a:xfrm>
            <a:off x="913926" y="1753582"/>
            <a:ext cx="8382000" cy="2232021"/>
          </a:xfrm>
          <a:prstGeom prst="rect"/>
          <a:noFill/>
        </p:spPr>
        <p:txBody>
          <a:bodyPr rtlCol="0" wrap="square">
            <a:spAutoFit/>
          </a:bodyPr>
          <a:p>
            <a:pPr>
              <a:lnSpc>
                <a:spcPct val="150000"/>
              </a:lnSpc>
            </a:pPr>
            <a:r>
              <a:rPr dirty="0" sz="3200" lang="en-IN"/>
              <a:t>Formula </a:t>
            </a:r>
            <a:r>
              <a:rPr b="1" dirty="0" sz="3200" lang="en-IN"/>
              <a:t>=IFS(z8&gt;=5,”Very High”,z8&gt;=4,”High”,Z8&gt;=3,”Medium”,True,”Low”)</a:t>
            </a:r>
          </a:p>
          <a:p>
            <a:pPr>
              <a:lnSpc>
                <a:spcPct val="150000"/>
              </a:lnSpc>
            </a:pPr>
            <a:endParaRPr dirty="0" sz="32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ajayseelan007@gmail.com</cp:lastModifiedBy>
  <dcterms:created xsi:type="dcterms:W3CDTF">2024-03-29T04:07:22Z</dcterms:created>
  <dcterms:modified xsi:type="dcterms:W3CDTF">2024-08-31T14:02:06Z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