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29"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5/31/2024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17259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5/31/2024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148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5/31/2024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5637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5/31/2024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783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5/31/2024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404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5/31/2024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691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5/31/2024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106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5/31/2024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9555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5/31/2024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8259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5/31/2024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546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5/31/2024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956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5/31/2024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70008610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3"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6" name="Picture 15" descr="Cubes connected with a red line">
            <a:extLst>
              <a:ext uri="{FF2B5EF4-FFF2-40B4-BE49-F238E27FC236}">
                <a16:creationId xmlns:a16="http://schemas.microsoft.com/office/drawing/2014/main" id="{426565BF-1EBC-5556-F024-CB40C0A5E3EC}"/>
              </a:ext>
            </a:extLst>
          </p:cNvPr>
          <p:cNvPicPr>
            <a:picLocks noChangeAspect="1"/>
          </p:cNvPicPr>
          <p:nvPr/>
        </p:nvPicPr>
        <p:blipFill rotWithShape="1">
          <a:blip r:embed="rId2">
            <a:alphaModFix amt="60000"/>
          </a:blip>
          <a:srcRect t="18644" r="-1" b="8300"/>
          <a:stretch/>
        </p:blipFill>
        <p:spPr>
          <a:xfrm>
            <a:off x="3048" y="10"/>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AA01D27F-827F-BEF6-CCEE-B107953FE594}"/>
              </a:ext>
            </a:extLst>
          </p:cNvPr>
          <p:cNvSpPr>
            <a:spLocks noGrp="1"/>
          </p:cNvSpPr>
          <p:nvPr>
            <p:ph type="ctrTitle"/>
          </p:nvPr>
        </p:nvSpPr>
        <p:spPr>
          <a:xfrm>
            <a:off x="1110575" y="1051560"/>
            <a:ext cx="10190071" cy="1307584"/>
          </a:xfrm>
        </p:spPr>
        <p:txBody>
          <a:bodyPr anchor="b">
            <a:normAutofit/>
          </a:bodyPr>
          <a:lstStyle/>
          <a:p>
            <a:r>
              <a:rPr lang="en-US" sz="3600" dirty="0">
                <a:solidFill>
                  <a:srgbClr val="FFFFFF"/>
                </a:solidFill>
              </a:rPr>
              <a:t>SE 577 Software Architecture Project Presentation</a:t>
            </a:r>
            <a:endParaRPr lang="en-IN" sz="3600" dirty="0">
              <a:solidFill>
                <a:srgbClr val="FFFFFF"/>
              </a:solidFill>
            </a:endParaRPr>
          </a:p>
        </p:txBody>
      </p:sp>
      <p:sp>
        <p:nvSpPr>
          <p:cNvPr id="3" name="Subtitle 2">
            <a:extLst>
              <a:ext uri="{FF2B5EF4-FFF2-40B4-BE49-F238E27FC236}">
                <a16:creationId xmlns:a16="http://schemas.microsoft.com/office/drawing/2014/main" id="{AFAACE04-5164-D28B-3FF4-1779F3CE636A}"/>
              </a:ext>
            </a:extLst>
          </p:cNvPr>
          <p:cNvSpPr>
            <a:spLocks noGrp="1"/>
          </p:cNvSpPr>
          <p:nvPr>
            <p:ph type="subTitle" idx="1"/>
          </p:nvPr>
        </p:nvSpPr>
        <p:spPr>
          <a:xfrm>
            <a:off x="1110575" y="2784357"/>
            <a:ext cx="9781327" cy="1627540"/>
          </a:xfrm>
        </p:spPr>
        <p:txBody>
          <a:bodyPr anchor="t">
            <a:normAutofit/>
          </a:bodyPr>
          <a:lstStyle/>
          <a:p>
            <a:r>
              <a:rPr lang="en-US" sz="2400" dirty="0">
                <a:solidFill>
                  <a:srgbClr val="FFFFFF"/>
                </a:solidFill>
                <a:latin typeface="Times New Roman" panose="02020603050405020304" pitchFamily="18" charset="0"/>
                <a:cs typeface="Times New Roman" panose="02020603050405020304" pitchFamily="18" charset="0"/>
              </a:rPr>
              <a:t>Cloud chef</a:t>
            </a:r>
            <a:endParaRPr lang="en-IN"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33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E90735E0-CE0A-4DAB-A8DA-5FC6739BF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3" name="Picture 12">
              <a:extLst>
                <a:ext uri="{FF2B5EF4-FFF2-40B4-BE49-F238E27FC236}">
                  <a16:creationId xmlns:a16="http://schemas.microsoft.com/office/drawing/2014/main" id="{997EB623-F40E-4D11-8B7D-2C6C93477B5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09E03346-FEF6-4EAC-BEF4-22AF5A5DA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6" name="Rectangle 15">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0B7E0-B31C-DF5C-BEF4-397ECF26EEA0}"/>
              </a:ext>
            </a:extLst>
          </p:cNvPr>
          <p:cNvSpPr>
            <a:spLocks noGrp="1"/>
          </p:cNvSpPr>
          <p:nvPr>
            <p:ph type="title"/>
          </p:nvPr>
        </p:nvSpPr>
        <p:spPr>
          <a:xfrm>
            <a:off x="1371920" y="982980"/>
            <a:ext cx="4952681" cy="982980"/>
          </a:xfrm>
        </p:spPr>
        <p:txBody>
          <a:bodyPr anchor="ct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965309-1E0D-73C7-B1E2-DBF8B79E4573}"/>
              </a:ext>
            </a:extLst>
          </p:cNvPr>
          <p:cNvSpPr>
            <a:spLocks noGrp="1"/>
          </p:cNvSpPr>
          <p:nvPr>
            <p:ph idx="1"/>
          </p:nvPr>
        </p:nvSpPr>
        <p:spPr>
          <a:xfrm>
            <a:off x="1337886" y="1920241"/>
            <a:ext cx="8514774" cy="2293620"/>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In summary, </a:t>
            </a:r>
            <a:r>
              <a:rPr lang="en-US" sz="1800" dirty="0" err="1">
                <a:latin typeface="Times New Roman" panose="02020603050405020304" pitchFamily="18" charset="0"/>
                <a:cs typeface="Times New Roman" panose="02020603050405020304" pitchFamily="18" charset="0"/>
              </a:rPr>
              <a:t>Cloudchef’s</a:t>
            </a:r>
            <a:r>
              <a:rPr lang="en-US" sz="1800" dirty="0">
                <a:latin typeface="Times New Roman" panose="02020603050405020304" pitchFamily="18" charset="0"/>
                <a:cs typeface="Times New Roman" panose="02020603050405020304" pitchFamily="18" charset="0"/>
              </a:rPr>
              <a:t> architecture is designed to deliver a high-quality, reliable, and scalable meal delivery service.</a:t>
            </a:r>
          </a:p>
          <a:p>
            <a:pPr marL="0" indent="0" algn="just">
              <a:buNone/>
            </a:pPr>
            <a:r>
              <a:rPr lang="en-US" sz="1800" dirty="0">
                <a:latin typeface="Times New Roman" panose="02020603050405020304" pitchFamily="18" charset="0"/>
                <a:cs typeface="Times New Roman" panose="02020603050405020304" pitchFamily="18" charset="0"/>
              </a:rPr>
              <a:t>Thank you for your time. I’m happy to take any questions.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1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E90735E0-CE0A-4DAB-A8DA-5FC6739BF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3" name="Picture 12">
              <a:extLst>
                <a:ext uri="{FF2B5EF4-FFF2-40B4-BE49-F238E27FC236}">
                  <a16:creationId xmlns:a16="http://schemas.microsoft.com/office/drawing/2014/main" id="{997EB623-F40E-4D11-8B7D-2C6C93477B5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09E03346-FEF6-4EAC-BEF4-22AF5A5DA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6" name="Rectangle 15">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7DFE3-8430-F671-EADE-244375710AB4}"/>
              </a:ext>
            </a:extLst>
          </p:cNvPr>
          <p:cNvSpPr>
            <a:spLocks noGrp="1"/>
          </p:cNvSpPr>
          <p:nvPr>
            <p:ph type="title"/>
          </p:nvPr>
        </p:nvSpPr>
        <p:spPr>
          <a:xfrm>
            <a:off x="3516763" y="1813560"/>
            <a:ext cx="4952681" cy="3672840"/>
          </a:xfrm>
        </p:spPr>
        <p:txBody>
          <a:bodyPr anchor="ctr">
            <a:normAutofit fontScale="90000"/>
          </a:bodyPr>
          <a:lstStyle/>
          <a:p>
            <a:pPr algn="ctr"/>
            <a:r>
              <a:rPr lang="en-IN" sz="2000" b="1" dirty="0">
                <a:solidFill>
                  <a:srgbClr val="0D0D0D"/>
                </a:solidFill>
                <a:highlight>
                  <a:srgbClr val="FFFFFF"/>
                </a:highlight>
                <a:latin typeface="Times New Roman" panose="02020603050405020304" pitchFamily="18" charset="0"/>
                <a:cs typeface="Times New Roman" panose="02020603050405020304" pitchFamily="18" charset="0"/>
              </a:rPr>
              <a:t>Contents:</a:t>
            </a:r>
            <a:b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t>Overview:</a:t>
            </a:r>
            <a:b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t>Context Architecture:</a:t>
            </a:r>
            <a:b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t>Container Architecture:</a:t>
            </a:r>
            <a:b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t>Component Architecture:</a:t>
            </a:r>
            <a:b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t>Key Architectural Decisions:</a:t>
            </a:r>
            <a:b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t>Quality Attributes:</a:t>
            </a:r>
            <a:b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t>Conclusion:</a:t>
            </a:r>
            <a:br>
              <a:rPr lang="en-IN" b="0" i="0" dirty="0">
                <a:solidFill>
                  <a:srgbClr val="0D0D0D"/>
                </a:solidFill>
                <a:effectLst/>
                <a:highlight>
                  <a:srgbClr val="FFFFFF"/>
                </a:highlight>
                <a:latin typeface="ui-sans-serif"/>
              </a:rPr>
            </a:br>
            <a:br>
              <a:rPr lang="en-IN" b="0" i="0" dirty="0">
                <a:solidFill>
                  <a:srgbClr val="0D0D0D"/>
                </a:solidFill>
                <a:effectLst/>
                <a:highlight>
                  <a:srgbClr val="FFFFFF"/>
                </a:highlight>
                <a:latin typeface="ui-sans-serif"/>
              </a:rPr>
            </a:br>
            <a:endParaRPr lang="en-IN" dirty="0"/>
          </a:p>
        </p:txBody>
      </p:sp>
    </p:spTree>
    <p:extLst>
      <p:ext uri="{BB962C8B-B14F-4D97-AF65-F5344CB8AC3E}">
        <p14:creationId xmlns:p14="http://schemas.microsoft.com/office/powerpoint/2010/main" val="171770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EFE09A4F-A15B-47D3-8D0C-5312542A2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7" name="Picture 16">
              <a:extLst>
                <a:ext uri="{FF2B5EF4-FFF2-40B4-BE49-F238E27FC236}">
                  <a16:creationId xmlns:a16="http://schemas.microsoft.com/office/drawing/2014/main" id="{4B050247-430F-4B46-AB4B-EF8831953A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3E69A1C-E919-43B0-BA1D-6599CABDF82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0" name="Rectangle 19">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5CD6E-A2D7-E698-AF86-E31CA010FF2A}"/>
              </a:ext>
            </a:extLst>
          </p:cNvPr>
          <p:cNvSpPr>
            <a:spLocks noGrp="1"/>
          </p:cNvSpPr>
          <p:nvPr>
            <p:ph type="title"/>
          </p:nvPr>
        </p:nvSpPr>
        <p:spPr>
          <a:xfrm>
            <a:off x="1600201" y="1219200"/>
            <a:ext cx="9067799" cy="538579"/>
          </a:xfrm>
        </p:spPr>
        <p:txBody>
          <a:bodyPr vert="horz" lIns="91440" tIns="45720" rIns="91440" bIns="45720" rtlCol="0" anchor="b">
            <a:normAutofit fontScale="90000"/>
          </a:bodyPr>
          <a:lstStyle/>
          <a:p>
            <a:pPr algn="ctr"/>
            <a:r>
              <a:rPr lang="en-US" sz="4000" dirty="0">
                <a:latin typeface="Times New Roman" panose="02020603050405020304" pitchFamily="18" charset="0"/>
                <a:cs typeface="Times New Roman" panose="02020603050405020304" pitchFamily="18" charset="0"/>
              </a:rPr>
              <a:t>Overview</a:t>
            </a:r>
            <a:endParaRPr lang="en-US" sz="5200" dirty="0"/>
          </a:p>
        </p:txBody>
      </p:sp>
      <p:sp>
        <p:nvSpPr>
          <p:cNvPr id="4" name="TextBox 3">
            <a:extLst>
              <a:ext uri="{FF2B5EF4-FFF2-40B4-BE49-F238E27FC236}">
                <a16:creationId xmlns:a16="http://schemas.microsoft.com/office/drawing/2014/main" id="{6A9F4E3C-A4D8-3E50-5B8B-9369DFA2E844}"/>
              </a:ext>
            </a:extLst>
          </p:cNvPr>
          <p:cNvSpPr txBox="1"/>
          <p:nvPr/>
        </p:nvSpPr>
        <p:spPr>
          <a:xfrm>
            <a:off x="1600201" y="1930835"/>
            <a:ext cx="9067800" cy="3262432"/>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Cloud Chef is an innovative cloud-based meal delivery platform designed to connect users with a wide range of local and national restaurants, as well as top chefs, offering a diverse selection of meals delivered directly to your doorstep. Our platform stands out for its: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Diverse Culinary Options</a:t>
            </a:r>
            <a:r>
              <a:rPr lang="en-US" dirty="0">
                <a:latin typeface="Times New Roman" panose="02020603050405020304" pitchFamily="18" charset="0"/>
                <a:cs typeface="Times New Roman" panose="02020603050405020304" pitchFamily="18" charset="0"/>
              </a:rPr>
              <a:t>: From local favorites to gourmet dishes for all dietary preferences.</a:t>
            </a:r>
          </a:p>
          <a:p>
            <a:pPr algn="just"/>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Built to handle increasing demand and data volume effortlessly.</a:t>
            </a:r>
          </a:p>
          <a:p>
            <a:pPr algn="just"/>
            <a:r>
              <a:rPr lang="en-US" b="1" dirty="0">
                <a:latin typeface="Times New Roman" panose="02020603050405020304" pitchFamily="18" charset="0"/>
                <a:cs typeface="Times New Roman" panose="02020603050405020304" pitchFamily="18" charset="0"/>
              </a:rPr>
              <a:t>Resilience:</a:t>
            </a:r>
            <a:r>
              <a:rPr lang="en-US" dirty="0">
                <a:latin typeface="Times New Roman" panose="02020603050405020304" pitchFamily="18" charset="0"/>
                <a:cs typeface="Times New Roman" panose="02020603050405020304" pitchFamily="18" charset="0"/>
              </a:rPr>
              <a:t> A microservices architecture ensures robustness and availability.</a:t>
            </a:r>
          </a:p>
          <a:p>
            <a:pPr algn="just"/>
            <a:r>
              <a:rPr lang="en-US" b="1" dirty="0">
                <a:latin typeface="Times New Roman" panose="02020603050405020304" pitchFamily="18" charset="0"/>
                <a:cs typeface="Times New Roman" panose="02020603050405020304" pitchFamily="18" charset="0"/>
              </a:rPr>
              <a:t>Cost-Effectiveness: </a:t>
            </a:r>
            <a:r>
              <a:rPr lang="en-US" dirty="0">
                <a:latin typeface="Times New Roman" panose="02020603050405020304" pitchFamily="18" charset="0"/>
                <a:cs typeface="Times New Roman" panose="02020603050405020304" pitchFamily="18" charset="0"/>
              </a:rPr>
              <a:t>Utilizes AWS to optimize costs and offer competitive prices.</a:t>
            </a:r>
          </a:p>
          <a:p>
            <a:pPr algn="just"/>
            <a:r>
              <a:rPr lang="en-US" b="1" dirty="0">
                <a:latin typeface="Times New Roman" panose="02020603050405020304" pitchFamily="18" charset="0"/>
                <a:cs typeface="Times New Roman" panose="02020603050405020304" pitchFamily="18" charset="0"/>
              </a:rPr>
              <a:t>User Experience: </a:t>
            </a:r>
            <a:r>
              <a:rPr lang="en-US" dirty="0">
                <a:latin typeface="Times New Roman" panose="02020603050405020304" pitchFamily="18" charset="0"/>
                <a:cs typeface="Times New Roman" panose="02020603050405020304" pitchFamily="18" charset="0"/>
              </a:rPr>
              <a:t>Seamless interface for browsing, ordering, and tracking.</a:t>
            </a:r>
          </a:p>
          <a:p>
            <a:pPr algn="just"/>
            <a:r>
              <a:rPr lang="en-US" b="1" dirty="0">
                <a:latin typeface="Times New Roman" panose="02020603050405020304" pitchFamily="18" charset="0"/>
                <a:cs typeface="Times New Roman" panose="02020603050405020304" pitchFamily="18" charset="0"/>
              </a:rPr>
              <a:t>Innovation:</a:t>
            </a:r>
            <a:r>
              <a:rPr lang="en-US" dirty="0">
                <a:latin typeface="Times New Roman" panose="02020603050405020304" pitchFamily="18" charset="0"/>
                <a:cs typeface="Times New Roman" panose="02020603050405020304" pitchFamily="18" charset="0"/>
              </a:rPr>
              <a:t> Integrates the latest technologies for enhanced service delivery.</a:t>
            </a:r>
          </a:p>
          <a:p>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4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6" name="Picture 15">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9" name="Rectangle 1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D960-1642-2405-F9A3-69B2C1A046C9}"/>
              </a:ext>
            </a:extLst>
          </p:cNvPr>
          <p:cNvSpPr>
            <a:spLocks noGrp="1"/>
          </p:cNvSpPr>
          <p:nvPr>
            <p:ph type="title"/>
          </p:nvPr>
        </p:nvSpPr>
        <p:spPr>
          <a:xfrm>
            <a:off x="1143000" y="1066800"/>
            <a:ext cx="5410200" cy="1997075"/>
          </a:xfrm>
        </p:spPr>
        <p:txBody>
          <a:bodyPr>
            <a:normAutofit/>
          </a:bodyPr>
          <a:lstStyle/>
          <a:p>
            <a:r>
              <a:rPr lang="en-US" sz="3600" dirty="0">
                <a:latin typeface="Times New Roman" panose="02020603050405020304" pitchFamily="18" charset="0"/>
                <a:cs typeface="Times New Roman" panose="02020603050405020304" pitchFamily="18" charset="0"/>
              </a:rPr>
              <a:t>Context Architecture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681638-E2A6-77D5-C8FD-1EF47D9CC8D4}"/>
              </a:ext>
            </a:extLst>
          </p:cNvPr>
          <p:cNvSpPr>
            <a:spLocks noGrp="1"/>
          </p:cNvSpPr>
          <p:nvPr>
            <p:ph idx="1"/>
          </p:nvPr>
        </p:nvSpPr>
        <p:spPr>
          <a:xfrm>
            <a:off x="1143000" y="2628900"/>
            <a:ext cx="5196840" cy="3162300"/>
          </a:xfrm>
        </p:spPr>
        <p:txBody>
          <a:bodyPr>
            <a:normAutofit/>
          </a:bodyPr>
          <a:lstStyle/>
          <a:p>
            <a:pPr algn="just"/>
            <a:r>
              <a:rPr lang="en-US" sz="1800" dirty="0">
                <a:latin typeface="Times New Roman" panose="02020603050405020304" pitchFamily="18" charset="0"/>
                <a:cs typeface="Times New Roman" panose="02020603050405020304" pitchFamily="18" charset="0"/>
              </a:rPr>
              <a:t>Starting with the context diagram, we see how Cloud Chef interacts with users, restaurants, and third-party services like Stripe  for payments and Google Maps for delivery tracking.</a:t>
            </a:r>
          </a:p>
          <a:p>
            <a:pPr algn="just"/>
            <a:r>
              <a:rPr lang="en-US" sz="1800" dirty="0">
                <a:latin typeface="Times New Roman" panose="02020603050405020304" pitchFamily="18" charset="0"/>
                <a:cs typeface="Times New Roman" panose="02020603050405020304" pitchFamily="18" charset="0"/>
              </a:rPr>
              <a:t>User can interact with Mobile &amp; Web App.</a:t>
            </a:r>
          </a:p>
          <a:p>
            <a:pPr algn="just"/>
            <a:r>
              <a:rPr lang="en-US" sz="1800" dirty="0">
                <a:latin typeface="Times New Roman" panose="02020603050405020304" pitchFamily="18" charset="0"/>
                <a:cs typeface="Times New Roman" panose="02020603050405020304" pitchFamily="18" charset="0"/>
              </a:rPr>
              <a:t>Restaurants can interact with restaurant service.</a:t>
            </a:r>
            <a:br>
              <a:rPr lang="en-US" sz="1800" dirty="0"/>
            </a:br>
            <a:br>
              <a:rPr lang="en-US" sz="1800" dirty="0"/>
            </a:br>
            <a:br>
              <a:rPr lang="en-US" sz="1800" dirty="0"/>
            </a:br>
            <a:endParaRPr lang="en-IN" sz="1800" dirty="0"/>
          </a:p>
          <a:p>
            <a:endParaRPr lang="en-IN" sz="1800" dirty="0"/>
          </a:p>
        </p:txBody>
      </p:sp>
      <p:pic>
        <p:nvPicPr>
          <p:cNvPr id="6" name="Picture 5" descr="A diagram of a application&#10;&#10;Description automatically generated">
            <a:extLst>
              <a:ext uri="{FF2B5EF4-FFF2-40B4-BE49-F238E27FC236}">
                <a16:creationId xmlns:a16="http://schemas.microsoft.com/office/drawing/2014/main" id="{B5F45014-C40C-667B-03DA-1C6ED1CD1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690360" y="1913534"/>
            <a:ext cx="4529665" cy="3534765"/>
          </a:xfrm>
          <a:prstGeom prst="rect">
            <a:avLst/>
          </a:prstGeom>
          <a:noFill/>
        </p:spPr>
      </p:pic>
    </p:spTree>
    <p:extLst>
      <p:ext uri="{BB962C8B-B14F-4D97-AF65-F5344CB8AC3E}">
        <p14:creationId xmlns:p14="http://schemas.microsoft.com/office/powerpoint/2010/main" val="31661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5" name="Picture 14">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8" name="Rectangle 17">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D2364-4709-D84F-7EA7-91A5CA2A2FE4}"/>
              </a:ext>
            </a:extLst>
          </p:cNvPr>
          <p:cNvSpPr>
            <a:spLocks noGrp="1"/>
          </p:cNvSpPr>
          <p:nvPr>
            <p:ph type="title"/>
          </p:nvPr>
        </p:nvSpPr>
        <p:spPr>
          <a:xfrm>
            <a:off x="1143000" y="-76202"/>
            <a:ext cx="5410200" cy="3140078"/>
          </a:xfrm>
        </p:spPr>
        <p:txBody>
          <a:bodyPr>
            <a:normAutofit/>
          </a:bodyPr>
          <a:lstStyle/>
          <a:p>
            <a:r>
              <a:rPr lang="en-US" sz="3600" dirty="0">
                <a:latin typeface="Times New Roman" panose="02020603050405020304" pitchFamily="18" charset="0"/>
                <a:cs typeface="Times New Roman" panose="02020603050405020304" pitchFamily="18" charset="0"/>
              </a:rPr>
              <a:t>Container Architecture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CA4596-D9BB-152A-625B-2F6394853C40}"/>
              </a:ext>
            </a:extLst>
          </p:cNvPr>
          <p:cNvSpPr>
            <a:spLocks noGrp="1"/>
          </p:cNvSpPr>
          <p:nvPr>
            <p:ph idx="1"/>
          </p:nvPr>
        </p:nvSpPr>
        <p:spPr>
          <a:xfrm>
            <a:off x="1143000" y="1950720"/>
            <a:ext cx="4650877" cy="3840480"/>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The container diagram shows the main components of our system: the user interfaces, API gateway, microservices, and the database.</a:t>
            </a:r>
          </a:p>
          <a:p>
            <a:pPr algn="just"/>
            <a:r>
              <a:rPr lang="en-US" sz="1800" dirty="0">
                <a:latin typeface="Times New Roman" panose="02020603050405020304" pitchFamily="18" charset="0"/>
                <a:cs typeface="Times New Roman" panose="02020603050405020304" pitchFamily="18" charset="0"/>
              </a:rPr>
              <a:t>API connects with Restaurant Service, User Service, Order Service, Payment Service.</a:t>
            </a:r>
          </a:p>
          <a:p>
            <a:pPr algn="just"/>
            <a:r>
              <a:rPr lang="en-US" sz="1800" dirty="0">
                <a:latin typeface="Times New Roman" panose="02020603050405020304" pitchFamily="18" charset="0"/>
                <a:cs typeface="Times New Roman" panose="02020603050405020304" pitchFamily="18" charset="0"/>
              </a:rPr>
              <a:t>Microservices like google maps &amp; stripe are connected with the order service &amp; payment service components.</a:t>
            </a:r>
          </a:p>
          <a:p>
            <a:pPr algn="just"/>
            <a:r>
              <a:rPr lang="en-US" sz="1800" dirty="0">
                <a:latin typeface="Times New Roman" panose="02020603050405020304" pitchFamily="18" charset="0"/>
                <a:cs typeface="Times New Roman" panose="02020603050405020304" pitchFamily="18" charset="0"/>
              </a:rPr>
              <a:t>The database are restaurant data, user data and order data stored using MongoDB.</a:t>
            </a:r>
            <a:br>
              <a:rPr lang="en-US" sz="1800" dirty="0"/>
            </a:br>
            <a:endParaRPr lang="en-IN" sz="1800" dirty="0"/>
          </a:p>
        </p:txBody>
      </p:sp>
      <p:pic>
        <p:nvPicPr>
          <p:cNvPr id="5" name="Picture 4" descr="A diagram of a cloud service&#10;&#10;Description automatically generated">
            <a:extLst>
              <a:ext uri="{FF2B5EF4-FFF2-40B4-BE49-F238E27FC236}">
                <a16:creationId xmlns:a16="http://schemas.microsoft.com/office/drawing/2014/main" id="{6A5B72BD-E7D4-0785-53C3-AD22758A1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398126" y="1696721"/>
            <a:ext cx="4821900" cy="3942080"/>
          </a:xfrm>
          <a:prstGeom prst="rect">
            <a:avLst/>
          </a:prstGeom>
          <a:noFill/>
        </p:spPr>
      </p:pic>
      <p:sp>
        <p:nvSpPr>
          <p:cNvPr id="4" name="TextBox 3">
            <a:extLst>
              <a:ext uri="{FF2B5EF4-FFF2-40B4-BE49-F238E27FC236}">
                <a16:creationId xmlns:a16="http://schemas.microsoft.com/office/drawing/2014/main" id="{8518257B-8395-660E-00F6-77457C6013F1}"/>
              </a:ext>
            </a:extLst>
          </p:cNvPr>
          <p:cNvSpPr txBox="1"/>
          <p:nvPr/>
        </p:nvSpPr>
        <p:spPr>
          <a:xfrm>
            <a:off x="6781800" y="2400300"/>
            <a:ext cx="4853940"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59645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5" name="Picture 14">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8" name="Rectangle 17">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3F51E-F7AA-00D5-1657-8AA0ADDFDE37}"/>
              </a:ext>
            </a:extLst>
          </p:cNvPr>
          <p:cNvSpPr>
            <a:spLocks noGrp="1"/>
          </p:cNvSpPr>
          <p:nvPr>
            <p:ph type="title"/>
          </p:nvPr>
        </p:nvSpPr>
        <p:spPr>
          <a:xfrm>
            <a:off x="1143000" y="1066800"/>
            <a:ext cx="5410200" cy="1153357"/>
          </a:xfrm>
        </p:spPr>
        <p:txBody>
          <a:bodyPr>
            <a:normAutofit/>
          </a:bodyPr>
          <a:lstStyle/>
          <a:p>
            <a:r>
              <a:rPr lang="en-US" sz="3600" dirty="0">
                <a:latin typeface="Times New Roman" panose="02020603050405020304" pitchFamily="18" charset="0"/>
                <a:cs typeface="Times New Roman" panose="02020603050405020304" pitchFamily="18" charset="0"/>
              </a:rPr>
              <a:t>Component Architecture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75F3B3-CCA7-2F8A-F999-9CAA6233A09C}"/>
              </a:ext>
            </a:extLst>
          </p:cNvPr>
          <p:cNvSpPr>
            <a:spLocks noGrp="1"/>
          </p:cNvSpPr>
          <p:nvPr>
            <p:ph idx="1"/>
          </p:nvPr>
        </p:nvSpPr>
        <p:spPr>
          <a:xfrm>
            <a:off x="1143000" y="2317073"/>
            <a:ext cx="3360420" cy="3474128"/>
          </a:xfrm>
        </p:spPr>
        <p:txBody>
          <a:bodyPr>
            <a:normAutofit/>
          </a:bodyPr>
          <a:lstStyle/>
          <a:p>
            <a:r>
              <a:rPr lang="en-US" sz="1800" dirty="0">
                <a:latin typeface="Times New Roman" panose="02020603050405020304" pitchFamily="18" charset="0"/>
                <a:cs typeface="Times New Roman" panose="02020603050405020304" pitchFamily="18" charset="0"/>
              </a:rPr>
              <a:t>Zooming in, the component diagrams detail the internal structure of the Order Service &amp; User Service, showing the specific components and their interactions.</a:t>
            </a:r>
          </a:p>
          <a:p>
            <a:r>
              <a:rPr lang="en-US" sz="1800" dirty="0">
                <a:latin typeface="Times New Roman" panose="02020603050405020304" pitchFamily="18" charset="0"/>
                <a:cs typeface="Times New Roman" panose="02020603050405020304" pitchFamily="18" charset="0"/>
              </a:rPr>
              <a:t>Order Service:</a:t>
            </a:r>
            <a:br>
              <a:rPr lang="en-US" sz="1800" dirty="0"/>
            </a:br>
            <a:br>
              <a:rPr lang="en-US" sz="1800" dirty="0"/>
            </a:br>
            <a:endParaRPr lang="en-IN" sz="1800" dirty="0"/>
          </a:p>
        </p:txBody>
      </p:sp>
      <p:pic>
        <p:nvPicPr>
          <p:cNvPr id="5" name="Picture 4">
            <a:extLst>
              <a:ext uri="{FF2B5EF4-FFF2-40B4-BE49-F238E27FC236}">
                <a16:creationId xmlns:a16="http://schemas.microsoft.com/office/drawing/2014/main" id="{D8F7D0CA-23CC-7510-023B-284BE23124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01081" y="1944210"/>
            <a:ext cx="6188710" cy="4059928"/>
          </a:xfrm>
          <a:prstGeom prst="rect">
            <a:avLst/>
          </a:prstGeom>
          <a:noFill/>
          <a:ln>
            <a:noFill/>
          </a:ln>
        </p:spPr>
      </p:pic>
    </p:spTree>
    <p:extLst>
      <p:ext uri="{BB962C8B-B14F-4D97-AF65-F5344CB8AC3E}">
        <p14:creationId xmlns:p14="http://schemas.microsoft.com/office/powerpoint/2010/main" val="271081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EFE09A4F-A15B-47D3-8D0C-5312542A2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7" name="Picture 16">
              <a:extLst>
                <a:ext uri="{FF2B5EF4-FFF2-40B4-BE49-F238E27FC236}">
                  <a16:creationId xmlns:a16="http://schemas.microsoft.com/office/drawing/2014/main" id="{4B050247-430F-4B46-AB4B-EF8831953A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3E69A1C-E919-43B0-BA1D-6599CABDF82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0" name="Rectangle 19">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A43AB-1DAC-E0A7-9475-44FF052AC8AA}"/>
              </a:ext>
            </a:extLst>
          </p:cNvPr>
          <p:cNvSpPr>
            <a:spLocks noGrp="1"/>
          </p:cNvSpPr>
          <p:nvPr>
            <p:ph type="title"/>
          </p:nvPr>
        </p:nvSpPr>
        <p:spPr>
          <a:xfrm>
            <a:off x="1235364" y="1156023"/>
            <a:ext cx="4325825" cy="891702"/>
          </a:xfrm>
        </p:spPr>
        <p:txBody>
          <a:bodyPr vert="horz" lIns="91440" tIns="45720" rIns="91440" bIns="45720" rtlCol="0" anchor="b">
            <a:normAutofit/>
          </a:bodyPr>
          <a:lstStyle/>
          <a:p>
            <a:pPr algn="ctr"/>
            <a:r>
              <a:rPr lang="en-US" sz="3600" dirty="0">
                <a:latin typeface="Times New Roman" panose="02020603050405020304" pitchFamily="18" charset="0"/>
                <a:cs typeface="Times New Roman" panose="02020603050405020304" pitchFamily="18" charset="0"/>
              </a:rPr>
              <a:t>Component Diagram</a:t>
            </a:r>
          </a:p>
        </p:txBody>
      </p:sp>
      <p:sp>
        <p:nvSpPr>
          <p:cNvPr id="3" name="Content Placeholder 2">
            <a:extLst>
              <a:ext uri="{FF2B5EF4-FFF2-40B4-BE49-F238E27FC236}">
                <a16:creationId xmlns:a16="http://schemas.microsoft.com/office/drawing/2014/main" id="{CFAECBDD-466A-0B68-1B58-73BF0A5EFB06}"/>
              </a:ext>
            </a:extLst>
          </p:cNvPr>
          <p:cNvSpPr>
            <a:spLocks noGrp="1"/>
          </p:cNvSpPr>
          <p:nvPr>
            <p:ph idx="1"/>
          </p:nvPr>
        </p:nvSpPr>
        <p:spPr>
          <a:xfrm>
            <a:off x="1235363" y="2287674"/>
            <a:ext cx="4772155" cy="1716416"/>
          </a:xfrm>
        </p:spPr>
        <p:txBody>
          <a:bodyPr vert="horz" lIns="91440" tIns="45720" rIns="91440" bIns="45720" rtlCol="0" anchor="t">
            <a:normAutofit fontScale="70000" lnSpcReduction="20000"/>
          </a:bodyPr>
          <a:lstStyle/>
          <a:p>
            <a:pPr algn="just"/>
            <a:r>
              <a:rPr lang="en-US" sz="2900" dirty="0">
                <a:latin typeface="Times New Roman" panose="02020603050405020304" pitchFamily="18" charset="0"/>
                <a:cs typeface="Times New Roman" panose="02020603050405020304" pitchFamily="18" charset="0"/>
              </a:rPr>
              <a:t>Zooming in, the component diagrams detail the internal structure of the Order Service &amp; User Service, showing the specific components and their interactions.</a:t>
            </a:r>
          </a:p>
          <a:p>
            <a:pPr algn="just"/>
            <a:r>
              <a:rPr lang="en-US" sz="2900" dirty="0">
                <a:latin typeface="Times New Roman" panose="02020603050405020304" pitchFamily="18" charset="0"/>
                <a:cs typeface="Times New Roman" panose="02020603050405020304" pitchFamily="18" charset="0"/>
              </a:rPr>
              <a:t>User Service</a:t>
            </a:r>
            <a:r>
              <a:rPr lang="en-US" sz="18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B846B2A7-E6CC-55EA-2172-3DDB70BEBD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75570" y="1009099"/>
            <a:ext cx="3361055" cy="4896399"/>
          </a:xfrm>
          <a:prstGeom prst="rect">
            <a:avLst/>
          </a:prstGeom>
          <a:noFill/>
          <a:ln>
            <a:noFill/>
          </a:ln>
        </p:spPr>
      </p:pic>
    </p:spTree>
    <p:extLst>
      <p:ext uri="{BB962C8B-B14F-4D97-AF65-F5344CB8AC3E}">
        <p14:creationId xmlns:p14="http://schemas.microsoft.com/office/powerpoint/2010/main" val="42207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E90735E0-CE0A-4DAB-A8DA-5FC6739BF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3" name="Picture 12">
              <a:extLst>
                <a:ext uri="{FF2B5EF4-FFF2-40B4-BE49-F238E27FC236}">
                  <a16:creationId xmlns:a16="http://schemas.microsoft.com/office/drawing/2014/main" id="{997EB623-F40E-4D11-8B7D-2C6C93477B5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09E03346-FEF6-4EAC-BEF4-22AF5A5DA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6" name="Rectangle 15">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931F0-C7F1-C87C-C7F6-01841CB2B229}"/>
              </a:ext>
            </a:extLst>
          </p:cNvPr>
          <p:cNvSpPr>
            <a:spLocks noGrp="1"/>
          </p:cNvSpPr>
          <p:nvPr>
            <p:ph type="title"/>
          </p:nvPr>
        </p:nvSpPr>
        <p:spPr>
          <a:xfrm>
            <a:off x="1143318" y="914400"/>
            <a:ext cx="5315848" cy="1245140"/>
          </a:xfrm>
        </p:spPr>
        <p:txBody>
          <a:bodyPr anchor="ctr">
            <a:normAutofit/>
          </a:bodyPr>
          <a:lstStyle/>
          <a:p>
            <a:r>
              <a:rPr lang="en-US" sz="3600" dirty="0">
                <a:latin typeface="Times New Roman" panose="02020603050405020304" pitchFamily="18" charset="0"/>
                <a:cs typeface="Times New Roman" panose="02020603050405020304" pitchFamily="18" charset="0"/>
              </a:rPr>
              <a:t>Key Architectural Decision: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9D8E84-CF32-3158-B017-5186EFEBD4E8}"/>
              </a:ext>
            </a:extLst>
          </p:cNvPr>
          <p:cNvSpPr>
            <a:spLocks noGrp="1"/>
          </p:cNvSpPr>
          <p:nvPr>
            <p:ph idx="1"/>
          </p:nvPr>
        </p:nvSpPr>
        <p:spPr>
          <a:xfrm>
            <a:off x="1143318" y="2159540"/>
            <a:ext cx="9080452" cy="2305456"/>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We chose MongoDB for its flexibility and scalability, crucial for handling diverse data types and growing demand. Our microservices architecture supports independent scaling and fault tolerance, hosted on AWS for its comprehensive services and global reach. An API Gateway using Amazon API gateway ensures secure and managed API access and we use Oath 2.0 for secure user authentication.</a:t>
            </a:r>
            <a:endParaRPr lang="en-US" sz="1800" dirty="0"/>
          </a:p>
        </p:txBody>
      </p:sp>
    </p:spTree>
    <p:extLst>
      <p:ext uri="{BB962C8B-B14F-4D97-AF65-F5344CB8AC3E}">
        <p14:creationId xmlns:p14="http://schemas.microsoft.com/office/powerpoint/2010/main" val="242296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EFE09A4F-A15B-47D3-8D0C-5312542A2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7" name="Picture 16">
              <a:extLst>
                <a:ext uri="{FF2B5EF4-FFF2-40B4-BE49-F238E27FC236}">
                  <a16:creationId xmlns:a16="http://schemas.microsoft.com/office/drawing/2014/main" id="{4B050247-430F-4B46-AB4B-EF8831953A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3E69A1C-E919-43B0-BA1D-6599CABDF82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0" name="Rectangle 19">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70341-0B3C-E53A-F15B-DCDC2300B78D}"/>
              </a:ext>
            </a:extLst>
          </p:cNvPr>
          <p:cNvSpPr>
            <a:spLocks noGrp="1"/>
          </p:cNvSpPr>
          <p:nvPr>
            <p:ph type="title"/>
          </p:nvPr>
        </p:nvSpPr>
        <p:spPr>
          <a:xfrm>
            <a:off x="1197493" y="1155857"/>
            <a:ext cx="9067799" cy="842008"/>
          </a:xfrm>
        </p:spPr>
        <p:txBody>
          <a:bodyPr vert="horz" lIns="91440" tIns="45720" rIns="91440" bIns="45720" rtlCol="0" anchor="b">
            <a:normAutofit/>
          </a:bodyPr>
          <a:lstStyle/>
          <a:p>
            <a:pPr algn="l"/>
            <a:r>
              <a:rPr lang="en-US" sz="3600" dirty="0">
                <a:latin typeface="Times New Roman" panose="02020603050405020304" pitchFamily="18" charset="0"/>
                <a:cs typeface="Times New Roman" panose="02020603050405020304" pitchFamily="18" charset="0"/>
              </a:rPr>
              <a:t>Quality Attributes:</a:t>
            </a:r>
          </a:p>
        </p:txBody>
      </p:sp>
      <p:sp>
        <p:nvSpPr>
          <p:cNvPr id="4" name="TextBox 3">
            <a:extLst>
              <a:ext uri="{FF2B5EF4-FFF2-40B4-BE49-F238E27FC236}">
                <a16:creationId xmlns:a16="http://schemas.microsoft.com/office/drawing/2014/main" id="{C67DC0A4-DBC0-4379-2C52-C05E8A8CE585}"/>
              </a:ext>
            </a:extLst>
          </p:cNvPr>
          <p:cNvSpPr txBox="1"/>
          <p:nvPr/>
        </p:nvSpPr>
        <p:spPr>
          <a:xfrm>
            <a:off x="1366618" y="2591560"/>
            <a:ext cx="859272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Our Architecture balances cost, resiliency, and scalability. AWS’s pricing model helps manage costs, while the microservices architecture and MongoDB enhance resiliency and scalability.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756109"/>
      </p:ext>
    </p:extLst>
  </p:cSld>
  <p:clrMapOvr>
    <a:masterClrMapping/>
  </p:clrMapOvr>
</p:sld>
</file>

<file path=ppt/theme/theme1.xml><?xml version="1.0" encoding="utf-8"?>
<a:theme xmlns:a="http://schemas.openxmlformats.org/drawingml/2006/main" name="Dapple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51</TotalTime>
  <Words>482</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AvenirNext LT Pro Medium</vt:lpstr>
      <vt:lpstr>Sabon Next LT</vt:lpstr>
      <vt:lpstr>Times New Roman</vt:lpstr>
      <vt:lpstr>ui-sans-serif</vt:lpstr>
      <vt:lpstr>DappledVTI</vt:lpstr>
      <vt:lpstr>SE 577 Software Architecture Project Presentation</vt:lpstr>
      <vt:lpstr>Contents: Overview: Context Architecture: Container Architecture: Component Architecture: Key Architectural Decisions: Quality Attributes: Conclusion:  </vt:lpstr>
      <vt:lpstr>Overview</vt:lpstr>
      <vt:lpstr>Context Architecture</vt:lpstr>
      <vt:lpstr>Container Architecture</vt:lpstr>
      <vt:lpstr>Component Architecture</vt:lpstr>
      <vt:lpstr>Component Diagram</vt:lpstr>
      <vt:lpstr>Key Architectural Decision:</vt:lpstr>
      <vt:lpstr>Quality Attributes: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577 Software Architecture Project Presentation</dc:title>
  <dc:creator>Rajesh Kanna,Lakshmipriya</dc:creator>
  <cp:lastModifiedBy>Rajesh Kanna,Lakshmipriya</cp:lastModifiedBy>
  <cp:revision>1</cp:revision>
  <dcterms:created xsi:type="dcterms:W3CDTF">2024-05-31T17:35:04Z</dcterms:created>
  <dcterms:modified xsi:type="dcterms:W3CDTF">2024-05-31T18:26:33Z</dcterms:modified>
</cp:coreProperties>
</file>