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8/31/2024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C9678-0F2B-4B2A-47E8-5580E43CCDFD}"/>
              </a:ext>
            </a:extLst>
          </p:cNvPr>
          <p:cNvSpPr>
            <a:spLocks noGrp="1"/>
          </p:cNvSpPr>
          <p:nvPr>
            <p:ph type="ctrTitle"/>
          </p:nvPr>
        </p:nvSpPr>
        <p:spPr/>
        <p:txBody>
          <a:bodyPr/>
          <a:lstStyle/>
          <a:p>
            <a:r>
              <a:rPr lang="en-US"/>
              <a:t>EMPLOYEE SALES </a:t>
            </a:r>
            <a:br>
              <a:rPr lang="en-US"/>
            </a:br>
            <a:r>
              <a:rPr lang="en-US"/>
              <a:t>                 DATA ANALYSIS </a:t>
            </a:r>
            <a:br>
              <a:rPr lang="en-US"/>
            </a:br>
            <a:r>
              <a:rPr lang="en-US"/>
              <a:t>                            using EXCEL</a:t>
            </a:r>
          </a:p>
        </p:txBody>
      </p:sp>
      <p:sp>
        <p:nvSpPr>
          <p:cNvPr id="3" name="Subtitle 2">
            <a:extLst>
              <a:ext uri="{FF2B5EF4-FFF2-40B4-BE49-F238E27FC236}">
                <a16:creationId xmlns:a16="http://schemas.microsoft.com/office/drawing/2014/main" id="{CD51033A-2BDA-A3C1-F3E3-D1A7D690C8BF}"/>
              </a:ext>
            </a:extLst>
          </p:cNvPr>
          <p:cNvSpPr>
            <a:spLocks noGrp="1"/>
          </p:cNvSpPr>
          <p:nvPr>
            <p:ph type="subTitle" idx="1"/>
          </p:nvPr>
        </p:nvSpPr>
        <p:spPr>
          <a:xfrm>
            <a:off x="1876424" y="3602037"/>
            <a:ext cx="8791575" cy="2133600"/>
          </a:xfrm>
        </p:spPr>
        <p:txBody>
          <a:bodyPr/>
          <a:lstStyle/>
          <a:p>
            <a:r>
              <a:rPr lang="en-US"/>
              <a:t> STUDENT NAME : S.LAKSHMI PRIYA</a:t>
            </a:r>
          </a:p>
          <a:p>
            <a:r>
              <a:rPr lang="en-US"/>
              <a:t>REGISTER NO: 312208508 asunm1330312208508</a:t>
            </a:r>
          </a:p>
          <a:p>
            <a:r>
              <a:rPr lang="en-US"/>
              <a:t>DEPARTMENT: BCOM(GENERAL)</a:t>
            </a:r>
          </a:p>
          <a:p>
            <a:r>
              <a:rPr lang="en-US"/>
              <a:t>COLLEGE: Chellammal Women’s college </a:t>
            </a:r>
          </a:p>
        </p:txBody>
      </p:sp>
    </p:spTree>
    <p:extLst>
      <p:ext uri="{BB962C8B-B14F-4D97-AF65-F5344CB8AC3E}">
        <p14:creationId xmlns:p14="http://schemas.microsoft.com/office/powerpoint/2010/main" val="111354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D69C5-126C-5579-821E-C61BDDA30021}"/>
              </a:ext>
            </a:extLst>
          </p:cNvPr>
          <p:cNvSpPr>
            <a:spLocks noGrp="1"/>
          </p:cNvSpPr>
          <p:nvPr>
            <p:ph type="title"/>
          </p:nvPr>
        </p:nvSpPr>
        <p:spPr/>
        <p:txBody>
          <a:bodyPr/>
          <a:lstStyle/>
          <a:p>
            <a:r>
              <a:rPr lang="en-US"/>
              <a:t>Result</a:t>
            </a:r>
          </a:p>
        </p:txBody>
      </p:sp>
      <p:sp>
        <p:nvSpPr>
          <p:cNvPr id="3" name="Content Placeholder 2">
            <a:extLst>
              <a:ext uri="{FF2B5EF4-FFF2-40B4-BE49-F238E27FC236}">
                <a16:creationId xmlns:a16="http://schemas.microsoft.com/office/drawing/2014/main" id="{B84FD760-AFB0-736F-1C3C-8713D7F04DA0}"/>
              </a:ext>
            </a:extLst>
          </p:cNvPr>
          <p:cNvSpPr>
            <a:spLocks noGrp="1"/>
          </p:cNvSpPr>
          <p:nvPr>
            <p:ph idx="1"/>
          </p:nvPr>
        </p:nvSpPr>
        <p:spPr/>
        <p:txBody>
          <a:bodyPr>
            <a:normAutofit fontScale="47500" lnSpcReduction="20000"/>
          </a:bodyPr>
          <a:lstStyle/>
          <a:p>
            <a:r>
              <a:rPr lang="en-US"/>
              <a:t>Here’s some information about the financial performance of some companies in Denver, Colorado: 
CBD of Denver
For the three months ending June 30, 2024, CBD of Denver reported a 37.4% increase in revenue from the same period in 2023. Operating expenses were down, and salaries were reduced as a result of cost-saving measures. 
Gardner Denver Holdings Inc
Gardner Denver Holdings Inc reported a net income of $185 million, compared to $179.5 million a year ago. 
City and County of Denver
The City and County of Denver received a Certificate of Achievement for Excellence in Financial Reporting for the year ending December 31, 2021. This award is given by the Government Finance Officers Association of the United States and Canada. </a:t>
            </a:r>
          </a:p>
          <a:p>
            <a:endParaRPr lang="en-US"/>
          </a:p>
        </p:txBody>
      </p:sp>
    </p:spTree>
    <p:extLst>
      <p:ext uri="{BB962C8B-B14F-4D97-AF65-F5344CB8AC3E}">
        <p14:creationId xmlns:p14="http://schemas.microsoft.com/office/powerpoint/2010/main" val="962944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23AF-ACEA-3EC5-E1ED-FD9A39A23C3F}"/>
              </a:ext>
            </a:extLst>
          </p:cNvPr>
          <p:cNvSpPr>
            <a:spLocks noGrp="1"/>
          </p:cNvSpPr>
          <p:nvPr>
            <p:ph type="title"/>
          </p:nvPr>
        </p:nvSpPr>
        <p:spPr/>
        <p:txBody>
          <a:bodyPr/>
          <a:lstStyle/>
          <a:p>
            <a:r>
              <a:rPr lang="en-US"/>
              <a:t>Conclusion </a:t>
            </a:r>
          </a:p>
        </p:txBody>
      </p:sp>
      <p:sp>
        <p:nvSpPr>
          <p:cNvPr id="3" name="Content Placeholder 2">
            <a:extLst>
              <a:ext uri="{FF2B5EF4-FFF2-40B4-BE49-F238E27FC236}">
                <a16:creationId xmlns:a16="http://schemas.microsoft.com/office/drawing/2014/main" id="{5B1161CA-BBD9-5612-C98D-73AEE13F158B}"/>
              </a:ext>
            </a:extLst>
          </p:cNvPr>
          <p:cNvSpPr>
            <a:spLocks noGrp="1"/>
          </p:cNvSpPr>
          <p:nvPr>
            <p:ph idx="1"/>
          </p:nvPr>
        </p:nvSpPr>
        <p:spPr/>
        <p:txBody>
          <a:bodyPr/>
          <a:lstStyle/>
          <a:p>
            <a:r>
              <a:rPr lang="en-US" dirty="0"/>
              <a:t>We aim reputed to be a Promising company regarding quality And providing the best fragrances as recommended by Our experts.</a:t>
            </a:r>
          </a:p>
          <a:p>
            <a:r>
              <a:rPr lang="en-US" dirty="0"/>
              <a:t>We aim to market this product on a large scale so that it’s sales Could reach a peak level in market.</a:t>
            </a:r>
          </a:p>
          <a:p>
            <a:r>
              <a:rPr lang="en-US" dirty="0"/>
              <a:t>We assure the best quality of the product So that it’s sales could contribute To the repute of our firm.</a:t>
            </a:r>
          </a:p>
        </p:txBody>
      </p:sp>
    </p:spTree>
    <p:extLst>
      <p:ext uri="{BB962C8B-B14F-4D97-AF65-F5344CB8AC3E}">
        <p14:creationId xmlns:p14="http://schemas.microsoft.com/office/powerpoint/2010/main" val="39369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20380-C9A5-1BCD-35AF-2CB0C3B1332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B80FEC3-ECBD-92D0-39C6-6E5918FC356A}"/>
              </a:ext>
            </a:extLst>
          </p:cNvPr>
          <p:cNvSpPr>
            <a:spLocks noGrp="1"/>
          </p:cNvSpPr>
          <p:nvPr>
            <p:ph idx="1"/>
          </p:nvPr>
        </p:nvSpPr>
        <p:spPr/>
        <p:txBody>
          <a:bodyPr/>
          <a:lstStyle/>
          <a:p>
            <a:endParaRPr lang="en-US" dirty="0"/>
          </a:p>
          <a:p>
            <a:endParaRPr lang="en-US" dirty="0"/>
          </a:p>
          <a:p>
            <a:r>
              <a:rPr lang="en-US" dirty="0"/>
              <a:t>                        </a:t>
            </a:r>
          </a:p>
        </p:txBody>
      </p:sp>
      <p:sp>
        <p:nvSpPr>
          <p:cNvPr id="4" name="TextBox 3">
            <a:extLst>
              <a:ext uri="{FF2B5EF4-FFF2-40B4-BE49-F238E27FC236}">
                <a16:creationId xmlns:a16="http://schemas.microsoft.com/office/drawing/2014/main" id="{E708B62C-60DE-DA73-7CB7-78084C60BD21}"/>
              </a:ext>
            </a:extLst>
          </p:cNvPr>
          <p:cNvSpPr txBox="1"/>
          <p:nvPr/>
        </p:nvSpPr>
        <p:spPr>
          <a:xfrm>
            <a:off x="3875484" y="2803922"/>
            <a:ext cx="6858000" cy="1015663"/>
          </a:xfrm>
          <a:prstGeom prst="rect">
            <a:avLst/>
          </a:prstGeom>
          <a:noFill/>
        </p:spPr>
        <p:txBody>
          <a:bodyPr wrap="square" rtlCol="0">
            <a:spAutoFit/>
          </a:bodyPr>
          <a:lstStyle/>
          <a:p>
            <a:pPr algn="l"/>
            <a:r>
              <a:rPr lang="en-US" sz="6000"/>
              <a:t>THANK YOU</a:t>
            </a:r>
            <a:endParaRPr lang="en-US" sz="6000" dirty="0"/>
          </a:p>
        </p:txBody>
      </p:sp>
    </p:spTree>
    <p:extLst>
      <p:ext uri="{BB962C8B-B14F-4D97-AF65-F5344CB8AC3E}">
        <p14:creationId xmlns:p14="http://schemas.microsoft.com/office/powerpoint/2010/main" val="17784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D54E-9E99-CEFB-02B6-E34ABAC53F4A}"/>
              </a:ext>
            </a:extLst>
          </p:cNvPr>
          <p:cNvSpPr>
            <a:spLocks noGrp="1"/>
          </p:cNvSpPr>
          <p:nvPr>
            <p:ph type="title"/>
          </p:nvPr>
        </p:nvSpPr>
        <p:spPr/>
        <p:txBody>
          <a:bodyPr/>
          <a:lstStyle/>
          <a:p>
            <a:r>
              <a:rPr lang="en-US"/>
              <a:t>PROJect title</a:t>
            </a:r>
          </a:p>
        </p:txBody>
      </p:sp>
      <p:sp>
        <p:nvSpPr>
          <p:cNvPr id="3" name="Content Placeholder 2">
            <a:extLst>
              <a:ext uri="{FF2B5EF4-FFF2-40B4-BE49-F238E27FC236}">
                <a16:creationId xmlns:a16="http://schemas.microsoft.com/office/drawing/2014/main" id="{F7BEAC21-B7DA-7DC0-891B-A8217BA25507}"/>
              </a:ext>
            </a:extLst>
          </p:cNvPr>
          <p:cNvSpPr>
            <a:spLocks noGrp="1"/>
          </p:cNvSpPr>
          <p:nvPr>
            <p:ph idx="1"/>
          </p:nvPr>
        </p:nvSpPr>
        <p:spPr>
          <a:xfrm>
            <a:off x="2588021" y="2347713"/>
            <a:ext cx="9905999" cy="3541714"/>
          </a:xfrm>
        </p:spPr>
        <p:txBody>
          <a:bodyPr/>
          <a:lstStyle/>
          <a:p>
            <a:r>
              <a:rPr lang="en-US"/>
              <a:t>   SALES ANALYSIS REPORT </a:t>
            </a:r>
          </a:p>
          <a:p>
            <a:r>
              <a:rPr lang="en-US"/>
              <a:t>                 DEALER WISE SALES ANALYSIS </a:t>
            </a:r>
          </a:p>
          <a:p>
            <a:pPr marL="0" indent="0">
              <a:buNone/>
            </a:pPr>
            <a:r>
              <a:rPr lang="en-US"/>
              <a:t>                     YEAR- 2023-2024</a:t>
            </a:r>
          </a:p>
          <a:p>
            <a:pPr marL="0" indent="0">
              <a:buNone/>
            </a:pPr>
            <a:r>
              <a:rPr lang="en-US"/>
              <a:t>                      REGION-INDIA</a:t>
            </a:r>
          </a:p>
        </p:txBody>
      </p:sp>
    </p:spTree>
    <p:extLst>
      <p:ext uri="{BB962C8B-B14F-4D97-AF65-F5344CB8AC3E}">
        <p14:creationId xmlns:p14="http://schemas.microsoft.com/office/powerpoint/2010/main" val="378803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6587-453B-9CCD-615C-61157FF1E816}"/>
              </a:ext>
            </a:extLst>
          </p:cNvPr>
          <p:cNvSpPr>
            <a:spLocks noGrp="1"/>
          </p:cNvSpPr>
          <p:nvPr>
            <p:ph type="title"/>
          </p:nvPr>
        </p:nvSpPr>
        <p:spPr>
          <a:xfrm>
            <a:off x="1141413" y="618517"/>
            <a:ext cx="9431337" cy="1810357"/>
          </a:xfrm>
        </p:spPr>
        <p:txBody>
          <a:bodyPr/>
          <a:lstStyle/>
          <a:p>
            <a:r>
              <a:rPr lang="en-US"/>
              <a:t>PRODUct offeringS: PERFUMES </a:t>
            </a:r>
            <a:br>
              <a:rPr lang="en-US"/>
            </a:br>
            <a:r>
              <a:rPr lang="en-US"/>
              <a:t>                                            UNDER 2K TO 10K</a:t>
            </a:r>
            <a:br>
              <a:rPr lang="en-US"/>
            </a:br>
            <a:r>
              <a:rPr lang="en-US"/>
              <a:t>.                 </a:t>
            </a:r>
          </a:p>
        </p:txBody>
      </p:sp>
      <p:pic>
        <p:nvPicPr>
          <p:cNvPr id="4" name="Picture 4">
            <a:extLst>
              <a:ext uri="{FF2B5EF4-FFF2-40B4-BE49-F238E27FC236}">
                <a16:creationId xmlns:a16="http://schemas.microsoft.com/office/drawing/2014/main" id="{0FDEEE3F-98D5-BD7C-0182-3B0B3F2C2722}"/>
              </a:ext>
            </a:extLst>
          </p:cNvPr>
          <p:cNvPicPr>
            <a:picLocks noGrp="1" noChangeAspect="1"/>
          </p:cNvPicPr>
          <p:nvPr>
            <p:ph idx="1"/>
          </p:nvPr>
        </p:nvPicPr>
        <p:blipFill>
          <a:blip r:embed="rId2"/>
          <a:stretch>
            <a:fillRect/>
          </a:stretch>
        </p:blipFill>
        <p:spPr>
          <a:xfrm>
            <a:off x="3007103" y="2143125"/>
            <a:ext cx="6180970" cy="3541713"/>
          </a:xfrm>
        </p:spPr>
      </p:pic>
    </p:spTree>
    <p:extLst>
      <p:ext uri="{BB962C8B-B14F-4D97-AF65-F5344CB8AC3E}">
        <p14:creationId xmlns:p14="http://schemas.microsoft.com/office/powerpoint/2010/main" val="2481112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CBBCF-ABF6-D8F0-88CD-6462260059AE}"/>
              </a:ext>
            </a:extLst>
          </p:cNvPr>
          <p:cNvSpPr>
            <a:spLocks noGrp="1"/>
          </p:cNvSpPr>
          <p:nvPr>
            <p:ph type="title"/>
          </p:nvPr>
        </p:nvSpPr>
        <p:spPr/>
        <p:txBody>
          <a:bodyPr/>
          <a:lstStyle/>
          <a:p>
            <a:r>
              <a:rPr lang="en-US" dirty="0"/>
              <a:t>Annual turnover for perfume in 2024</a:t>
            </a:r>
          </a:p>
        </p:txBody>
      </p:sp>
      <p:sp>
        <p:nvSpPr>
          <p:cNvPr id="4" name="Content Placeholder 3">
            <a:extLst>
              <a:ext uri="{FF2B5EF4-FFF2-40B4-BE49-F238E27FC236}">
                <a16:creationId xmlns:a16="http://schemas.microsoft.com/office/drawing/2014/main" id="{AE3AAA17-1F6A-E8F9-C959-4D0F32FCDFB8}"/>
              </a:ext>
            </a:extLst>
          </p:cNvPr>
          <p:cNvSpPr>
            <a:spLocks noGrp="1"/>
          </p:cNvSpPr>
          <p:nvPr>
            <p:ph idx="1"/>
          </p:nvPr>
        </p:nvSpPr>
        <p:spPr>
          <a:xfrm>
            <a:off x="1141412" y="2249486"/>
            <a:ext cx="9905999" cy="4483497"/>
          </a:xfrm>
        </p:spPr>
        <p:txBody>
          <a:bodyPr/>
          <a:lstStyle/>
          <a:p>
            <a:r>
              <a:rPr lang="en-US" dirty="0"/>
              <a:t>In 2024, the Fragrances market in India is projected to generate a revenue of US$316.90m. This market segment is expected to witness an annual growth rate of 1.49% (CAGR 2024-2028). When compared globally, in the United States leads the pack, generating the highest revenue of US$8,862m in 2024.</a:t>
            </a:r>
          </a:p>
        </p:txBody>
      </p:sp>
    </p:spTree>
    <p:extLst>
      <p:ext uri="{BB962C8B-B14F-4D97-AF65-F5344CB8AC3E}">
        <p14:creationId xmlns:p14="http://schemas.microsoft.com/office/powerpoint/2010/main" val="3834881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9CCA-D2DA-4121-018B-5332BC37ED00}"/>
              </a:ext>
            </a:extLst>
          </p:cNvPr>
          <p:cNvSpPr>
            <a:spLocks noGrp="1"/>
          </p:cNvSpPr>
          <p:nvPr>
            <p:ph type="title"/>
          </p:nvPr>
        </p:nvSpPr>
        <p:spPr/>
        <p:txBody>
          <a:bodyPr/>
          <a:lstStyle/>
          <a:p>
            <a:r>
              <a:rPr lang="en-US"/>
              <a:t>PERFUMES SALES REPORT </a:t>
            </a:r>
          </a:p>
        </p:txBody>
      </p:sp>
      <p:sp>
        <p:nvSpPr>
          <p:cNvPr id="3" name="Content Placeholder 2">
            <a:extLst>
              <a:ext uri="{FF2B5EF4-FFF2-40B4-BE49-F238E27FC236}">
                <a16:creationId xmlns:a16="http://schemas.microsoft.com/office/drawing/2014/main" id="{CDD3AEB9-D507-5E79-3537-4F580109E5CC}"/>
              </a:ext>
            </a:extLst>
          </p:cNvPr>
          <p:cNvSpPr>
            <a:spLocks noGrp="1"/>
          </p:cNvSpPr>
          <p:nvPr>
            <p:ph idx="1"/>
          </p:nvPr>
        </p:nvSpPr>
        <p:spPr/>
        <p:txBody>
          <a:bodyPr/>
          <a:lstStyle/>
          <a:p>
            <a:r>
              <a:rPr lang="en-US"/>
              <a:t>The perfumes market size has grown rapidly in recent years. It will grow from $83.48 billion in 2023 to $95.52 billion in 2024 at a compound annual growth rate (CAGR) of 14.4%.</a:t>
            </a:r>
          </a:p>
        </p:txBody>
      </p:sp>
      <p:pic>
        <p:nvPicPr>
          <p:cNvPr id="5" name="Picture 5">
            <a:extLst>
              <a:ext uri="{FF2B5EF4-FFF2-40B4-BE49-F238E27FC236}">
                <a16:creationId xmlns:a16="http://schemas.microsoft.com/office/drawing/2014/main" id="{88405A78-22AF-9AD7-504C-BC6F8D77F5EC}"/>
              </a:ext>
            </a:extLst>
          </p:cNvPr>
          <p:cNvPicPr>
            <a:picLocks noChangeAspect="1"/>
          </p:cNvPicPr>
          <p:nvPr/>
        </p:nvPicPr>
        <p:blipFill>
          <a:blip r:embed="rId2"/>
          <a:stretch>
            <a:fillRect/>
          </a:stretch>
        </p:blipFill>
        <p:spPr>
          <a:xfrm>
            <a:off x="3486394" y="3884304"/>
            <a:ext cx="4591538" cy="2719814"/>
          </a:xfrm>
          <a:prstGeom prst="rect">
            <a:avLst/>
          </a:prstGeom>
        </p:spPr>
      </p:pic>
    </p:spTree>
    <p:extLst>
      <p:ext uri="{BB962C8B-B14F-4D97-AF65-F5344CB8AC3E}">
        <p14:creationId xmlns:p14="http://schemas.microsoft.com/office/powerpoint/2010/main" val="2423568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EC31-84E7-C270-52DA-B5FAC5761349}"/>
              </a:ext>
            </a:extLst>
          </p:cNvPr>
          <p:cNvSpPr>
            <a:spLocks noGrp="1"/>
          </p:cNvSpPr>
          <p:nvPr>
            <p:ph type="title"/>
          </p:nvPr>
        </p:nvSpPr>
        <p:spPr/>
        <p:txBody>
          <a:bodyPr/>
          <a:lstStyle/>
          <a:p>
            <a:r>
              <a:rPr lang="en-US"/>
              <a:t>MoST EXPENSIVE PERFUME </a:t>
            </a:r>
          </a:p>
        </p:txBody>
      </p:sp>
      <p:sp>
        <p:nvSpPr>
          <p:cNvPr id="3" name="Content Placeholder 2">
            <a:extLst>
              <a:ext uri="{FF2B5EF4-FFF2-40B4-BE49-F238E27FC236}">
                <a16:creationId xmlns:a16="http://schemas.microsoft.com/office/drawing/2014/main" id="{87AC1C08-DB37-60BD-3958-B7F305FF06C5}"/>
              </a:ext>
            </a:extLst>
          </p:cNvPr>
          <p:cNvSpPr>
            <a:spLocks noGrp="1"/>
          </p:cNvSpPr>
          <p:nvPr>
            <p:ph idx="1"/>
          </p:nvPr>
        </p:nvSpPr>
        <p:spPr/>
        <p:txBody>
          <a:bodyPr/>
          <a:lstStyle/>
          <a:p>
            <a:pPr marL="0" indent="0">
              <a:buNone/>
            </a:pPr>
            <a:r>
              <a:rPr lang="en-US"/>
              <a:t>
Taking this celebrated perfume Clive Christian developed a magnificently decorated crystal flacon for No 1, a piece of extraordinary beauty and rarity, No1 Passant Guardant, which became officially recognised as “The World’s Most Expensive Perfume”.</a:t>
            </a:r>
          </a:p>
        </p:txBody>
      </p:sp>
    </p:spTree>
    <p:extLst>
      <p:ext uri="{BB962C8B-B14F-4D97-AF65-F5344CB8AC3E}">
        <p14:creationId xmlns:p14="http://schemas.microsoft.com/office/powerpoint/2010/main" val="352828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E3BE-2D54-A793-9066-1DB6D52296DC}"/>
              </a:ext>
            </a:extLst>
          </p:cNvPr>
          <p:cNvSpPr>
            <a:spLocks noGrp="1"/>
          </p:cNvSpPr>
          <p:nvPr>
            <p:ph type="title"/>
          </p:nvPr>
        </p:nvSpPr>
        <p:spPr/>
        <p:txBody>
          <a:bodyPr/>
          <a:lstStyle/>
          <a:p>
            <a:r>
              <a:rPr lang="en-US"/>
              <a:t>Time period when enormous sale of perfumes have been made</a:t>
            </a:r>
          </a:p>
        </p:txBody>
      </p:sp>
      <p:sp>
        <p:nvSpPr>
          <p:cNvPr id="3" name="Content Placeholder 2">
            <a:extLst>
              <a:ext uri="{FF2B5EF4-FFF2-40B4-BE49-F238E27FC236}">
                <a16:creationId xmlns:a16="http://schemas.microsoft.com/office/drawing/2014/main" id="{5002B28A-1632-5B0F-EAA7-2ADDF452F605}"/>
              </a:ext>
            </a:extLst>
          </p:cNvPr>
          <p:cNvSpPr>
            <a:spLocks noGrp="1"/>
          </p:cNvSpPr>
          <p:nvPr>
            <p:ph idx="1"/>
          </p:nvPr>
        </p:nvSpPr>
        <p:spPr/>
        <p:txBody>
          <a:bodyPr>
            <a:normAutofit fontScale="92500" lnSpcReduction="10000"/>
          </a:bodyPr>
          <a:lstStyle/>
          <a:p>
            <a:r>
              <a:rPr lang="en-US"/>
              <a:t>Perfume sales are highest during the holidays, particularly in the two weeks leading up to Christmas. December alone accounts for more than half of the fourth quarter’s sales. 
Some say that Black Friday is another popular time for perfume shopping, and that you can find steep discounts on fragrances from brands like Armani, Gucci, and Dolce and Gabbana. 
 </a:t>
            </a:r>
          </a:p>
        </p:txBody>
      </p:sp>
    </p:spTree>
    <p:extLst>
      <p:ext uri="{BB962C8B-B14F-4D97-AF65-F5344CB8AC3E}">
        <p14:creationId xmlns:p14="http://schemas.microsoft.com/office/powerpoint/2010/main" val="188962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34FEF-6813-5389-E39F-F855EE795449}"/>
              </a:ext>
            </a:extLst>
          </p:cNvPr>
          <p:cNvSpPr>
            <a:spLocks noGrp="1"/>
          </p:cNvSpPr>
          <p:nvPr>
            <p:ph type="title"/>
          </p:nvPr>
        </p:nvSpPr>
        <p:spPr/>
        <p:txBody>
          <a:bodyPr/>
          <a:lstStyle/>
          <a:p>
            <a:r>
              <a:rPr lang="en-US"/>
              <a:t>A country where most number of perfumes has been sold</a:t>
            </a:r>
          </a:p>
        </p:txBody>
      </p:sp>
      <p:sp>
        <p:nvSpPr>
          <p:cNvPr id="3" name="Content Placeholder 2">
            <a:extLst>
              <a:ext uri="{FF2B5EF4-FFF2-40B4-BE49-F238E27FC236}">
                <a16:creationId xmlns:a16="http://schemas.microsoft.com/office/drawing/2014/main" id="{A7BA553F-8A0E-606D-E42B-08CB91C7126D}"/>
              </a:ext>
            </a:extLst>
          </p:cNvPr>
          <p:cNvSpPr>
            <a:spLocks noGrp="1"/>
          </p:cNvSpPr>
          <p:nvPr>
            <p:ph idx="1"/>
          </p:nvPr>
        </p:nvSpPr>
        <p:spPr/>
        <p:txBody>
          <a:bodyPr>
            <a:normAutofit fontScale="70000" lnSpcReduction="20000"/>
          </a:bodyPr>
          <a:lstStyle/>
          <a:p>
            <a:r>
              <a:rPr lang="en-US"/>
              <a:t>France is a top exporter of perfume, and is known for its perfume industry: 
Top exporter: In 2022, France was the top exporter of perfume, with $7.24 billion in exports. 
Perfume capital: Grasse, France is known as the world’s perfume capital. 
Famous perfumeries: France is home to some of the world’s most famous perfumeries, including Maison Guerlain. 
 </a:t>
            </a:r>
          </a:p>
        </p:txBody>
      </p:sp>
    </p:spTree>
    <p:extLst>
      <p:ext uri="{BB962C8B-B14F-4D97-AF65-F5344CB8AC3E}">
        <p14:creationId xmlns:p14="http://schemas.microsoft.com/office/powerpoint/2010/main" val="2323483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D643-1DEA-5237-2289-493FEBCD602B}"/>
              </a:ext>
            </a:extLst>
          </p:cNvPr>
          <p:cNvSpPr>
            <a:spLocks noGrp="1"/>
          </p:cNvSpPr>
          <p:nvPr>
            <p:ph type="title"/>
          </p:nvPr>
        </p:nvSpPr>
        <p:spPr/>
        <p:txBody>
          <a:bodyPr/>
          <a:lstStyle/>
          <a:p>
            <a:r>
              <a:rPr lang="en-US"/>
              <a:t>Advertisement </a:t>
            </a:r>
          </a:p>
        </p:txBody>
      </p:sp>
      <p:sp>
        <p:nvSpPr>
          <p:cNvPr id="3" name="Content Placeholder 2">
            <a:extLst>
              <a:ext uri="{FF2B5EF4-FFF2-40B4-BE49-F238E27FC236}">
                <a16:creationId xmlns:a16="http://schemas.microsoft.com/office/drawing/2014/main" id="{96EDBB0C-D824-148F-5B84-6EE007F2882A}"/>
              </a:ext>
            </a:extLst>
          </p:cNvPr>
          <p:cNvSpPr>
            <a:spLocks noGrp="1"/>
          </p:cNvSpPr>
          <p:nvPr>
            <p:ph idx="1"/>
          </p:nvPr>
        </p:nvSpPr>
        <p:spPr/>
        <p:txBody>
          <a:bodyPr/>
          <a:lstStyle/>
          <a:p>
            <a:r>
              <a:rPr lang="en-US"/>
              <a:t>THE ONE AND ONLY MESMERIZING FRAGRANCE </a:t>
            </a:r>
          </a:p>
        </p:txBody>
      </p:sp>
      <p:pic>
        <p:nvPicPr>
          <p:cNvPr id="6" name="Picture 6">
            <a:extLst>
              <a:ext uri="{FF2B5EF4-FFF2-40B4-BE49-F238E27FC236}">
                <a16:creationId xmlns:a16="http://schemas.microsoft.com/office/drawing/2014/main" id="{465D61AB-997A-189C-AE95-20A755CFA3A1}"/>
              </a:ext>
            </a:extLst>
          </p:cNvPr>
          <p:cNvPicPr>
            <a:picLocks noChangeAspect="1"/>
          </p:cNvPicPr>
          <p:nvPr/>
        </p:nvPicPr>
        <p:blipFill>
          <a:blip r:embed="rId2"/>
          <a:stretch>
            <a:fillRect/>
          </a:stretch>
        </p:blipFill>
        <p:spPr>
          <a:xfrm>
            <a:off x="2431257" y="2810482"/>
            <a:ext cx="6115050" cy="3429000"/>
          </a:xfrm>
          <a:prstGeom prst="rect">
            <a:avLst/>
          </a:prstGeom>
        </p:spPr>
      </p:pic>
    </p:spTree>
    <p:extLst>
      <p:ext uri="{BB962C8B-B14F-4D97-AF65-F5344CB8AC3E}">
        <p14:creationId xmlns:p14="http://schemas.microsoft.com/office/powerpoint/2010/main" val="22277608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SALES                   DATA ANALYSIS                              using EXCEL</vt:lpstr>
      <vt:lpstr>PROJect title</vt:lpstr>
      <vt:lpstr>PRODUct offeringS: PERFUMES                                              UNDER 2K TO 10K .                 </vt:lpstr>
      <vt:lpstr>Annual turnover for perfume in 2024</vt:lpstr>
      <vt:lpstr>PERFUMES SALES REPORT </vt:lpstr>
      <vt:lpstr>MoST EXPENSIVE PERFUME </vt:lpstr>
      <vt:lpstr>Time period when enormous sale of perfumes have been made</vt:lpstr>
      <vt:lpstr>A country where most number of perfumes has been sold</vt:lpstr>
      <vt:lpstr>Advertisement </vt:lpstr>
      <vt:lpstr>Result</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SALES                   DATA ANALYSIS                              using EXCEL</dc:title>
  <dc:creator>lp700441@gmail.com</dc:creator>
  <cp:lastModifiedBy>lp700441@gmail.com</cp:lastModifiedBy>
  <cp:revision>4</cp:revision>
  <dcterms:created xsi:type="dcterms:W3CDTF">2024-08-30T15:24:08Z</dcterms:created>
  <dcterms:modified xsi:type="dcterms:W3CDTF">2024-08-31T15:59:52Z</dcterms:modified>
</cp:coreProperties>
</file>