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7"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8315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89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22608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223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1783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4393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59327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6156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0155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509916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8789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4712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847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99880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4405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0810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1200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84439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jpe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28660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image" Target="../media/image13.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3" Type="http://schemas.openxmlformats.org/officeDocument/2006/relationships/image" Target="../media/image14.tmp" /><Relationship Id="rId2" Type="http://schemas.openxmlformats.org/officeDocument/2006/relationships/image" Target="../media/image13.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jpeg" /><Relationship Id="rId1" Type="http://schemas.openxmlformats.org/officeDocument/2006/relationships/slideLayout" Target="../slideLayouts/slideLayout6.xml" /><Relationship Id="rId4" Type="http://schemas.openxmlformats.org/officeDocument/2006/relationships/image" Target="../media/image4.png"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5.jpeg" /><Relationship Id="rId1" Type="http://schemas.openxmlformats.org/officeDocument/2006/relationships/slideLayout" Target="../slideLayouts/slideLayout6.xml" /><Relationship Id="rId4" Type="http://schemas.openxmlformats.org/officeDocument/2006/relationships/image" Target="../media/image6.jpg"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893912" y="938160"/>
            <a:ext cx="12246452" cy="1370888"/>
          </a:xfrm>
          <a:prstGeom prst="rect">
            <a:avLst/>
          </a:prstGeom>
        </p:spPr>
        <p:txBody>
          <a:bodyPr vert="horz" wrap="square" lIns="0" tIns="16510" rIns="0" bIns="0" rtlCol="0">
            <a:spAutoFit/>
          </a:bodyPr>
          <a:lstStyle/>
          <a:p>
            <a:pPr marL="3213735">
              <a:spcBef>
                <a:spcPts val="130"/>
              </a:spcBef>
            </a:pPr>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400" b="1" i="0" dirty="0">
                <a:solidFill>
                  <a:srgbClr val="0F0F0F"/>
                </a:solidFill>
                <a:effectLst/>
                <a:latin typeface="Times New Roman" panose="02020603050405020304" pitchFamily="18" charset="0"/>
                <a:cs typeface="Times New Roman" panose="02020603050405020304" pitchFamily="18" charset="0"/>
              </a:rPr>
              <a:t> </a:t>
            </a:r>
            <a:br>
              <a:rPr lang="en-US" sz="4400" b="1" i="0" dirty="0">
                <a:solidFill>
                  <a:srgbClr val="0F0F0F"/>
                </a:solidFill>
                <a:effectLst/>
                <a:latin typeface="Roboto" panose="020F0502020204030204" pitchFamily="2" charset="0"/>
              </a:rPr>
            </a:br>
            <a:endParaRPr sz="4400" spc="15" dirty="0"/>
          </a:p>
        </p:txBody>
      </p:sp>
      <p:sp>
        <p:nvSpPr>
          <p:cNvPr id="11" name="object 11"/>
          <p:cNvSpPr txBox="1">
            <a:spLocks noGrp="1"/>
          </p:cNvSpPr>
          <p:nvPr>
            <p:ph type="sldNum" sz="quarter" idx="7"/>
          </p:nvPr>
        </p:nvSpPr>
        <p:spPr>
          <a:xfrm>
            <a:off x="10352540" y="502365"/>
            <a:ext cx="838199" cy="56105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t>1</a:t>
            </a:fld>
            <a:r>
              <a:rPr lang="en-IN" sz="3600" spc="10" dirty="0">
                <a:solidFill>
                  <a:schemeClr val="bg1"/>
                </a:solidFill>
              </a:rPr>
              <a:t>1</a:t>
            </a: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409230" y="2913519"/>
            <a:ext cx="8610600" cy="2308324"/>
          </a:xfrm>
          <a:prstGeom prst="rect">
            <a:avLst/>
          </a:prstGeom>
          <a:noFill/>
        </p:spPr>
        <p:txBody>
          <a:bodyPr wrap="square" rtlCol="0">
            <a:spAutoFit/>
          </a:bodyPr>
          <a:lstStyle/>
          <a:p>
            <a:r>
              <a:rPr lang="en-US" sz="2400" dirty="0"/>
              <a:t>STUDENT NAME:</a:t>
            </a:r>
            <a:r>
              <a:rPr lang="en-IN" sz="2400" dirty="0"/>
              <a:t> LAKSHMI PRIYA.D</a:t>
            </a:r>
            <a:endParaRPr lang="en-US" sz="2400" dirty="0"/>
          </a:p>
          <a:p>
            <a:r>
              <a:rPr lang="en-US" sz="2400" dirty="0"/>
              <a:t>REGISTER NO: 3122</a:t>
            </a:r>
            <a:r>
              <a:rPr lang="en-IN" sz="2400"/>
              <a:t>10005</a:t>
            </a:r>
            <a:r>
              <a:rPr lang="en-IN" sz="2400" dirty="0"/>
              <a:t>
NM ID: AE0B1769FD432819131434D0F3295982</a:t>
            </a:r>
            <a:endParaRPr lang="en-US" sz="2400" dirty="0"/>
          </a:p>
          <a:p>
            <a:r>
              <a:rPr lang="en-US" sz="2400" dirty="0"/>
              <a:t>DEPARTMENT:</a:t>
            </a:r>
            <a:r>
              <a:rPr lang="en-IN" sz="2400" dirty="0"/>
              <a:t> B.COM </a:t>
            </a:r>
            <a:endParaRPr lang="en-US" sz="2400" dirty="0"/>
          </a:p>
          <a:p>
            <a:r>
              <a:rPr lang="en-US" sz="2400" dirty="0"/>
              <a:t>COLLEGE</a:t>
            </a:r>
            <a:r>
              <a:rPr lang="en-IN" sz="2400" dirty="0"/>
              <a:t>: VALLIAMMAL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64698" y="818118"/>
            <a:ext cx="3820000" cy="752129"/>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bg1"/>
                </a:solidFill>
                <a:latin typeface="Trebuchet MS"/>
                <a:cs typeface="Trebuchet MS"/>
              </a:rPr>
              <a:t>M</a:t>
            </a:r>
            <a:r>
              <a:rPr sz="4800" b="1" dirty="0">
                <a:solidFill>
                  <a:schemeClr val="bg1"/>
                </a:solidFill>
                <a:latin typeface="Trebuchet MS"/>
                <a:cs typeface="Trebuchet MS"/>
              </a:rPr>
              <a:t>O</a:t>
            </a:r>
            <a:r>
              <a:rPr sz="4800" b="1" spc="-15" dirty="0">
                <a:solidFill>
                  <a:schemeClr val="bg1"/>
                </a:solidFill>
                <a:latin typeface="Trebuchet MS"/>
                <a:cs typeface="Trebuchet MS"/>
              </a:rPr>
              <a:t>D</a:t>
            </a:r>
            <a:r>
              <a:rPr sz="4800" b="1" spc="-35" dirty="0">
                <a:solidFill>
                  <a:schemeClr val="bg1"/>
                </a:solidFill>
                <a:latin typeface="Trebuchet MS"/>
                <a:cs typeface="Trebuchet MS"/>
              </a:rPr>
              <a:t>E</a:t>
            </a:r>
            <a:r>
              <a:rPr sz="4800" b="1" spc="-30" dirty="0">
                <a:solidFill>
                  <a:schemeClr val="bg1"/>
                </a:solidFill>
                <a:latin typeface="Trebuchet MS"/>
                <a:cs typeface="Trebuchet MS"/>
              </a:rPr>
              <a:t>LL</a:t>
            </a:r>
            <a:r>
              <a:rPr sz="4800" b="1" spc="-5" dirty="0">
                <a:solidFill>
                  <a:schemeClr val="bg1"/>
                </a:solidFill>
                <a:latin typeface="Trebuchet MS"/>
                <a:cs typeface="Trebuchet MS"/>
              </a:rPr>
              <a:t>I</a:t>
            </a:r>
            <a:r>
              <a:rPr sz="4800" b="1" spc="30" dirty="0">
                <a:solidFill>
                  <a:schemeClr val="bg1"/>
                </a:solidFill>
                <a:latin typeface="Trebuchet MS"/>
                <a:cs typeface="Trebuchet MS"/>
              </a:rPr>
              <a:t>N</a:t>
            </a:r>
            <a:r>
              <a:rPr sz="4800" b="1" spc="5" dirty="0">
                <a:solidFill>
                  <a:schemeClr val="bg1"/>
                </a:solidFill>
                <a:latin typeface="Trebuchet MS"/>
                <a:cs typeface="Trebuchet MS"/>
              </a:rPr>
              <a:t>G</a:t>
            </a:r>
            <a:endParaRPr sz="4800" dirty="0">
              <a:solidFill>
                <a:schemeClr val="bg1"/>
              </a:solidFill>
              <a:latin typeface="Trebuchet MS"/>
              <a:cs typeface="Trebuchet MS"/>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8412359" y="3189128"/>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643971" y="2346563"/>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
        <p:nvSpPr>
          <p:cNvPr id="11" name="object 9">
            <a:extLst>
              <a:ext uri="{FF2B5EF4-FFF2-40B4-BE49-F238E27FC236}">
                <a16:creationId xmlns:a16="http://schemas.microsoft.com/office/drawing/2014/main" id="{A0A87B9B-13D8-327A-99A3-8EDEC193EFA2}"/>
              </a:ext>
            </a:extLst>
          </p:cNvPr>
          <p:cNvSpPr txBox="1">
            <a:spLocks/>
          </p:cNvSpPr>
          <p:nvPr/>
        </p:nvSpPr>
        <p:spPr>
          <a:xfrm flipH="1">
            <a:off x="10477594" y="599148"/>
            <a:ext cx="3820000" cy="437940"/>
          </a:xfrm>
          <a:prstGeom prst="rect">
            <a:avLst/>
          </a:prstGeom>
        </p:spPr>
        <p:txBody>
          <a:bodyPr vert="horz" wrap="square" lIns="0" tIns="698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z="2800" spc="10" smtClean="0">
                <a:solidFill>
                  <a:schemeClr val="bg1"/>
                </a:solidFill>
              </a:rPr>
              <a:pPr marL="38100">
                <a:spcBef>
                  <a:spcPts val="55"/>
                </a:spcBef>
              </a:pPr>
              <a:t>10</a:t>
            </a:fld>
            <a:endParaRPr lang="en-IN" sz="2800" spc="1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211158" y="792528"/>
            <a:ext cx="3995229" cy="1029128"/>
          </a:xfrm>
          <a:prstGeom prst="rect">
            <a:avLst/>
          </a:prstGeom>
        </p:spPr>
        <p:txBody>
          <a:bodyPr vert="horz" wrap="square" lIns="0" tIns="13335" rIns="0" bIns="0" rtlCol="0">
            <a:spAutoFit/>
          </a:bodyPr>
          <a:lstStyle/>
          <a:p>
            <a:pPr marL="12700">
              <a:lnSpc>
                <a:spcPct val="100000"/>
              </a:lnSpc>
              <a:spcBef>
                <a:spcPts val="105"/>
              </a:spcBef>
            </a:pPr>
            <a:r>
              <a:rPr sz="6600" dirty="0">
                <a:latin typeface="Abadi" panose="02000000000000000000" pitchFamily="2" charset="0"/>
                <a:ea typeface="Abadi" panose="02000000000000000000" pitchFamily="2" charset="0"/>
              </a:rPr>
              <a:t>R</a:t>
            </a:r>
            <a:r>
              <a:rPr sz="6600" spc="-40" dirty="0">
                <a:latin typeface="Abadi" panose="02000000000000000000" pitchFamily="2" charset="0"/>
                <a:ea typeface="Abadi" panose="02000000000000000000" pitchFamily="2" charset="0"/>
              </a:rPr>
              <a:t>E</a:t>
            </a:r>
            <a:r>
              <a:rPr sz="6600" spc="15" dirty="0">
                <a:latin typeface="Abadi" panose="02000000000000000000" pitchFamily="2" charset="0"/>
                <a:ea typeface="Abadi" panose="02000000000000000000" pitchFamily="2" charset="0"/>
              </a:rPr>
              <a:t>S</a:t>
            </a:r>
            <a:r>
              <a:rPr sz="6600" spc="-30" dirty="0">
                <a:latin typeface="Abadi" panose="02000000000000000000" pitchFamily="2" charset="0"/>
                <a:ea typeface="Abadi" panose="02000000000000000000" pitchFamily="2" charset="0"/>
              </a:rPr>
              <a:t>U</a:t>
            </a:r>
            <a:r>
              <a:rPr sz="6600" spc="-405" dirty="0">
                <a:latin typeface="Abadi" panose="02000000000000000000" pitchFamily="2" charset="0"/>
                <a:ea typeface="Abadi" panose="02000000000000000000" pitchFamily="2" charset="0"/>
              </a:rPr>
              <a:t>L</a:t>
            </a:r>
            <a:r>
              <a:rPr sz="6600" dirty="0">
                <a:latin typeface="Abadi" panose="02000000000000000000" pitchFamily="2" charset="0"/>
                <a:ea typeface="Abadi" panose="02000000000000000000" pitchFamily="2"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89599D29-9CB8-76D2-F7F6-E853CC016DBC}"/>
              </a:ext>
            </a:extLst>
          </p:cNvPr>
          <p:cNvPicPr>
            <a:picLocks noChangeAspect="1"/>
          </p:cNvPicPr>
          <p:nvPr/>
        </p:nvPicPr>
        <p:blipFill>
          <a:blip r:embed="rId3"/>
          <a:srcRect/>
          <a:stretch/>
        </p:blipFill>
        <p:spPr>
          <a:xfrm>
            <a:off x="2010591" y="2295989"/>
            <a:ext cx="7966286" cy="4369118"/>
          </a:xfrm>
          <a:prstGeom prst="rect">
            <a:avLst/>
          </a:prstGeom>
        </p:spPr>
      </p:pic>
      <p:sp>
        <p:nvSpPr>
          <p:cNvPr id="3" name="object 9">
            <a:extLst>
              <a:ext uri="{FF2B5EF4-FFF2-40B4-BE49-F238E27FC236}">
                <a16:creationId xmlns:a16="http://schemas.microsoft.com/office/drawing/2014/main" id="{613858EC-DF52-1EA8-C8AD-8B47F5087A10}"/>
              </a:ext>
            </a:extLst>
          </p:cNvPr>
          <p:cNvSpPr txBox="1">
            <a:spLocks noGrp="1"/>
          </p:cNvSpPr>
          <p:nvPr>
            <p:ph type="sldNum" sz="quarter" idx="12"/>
          </p:nvPr>
        </p:nvSpPr>
        <p:spPr>
          <a:xfrm>
            <a:off x="10352540" y="271094"/>
            <a:ext cx="838199" cy="7676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11</a:t>
            </a:fld>
            <a:endParaRPr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428659" y="2750683"/>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599" y="4461830"/>
            <a:ext cx="4670728" cy="2000549"/>
          </a:xfrm>
          <a:prstGeom prst="rect">
            <a:avLst/>
          </a:prstGeom>
        </p:spPr>
      </p:pic>
      <p:sp>
        <p:nvSpPr>
          <p:cNvPr id="8" name="object 9">
            <a:extLst>
              <a:ext uri="{FF2B5EF4-FFF2-40B4-BE49-F238E27FC236}">
                <a16:creationId xmlns:a16="http://schemas.microsoft.com/office/drawing/2014/main" id="{0004A385-AF98-5081-1CA8-62DDF1D04192}"/>
              </a:ext>
            </a:extLst>
          </p:cNvPr>
          <p:cNvSpPr txBox="1">
            <a:spLocks noGrp="1"/>
          </p:cNvSpPr>
          <p:nvPr>
            <p:ph type="sldNum" sz="quarter" idx="12"/>
          </p:nvPr>
        </p:nvSpPr>
        <p:spPr>
          <a:xfrm>
            <a:off x="10352540" y="271094"/>
            <a:ext cx="838199" cy="7676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12</a:t>
            </a:fld>
            <a:endParaRPr spc="1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pic>
        <p:nvPicPr>
          <p:cNvPr id="21" name="Picture 20">
            <a:extLst>
              <a:ext uri="{FF2B5EF4-FFF2-40B4-BE49-F238E27FC236}">
                <a16:creationId xmlns:a16="http://schemas.microsoft.com/office/drawing/2014/main" id="{6208F0A0-1D36-746B-12A3-353DFA4FB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3" y="0"/>
            <a:ext cx="12193352" cy="6858000"/>
          </a:xfrm>
          <a:prstGeom prst="rect">
            <a:avLst/>
          </a:prstGeom>
        </p:spPr>
      </p:pic>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05297" y="2844523"/>
            <a:ext cx="8593228" cy="144655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pic>
        <p:nvPicPr>
          <p:cNvPr id="24" name="Picture 23">
            <a:extLst>
              <a:ext uri="{FF2B5EF4-FFF2-40B4-BE49-F238E27FC236}">
                <a16:creationId xmlns:a16="http://schemas.microsoft.com/office/drawing/2014/main" id="{2D4C58EB-1365-FEB7-D1D9-7CC45E509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1" y="-42478"/>
            <a:ext cx="12481713" cy="6900477"/>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01142" y="679572"/>
            <a:ext cx="4187575" cy="710439"/>
          </a:xfrm>
          <a:prstGeom prst="rect">
            <a:avLst/>
          </a:prstGeom>
        </p:spPr>
        <p:txBody>
          <a:bodyPr vert="horz" wrap="square" lIns="0" tIns="13335" rIns="0" bIns="0" rtlCol="0">
            <a:spAutoFit/>
          </a:bodyPr>
          <a:lstStyle/>
          <a:p>
            <a:pPr marL="12700">
              <a:lnSpc>
                <a:spcPct val="100000"/>
              </a:lnSpc>
              <a:spcBef>
                <a:spcPts val="105"/>
              </a:spcBef>
            </a:pPr>
            <a:r>
              <a:rPr sz="4400" spc="25" dirty="0">
                <a:latin typeface="Arial Black" panose="020B0604020202020204" pitchFamily="34" charset="0"/>
                <a:cs typeface="Arial Black" panose="020B0604020202020204" pitchFamily="34" charset="0"/>
              </a:rPr>
              <a:t>A</a:t>
            </a:r>
            <a:r>
              <a:rPr sz="4400" spc="-5" dirty="0">
                <a:latin typeface="Arial Black" panose="020B0604020202020204" pitchFamily="34" charset="0"/>
                <a:cs typeface="Arial Black" panose="020B0604020202020204" pitchFamily="34" charset="0"/>
              </a:rPr>
              <a:t>G</a:t>
            </a:r>
            <a:r>
              <a:rPr sz="4400" spc="-35" dirty="0">
                <a:latin typeface="Arial Black" panose="020B0604020202020204" pitchFamily="34" charset="0"/>
                <a:cs typeface="Arial Black" panose="020B0604020202020204" pitchFamily="34" charset="0"/>
              </a:rPr>
              <a:t>E</a:t>
            </a:r>
            <a:r>
              <a:rPr sz="4400" spc="15" dirty="0">
                <a:latin typeface="Arial Black" panose="020B0604020202020204" pitchFamily="34" charset="0"/>
                <a:cs typeface="Arial Black" panose="020B0604020202020204" pitchFamily="34" charset="0"/>
              </a:rPr>
              <a:t>N</a:t>
            </a:r>
            <a:r>
              <a:rPr sz="4400" dirty="0">
                <a:latin typeface="Arial Black" panose="020B0604020202020204" pitchFamily="34" charset="0"/>
                <a:cs typeface="Arial Black" panose="020B0604020202020204" pitchFamily="34"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274117" y="230439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570772" y="240792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394710" y="678972"/>
            <a:ext cx="5263515" cy="132472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IN" sz="4250" spc="5" dirty="0"/>
              <a:t>T</a:t>
            </a:r>
            <a:br>
              <a:rPr lang="en-IN" sz="4250" spc="5" dirty="0"/>
            </a:br>
            <a:r>
              <a:rPr sz="4250" spc="-20" dirty="0"/>
              <a:t>OVERVI</a:t>
            </a:r>
            <a:r>
              <a:rPr lang="en-IN" sz="4250" spc="-20" dirty="0"/>
              <a:t>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739775" y="2133600"/>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3987" y="4019126"/>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469023" y="2523527"/>
            <a:ext cx="7868153" cy="1754326"/>
          </a:xfrm>
          <a:prstGeom prst="rect">
            <a:avLst/>
          </a:prstGeom>
          <a:noFill/>
        </p:spPr>
        <p:txBody>
          <a:bodyPr wrap="square" rtlCol="0">
            <a:spAutoFit/>
          </a:bodyPr>
          <a:lstStyle/>
          <a:p>
            <a:pPr algn="l"/>
            <a:r>
              <a:rPr lang="en-IN" sz="36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2DDEECEE-3174-E008-2C99-DAB4DDE30845}"/>
              </a:ext>
            </a:extLst>
          </p:cNvPr>
          <p:cNvSpPr txBox="1"/>
          <p:nvPr/>
        </p:nvSpPr>
        <p:spPr>
          <a:xfrm>
            <a:off x="826699" y="2497156"/>
            <a:ext cx="10798895" cy="3170099"/>
          </a:xfrm>
          <a:prstGeom prst="rect">
            <a:avLst/>
          </a:prstGeom>
          <a:noFill/>
        </p:spPr>
        <p:txBody>
          <a:bodyPr wrap="square" rtlCol="0">
            <a:spAutoFit/>
          </a:bodyPr>
          <a:lstStyle/>
          <a:p>
            <a:pPr marL="342900" indent="-342900" algn="l">
              <a:buFont typeface="+mj-lt"/>
              <a:buAutoNum type="arabicPeriod"/>
            </a:pPr>
            <a:r>
              <a:rPr lang="en-IN" sz="4000" dirty="0">
                <a:latin typeface="Aldhabi" pitchFamily="2" charset="-78"/>
                <a:cs typeface="Aldhabi" pitchFamily="2" charset="-78"/>
              </a:rPr>
              <a:t>Conditional formatting – highlights missing cells 
Filter- helps to remove the empty cells 
Formula – helps to identify the performance of employees 
Pivot table – helps to summarise 
Pie chart – shows the data</a:t>
            </a:r>
            <a:endParaRPr lang="en-US" sz="4000" dirty="0">
              <a:latin typeface="Aldhabi" pitchFamily="2" charset="-78"/>
              <a:cs typeface="Aldhabi" pitchFamily="2" charset="-7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910513" y="2890417"/>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341421" y="2621477"/>
            <a:ext cx="6772275" cy="3139321"/>
          </a:xfrm>
          <a:prstGeom prst="rect">
            <a:avLst/>
          </a:prstGeom>
          <a:noFill/>
        </p:spPr>
        <p:txBody>
          <a:bodyPr wrap="square" rtlCol="0">
            <a:spAutoFit/>
          </a:bodyPr>
          <a:lstStyle/>
          <a:p>
            <a:pPr marL="342900" indent="-342900" algn="l">
              <a:buFont typeface="Arial" panose="020B0604020202020204" pitchFamily="34" charset="0"/>
              <a:buChar char="•"/>
            </a:pPr>
            <a:r>
              <a:rPr lang="en-IN" dirty="0"/>
              <a:t>EMPLOYEE ID 
FIRST NAME
LAST NAME
BUSINESS UNIT 
EMPLOYEE TYPE
EMPLOYEE CLASSIFICATION TYPE
GENDER
PERFORMANCE SCORE
CURRENT EMPLOYEE RATE
PERFORMANCE LEVEL</a:t>
            </a:r>
          </a:p>
          <a:p>
            <a:pPr marL="285750" indent="-285750" algn="l">
              <a:buFont typeface="Arial" panose="020B0604020202020204" pitchFamily="34" charset="0"/>
              <a:buChar char="•"/>
            </a:pPr>
            <a:endParaRPr lang="en-US" dirty="0"/>
          </a:p>
        </p:txBody>
      </p:sp>
      <p:sp>
        <p:nvSpPr>
          <p:cNvPr id="8" name="object 9">
            <a:extLst>
              <a:ext uri="{FF2B5EF4-FFF2-40B4-BE49-F238E27FC236}">
                <a16:creationId xmlns:a16="http://schemas.microsoft.com/office/drawing/2014/main" id="{BF14CCBB-69D5-819A-3083-772B0687761C}"/>
              </a:ext>
            </a:extLst>
          </p:cNvPr>
          <p:cNvSpPr txBox="1">
            <a:spLocks noGrp="1"/>
          </p:cNvSpPr>
          <p:nvPr>
            <p:ph type="sldNum" sz="quarter" idx="12"/>
          </p:nvPr>
        </p:nvSpPr>
        <p:spPr>
          <a:xfrm>
            <a:off x="10352540" y="295729"/>
            <a:ext cx="838199" cy="7676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052895" y="2783587"/>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3519870" y="3203609"/>
            <a:ext cx="7127756" cy="2308324"/>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sz="3600" dirty="0"/>
              <a:t>
=IFS(Z9&gt;=5,”VERY HIGH”,Z9&gt;=4,”HIGH”,Z9&gt;=3,”MED”,TRUE,”LOW”)</a:t>
            </a:r>
            <a:endParaRPr lang="en-US" sz="3600" dirty="0"/>
          </a:p>
        </p:txBody>
      </p:sp>
      <p:sp>
        <p:nvSpPr>
          <p:cNvPr id="3" name="object 9">
            <a:extLst>
              <a:ext uri="{FF2B5EF4-FFF2-40B4-BE49-F238E27FC236}">
                <a16:creationId xmlns:a16="http://schemas.microsoft.com/office/drawing/2014/main" id="{BB881BD1-D5C4-5F2D-94A4-5554B7EC8B67}"/>
              </a:ext>
            </a:extLst>
          </p:cNvPr>
          <p:cNvSpPr txBox="1">
            <a:spLocks noGrp="1"/>
          </p:cNvSpPr>
          <p:nvPr>
            <p:ph type="sldNum" sz="quarter" idx="12"/>
          </p:nvPr>
        </p:nvSpPr>
        <p:spPr>
          <a:xfrm>
            <a:off x="10352540" y="271094"/>
            <a:ext cx="838199" cy="7676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charumathip49@gmail.com</cp:lastModifiedBy>
  <cp:revision>30</cp:revision>
  <dcterms:created xsi:type="dcterms:W3CDTF">2024-03-29T15:07:22Z</dcterms:created>
  <dcterms:modified xsi:type="dcterms:W3CDTF">2024-08-29T16:16:43Z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