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61" y="879096"/>
            <a:ext cx="1368341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798" y="3468956"/>
            <a:ext cx="3383279" cy="280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000" y="8516326"/>
            <a:ext cx="5694391" cy="7194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387" y="980708"/>
            <a:ext cx="402387" cy="7377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9745" y="2888959"/>
            <a:ext cx="4598670" cy="8255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/>
              <a:t>Placement</a:t>
            </a:r>
            <a:r>
              <a:rPr spc="550" dirty="0"/>
              <a:t> </a:t>
            </a:r>
            <a:r>
              <a:rPr dirty="0"/>
              <a:t>Empowerment</a:t>
            </a:r>
            <a:r>
              <a:rPr spc="-5" dirty="0"/>
              <a:t>  </a:t>
            </a:r>
            <a:r>
              <a:rPr spc="55" dirty="0"/>
              <a:t>Program</a:t>
            </a: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2100" i="1" spc="-25" dirty="0">
                <a:latin typeface="Times New Roman"/>
                <a:cs typeface="Times New Roman"/>
              </a:rPr>
              <a:t>Cloud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Computing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anñ</a:t>
            </a:r>
            <a:r>
              <a:rPr sz="2100" i="1" spc="-114" dirty="0">
                <a:latin typeface="Times New Roman"/>
                <a:cs typeface="Times New Roman"/>
              </a:rPr>
              <a:t> </a:t>
            </a:r>
            <a:r>
              <a:rPr sz="2100" i="1" spc="-75" dirty="0">
                <a:latin typeface="Times New Roman"/>
                <a:cs typeface="Times New Roman"/>
              </a:rPr>
              <a:t>DevOps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Centre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380" y="4844797"/>
            <a:ext cx="532955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latin typeface="Times New Roman"/>
                <a:cs typeface="Times New Roman"/>
              </a:rPr>
              <a:t>BUILD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RUN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CUSTOM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DOCKER</a:t>
            </a:r>
            <a:r>
              <a:rPr sz="1950" spc="10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986" y="6387282"/>
            <a:ext cx="3412664" cy="312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0405" algn="l"/>
              </a:tabLst>
            </a:pPr>
            <a:r>
              <a:rPr sz="1950" dirty="0">
                <a:latin typeface="Times New Roman"/>
                <a:cs typeface="Times New Roman"/>
              </a:rPr>
              <a:t>NAME: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lang="en-IN" sz="1950" spc="-10" dirty="0">
                <a:latin typeface="Times New Roman"/>
                <a:cs typeface="Times New Roman"/>
              </a:rPr>
              <a:t>LAKSHMI PRIYA.P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450" y="6387282"/>
            <a:ext cx="1882638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latin typeface="Times New Roman"/>
                <a:cs typeface="Times New Roman"/>
              </a:rPr>
              <a:t>DEPT: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ECE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Outcome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664" y="1353374"/>
            <a:ext cx="5753100" cy="207263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7620" indent="22225">
              <a:lnSpc>
                <a:spcPct val="103200"/>
              </a:lnSpc>
              <a:spcBef>
                <a:spcPts val="40"/>
              </a:spcBef>
              <a:tabLst>
                <a:tab pos="354965" algn="l"/>
              </a:tabLst>
            </a:pPr>
            <a:r>
              <a:rPr sz="1550" spc="-50" dirty="0">
                <a:latin typeface="Times New Roman"/>
                <a:cs typeface="Times New Roman"/>
              </a:rPr>
              <a:t>@</a:t>
            </a:r>
            <a:r>
              <a:rPr sz="1550" dirty="0">
                <a:latin typeface="Times New Roman"/>
                <a:cs typeface="Times New Roman"/>
              </a:rPr>
              <a:t>	Successfully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built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ran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container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hosting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HTML </a:t>
            </a:r>
            <a:r>
              <a:rPr sz="1550" spc="-10" dirty="0">
                <a:latin typeface="Times New Roman"/>
                <a:cs typeface="Times New Roman"/>
              </a:rPr>
              <a:t>webpage.</a:t>
            </a:r>
            <a:endParaRPr sz="15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595"/>
              </a:spcBef>
            </a:pPr>
            <a:r>
              <a:rPr sz="1550" dirty="0">
                <a:latin typeface="Times New Roman"/>
                <a:cs typeface="Times New Roman"/>
              </a:rPr>
              <a:t>@</a:t>
            </a:r>
            <a:r>
              <a:rPr sz="1550" spc="4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Accessed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webpage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  <a:hlinkClick r:id="rId2"/>
              </a:rPr>
              <a:t>http://localhost:8080.</a:t>
            </a:r>
            <a:endParaRPr sz="1550">
              <a:latin typeface="Times New Roman"/>
              <a:cs typeface="Times New Roman"/>
            </a:endParaRPr>
          </a:p>
          <a:p>
            <a:pPr marL="12700" marR="5080" indent="377825">
              <a:lnSpc>
                <a:spcPct val="105800"/>
              </a:lnSpc>
              <a:spcBef>
                <a:spcPts val="1535"/>
              </a:spcBef>
            </a:pPr>
            <a:r>
              <a:rPr sz="1550" dirty="0">
                <a:latin typeface="Times New Roman"/>
                <a:cs typeface="Times New Roman"/>
              </a:rPr>
              <a:t>Understood</a:t>
            </a:r>
            <a:r>
              <a:rPr sz="1550" spc="8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how</a:t>
            </a:r>
            <a:r>
              <a:rPr sz="1550" spc="459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4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images</a:t>
            </a:r>
            <a:r>
              <a:rPr sz="1550" spc="459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43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containers</a:t>
            </a:r>
            <a:r>
              <a:rPr sz="1550" spc="4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work</a:t>
            </a:r>
            <a:r>
              <a:rPr sz="1550" spc="4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4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web </a:t>
            </a:r>
            <a:r>
              <a:rPr sz="1550" spc="-10" dirty="0">
                <a:latin typeface="Times New Roman"/>
                <a:cs typeface="Times New Roman"/>
              </a:rPr>
              <a:t>applications.</a:t>
            </a:r>
            <a:endParaRPr sz="155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1550"/>
              </a:spcBef>
            </a:pPr>
            <a:r>
              <a:rPr sz="1550" spc="10" dirty="0">
                <a:latin typeface="Times New Roman"/>
                <a:cs typeface="Times New Roman"/>
              </a:rPr>
              <a:t>Gained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practical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experience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 containerization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using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Docker.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64" y="783167"/>
            <a:ext cx="5799455" cy="20650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500" b="1" spc="-10" dirty="0">
                <a:latin typeface="Times New Roman"/>
                <a:cs typeface="Times New Roman"/>
              </a:rPr>
              <a:t>Introduction</a:t>
            </a:r>
            <a:endParaRPr sz="2500">
              <a:latin typeface="Times New Roman"/>
              <a:cs typeface="Times New Roman"/>
            </a:endParaRPr>
          </a:p>
          <a:p>
            <a:pPr marL="23495" marR="5080">
              <a:lnSpc>
                <a:spcPct val="103499"/>
              </a:lnSpc>
              <a:spcBef>
                <a:spcPts val="400"/>
              </a:spcBef>
            </a:pPr>
            <a:r>
              <a:rPr sz="1600" dirty="0">
                <a:latin typeface="Times New Roman"/>
                <a:cs typeface="Times New Roman"/>
              </a:rPr>
              <a:t>Containerization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revolutionized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developed,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deployed,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managed.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provides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lightweight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efficient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dependencies, </a:t>
            </a:r>
            <a:r>
              <a:rPr sz="1600" spc="-10" dirty="0">
                <a:latin typeface="Times New Roman"/>
                <a:cs typeface="Times New Roman"/>
              </a:rPr>
              <a:t>ensuring consistency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across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different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environments.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POC,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build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HTML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web</a:t>
            </a:r>
            <a:r>
              <a:rPr sz="1600" spc="-20" dirty="0">
                <a:latin typeface="Times New Roman"/>
                <a:cs typeface="Times New Roman"/>
              </a:rPr>
              <a:t> page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NGINX.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206" y="3052090"/>
            <a:ext cx="1249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imes New Roman"/>
                <a:cs typeface="Times New Roman"/>
              </a:rPr>
              <a:t>Overview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951" y="3763803"/>
            <a:ext cx="5337175" cy="24377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POC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demonstrates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how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to:</a:t>
            </a:r>
            <a:endParaRPr sz="1550">
              <a:latin typeface="Times New Roman"/>
              <a:cs typeface="Times New Roman"/>
            </a:endParaRPr>
          </a:p>
          <a:p>
            <a:pPr marL="467359" indent="-22288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467359" algn="l"/>
              </a:tabLst>
            </a:pP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Dockerized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website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NGINX.</a:t>
            </a:r>
            <a:endParaRPr sz="1600">
              <a:latin typeface="Times New Roman"/>
              <a:cs typeface="Times New Roman"/>
            </a:endParaRPr>
          </a:p>
          <a:p>
            <a:pPr marL="471805" indent="-23241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1805" algn="l"/>
              </a:tabLst>
            </a:pPr>
            <a:r>
              <a:rPr sz="1600" spc="-10" dirty="0">
                <a:latin typeface="Times New Roman"/>
                <a:cs typeface="Times New Roman"/>
              </a:rPr>
              <a:t>Build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HTML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file.</a:t>
            </a:r>
            <a:endParaRPr sz="1600">
              <a:latin typeface="Times New Roman"/>
              <a:cs typeface="Times New Roman"/>
            </a:endParaRPr>
          </a:p>
          <a:p>
            <a:pPr marL="471170" indent="-22923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71170" algn="l"/>
              </a:tabLst>
            </a:pP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container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HTML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content.</a:t>
            </a:r>
            <a:endParaRPr sz="1600">
              <a:latin typeface="Times New Roman"/>
              <a:cs typeface="Times New Roman"/>
            </a:endParaRPr>
          </a:p>
          <a:p>
            <a:pPr marL="466725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6725" algn="l"/>
              </a:tabLst>
            </a:pP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webpage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  <a:hlinkClick r:id="rId2"/>
              </a:rPr>
              <a:t>http://localhost:8080.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600">
              <a:latin typeface="Times New Roman"/>
              <a:cs typeface="Times New Roman"/>
            </a:endParaRPr>
          </a:p>
          <a:p>
            <a:pPr marL="17145" marR="5080" indent="-2540">
              <a:lnSpc>
                <a:spcPct val="105000"/>
              </a:lnSpc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exercise,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 have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functional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web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server running </a:t>
            </a:r>
            <a:r>
              <a:rPr sz="1600" dirty="0">
                <a:latin typeface="Times New Roman"/>
                <a:cs typeface="Times New Roman"/>
              </a:rPr>
              <a:t>inside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container.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75" dirty="0">
                <a:latin typeface="Times New Roman"/>
                <a:cs typeface="Times New Roman"/>
              </a:rPr>
              <a:t>Objectives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868" y="1316540"/>
            <a:ext cx="3498850" cy="24695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">
              <a:lnSpc>
                <a:spcPct val="102499"/>
              </a:lnSpc>
              <a:spcBef>
                <a:spcPts val="50"/>
              </a:spcBef>
            </a:pPr>
            <a:r>
              <a:rPr sz="1600" spc="-10" dirty="0">
                <a:latin typeface="Times New Roman"/>
                <a:cs typeface="Times New Roman"/>
              </a:rPr>
              <a:t>Understand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Dockerfile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key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 </a:t>
            </a:r>
            <a:r>
              <a:rPr sz="1600" dirty="0">
                <a:latin typeface="Times New Roman"/>
                <a:cs typeface="Times New Roman"/>
              </a:rPr>
              <a:t>commands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(FROM,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COPY,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CMD).</a:t>
            </a:r>
            <a:endParaRPr sz="1600">
              <a:latin typeface="Times New Roman"/>
              <a:cs typeface="Times New Roman"/>
            </a:endParaRPr>
          </a:p>
          <a:p>
            <a:pPr marL="463550" marR="382905" indent="-229870">
              <a:lnSpc>
                <a:spcPct val="102499"/>
              </a:lnSpc>
              <a:spcBef>
                <a:spcPts val="530"/>
              </a:spcBef>
              <a:buChar char="•"/>
              <a:tabLst>
                <a:tab pos="463550" algn="l"/>
                <a:tab pos="514984" algn="l"/>
              </a:tabLst>
            </a:pPr>
            <a:r>
              <a:rPr sz="1600" dirty="0">
                <a:latin typeface="Times New Roman"/>
                <a:cs typeface="Times New Roman"/>
              </a:rPr>
              <a:t>	Learn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build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run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 containerized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application.</a:t>
            </a:r>
            <a:endParaRPr sz="1600">
              <a:latin typeface="Times New Roman"/>
              <a:cs typeface="Times New Roman"/>
            </a:endParaRPr>
          </a:p>
          <a:p>
            <a:pPr marL="468630" marR="40005" indent="-235585">
              <a:lnSpc>
                <a:spcPct val="102499"/>
              </a:lnSpc>
              <a:spcBef>
                <a:spcPts val="525"/>
              </a:spcBef>
              <a:buChar char="•"/>
              <a:tabLst>
                <a:tab pos="468630" algn="l"/>
                <a:tab pos="518159" algn="l"/>
              </a:tabLst>
            </a:pPr>
            <a:r>
              <a:rPr sz="1600" dirty="0">
                <a:latin typeface="Times New Roman"/>
                <a:cs typeface="Times New Roman"/>
              </a:rPr>
              <a:t>	Gain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hands-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experience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port </a:t>
            </a:r>
            <a:r>
              <a:rPr sz="1600" spc="-10" dirty="0">
                <a:latin typeface="Times New Roman"/>
                <a:cs typeface="Times New Roman"/>
              </a:rPr>
              <a:t>mapping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container </a:t>
            </a:r>
            <a:r>
              <a:rPr sz="1600" spc="-20" dirty="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  <a:p>
            <a:pPr marL="463550" marR="50800" indent="-230504">
              <a:lnSpc>
                <a:spcPct val="103800"/>
              </a:lnSpc>
              <a:spcBef>
                <a:spcPts val="505"/>
              </a:spcBef>
              <a:buChar char="•"/>
              <a:tabLst>
                <a:tab pos="463550" algn="l"/>
                <a:tab pos="515620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Demonstrate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Docker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simplifies deployment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compared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traditional </a:t>
            </a:r>
            <a:r>
              <a:rPr sz="1550" spc="-10" dirty="0">
                <a:latin typeface="Times New Roman"/>
                <a:cs typeface="Times New Roman"/>
              </a:rPr>
              <a:t>setups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364" y="4107339"/>
            <a:ext cx="15151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80" dirty="0">
                <a:latin typeface="Times New Roman"/>
                <a:cs typeface="Times New Roman"/>
              </a:rPr>
              <a:t>Importance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64" y="4566123"/>
            <a:ext cx="5382260" cy="4759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1965" marR="26034" indent="-229870">
              <a:lnSpc>
                <a:spcPct val="102499"/>
              </a:lnSpc>
              <a:spcBef>
                <a:spcPts val="50"/>
              </a:spcBef>
              <a:buChar char="•"/>
              <a:tabLst>
                <a:tab pos="481965" algn="l"/>
                <a:tab pos="485775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Portability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785" dirty="0">
                <a:solidFill>
                  <a:srgbClr val="212121"/>
                </a:solidFill>
                <a:latin typeface="Times New Roman"/>
                <a:cs typeface="Times New Roman"/>
              </a:rPr>
              <a:t>—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identically </a:t>
            </a:r>
            <a:r>
              <a:rPr sz="1600" dirty="0">
                <a:latin typeface="Times New Roman"/>
                <a:cs typeface="Times New Roman"/>
              </a:rPr>
              <a:t>across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different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environments.</a:t>
            </a:r>
            <a:endParaRPr sz="1600">
              <a:latin typeface="Times New Roman"/>
              <a:cs typeface="Times New Roman"/>
            </a:endParaRPr>
          </a:p>
          <a:p>
            <a:pPr marL="485140" marR="5080" indent="-233045">
              <a:lnSpc>
                <a:spcPct val="102499"/>
              </a:lnSpc>
              <a:spcBef>
                <a:spcPts val="145"/>
              </a:spcBef>
              <a:buChar char="•"/>
              <a:tabLst>
                <a:tab pos="485140" algn="l"/>
              </a:tabLst>
            </a:pPr>
            <a:r>
              <a:rPr sz="1600" spc="-10" dirty="0">
                <a:latin typeface="Times New Roman"/>
                <a:cs typeface="Times New Roman"/>
              </a:rPr>
              <a:t>Efficiency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800" dirty="0">
                <a:solidFill>
                  <a:srgbClr val="181818"/>
                </a:solidFill>
                <a:latin typeface="Times New Roman"/>
                <a:cs typeface="Times New Roman"/>
              </a:rPr>
              <a:t>—</a:t>
            </a:r>
            <a:r>
              <a:rPr sz="16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Containers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lightweight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require</a:t>
            </a:r>
            <a:r>
              <a:rPr sz="1600" spc="-10" dirty="0">
                <a:latin typeface="Times New Roman"/>
                <a:cs typeface="Times New Roman"/>
              </a:rPr>
              <a:t> minimal system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resources.</a:t>
            </a:r>
            <a:endParaRPr sz="1600">
              <a:latin typeface="Times New Roman"/>
              <a:cs typeface="Times New Roman"/>
            </a:endParaRPr>
          </a:p>
          <a:p>
            <a:pPr marL="481965" marR="83185" indent="-229870">
              <a:lnSpc>
                <a:spcPct val="105000"/>
              </a:lnSpc>
              <a:spcBef>
                <a:spcPts val="50"/>
              </a:spcBef>
              <a:buChar char="•"/>
              <a:tabLst>
                <a:tab pos="481965" algn="l"/>
              </a:tabLst>
            </a:pPr>
            <a:r>
              <a:rPr sz="1600" spc="-10" dirty="0">
                <a:latin typeface="Times New Roman"/>
                <a:cs typeface="Times New Roman"/>
              </a:rPr>
              <a:t>Scalability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785" dirty="0">
                <a:solidFill>
                  <a:srgbClr val="232323"/>
                </a:solidFill>
                <a:latin typeface="Times New Roman"/>
                <a:cs typeface="Times New Roman"/>
              </a:rPr>
              <a:t>—</a:t>
            </a:r>
            <a:r>
              <a:rPr sz="1600" spc="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Containers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 without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dependency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conflicts.</a:t>
            </a:r>
            <a:endParaRPr sz="1600">
              <a:latin typeface="Times New Roman"/>
              <a:cs typeface="Times New Roman"/>
            </a:endParaRPr>
          </a:p>
          <a:p>
            <a:pPr marL="481965" marR="606425" indent="-229870">
              <a:lnSpc>
                <a:spcPct val="102499"/>
              </a:lnSpc>
              <a:spcBef>
                <a:spcPts val="140"/>
              </a:spcBef>
              <a:buChar char="•"/>
              <a:tabLst>
                <a:tab pos="481965" algn="l"/>
                <a:tab pos="485775" algn="l"/>
              </a:tabLst>
            </a:pPr>
            <a:r>
              <a:rPr sz="1600" dirty="0">
                <a:latin typeface="Times New Roman"/>
                <a:cs typeface="Times New Roman"/>
              </a:rPr>
              <a:t>	Faster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Deployment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800" dirty="0">
                <a:solidFill>
                  <a:srgbClr val="2B2B2B"/>
                </a:solidFill>
                <a:latin typeface="Times New Roman"/>
                <a:cs typeface="Times New Roman"/>
              </a:rPr>
              <a:t>—</a:t>
            </a:r>
            <a:r>
              <a:rPr sz="160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Eliminates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manual configurations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installations.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latin typeface="Times New Roman"/>
                <a:cs typeface="Times New Roman"/>
              </a:rPr>
              <a:t>Step-by-Step</a:t>
            </a:r>
            <a:r>
              <a:rPr sz="2450" spc="420" dirty="0">
                <a:latin typeface="Times New Roman"/>
                <a:cs typeface="Times New Roman"/>
              </a:rPr>
              <a:t> </a:t>
            </a:r>
            <a:r>
              <a:rPr sz="2450" b="1" spc="-10" dirty="0">
                <a:latin typeface="Times New Roman"/>
                <a:cs typeface="Times New Roman"/>
              </a:rPr>
              <a:t>Overview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50" dirty="0">
                <a:latin typeface="Times New Roman"/>
                <a:cs typeface="Times New Roman"/>
              </a:rPr>
              <a:t>Step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1:</a:t>
            </a:r>
            <a:endParaRPr sz="24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1460"/>
              </a:spcBef>
            </a:pPr>
            <a:r>
              <a:rPr sz="1600" dirty="0">
                <a:latin typeface="Times New Roman"/>
                <a:cs typeface="Times New Roman"/>
              </a:rPr>
              <a:t>Install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(lf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Installed)</a:t>
            </a:r>
            <a:endParaRPr sz="1600">
              <a:latin typeface="Times New Roman"/>
              <a:cs typeface="Times New Roman"/>
            </a:endParaRPr>
          </a:p>
          <a:p>
            <a:pPr marL="26034" marR="1762760">
              <a:lnSpc>
                <a:spcPct val="147500"/>
              </a:lnSpc>
              <a:spcBef>
                <a:spcPts val="5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Command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Prompt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(cmd)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check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installed</a:t>
            </a:r>
            <a:endParaRPr sz="16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985"/>
              </a:spcBef>
            </a:pPr>
            <a:r>
              <a:rPr sz="1600" b="1" dirty="0">
                <a:latin typeface="Times New Roman"/>
                <a:cs typeface="Times New Roman"/>
              </a:rPr>
              <a:t>docker</a:t>
            </a:r>
            <a:r>
              <a:rPr sz="1600" b="1" spc="3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-</a:t>
            </a:r>
            <a:r>
              <a:rPr sz="1600" b="1" spc="-10" dirty="0">
                <a:latin typeface="Times New Roman"/>
                <a:cs typeface="Times New Roman"/>
              </a:rPr>
              <a:t>version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1490" y="766562"/>
            <a:ext cx="35966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391795" indent="-6985">
              <a:lnSpc>
                <a:spcPct val="154900"/>
              </a:lnSpc>
              <a:spcBef>
                <a:spcPts val="100"/>
              </a:spcBef>
              <a:buAutoNum type="arabicPeriod" startAt="2"/>
              <a:tabLst>
                <a:tab pos="19050" algn="l"/>
                <a:tab pos="217170" algn="l"/>
              </a:tabLst>
            </a:pPr>
            <a:r>
              <a:rPr sz="1550" dirty="0">
                <a:latin typeface="Times New Roman"/>
                <a:cs typeface="Times New Roman"/>
              </a:rPr>
              <a:t>	lf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not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installed,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download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install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from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Docker's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official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website.</a:t>
            </a:r>
            <a:endParaRPr sz="1550">
              <a:latin typeface="Times New Roman"/>
              <a:cs typeface="Times New Roman"/>
            </a:endParaRPr>
          </a:p>
          <a:p>
            <a:pPr marL="23495" marR="5080" indent="-8890">
              <a:lnSpc>
                <a:spcPts val="2880"/>
              </a:lnSpc>
              <a:spcBef>
                <a:spcPts val="50"/>
              </a:spcBef>
              <a:buAutoNum type="arabicPeriod" startAt="2"/>
              <a:tabLst>
                <a:tab pos="23495" algn="l"/>
                <a:tab pos="219710" algn="l"/>
              </a:tabLst>
            </a:pPr>
            <a:r>
              <a:rPr sz="1550" dirty="0">
                <a:latin typeface="Times New Roman"/>
                <a:cs typeface="Times New Roman"/>
              </a:rPr>
              <a:t>	Ensure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Desktop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running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before proceeding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861" y="3647542"/>
            <a:ext cx="3413125" cy="428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25" dirty="0">
                <a:latin typeface="Times New Roman"/>
                <a:cs typeface="Times New Roman"/>
              </a:rPr>
              <a:t> 2:</a:t>
            </a:r>
            <a:endParaRPr sz="240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570"/>
              </a:spcBef>
            </a:pPr>
            <a:r>
              <a:rPr sz="1500" spc="90" dirty="0">
                <a:latin typeface="Times New Roman"/>
                <a:cs typeface="Times New Roman"/>
              </a:rPr>
              <a:t>Create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a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Project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Directory</a:t>
            </a:r>
            <a:endParaRPr sz="1500" dirty="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25"/>
              </a:spcBef>
            </a:pPr>
            <a:r>
              <a:rPr sz="1500" spc="80" dirty="0">
                <a:latin typeface="Times New Roman"/>
                <a:cs typeface="Times New Roman"/>
              </a:rPr>
              <a:t>Open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Command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Prompt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and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run: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5400" marR="339090" indent="10795">
              <a:lnSpc>
                <a:spcPct val="168000"/>
              </a:lnSpc>
            </a:pPr>
            <a:r>
              <a:rPr sz="1500" spc="85" dirty="0">
                <a:latin typeface="Times New Roman"/>
                <a:cs typeface="Times New Roman"/>
              </a:rPr>
              <a:t>mkdir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my-</a:t>
            </a:r>
            <a:r>
              <a:rPr sz="1500" spc="125" dirty="0">
                <a:latin typeface="Times New Roman"/>
                <a:cs typeface="Times New Roman"/>
              </a:rPr>
              <a:t>docker-</a:t>
            </a:r>
            <a:r>
              <a:rPr sz="1500" spc="130" dirty="0">
                <a:latin typeface="Times New Roman"/>
                <a:cs typeface="Times New Roman"/>
              </a:rPr>
              <a:t>html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120" dirty="0">
                <a:latin typeface="Times New Roman"/>
                <a:cs typeface="Times New Roman"/>
              </a:rPr>
              <a:t>&amp;&amp;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</a:t>
            </a:r>
            <a:r>
              <a:rPr sz="1500" spc="85" dirty="0">
                <a:latin typeface="Times New Roman"/>
                <a:cs typeface="Times New Roman"/>
              </a:rPr>
              <a:t>  </a:t>
            </a:r>
            <a:r>
              <a:rPr sz="1500" spc="45" dirty="0">
                <a:latin typeface="Times New Roman"/>
                <a:cs typeface="Times New Roman"/>
              </a:rPr>
              <a:t>my- </a:t>
            </a:r>
            <a:r>
              <a:rPr sz="1500" spc="130" dirty="0">
                <a:latin typeface="Times New Roman"/>
                <a:cs typeface="Times New Roman"/>
              </a:rPr>
              <a:t>docker-</a:t>
            </a:r>
            <a:r>
              <a:rPr sz="1500" spc="114" dirty="0">
                <a:latin typeface="Times New Roman"/>
                <a:cs typeface="Times New Roman"/>
              </a:rPr>
              <a:t>html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765" marR="5080" indent="-5715">
              <a:lnSpc>
                <a:spcPct val="170700"/>
              </a:lnSpc>
            </a:pPr>
            <a:r>
              <a:rPr sz="1500" spc="-10" dirty="0">
                <a:latin typeface="Trebuchet MS"/>
                <a:cs typeface="Trebuchet MS"/>
              </a:rPr>
              <a:t>mkdir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my-docker-html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+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Creates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new </a:t>
            </a:r>
            <a:r>
              <a:rPr sz="1500" spc="-10" dirty="0">
                <a:latin typeface="Trebuchet MS"/>
                <a:cs typeface="Trebuchet MS"/>
              </a:rPr>
              <a:t>directory.</a:t>
            </a:r>
            <a:endParaRPr sz="1500" dirty="0">
              <a:latin typeface="Trebuchet MS"/>
              <a:cs typeface="Trebuchet MS"/>
            </a:endParaRPr>
          </a:p>
          <a:p>
            <a:pPr marL="31115">
              <a:lnSpc>
                <a:spcPct val="100000"/>
              </a:lnSpc>
              <a:spcBef>
                <a:spcPts val="1175"/>
              </a:spcBef>
            </a:pPr>
            <a:r>
              <a:rPr sz="1550" dirty="0">
                <a:latin typeface="Trebuchet MS"/>
                <a:cs typeface="Trebuchet MS"/>
              </a:rPr>
              <a:t>cd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my-docker-html</a:t>
            </a:r>
            <a:r>
              <a:rPr sz="1550" spc="-18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+</a:t>
            </a:r>
            <a:r>
              <a:rPr sz="1550" spc="1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Moves</a:t>
            </a:r>
            <a:r>
              <a:rPr sz="1550" spc="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inside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the</a:t>
            </a:r>
            <a:endParaRPr sz="155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215"/>
              </a:spcBef>
            </a:pPr>
            <a:r>
              <a:rPr sz="1500" spc="-10" dirty="0">
                <a:latin typeface="Trebuchet MS"/>
                <a:cs typeface="Trebuchet MS"/>
              </a:rPr>
              <a:t>directory.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EEA77-66CA-2007-A056-44B2FD04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635527"/>
            <a:ext cx="7359650" cy="865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612D1-A68B-41F9-C9FB-BC460DBA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8775700"/>
            <a:ext cx="7556500" cy="236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Step</a:t>
            </a:r>
            <a:r>
              <a:rPr sz="2400" spc="25" dirty="0"/>
              <a:t> </a:t>
            </a:r>
            <a:r>
              <a:rPr sz="2400" spc="-35" dirty="0"/>
              <a:t>3: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88604" y="1438730"/>
            <a:ext cx="309880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Create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HTML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File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(index.html)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5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Run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command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create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empty</a:t>
            </a:r>
            <a:endParaRPr sz="15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980"/>
              </a:spcBef>
            </a:pPr>
            <a:r>
              <a:rPr sz="1600" spc="-20" dirty="0">
                <a:latin typeface="Times New Roman"/>
                <a:cs typeface="Times New Roman"/>
              </a:rPr>
              <a:t>index.html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735" y="3252267"/>
            <a:ext cx="7200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nul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0380" y="3252267"/>
            <a:ext cx="942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index.html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798" y="3981087"/>
            <a:ext cx="3538854" cy="171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Open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file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Notepad: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</a:pPr>
            <a:r>
              <a:rPr sz="1650" dirty="0">
                <a:latin typeface="Times New Roman"/>
                <a:cs typeface="Times New Roman"/>
              </a:rPr>
              <a:t>notepad</a:t>
            </a:r>
            <a:r>
              <a:rPr sz="1650" spc="12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index.html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Add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following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save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file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4F365-7DC5-2A1E-6044-4C99E435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6764225"/>
            <a:ext cx="7556494" cy="40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ABE99-5769-F364-6291-80270641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4" y="7926475"/>
            <a:ext cx="7226696" cy="610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649" y="913643"/>
            <a:ext cx="323129" cy="128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8844" y="913643"/>
            <a:ext cx="420677" cy="1341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61" y="3879219"/>
            <a:ext cx="875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604" y="4980957"/>
            <a:ext cx="3095625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Create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Dockerfile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550">
              <a:latin typeface="Times New Roman"/>
              <a:cs typeface="Times New Roman"/>
            </a:endParaRPr>
          </a:p>
          <a:p>
            <a:pPr marL="22225" marR="5080" indent="-6350">
              <a:lnSpc>
                <a:spcPct val="150000"/>
              </a:lnSpc>
            </a:pP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empty Dockerfile: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735" y="6794495"/>
            <a:ext cx="7213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nuI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2860" y="6794495"/>
            <a:ext cx="909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Dockerfile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798" y="7523315"/>
            <a:ext cx="3597275" cy="171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Open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file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Notepad: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</a:pPr>
            <a:r>
              <a:rPr sz="1650" dirty="0">
                <a:latin typeface="Times New Roman"/>
                <a:cs typeface="Times New Roman"/>
              </a:rPr>
              <a:t>notepad</a:t>
            </a:r>
            <a:r>
              <a:rPr sz="1650" spc="14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Dockerfile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Add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following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save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file: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73C593-98A8-F8B3-8124-E08273E66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8" y="92853"/>
            <a:ext cx="7368532" cy="3753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037" y="2846322"/>
            <a:ext cx="993774" cy="152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9894" y="2837432"/>
            <a:ext cx="4873625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22019" algn="l"/>
              </a:tabLst>
            </a:pPr>
            <a:r>
              <a:rPr sz="1050" spc="-20" dirty="0">
                <a:solidFill>
                  <a:srgbClr val="0C0C0C"/>
                </a:solidFill>
                <a:latin typeface="Times New Roman"/>
                <a:cs typeface="Times New Roman"/>
              </a:rPr>
              <a:t>File</a:t>
            </a:r>
            <a:r>
              <a:rPr sz="1050" dirty="0">
                <a:solidFill>
                  <a:srgbClr val="0C0C0C"/>
                </a:solidFill>
                <a:latin typeface="Times New Roman"/>
                <a:cs typeface="Times New Roman"/>
              </a:rPr>
              <a:t>	</a:t>
            </a:r>
            <a:r>
              <a:rPr sz="1050" spc="-20" dirty="0">
                <a:solidFill>
                  <a:srgbClr val="212121"/>
                </a:solidFill>
                <a:latin typeface="Times New Roman"/>
                <a:cs typeface="Times New Roman"/>
              </a:rPr>
              <a:t>Edit</a:t>
            </a:r>
            <a:r>
              <a:rPr sz="1050" dirty="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sz="1050" spc="-20" dirty="0">
                <a:solidFill>
                  <a:srgbClr val="212121"/>
                </a:solidFill>
                <a:latin typeface="Times New Roman"/>
                <a:cs typeface="Times New Roman"/>
              </a:rPr>
              <a:t>View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050">
              <a:latin typeface="Times New Roman"/>
              <a:cs typeface="Times New Roman"/>
            </a:endParaRPr>
          </a:p>
          <a:p>
            <a:pPr marL="22225" marR="1743075" indent="-8255">
              <a:lnSpc>
                <a:spcPts val="1250"/>
              </a:lnSpc>
            </a:pPr>
            <a:r>
              <a:rPr sz="1050" spc="50" dirty="0">
                <a:solidFill>
                  <a:srgbClr val="3B3B3B"/>
                </a:solidFill>
                <a:latin typeface="Courier New"/>
                <a:cs typeface="Courier New"/>
              </a:rPr>
              <a:t>#</a:t>
            </a:r>
            <a:r>
              <a:rPr sz="1050" spc="-16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50" spc="-55" dirty="0">
                <a:solidFill>
                  <a:srgbClr val="3A3A3A"/>
                </a:solidFill>
                <a:latin typeface="Courier New"/>
                <a:cs typeface="Courier New"/>
              </a:rPr>
              <a:t>Step</a:t>
            </a:r>
            <a:r>
              <a:rPr sz="1050" spc="-105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I:</a:t>
            </a:r>
            <a:r>
              <a:rPr sz="1050" spc="-155" dirty="0">
                <a:latin typeface="Courier New"/>
                <a:cs typeface="Courier New"/>
              </a:rPr>
              <a:t> </a:t>
            </a:r>
            <a:r>
              <a:rPr sz="1050" spc="-80" dirty="0">
                <a:solidFill>
                  <a:srgbClr val="484848"/>
                </a:solidFill>
                <a:latin typeface="Courier New"/>
                <a:cs typeface="Courier New"/>
              </a:rPr>
              <a:t>Use</a:t>
            </a:r>
            <a:r>
              <a:rPr sz="1050" spc="-75" dirty="0">
                <a:solidFill>
                  <a:srgbClr val="484848"/>
                </a:solidFill>
                <a:latin typeface="Courier New"/>
                <a:cs typeface="Courier New"/>
              </a:rPr>
              <a:t> </a:t>
            </a:r>
            <a:r>
              <a:rPr sz="1050" spc="-40" dirty="0">
                <a:solidFill>
                  <a:srgbClr val="1C1C1C"/>
                </a:solidFill>
                <a:latin typeface="Courier New"/>
                <a:cs typeface="Courier New"/>
              </a:rPr>
              <a:t>the</a:t>
            </a:r>
            <a:r>
              <a:rPr sz="1050" spc="-114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050" spc="-55" dirty="0">
                <a:solidFill>
                  <a:srgbClr val="3A3A3A"/>
                </a:solidFill>
                <a:latin typeface="Courier New"/>
                <a:cs typeface="Courier New"/>
              </a:rPr>
              <a:t>official</a:t>
            </a:r>
            <a:r>
              <a:rPr sz="1050" spc="-40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050" spc="-65" dirty="0">
                <a:solidFill>
                  <a:srgbClr val="080808"/>
                </a:solidFill>
                <a:latin typeface="Courier New"/>
                <a:cs typeface="Courier New"/>
              </a:rPr>
              <a:t>NGINx</a:t>
            </a:r>
            <a:r>
              <a:rPr sz="105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50" spc="-70" dirty="0">
                <a:solidFill>
                  <a:srgbClr val="424242"/>
                </a:solidFill>
                <a:latin typeface="Courier New"/>
                <a:cs typeface="Courier New"/>
              </a:rPr>
              <a:t>base</a:t>
            </a:r>
            <a:r>
              <a:rPr sz="1050" spc="-9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050" spc="-25" dirty="0">
                <a:solidFill>
                  <a:srgbClr val="282828"/>
                </a:solidFill>
                <a:latin typeface="Courier New"/>
                <a:cs typeface="Courier New"/>
              </a:rPr>
              <a:t>image </a:t>
            </a:r>
            <a:r>
              <a:rPr sz="1050" spc="-55" dirty="0">
                <a:solidFill>
                  <a:srgbClr val="0A0A0A"/>
                </a:solidFill>
                <a:latin typeface="Courier New"/>
                <a:cs typeface="Courier New"/>
              </a:rPr>
              <a:t>FROM</a:t>
            </a:r>
            <a:r>
              <a:rPr sz="1050" spc="-90" dirty="0">
                <a:solidFill>
                  <a:srgbClr val="0A0A0A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2677E"/>
                </a:solidFill>
                <a:latin typeface="Courier New"/>
                <a:cs typeface="Courier New"/>
              </a:rPr>
              <a:t>n</a:t>
            </a:r>
            <a:r>
              <a:rPr sz="1050" spc="-150" dirty="0">
                <a:solidFill>
                  <a:srgbClr val="62677E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70707"/>
                </a:solidFill>
                <a:latin typeface="Courier New"/>
                <a:cs typeface="Courier New"/>
              </a:rPr>
              <a:t>inx:latest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ourier New"/>
              <a:cs typeface="Courier New"/>
            </a:endParaRPr>
          </a:p>
          <a:p>
            <a:pPr marL="18415" marR="597535" indent="-4445">
              <a:lnSpc>
                <a:spcPts val="1250"/>
              </a:lnSpc>
              <a:tabLst>
                <a:tab pos="1462405" algn="l"/>
              </a:tabLst>
            </a:pPr>
            <a:r>
              <a:rPr sz="1050" spc="50" dirty="0">
                <a:solidFill>
                  <a:srgbClr val="3B3B3B"/>
                </a:solidFill>
                <a:latin typeface="Courier New"/>
                <a:cs typeface="Courier New"/>
              </a:rPr>
              <a:t>#</a:t>
            </a:r>
            <a:r>
              <a:rPr sz="1050" spc="-16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151515"/>
                </a:solidFill>
                <a:latin typeface="Courier New"/>
                <a:cs typeface="Courier New"/>
              </a:rPr>
              <a:t>Step</a:t>
            </a:r>
            <a:r>
              <a:rPr sz="1050" spc="-11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1050" spc="-45" dirty="0">
                <a:solidFill>
                  <a:srgbClr val="080808"/>
                </a:solidFill>
                <a:latin typeface="Courier New"/>
                <a:cs typeface="Courier New"/>
              </a:rPr>
              <a:t>2:</a:t>
            </a:r>
            <a:r>
              <a:rPr sz="105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50" spc="-65" dirty="0">
                <a:solidFill>
                  <a:srgbClr val="0A0A0A"/>
                </a:solidFill>
                <a:latin typeface="Courier New"/>
                <a:cs typeface="Courier New"/>
              </a:rPr>
              <a:t>Copy</a:t>
            </a:r>
            <a:r>
              <a:rPr sz="1050" spc="-70" dirty="0">
                <a:solidFill>
                  <a:srgbClr val="0A0A0A"/>
                </a:solidFill>
                <a:latin typeface="Courier New"/>
                <a:cs typeface="Courier New"/>
              </a:rPr>
              <a:t> </a:t>
            </a:r>
            <a:r>
              <a:rPr sz="1050" spc="-25" dirty="0">
                <a:solidFill>
                  <a:srgbClr val="242424"/>
                </a:solidFill>
                <a:latin typeface="Courier New"/>
                <a:cs typeface="Courier New"/>
              </a:rPr>
              <a:t>the</a:t>
            </a:r>
            <a:r>
              <a:rPr sz="1050" spc="-10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050" spc="-80" dirty="0">
                <a:solidFill>
                  <a:srgbClr val="1F1F1F"/>
                </a:solidFill>
                <a:latin typeface="Courier New"/>
                <a:cs typeface="Courier New"/>
              </a:rPr>
              <a:t>HTML</a:t>
            </a:r>
            <a:r>
              <a:rPr sz="1050" spc="-7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050" spc="-55" dirty="0">
                <a:solidFill>
                  <a:srgbClr val="151515"/>
                </a:solidFill>
                <a:latin typeface="Courier New"/>
                <a:cs typeface="Courier New"/>
              </a:rPr>
              <a:t>file</a:t>
            </a:r>
            <a:r>
              <a:rPr sz="1050" spc="-100" dirty="0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sz="1050" spc="-20" dirty="0">
                <a:solidFill>
                  <a:srgbClr val="212121"/>
                </a:solidFill>
                <a:latin typeface="Courier New"/>
                <a:cs typeface="Courier New"/>
              </a:rPr>
              <a:t>to</a:t>
            </a:r>
            <a:r>
              <a:rPr sz="1050" spc="-13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050" spc="-55" dirty="0">
                <a:solidFill>
                  <a:srgbClr val="242424"/>
                </a:solidFill>
                <a:latin typeface="Courier New"/>
                <a:cs typeface="Courier New"/>
              </a:rPr>
              <a:t>the</a:t>
            </a:r>
            <a:r>
              <a:rPr sz="1050" spc="-10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050" spc="-60" dirty="0">
                <a:latin typeface="Courier New"/>
                <a:cs typeface="Courier New"/>
              </a:rPr>
              <a:t>default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75" dirty="0">
                <a:latin typeface="Courier New"/>
                <a:cs typeface="Courier New"/>
              </a:rPr>
              <a:t>NGINX</a:t>
            </a:r>
            <a:r>
              <a:rPr sz="1050" spc="-80" dirty="0">
                <a:latin typeface="Courier New"/>
                <a:cs typeface="Courier New"/>
              </a:rPr>
              <a:t> </a:t>
            </a:r>
            <a:r>
              <a:rPr sz="1050" spc="-35" dirty="0">
                <a:solidFill>
                  <a:srgbClr val="151515"/>
                </a:solidFill>
                <a:latin typeface="Courier New"/>
                <a:cs typeface="Courier New"/>
              </a:rPr>
              <a:t>directory </a:t>
            </a:r>
            <a:r>
              <a:rPr sz="1050" spc="-60" dirty="0">
                <a:solidFill>
                  <a:srgbClr val="212121"/>
                </a:solidFill>
                <a:latin typeface="Courier New"/>
                <a:cs typeface="Courier New"/>
              </a:rPr>
              <a:t>COPY</a:t>
            </a:r>
            <a:r>
              <a:rPr sz="1050" spc="-10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050" spc="-75" dirty="0">
                <a:latin typeface="Courier New"/>
                <a:cs typeface="Courier New"/>
              </a:rPr>
              <a:t>index.html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spc="-50" dirty="0">
                <a:latin typeface="Courier New"/>
                <a:cs typeface="Courier New"/>
              </a:rPr>
              <a:t>/</a:t>
            </a:r>
            <a:r>
              <a:rPr sz="1050" dirty="0">
                <a:latin typeface="Courier New"/>
                <a:cs typeface="Courier New"/>
              </a:rPr>
              <a:t>	</a:t>
            </a:r>
            <a:r>
              <a:rPr sz="1050" spc="-30" dirty="0">
                <a:latin typeface="Courier New"/>
                <a:cs typeface="Courier New"/>
              </a:rPr>
              <a:t>/share/nginx/html/index.html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ourier New"/>
              <a:cs typeface="Courier New"/>
            </a:endParaRPr>
          </a:p>
          <a:p>
            <a:pPr marL="20955" marR="5080" indent="3175">
              <a:lnSpc>
                <a:spcPts val="1250"/>
              </a:lnSpc>
            </a:pPr>
            <a:r>
              <a:rPr sz="1050" dirty="0">
                <a:solidFill>
                  <a:srgbClr val="7E8A97"/>
                </a:solidFill>
                <a:latin typeface="Consolas"/>
                <a:cs typeface="Consolas"/>
              </a:rPr>
              <a:t>#</a:t>
            </a:r>
            <a:r>
              <a:rPr sz="1050" spc="-60" dirty="0">
                <a:solidFill>
                  <a:srgbClr val="7E8A9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32323"/>
                </a:solidFill>
                <a:latin typeface="Consolas"/>
                <a:cs typeface="Consolas"/>
              </a:rPr>
              <a:t>Step</a:t>
            </a:r>
            <a:r>
              <a:rPr sz="1050" spc="-35" dirty="0">
                <a:solidFill>
                  <a:srgbClr val="232323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3: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Define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A2A2A"/>
                </a:solidFill>
                <a:latin typeface="Consolas"/>
                <a:cs typeface="Consolas"/>
              </a:rPr>
              <a:t>the</a:t>
            </a:r>
            <a:r>
              <a:rPr sz="1050" spc="-75" dirty="0">
                <a:solidFill>
                  <a:srgbClr val="2A2A2A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default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F0F0F"/>
                </a:solidFill>
                <a:latin typeface="Consolas"/>
                <a:cs typeface="Consolas"/>
              </a:rPr>
              <a:t>command</a:t>
            </a:r>
            <a:r>
              <a:rPr sz="1050" spc="-30" dirty="0">
                <a:solidFill>
                  <a:srgbClr val="0F0F0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1F1F1F"/>
                </a:solidFill>
                <a:latin typeface="Consolas"/>
                <a:cs typeface="Consolas"/>
              </a:rPr>
              <a:t>to</a:t>
            </a:r>
            <a:r>
              <a:rPr sz="1050" spc="-65" dirty="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A0A0A"/>
                </a:solidFill>
                <a:latin typeface="Consolas"/>
                <a:cs typeface="Consolas"/>
              </a:rPr>
              <a:t>run</a:t>
            </a:r>
            <a:r>
              <a:rPr sz="1050" spc="-90" dirty="0">
                <a:solidFill>
                  <a:srgbClr val="0A0A0A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NGINX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8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A2A2A"/>
                </a:solidFill>
                <a:latin typeface="Consolas"/>
                <a:cs typeface="Consolas"/>
              </a:rPr>
              <a:t>the</a:t>
            </a:r>
            <a:r>
              <a:rPr sz="1050" spc="-60" dirty="0">
                <a:solidFill>
                  <a:srgbClr val="2A2A2A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foreground </a:t>
            </a:r>
            <a:r>
              <a:rPr sz="1050" dirty="0">
                <a:solidFill>
                  <a:srgbClr val="0F0F0F"/>
                </a:solidFill>
                <a:latin typeface="Consolas"/>
                <a:cs typeface="Consolas"/>
              </a:rPr>
              <a:t>CMD</a:t>
            </a:r>
            <a:r>
              <a:rPr sz="1050" spc="-100" dirty="0">
                <a:solidFill>
                  <a:srgbClr val="0F0F0F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[”nginx”,</a:t>
            </a:r>
            <a:r>
              <a:rPr sz="1050" spc="20" dirty="0">
                <a:latin typeface="Consolas"/>
                <a:cs typeface="Consolas"/>
              </a:rPr>
              <a:t> </a:t>
            </a:r>
            <a:r>
              <a:rPr sz="1050" spc="-45" dirty="0">
                <a:latin typeface="Consolas"/>
                <a:cs typeface="Consolas"/>
              </a:rPr>
              <a:t>”-</a:t>
            </a:r>
            <a:r>
              <a:rPr sz="1050" dirty="0">
                <a:latin typeface="Consolas"/>
                <a:cs typeface="Consolas"/>
              </a:rPr>
              <a:t>g”,</a:t>
            </a:r>
            <a:r>
              <a:rPr sz="1050" spc="-10" dirty="0">
                <a:latin typeface="Consolas"/>
                <a:cs typeface="Consolas"/>
              </a:rPr>
              <a:t> ”daemon</a:t>
            </a:r>
            <a:r>
              <a:rPr sz="1050" spc="-75" dirty="0"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111111"/>
                </a:solidFill>
                <a:latin typeface="Consolas"/>
                <a:cs typeface="Consolas"/>
              </a:rPr>
              <a:t>off;”]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861" y="5616801"/>
            <a:ext cx="3570604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5:</a:t>
            </a:r>
            <a:endParaRPr sz="24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520"/>
              </a:spcBef>
            </a:pPr>
            <a:r>
              <a:rPr sz="1550" dirty="0">
                <a:latin typeface="Times New Roman"/>
                <a:cs typeface="Times New Roman"/>
              </a:rPr>
              <a:t>Build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Image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50">
              <a:latin typeface="Times New Roman"/>
              <a:cs typeface="Times New Roman"/>
            </a:endParaRPr>
          </a:p>
          <a:p>
            <a:pPr marL="18415" marR="5080" indent="-3175">
              <a:lnSpc>
                <a:spcPct val="147500"/>
              </a:lnSpc>
            </a:pP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following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command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inside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my- </a:t>
            </a:r>
            <a:r>
              <a:rPr sz="1600" spc="-35" dirty="0">
                <a:latin typeface="Times New Roman"/>
                <a:cs typeface="Times New Roman"/>
              </a:rPr>
              <a:t>docker-</a:t>
            </a:r>
            <a:r>
              <a:rPr sz="1600" dirty="0">
                <a:latin typeface="Times New Roman"/>
                <a:cs typeface="Times New Roman"/>
              </a:rPr>
              <a:t>html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directory: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docker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build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my-html-image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" marR="17145" indent="-6985">
              <a:lnSpc>
                <a:spcPct val="154900"/>
              </a:lnSpc>
            </a:pPr>
            <a:r>
              <a:rPr sz="1550" spc="-40" dirty="0">
                <a:latin typeface="Times New Roman"/>
                <a:cs typeface="Times New Roman"/>
              </a:rPr>
              <a:t>-</a:t>
            </a:r>
            <a:r>
              <a:rPr sz="1550" dirty="0">
                <a:latin typeface="Times New Roman"/>
                <a:cs typeface="Times New Roman"/>
              </a:rPr>
              <a:t>t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my-html-image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-675" dirty="0">
                <a:latin typeface="Times New Roman"/>
                <a:cs typeface="Times New Roman"/>
              </a:rPr>
              <a:t>—</a:t>
            </a:r>
            <a:r>
              <a:rPr sz="1550" spc="-380" dirty="0">
                <a:latin typeface="Times New Roman"/>
                <a:cs typeface="Times New Roman"/>
              </a:rPr>
              <a:t>+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Names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image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my- </a:t>
            </a:r>
            <a:r>
              <a:rPr sz="1550" dirty="0">
                <a:latin typeface="Times New Roman"/>
                <a:cs typeface="Times New Roman"/>
              </a:rPr>
              <a:t>html-</a:t>
            </a:r>
            <a:r>
              <a:rPr sz="1550" spc="-10" dirty="0">
                <a:latin typeface="Times New Roman"/>
                <a:cs typeface="Times New Roman"/>
              </a:rPr>
              <a:t>image.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149BD-38C3-BFE4-E2DC-036C7819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2" y="1999046"/>
            <a:ext cx="6554037" cy="536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D8B12-EAC6-ACC5-DF26-2119B142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41" y="635079"/>
            <a:ext cx="7075805" cy="536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8451" y="766562"/>
            <a:ext cx="33896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235">
              <a:lnSpc>
                <a:spcPct val="154900"/>
              </a:lnSpc>
              <a:spcBef>
                <a:spcPts val="100"/>
              </a:spcBef>
            </a:pPr>
            <a:r>
              <a:rPr sz="1550" spc="-645" dirty="0">
                <a:latin typeface="Times New Roman"/>
                <a:cs typeface="Times New Roman"/>
              </a:rPr>
              <a:t>—</a:t>
            </a:r>
            <a:r>
              <a:rPr sz="1550" spc="-360" dirty="0">
                <a:latin typeface="Times New Roman"/>
                <a:cs typeface="Times New Roman"/>
              </a:rPr>
              <a:t>+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current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directory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(where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Dockerfile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located).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61" y="5723495"/>
            <a:ext cx="8743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6: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451" y="6279573"/>
            <a:ext cx="3549650" cy="2329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Run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Docker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Container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9685" marR="5080" indent="-7620">
              <a:lnSpc>
                <a:spcPct val="147500"/>
              </a:lnSpc>
            </a:pP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expose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port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8080: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endParaRPr lang="en-IN" sz="16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Runs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container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detached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mode </a:t>
            </a:r>
            <a:r>
              <a:rPr sz="1550" spc="-10" dirty="0">
                <a:latin typeface="Times New Roman"/>
                <a:cs typeface="Times New Roman"/>
              </a:rPr>
              <a:t>(background).</a:t>
            </a:r>
            <a:endParaRPr sz="155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0E65-60E9-1FA1-1544-7DC48741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995956"/>
            <a:ext cx="7131050" cy="24178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3837" y="766562"/>
            <a:ext cx="3308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549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-p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8080:80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645" dirty="0">
                <a:latin typeface="Times New Roman"/>
                <a:cs typeface="Times New Roman"/>
              </a:rPr>
              <a:t>—</a:t>
            </a:r>
            <a:r>
              <a:rPr sz="1550" spc="-360" dirty="0">
                <a:latin typeface="Times New Roman"/>
                <a:cs typeface="Times New Roman"/>
              </a:rPr>
              <a:t>+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Maps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port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8080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your </a:t>
            </a:r>
            <a:r>
              <a:rPr sz="1550" dirty="0">
                <a:latin typeface="Times New Roman"/>
                <a:cs typeface="Times New Roman"/>
              </a:rPr>
              <a:t>computer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port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80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inside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container.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61" y="2912880"/>
            <a:ext cx="881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Step</a:t>
            </a:r>
            <a:r>
              <a:rPr sz="2400" spc="35" dirty="0"/>
              <a:t> </a:t>
            </a:r>
            <a:r>
              <a:rPr sz="2400" spc="-25" dirty="0"/>
              <a:t>7: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View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Web</a:t>
            </a:r>
            <a:r>
              <a:rPr spc="30" dirty="0"/>
              <a:t> </a:t>
            </a:r>
            <a:r>
              <a:rPr dirty="0"/>
              <a:t>Page</a:t>
            </a:r>
            <a:r>
              <a:rPr spc="7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Browser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Open</a:t>
            </a:r>
            <a:r>
              <a:rPr spc="13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browser</a:t>
            </a:r>
            <a:r>
              <a:rPr spc="15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go</a:t>
            </a:r>
            <a:r>
              <a:rPr spc="15" dirty="0"/>
              <a:t> </a:t>
            </a:r>
            <a:r>
              <a:rPr spc="-25" dirty="0"/>
              <a:t>to: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pc="-25" dirty="0"/>
          </a:p>
          <a:p>
            <a:pPr marL="24130">
              <a:lnSpc>
                <a:spcPct val="100000"/>
              </a:lnSpc>
            </a:pPr>
            <a:r>
              <a:rPr sz="1650" spc="-10" dirty="0">
                <a:hlinkClick r:id="rId2"/>
              </a:rPr>
              <a:t>http://localhost:8080</a:t>
            </a:r>
            <a:endParaRPr sz="1650" dirty="0"/>
          </a:p>
          <a:p>
            <a:pPr>
              <a:lnSpc>
                <a:spcPct val="100000"/>
              </a:lnSpc>
            </a:pPr>
            <a:endParaRPr sz="1650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/>
          </a:p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spc="-30" dirty="0"/>
              <a:t>You</a:t>
            </a:r>
            <a:r>
              <a:rPr spc="114" dirty="0"/>
              <a:t> </a:t>
            </a:r>
            <a:r>
              <a:rPr dirty="0"/>
              <a:t>should</a:t>
            </a:r>
            <a:r>
              <a:rPr spc="90" dirty="0"/>
              <a:t> </a:t>
            </a:r>
            <a:r>
              <a:rPr dirty="0"/>
              <a:t>see</a:t>
            </a:r>
            <a:r>
              <a:rPr spc="7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"Hello</a:t>
            </a:r>
            <a:r>
              <a:rPr spc="95" dirty="0"/>
              <a:t> </a:t>
            </a:r>
            <a:r>
              <a:rPr dirty="0"/>
              <a:t>from</a:t>
            </a:r>
            <a:r>
              <a:rPr spc="60" dirty="0"/>
              <a:t> </a:t>
            </a:r>
            <a:r>
              <a:rPr spc="-10" dirty="0"/>
              <a:t>Docker!"</a:t>
            </a:r>
          </a:p>
          <a:p>
            <a:pPr marL="29845">
              <a:lnSpc>
                <a:spcPct val="100000"/>
              </a:lnSpc>
              <a:spcBef>
                <a:spcPts val="1070"/>
              </a:spcBef>
            </a:pPr>
            <a:r>
              <a:rPr sz="1500" spc="-10" dirty="0"/>
              <a:t>message.</a:t>
            </a:r>
            <a:endParaRPr sz="1500" dirty="0"/>
          </a:p>
        </p:txBody>
      </p:sp>
      <p:sp>
        <p:nvSpPr>
          <p:cNvPr id="8" name="object 8"/>
          <p:cNvSpPr txBox="1"/>
          <p:nvPr/>
        </p:nvSpPr>
        <p:spPr>
          <a:xfrm>
            <a:off x="6626269" y="6892552"/>
            <a:ext cx="44513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900" spc="-60" dirty="0">
                <a:solidFill>
                  <a:srgbClr val="5B5B5B"/>
                </a:solidFill>
                <a:latin typeface="Courier New"/>
                <a:cs typeface="Courier New"/>
              </a:rPr>
              <a:t>*</a:t>
            </a:r>
            <a:r>
              <a:rPr sz="900" dirty="0">
                <a:solidFill>
                  <a:srgbClr val="5B5B5B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8C706D"/>
                </a:solidFill>
                <a:latin typeface="Courier New"/>
                <a:cs typeface="Courier New"/>
              </a:rPr>
              <a:t>O</a:t>
            </a:r>
            <a:endParaRPr sz="900" dirty="0"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EED85-599F-4CA8-E14F-D53162EF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" y="1947010"/>
            <a:ext cx="7359650" cy="413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7BB0C-E6BF-A3BE-8078-7B822E9DF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60" y="6718300"/>
            <a:ext cx="7054025" cy="3208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664</Words>
  <Application>Microsoft Office PowerPoint</Application>
  <PresentationFormat>Custom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Courier New</vt:lpstr>
      <vt:lpstr>Times New Roman</vt:lpstr>
      <vt:lpstr>Trebuchet MS</vt:lpstr>
      <vt:lpstr>Office Theme</vt:lpstr>
      <vt:lpstr>Placement Empowerment  Program Cloud Computing anñ DevOps Centre</vt:lpstr>
      <vt:lpstr>PowerPoint Presentation</vt:lpstr>
      <vt:lpstr>Objectives</vt:lpstr>
      <vt:lpstr>PowerPoint Presentation</vt:lpstr>
      <vt:lpstr>Step 3:</vt:lpstr>
      <vt:lpstr>PowerPoint Presentation</vt:lpstr>
      <vt:lpstr>PowerPoint Presentation</vt:lpstr>
      <vt:lpstr>PowerPoint Presentation</vt:lpstr>
      <vt:lpstr>Step 7: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Saambhavi Komalan</dc:creator>
  <cp:lastModifiedBy>Saambhavi Komalan</cp:lastModifiedBy>
  <cp:revision>1</cp:revision>
  <dcterms:created xsi:type="dcterms:W3CDTF">2025-03-04T13:18:29Z</dcterms:created>
  <dcterms:modified xsi:type="dcterms:W3CDTF">2025-03-04T14:01:26Z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Producer">
    <vt:lpwstr>Haru Free PDF Library 2.4.0dev</vt:lpwstr>
  </property>
  <property fmtid="{D5CDD505-2E9C-101B-9397-08002B2CF9AE}" pid="4" name="LastSaved">
    <vt:filetime>2025-03-04T00:00:00Z</vt:filetime>
  </property>
</Properties>
</file>