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23"/>
  </p:notesMasterIdLst>
  <p:sldIdLst>
    <p:sldId id="257" r:id="rId5"/>
    <p:sldId id="261" r:id="rId6"/>
    <p:sldId id="258" r:id="rId7"/>
    <p:sldId id="259" r:id="rId8"/>
    <p:sldId id="268" r:id="rId9"/>
    <p:sldId id="269" r:id="rId10"/>
    <p:sldId id="272" r:id="rId11"/>
    <p:sldId id="275" r:id="rId12"/>
    <p:sldId id="280" r:id="rId13"/>
    <p:sldId id="278" r:id="rId14"/>
    <p:sldId id="274" r:id="rId15"/>
    <p:sldId id="271" r:id="rId16"/>
    <p:sldId id="277" r:id="rId17"/>
    <p:sldId id="267" r:id="rId18"/>
    <p:sldId id="279" r:id="rId19"/>
    <p:sldId id="276" r:id="rId20"/>
    <p:sldId id="266"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D291B17-9318-49DB-B28B-6E5994AE9581}" type="datetime1">
              <a:rPr lang="en-US" smtClean="0"/>
              <a:pPr/>
              <a:t>7/22/2023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98EE3D-8CD1-4C3F-BD1C-C98C9596463C}" type="slidenum">
              <a:rPr lang="en-US" smtClean="0"/>
              <a:pPr/>
              <a:t>‹#›</a:t>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7/22/2023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pPr/>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D82884F1-FFEA-405F-9602-3DCA865EDA4E}" type="datetime1">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18DB4A-8810-4A10-AD5C-D5E2C667F5B3}" type="datetime1">
              <a:rPr lang="en-US" smtClean="0"/>
              <a:pPr/>
              <a:t>7/22/2023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lgn="l"/>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98EE3D-8CD1-4C3F-BD1C-C98C9596463C}"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D291B17-9318-49DB-B28B-6E5994AE9581}" type="datetime1">
              <a:rPr lang="en-US" smtClean="0"/>
              <a:pPr/>
              <a:t>7/22/2023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A98EE3D-8CD1-4C3F-BD1C-C98C959646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ransition>
    <p:random/>
  </p:transition>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etworksimulator2.com/ns2-ddos-attack/" TargetMode="External"/><Relationship Id="rId2" Type="http://schemas.openxmlformats.org/officeDocument/2006/relationships/hyperlink" Target="https://skillsbuild.edunetworld.com/courses/cs/dos-attack-using-ns2/" TargetMode="External"/><Relationship Id="rId1" Type="http://schemas.openxmlformats.org/officeDocument/2006/relationships/slideLayout" Target="../slideLayouts/slideLayout2.xml"/><Relationship Id="rId5" Type="http://schemas.openxmlformats.org/officeDocument/2006/relationships/hyperlink" Target="https://www.ncsc.gov.uk/collection/denial-service-dos-guidance-collection" TargetMode="External"/><Relationship Id="rId4" Type="http://schemas.openxmlformats.org/officeDocument/2006/relationships/hyperlink" Target="https://www.paloaltonetworks.com/cyberpedia/what-is-a-denial-of-service-attack-do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0120" y="883922"/>
            <a:ext cx="10363200" cy="1829761"/>
          </a:xfrm>
        </p:spPr>
        <p:txBody>
          <a:bodyPr anchor="ctr">
            <a:normAutofit/>
          </a:bodyPr>
          <a:lstStyle/>
          <a:p>
            <a:pPr algn="ctr"/>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677886"/>
            <a:ext cx="7676398" cy="3470987"/>
          </a:xfrm>
        </p:spPr>
        <p:txBody>
          <a:bodyPr anchor="ctr">
            <a:normAutofit/>
          </a:bodyPr>
          <a:lstStyle/>
          <a:p>
            <a:pPr algn="just"/>
            <a:r>
              <a:rPr lang="en-GB" sz="2000" b="1" dirty="0">
                <a:solidFill>
                  <a:srgbClr val="C00000"/>
                </a:solidFill>
                <a:latin typeface="Times New Roman" pitchFamily="18" charset="0"/>
                <a:cs typeface="Times New Roman" pitchFamily="18" charset="0"/>
              </a:rPr>
              <a:t>Name                                :</a:t>
            </a:r>
            <a:r>
              <a:rPr lang="en-GB" sz="2000" b="1" dirty="0">
                <a:solidFill>
                  <a:schemeClr val="bg2">
                    <a:lumMod val="75000"/>
                  </a:schemeClr>
                </a:solidFill>
                <a:latin typeface="Times New Roman" pitchFamily="18" charset="0"/>
                <a:cs typeface="Times New Roman" pitchFamily="18" charset="0"/>
              </a:rPr>
              <a:t> </a:t>
            </a:r>
            <a:r>
              <a:rPr lang="en-GB" sz="2000" b="1" dirty="0">
                <a:solidFill>
                  <a:schemeClr val="tx1"/>
                </a:solidFill>
                <a:latin typeface="Times New Roman" pitchFamily="18" charset="0"/>
                <a:cs typeface="Times New Roman" pitchFamily="18" charset="0"/>
              </a:rPr>
              <a:t>PUDI LAKSHMI LIKITHA</a:t>
            </a:r>
          </a:p>
          <a:p>
            <a:pPr algn="just"/>
            <a:r>
              <a:rPr lang="en-GB" sz="2000" b="1" dirty="0">
                <a:solidFill>
                  <a:srgbClr val="C00000"/>
                </a:solidFill>
                <a:latin typeface="Times New Roman" pitchFamily="18" charset="0"/>
                <a:cs typeface="Times New Roman" pitchFamily="18" charset="0"/>
              </a:rPr>
              <a:t>Skill build email ID         : </a:t>
            </a:r>
            <a:r>
              <a:rPr lang="en-US" sz="2000" b="1" dirty="0">
                <a:latin typeface="Times New Roman" pitchFamily="18" charset="0"/>
                <a:cs typeface="Times New Roman" pitchFamily="18" charset="0"/>
              </a:rPr>
              <a:t>lakshmipudi919@gmail.com</a:t>
            </a:r>
            <a:endParaRPr lang="en-GB" sz="2000" b="1" dirty="0">
              <a:solidFill>
                <a:schemeClr val="tx1"/>
              </a:solidFill>
              <a:latin typeface="Times New Roman" pitchFamily="18" charset="0"/>
              <a:cs typeface="Times New Roman" pitchFamily="18" charset="0"/>
            </a:endParaRPr>
          </a:p>
          <a:p>
            <a:pPr algn="l"/>
            <a:r>
              <a:rPr lang="en-GB" sz="2000" b="1" dirty="0">
                <a:solidFill>
                  <a:srgbClr val="C00000"/>
                </a:solidFill>
                <a:latin typeface="Times New Roman" pitchFamily="18" charset="0"/>
                <a:cs typeface="Times New Roman" pitchFamily="18" charset="0"/>
              </a:rPr>
              <a:t>College name                   :  </a:t>
            </a:r>
            <a:r>
              <a:rPr lang="en-GB" sz="2000" b="1" dirty="0">
                <a:solidFill>
                  <a:schemeClr val="tx1"/>
                </a:solidFill>
                <a:latin typeface="Times New Roman" pitchFamily="18" charset="0"/>
                <a:cs typeface="Times New Roman" pitchFamily="18" charset="0"/>
              </a:rPr>
              <a:t>VIGNAN’S INSTITUTE OF        ENGINEERING  FOR WOMEN</a:t>
            </a:r>
          </a:p>
          <a:p>
            <a:pPr algn="l"/>
            <a:r>
              <a:rPr lang="en-GB" sz="2000" b="1" dirty="0">
                <a:solidFill>
                  <a:srgbClr val="C00000"/>
                </a:solidFill>
                <a:latin typeface="Times New Roman" pitchFamily="18" charset="0"/>
                <a:cs typeface="Times New Roman" pitchFamily="18" charset="0"/>
              </a:rPr>
              <a:t>College state                     :  </a:t>
            </a:r>
            <a:r>
              <a:rPr lang="en-GB" sz="2000" b="1" dirty="0">
                <a:solidFill>
                  <a:schemeClr val="tx1"/>
                </a:solidFill>
                <a:latin typeface="Times New Roman" pitchFamily="18" charset="0"/>
                <a:cs typeface="Times New Roman" pitchFamily="18" charset="0"/>
              </a:rPr>
              <a:t>ANDHRA PRADESH</a:t>
            </a:r>
            <a:endParaRPr lang="en-GB" sz="2000" b="1" dirty="0">
              <a:solidFill>
                <a:srgbClr val="C00000"/>
              </a:solidFill>
              <a:latin typeface="Times New Roman" pitchFamily="18" charset="0"/>
              <a:cs typeface="Times New Roman" pitchFamily="18" charset="0"/>
            </a:endParaRPr>
          </a:p>
          <a:p>
            <a:pPr algn="just"/>
            <a:r>
              <a:rPr lang="en-GB" sz="2000" b="1" dirty="0">
                <a:solidFill>
                  <a:srgbClr val="C00000"/>
                </a:solidFill>
                <a:latin typeface="Times New Roman" pitchFamily="18" charset="0"/>
                <a:cs typeface="Times New Roman" pitchFamily="18" charset="0"/>
              </a:rPr>
              <a:t>Internship domain           : </a:t>
            </a:r>
            <a:r>
              <a:rPr lang="en-GB" sz="2000" b="1" dirty="0">
                <a:solidFill>
                  <a:schemeClr val="tx1"/>
                </a:solidFill>
                <a:latin typeface="Times New Roman" pitchFamily="18" charset="0"/>
                <a:cs typeface="Times New Roman" pitchFamily="18" charset="0"/>
              </a:rPr>
              <a:t>CYBER SECURITY</a:t>
            </a:r>
            <a:endParaRPr lang="en-GB" sz="2000" b="1" dirty="0">
              <a:solidFill>
                <a:srgbClr val="C00000"/>
              </a:solidFill>
              <a:latin typeface="Times New Roman" pitchFamily="18" charset="0"/>
              <a:cs typeface="Times New Roman" pitchFamily="18" charset="0"/>
            </a:endParaRPr>
          </a:p>
          <a:p>
            <a:pPr algn="just"/>
            <a:r>
              <a:rPr lang="en-GB" sz="2000" b="1" dirty="0">
                <a:solidFill>
                  <a:srgbClr val="C00000"/>
                </a:solidFill>
                <a:latin typeface="Times New Roman" pitchFamily="18" charset="0"/>
                <a:cs typeface="Times New Roman" pitchFamily="18" charset="0"/>
              </a:rPr>
              <a:t>Start date-end date          :  </a:t>
            </a:r>
            <a:r>
              <a:rPr lang="en-GB" sz="2000" b="1" dirty="0">
                <a:solidFill>
                  <a:schemeClr val="tx1"/>
                </a:solidFill>
                <a:latin typeface="Times New Roman" pitchFamily="18" charset="0"/>
                <a:cs typeface="Times New Roman" pitchFamily="18" charset="0"/>
              </a:rPr>
              <a:t>05/06/2023 -09/07/2023</a:t>
            </a:r>
            <a:endParaRPr lang="en-GB" sz="2000" b="1" dirty="0">
              <a:solidFill>
                <a:srgbClr val="C00000"/>
              </a:solidFill>
              <a:latin typeface="Times New Roman" pitchFamily="18" charset="0"/>
              <a:cs typeface="Times New Roman" pitchFamily="18" charset="0"/>
            </a:endParaRPr>
          </a:p>
          <a:p>
            <a:pPr algn="l"/>
            <a:endParaRPr lang="en-GB" sz="2000" b="1" dirty="0">
              <a:solidFill>
                <a:srgbClr val="C00000"/>
              </a:solidFill>
              <a:latin typeface="Times New Roman" pitchFamily="18" charset="0"/>
              <a:cs typeface="Times New Roman"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A756D41-1976-22BA-1F69-4A192DF644D7}"/>
              </a:ext>
            </a:extLst>
          </p:cNvPr>
          <p:cNvPicPr>
            <a:picLocks noChangeAspect="1"/>
          </p:cNvPicPr>
          <p:nvPr/>
        </p:nvPicPr>
        <p:blipFill rotWithShape="1">
          <a:blip r:embed="rId2"/>
          <a:srcRect l="2391" t="964" r="2390" b="4823"/>
          <a:stretch/>
        </p:blipFill>
        <p:spPr>
          <a:xfrm>
            <a:off x="8416413" y="2595716"/>
            <a:ext cx="2349910" cy="2694039"/>
          </a:xfrm>
          <a:prstGeom prst="rect">
            <a:avLst/>
          </a:prstGeom>
        </p:spPr>
      </p:pic>
    </p:spTree>
    <p:extLst>
      <p:ext uri="{BB962C8B-B14F-4D97-AF65-F5344CB8AC3E}">
        <p14:creationId xmlns:p14="http://schemas.microsoft.com/office/powerpoint/2010/main" val="24758055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54" presetClass="entr" presetSubtype="0" accel="10000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12"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3"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5" dur="500"/>
                                        <p:tgtEl>
                                          <p:spTgt spid="3">
                                            <p:txEl>
                                              <p:pRg st="0" end="0"/>
                                            </p:txEl>
                                          </p:spTgt>
                                        </p:tgtEl>
                                      </p:cBhvr>
                                    </p:animEffect>
                                  </p:childTnLst>
                                </p:cTn>
                              </p:par>
                            </p:childTnLst>
                          </p:cTn>
                        </p:par>
                        <p:par>
                          <p:cTn id="16" fill="hold">
                            <p:stCondLst>
                              <p:cond delay="2500"/>
                            </p:stCondLst>
                            <p:childTnLst>
                              <p:par>
                                <p:cTn id="17" presetID="54" presetClass="entr" presetSubtype="0" accel="10000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20"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3" dur="500"/>
                                        <p:tgtEl>
                                          <p:spTgt spid="3">
                                            <p:txEl>
                                              <p:pRg st="1" end="1"/>
                                            </p:txEl>
                                          </p:spTgt>
                                        </p:tgtEl>
                                      </p:cBhvr>
                                    </p:animEffect>
                                  </p:childTnLst>
                                </p:cTn>
                              </p:par>
                            </p:childTnLst>
                          </p:cTn>
                        </p:par>
                        <p:par>
                          <p:cTn id="24" fill="hold">
                            <p:stCondLst>
                              <p:cond delay="3000"/>
                            </p:stCondLst>
                            <p:childTnLst>
                              <p:par>
                                <p:cTn id="25" presetID="54" presetClass="entr" presetSubtype="0" accel="10000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28"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9"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30"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31" dur="500"/>
                                        <p:tgtEl>
                                          <p:spTgt spid="3">
                                            <p:txEl>
                                              <p:pRg st="2" end="2"/>
                                            </p:txEl>
                                          </p:spTgt>
                                        </p:tgtEl>
                                      </p:cBhvr>
                                    </p:animEffect>
                                  </p:childTnLst>
                                </p:cTn>
                              </p:par>
                            </p:childTnLst>
                          </p:cTn>
                        </p:par>
                        <p:par>
                          <p:cTn id="32" fill="hold">
                            <p:stCondLst>
                              <p:cond delay="3500"/>
                            </p:stCondLst>
                            <p:childTnLst>
                              <p:par>
                                <p:cTn id="33" presetID="54" presetClass="entr" presetSubtype="0" accel="10000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36" dur="5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7"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8"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39" dur="500"/>
                                        <p:tgtEl>
                                          <p:spTgt spid="3">
                                            <p:txEl>
                                              <p:pRg st="3" end="3"/>
                                            </p:txEl>
                                          </p:spTgt>
                                        </p:tgtEl>
                                      </p:cBhvr>
                                    </p:animEffect>
                                  </p:childTnLst>
                                </p:cTn>
                              </p:par>
                            </p:childTnLst>
                          </p:cTn>
                        </p:par>
                        <p:par>
                          <p:cTn id="40" fill="hold">
                            <p:stCondLst>
                              <p:cond delay="4000"/>
                            </p:stCondLst>
                            <p:childTnLst>
                              <p:par>
                                <p:cTn id="41" presetID="54" presetClass="entr" presetSubtype="0" accel="100000" fill="hold" grpId="0"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3">
                                            <p:txEl>
                                              <p:pRg st="4" end="4"/>
                                            </p:txEl>
                                          </p:spTgt>
                                        </p:tgtEl>
                                      </p:cBhvr>
                                    </p:animEffect>
                                  </p:childTnLst>
                                </p:cTn>
                              </p:par>
                            </p:childTnLst>
                          </p:cTn>
                        </p:par>
                        <p:par>
                          <p:cTn id="48" fill="hold">
                            <p:stCondLst>
                              <p:cond delay="4500"/>
                            </p:stCondLst>
                            <p:childTnLst>
                              <p:par>
                                <p:cTn id="49" presetID="54" presetClass="entr" presetSubtype="0" accel="100000" fill="hold" grpId="0" nodeType="after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p:cTn id="51" dur="5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52" dur="5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3"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54"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5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shot 2023-07-04 190026.png"/>
          <p:cNvPicPr>
            <a:picLocks noGrp="1" noChangeAspect="1"/>
          </p:cNvPicPr>
          <p:nvPr>
            <p:ph sz="half" idx="1"/>
          </p:nvPr>
        </p:nvPicPr>
        <p:blipFill>
          <a:blip r:embed="rId2"/>
          <a:stretch>
            <a:fillRect/>
          </a:stretch>
        </p:blipFill>
        <p:spPr>
          <a:xfrm>
            <a:off x="1403220" y="1234440"/>
            <a:ext cx="3778379" cy="4937760"/>
          </a:xfrm>
        </p:spPr>
      </p:pic>
      <p:sp>
        <p:nvSpPr>
          <p:cNvPr id="3" name="Title 2"/>
          <p:cNvSpPr>
            <a:spLocks noGrp="1"/>
          </p:cNvSpPr>
          <p:nvPr>
            <p:ph type="title"/>
          </p:nvPr>
        </p:nvSpPr>
        <p:spPr/>
        <p:txBody>
          <a:bodyPr>
            <a:normAutofit fontScale="90000"/>
          </a:bodyPr>
          <a:lstStyle/>
          <a:p>
            <a:r>
              <a:rPr lang="en-US" sz="3600" dirty="0">
                <a:solidFill>
                  <a:schemeClr val="bg2"/>
                </a:solidFill>
              </a:rPr>
              <a:t>DOS Attack Simulation Design and Implementation</a:t>
            </a:r>
          </a:p>
        </p:txBody>
      </p:sp>
      <p:pic>
        <p:nvPicPr>
          <p:cNvPr id="8" name="Content Placeholder 7" descr="Screenshot 2023-07-04 190045.png"/>
          <p:cNvPicPr>
            <a:picLocks noGrp="1" noChangeAspect="1"/>
          </p:cNvPicPr>
          <p:nvPr>
            <p:ph sz="half" idx="2"/>
          </p:nvPr>
        </p:nvPicPr>
        <p:blipFill>
          <a:blip r:embed="rId3"/>
          <a:stretch>
            <a:fillRect/>
          </a:stretch>
        </p:blipFill>
        <p:spPr>
          <a:xfrm>
            <a:off x="6294120" y="1080146"/>
            <a:ext cx="4754880" cy="5198733"/>
          </a:xfrm>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07-04 190438.png"/>
          <p:cNvPicPr>
            <a:picLocks noGrp="1" noChangeAspect="1"/>
          </p:cNvPicPr>
          <p:nvPr>
            <p:ph idx="1"/>
          </p:nvPr>
        </p:nvPicPr>
        <p:blipFill>
          <a:blip r:embed="rId2"/>
          <a:stretch>
            <a:fillRect/>
          </a:stretch>
        </p:blipFill>
        <p:spPr>
          <a:xfrm>
            <a:off x="0" y="56969"/>
            <a:ext cx="12192000" cy="6801031"/>
          </a:xfrm>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acefile.jpg"/>
          <p:cNvPicPr>
            <a:picLocks noGrp="1" noChangeAspect="1"/>
          </p:cNvPicPr>
          <p:nvPr>
            <p:ph idx="1"/>
          </p:nvPr>
        </p:nvPicPr>
        <p:blipFill>
          <a:blip r:embed="rId2"/>
          <a:stretch>
            <a:fillRect/>
          </a:stretch>
        </p:blipFill>
        <p:spPr>
          <a:xfrm>
            <a:off x="487680" y="1325880"/>
            <a:ext cx="11460479" cy="5090160"/>
          </a:xfrm>
        </p:spPr>
      </p:pic>
      <p:sp>
        <p:nvSpPr>
          <p:cNvPr id="3" name="Title 2"/>
          <p:cNvSpPr>
            <a:spLocks noGrp="1"/>
          </p:cNvSpPr>
          <p:nvPr>
            <p:ph type="title"/>
          </p:nvPr>
        </p:nvSpPr>
        <p:spPr/>
        <p:txBody>
          <a:bodyPr/>
          <a:lstStyle/>
          <a:p>
            <a:r>
              <a:rPr lang="en-US" dirty="0"/>
              <a:t>Data Collection and Analysis</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97604"/>
            <a:ext cx="10972800" cy="1143000"/>
          </a:xfrm>
        </p:spPr>
        <p:txBody>
          <a:bodyPr/>
          <a:lstStyle/>
          <a:p>
            <a:r>
              <a:rPr lang="en-US" dirty="0" err="1"/>
              <a:t>DoS</a:t>
            </a:r>
            <a:r>
              <a:rPr lang="en-US" dirty="0"/>
              <a:t> attack types</a:t>
            </a:r>
          </a:p>
        </p:txBody>
      </p:sp>
      <p:sp>
        <p:nvSpPr>
          <p:cNvPr id="5" name="Content Placeholder 4"/>
          <p:cNvSpPr>
            <a:spLocks noGrp="1"/>
          </p:cNvSpPr>
          <p:nvPr>
            <p:ph sz="quarter" idx="2"/>
          </p:nvPr>
        </p:nvSpPr>
        <p:spPr>
          <a:xfrm>
            <a:off x="609600" y="2195429"/>
            <a:ext cx="5386917" cy="3941763"/>
          </a:xfrm>
        </p:spPr>
        <p:txBody>
          <a:bodyPr/>
          <a:lstStyle/>
          <a:p>
            <a:r>
              <a:rPr lang="en-US" sz="3600" b="1" dirty="0">
                <a:latin typeface="Söhne"/>
              </a:rPr>
              <a:t>Ping Flood</a:t>
            </a:r>
          </a:p>
          <a:p>
            <a:r>
              <a:rPr lang="en-US" sz="3600" b="1" dirty="0">
                <a:latin typeface="Söhne"/>
              </a:rPr>
              <a:t>SYN Flood</a:t>
            </a:r>
          </a:p>
          <a:p>
            <a:r>
              <a:rPr lang="en-US" sz="3600" b="1" dirty="0">
                <a:latin typeface="Söhne"/>
              </a:rPr>
              <a:t>Smurf Attack</a:t>
            </a:r>
          </a:p>
          <a:p>
            <a:r>
              <a:rPr lang="en-US" sz="3600" b="1" dirty="0">
                <a:latin typeface="Söhne"/>
              </a:rPr>
              <a:t>HTTP Flood</a:t>
            </a:r>
          </a:p>
          <a:p>
            <a:r>
              <a:rPr lang="en-US" sz="3600" b="1" dirty="0" err="1">
                <a:latin typeface="Söhne"/>
              </a:rPr>
              <a:t>Slowloris</a:t>
            </a:r>
            <a:endParaRPr lang="en-US" sz="3600" b="1" dirty="0">
              <a:latin typeface="Söhne"/>
            </a:endParaRPr>
          </a:p>
          <a:p>
            <a:endParaRPr lang="en-US" dirty="0"/>
          </a:p>
        </p:txBody>
      </p:sp>
      <p:sp>
        <p:nvSpPr>
          <p:cNvPr id="7" name="Content Placeholder 6"/>
          <p:cNvSpPr>
            <a:spLocks noGrp="1"/>
          </p:cNvSpPr>
          <p:nvPr>
            <p:ph sz="quarter" idx="4"/>
          </p:nvPr>
        </p:nvSpPr>
        <p:spPr>
          <a:xfrm>
            <a:off x="6193368" y="2195429"/>
            <a:ext cx="5389033" cy="3941763"/>
          </a:xfrm>
        </p:spPr>
        <p:txBody>
          <a:bodyPr>
            <a:normAutofit/>
          </a:bodyPr>
          <a:lstStyle/>
          <a:p>
            <a:r>
              <a:rPr lang="en-US" sz="3600" b="1" dirty="0">
                <a:latin typeface="Söhne"/>
              </a:rPr>
              <a:t>UDP Flood</a:t>
            </a:r>
          </a:p>
          <a:p>
            <a:r>
              <a:rPr lang="en-US" sz="3600" b="1" dirty="0">
                <a:latin typeface="Söhne"/>
              </a:rPr>
              <a:t>DNS Flood</a:t>
            </a:r>
          </a:p>
          <a:p>
            <a:r>
              <a:rPr lang="en-US" sz="3600" b="1" dirty="0">
                <a:latin typeface="Söhne"/>
              </a:rPr>
              <a:t>NTP Amplification</a:t>
            </a:r>
          </a:p>
          <a:p>
            <a:r>
              <a:rPr lang="en-US" sz="3600" b="1" dirty="0">
                <a:latin typeface="Söhne"/>
              </a:rPr>
              <a:t>Smurf Amplification</a:t>
            </a:r>
          </a:p>
          <a:p>
            <a:r>
              <a:rPr lang="en-US" sz="3600" b="1" dirty="0">
                <a:latin typeface="Söhne"/>
              </a:rPr>
              <a:t>Application-Level Attacks</a:t>
            </a:r>
            <a:endParaRPr lang="en-US" sz="36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par>
                          <p:cTn id="32" fill="hold">
                            <p:stCondLst>
                              <p:cond delay="5000"/>
                            </p:stCondLst>
                            <p:childTnLst>
                              <p:par>
                                <p:cTn id="33" presetID="10" presetClass="entr" presetSubtype="0" fill="hold" grpId="0" nodeType="after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fade">
                                      <p:cBhvr>
                                        <p:cTn id="39" dur="500"/>
                                        <p:tgtEl>
                                          <p:spTgt spid="7">
                                            <p:txEl>
                                              <p:pRg st="2" end="2"/>
                                            </p:txEl>
                                          </p:spTgt>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par>
                          <p:cTn id="44" fill="hold">
                            <p:stCondLst>
                              <p:cond delay="6500"/>
                            </p:stCondLst>
                            <p:childTnLst>
                              <p:par>
                                <p:cTn id="45" presetID="10" presetClass="entr" presetSubtype="0" fill="hold" grpId="0" nodeType="after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88827"/>
            <a:ext cx="11029615" cy="5093615"/>
          </a:xfrm>
        </p:spPr>
        <p:txBody>
          <a:bodyPr>
            <a:noAutofit/>
          </a:bodyPr>
          <a:lstStyle/>
          <a:p>
            <a:r>
              <a:rPr lang="en-US" sz="2400" dirty="0"/>
              <a:t>The DOS attack simulation using the NS2 tool revealed the following key findings:</a:t>
            </a:r>
          </a:p>
          <a:p>
            <a:pPr marL="452628" indent="-342900">
              <a:buNone/>
            </a:pPr>
            <a:r>
              <a:rPr lang="en-US" sz="2400" dirty="0"/>
              <a:t>1.Impact on Network Performance:</a:t>
            </a:r>
          </a:p>
          <a:p>
            <a:pPr lvl="2"/>
            <a:r>
              <a:rPr lang="en-US" sz="1900" dirty="0"/>
              <a:t>Network Congestion: The attack led to increased congestion levels, resulting in packet loss and higher latency.</a:t>
            </a:r>
          </a:p>
          <a:p>
            <a:pPr lvl="2"/>
            <a:r>
              <a:rPr lang="en-US" sz="1900" dirty="0"/>
              <a:t>Packet Loss: The victim node experienced a significant packet loss rate due to the overwhelming SYN packets.</a:t>
            </a:r>
          </a:p>
          <a:p>
            <a:pPr lvl="2"/>
            <a:r>
              <a:rPr lang="en-US" sz="1900" dirty="0"/>
              <a:t>Latency: Average latency increased as the network became congested, causing delayed packet delivery.</a:t>
            </a:r>
          </a:p>
          <a:p>
            <a:pPr>
              <a:buNone/>
            </a:pPr>
            <a:r>
              <a:rPr lang="en-US" dirty="0"/>
              <a:t>2. Attack Intensity:</a:t>
            </a:r>
          </a:p>
          <a:p>
            <a:pPr lvl="3"/>
            <a:r>
              <a:rPr lang="en-US" dirty="0"/>
              <a:t>The attack rate of 1000 packets per second proved highly effective in overwhelming the victim node.</a:t>
            </a:r>
          </a:p>
          <a:p>
            <a:pPr lvl="3"/>
            <a:r>
              <a:rPr lang="en-US" dirty="0"/>
              <a:t>Higher attack rates could result in more severe network degradation and complete service unavailability.</a:t>
            </a:r>
          </a:p>
          <a:p>
            <a:pPr lvl="5">
              <a:buNone/>
            </a:pPr>
            <a:endParaRPr lang="en-US" sz="900" dirty="0"/>
          </a:p>
          <a:p>
            <a:pPr lvl="3">
              <a:buNone/>
            </a:pPr>
            <a:endParaRPr lang="en-US" sz="1000" dirty="0"/>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248877"/>
            <a:ext cx="11029616" cy="1188720"/>
          </a:xfrm>
        </p:spPr>
        <p:txBody>
          <a:bodyPr anchor="ctr"/>
          <a:lstStyle/>
          <a:p>
            <a:r>
              <a:rPr lang="en-GB" dirty="0"/>
              <a:t>Results</a:t>
            </a:r>
            <a:endParaRPr lang="en-US" dirty="0"/>
          </a:p>
        </p:txBody>
      </p:sp>
    </p:spTree>
    <p:extLst>
      <p:ext uri="{BB962C8B-B14F-4D97-AF65-F5344CB8AC3E}">
        <p14:creationId xmlns:p14="http://schemas.microsoft.com/office/powerpoint/2010/main" val="3319627397"/>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88827"/>
            <a:ext cx="11029615" cy="5093615"/>
          </a:xfrm>
        </p:spPr>
        <p:txBody>
          <a:bodyPr>
            <a:noAutofit/>
          </a:bodyPr>
          <a:lstStyle/>
          <a:p>
            <a:pPr>
              <a:buNone/>
            </a:pPr>
            <a:r>
              <a:rPr lang="en-US" sz="2400" dirty="0"/>
              <a:t>3.Defense Mechanisms:</a:t>
            </a:r>
          </a:p>
          <a:p>
            <a:pPr lvl="3"/>
            <a:r>
              <a:rPr lang="en-US" dirty="0"/>
              <a:t>Effective defense measures, such as rate limiting, access controls, and traffic filtering, are essential to mitigate the impact of DOS attacks.</a:t>
            </a:r>
          </a:p>
          <a:p>
            <a:pPr lvl="3"/>
            <a:r>
              <a:rPr lang="en-US" dirty="0"/>
              <a:t>Implementing these measures can reduce packet loss, restore network performance, and protect against future attacks.</a:t>
            </a:r>
            <a:endParaRPr lang="en-US" sz="2800" dirty="0"/>
          </a:p>
          <a:p>
            <a:pPr>
              <a:buNone/>
            </a:pPr>
            <a:r>
              <a:rPr lang="en-US" dirty="0"/>
              <a:t>4.Anomaly Detection:</a:t>
            </a:r>
          </a:p>
          <a:p>
            <a:pPr lvl="3"/>
            <a:r>
              <a:rPr lang="en-US" dirty="0"/>
              <a:t>Analyzing network traffic patterns and monitoring performance metrics enables the timely detection of abnormal network behavior during DOS attacks.</a:t>
            </a:r>
          </a:p>
          <a:p>
            <a:pPr lvl="3"/>
            <a:r>
              <a:rPr lang="en-US" dirty="0"/>
              <a:t>Proactive anomaly detection aids in swift mitigation and minimizing the impact of DOS attacks.</a:t>
            </a:r>
          </a:p>
          <a:p>
            <a:pPr>
              <a:buNone/>
            </a:pPr>
            <a:r>
              <a:rPr lang="en-US" dirty="0"/>
              <a:t>5.Proactive Response:</a:t>
            </a:r>
          </a:p>
          <a:p>
            <a:pPr lvl="3"/>
            <a:r>
              <a:rPr lang="en-US" dirty="0"/>
              <a:t>Proactive incident response planning and training are crucial to minimize the impact of DOS attacks and ensure efficient recovery.</a:t>
            </a:r>
          </a:p>
          <a:p>
            <a:pPr lvl="6"/>
            <a:endParaRPr lang="en-US" sz="1900" dirty="0"/>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248877"/>
            <a:ext cx="11029616" cy="1188720"/>
          </a:xfrm>
        </p:spPr>
        <p:txBody>
          <a:bodyPr anchor="ctr"/>
          <a:lstStyle/>
          <a:p>
            <a:r>
              <a:rPr lang="en-GB" dirty="0"/>
              <a:t>Results</a:t>
            </a:r>
            <a:endParaRPr lang="en-US" dirty="0"/>
          </a:p>
        </p:txBody>
      </p:sp>
    </p:spTree>
    <p:extLst>
      <p:ext uri="{BB962C8B-B14F-4D97-AF65-F5344CB8AC3E}">
        <p14:creationId xmlns:p14="http://schemas.microsoft.com/office/powerpoint/2010/main" val="3319627397"/>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In conclusion, the DOS attack simulation using the NS2 tool provides valuable insights into the vulnerabilities, resilience, and mitigation strategies of network infrastructure.</a:t>
            </a:r>
          </a:p>
          <a:p>
            <a:endParaRPr lang="en-US" dirty="0"/>
          </a:p>
          <a:p>
            <a:r>
              <a:rPr lang="en-US" dirty="0"/>
              <a:t>By conducting simulations, we have gained a deeper understanding of the impact of DOS attacks on network performance, including network congestion, packet loss, and latency.</a:t>
            </a:r>
          </a:p>
          <a:p>
            <a:endParaRPr lang="en-US" dirty="0"/>
          </a:p>
          <a:p>
            <a:r>
              <a:rPr lang="en-US" dirty="0"/>
              <a:t>The simulation results have allowed us to identify potential entry points for attacks and develop effective countermeasures, such as rate limiting, access controls, and traffic filtering.</a:t>
            </a:r>
          </a:p>
          <a:p>
            <a:endParaRPr lang="en-US" dirty="0"/>
          </a:p>
          <a:p>
            <a:r>
              <a:rPr lang="en-US" dirty="0"/>
              <a:t>Through this project, we have highlighted the importance of DOS attack simulations for understanding network vulnerabilities, testing network resilience, and developing proactive security measures.</a:t>
            </a:r>
          </a:p>
        </p:txBody>
      </p:sp>
      <p:sp>
        <p:nvSpPr>
          <p:cNvPr id="3" name="Title 2"/>
          <p:cNvSpPr>
            <a:spLocks noGrp="1"/>
          </p:cNvSpPr>
          <p:nvPr>
            <p:ph type="title"/>
          </p:nvPr>
        </p:nvSpPr>
        <p:spPr/>
        <p:txBody>
          <a:bodyPr/>
          <a:lstStyle/>
          <a:p>
            <a:r>
              <a:rPr lang="en-US" dirty="0"/>
              <a:t>conclusion</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hlinkClick r:id="rId2"/>
              </a:rPr>
              <a:t>https://skillsbuild.edunetworld.com/courses/cs/dos-attack-using-ns2/</a:t>
            </a:r>
            <a:endParaRPr lang="en-US" dirty="0"/>
          </a:p>
          <a:p>
            <a:r>
              <a:rPr lang="en-US" dirty="0">
                <a:hlinkClick r:id="rId3"/>
              </a:rPr>
              <a:t>https://networksimulator2.com/ns2-ddos-attack/</a:t>
            </a:r>
            <a:endParaRPr lang="en-US" dirty="0"/>
          </a:p>
          <a:p>
            <a:r>
              <a:rPr lang="en-US" dirty="0">
                <a:hlinkClick r:id="rId4"/>
              </a:rPr>
              <a:t>https://www.paloaltonetworks.com/cyberpedia/what-is-a-denial-of-service-attack-dos</a:t>
            </a:r>
            <a:endParaRPr lang="en-US" dirty="0"/>
          </a:p>
          <a:p>
            <a:r>
              <a:rPr lang="en-US" dirty="0">
                <a:hlinkClick r:id="rId5"/>
              </a:rPr>
              <a:t>https://www.ncsc.gov.uk/collection/denial-service-dos-guidance-collection</a:t>
            </a:r>
            <a:endParaRPr lang="en-US" dirty="0"/>
          </a:p>
          <a:p>
            <a:endParaRPr lang="en-US" dirty="0"/>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Tree>
    <p:extLst>
      <p:ext uri="{BB962C8B-B14F-4D97-AF65-F5344CB8AC3E}">
        <p14:creationId xmlns:p14="http://schemas.microsoft.com/office/powerpoint/2010/main" val="958589618"/>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013857" y="1113065"/>
            <a:ext cx="8055429" cy="4762500"/>
          </a:xfrm>
          <a:prstGeom prst="rect">
            <a:avLst/>
          </a:prstGeom>
          <a:noFill/>
          <a:ln w="9525">
            <a:noFill/>
            <a:miter lim="800000"/>
            <a:headEnd/>
            <a:tailEnd/>
          </a:ln>
        </p:spPr>
      </p:pic>
    </p:spTree>
  </p:cSld>
  <p:clrMapOvr>
    <a:masterClrMapping/>
  </p:clrMapOvr>
  <p:transition spd="slow">
    <p:newsfla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p:cNvSpPr/>
          <p:nvPr/>
        </p:nvSpPr>
        <p:spPr>
          <a:xfrm>
            <a:off x="1446244" y="2220685"/>
            <a:ext cx="9756711" cy="2123658"/>
          </a:xfrm>
          <a:prstGeom prst="rect">
            <a:avLst/>
          </a:prstGeom>
          <a:gradFill>
            <a:gsLst>
              <a:gs pos="55944">
                <a:srgbClr val="B1E1EC"/>
              </a:gs>
              <a:gs pos="23776">
                <a:srgbClr val="D8F0F5"/>
              </a:gs>
              <a:gs pos="0">
                <a:schemeClr val="accent1">
                  <a:lumMod val="5000"/>
                  <a:lumOff val="95000"/>
                </a:schemeClr>
              </a:gs>
              <a:gs pos="74000">
                <a:schemeClr val="accent1">
                  <a:lumMod val="45000"/>
                  <a:lumOff val="55000"/>
                </a:schemeClr>
              </a:gs>
              <a:gs pos="65000">
                <a:schemeClr val="accent1">
                  <a:lumMod val="45000"/>
                  <a:lumOff val="55000"/>
                </a:schemeClr>
              </a:gs>
            </a:gsLst>
            <a:lin ang="5400000" scaled="1"/>
          </a:gradFill>
        </p:spPr>
        <p:txBody>
          <a:bodyPr wrap="square" lIns="91440" tIns="45720" rIns="91440" bIns="45720">
            <a:spAutoFit/>
          </a:bodyPr>
          <a:lstStyle/>
          <a:p>
            <a:pPr algn="ctr"/>
            <a:r>
              <a:rPr lang="en-US" sz="6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t>Simulating </a:t>
            </a:r>
            <a:r>
              <a:rPr lang="en-US" sz="6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t>DoS</a:t>
            </a:r>
            <a:r>
              <a:rPr lang="en-US" sz="6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t> attack using NS2 tool</a:t>
            </a:r>
          </a:p>
        </p:txBody>
      </p:sp>
    </p:spTree>
    <p:extLst>
      <p:ext uri="{BB962C8B-B14F-4D97-AF65-F5344CB8AC3E}">
        <p14:creationId xmlns:p14="http://schemas.microsoft.com/office/powerpoint/2010/main" val="5846532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09599" y="274637"/>
            <a:ext cx="11230947" cy="6256792"/>
          </a:xfrm>
        </p:spPr>
        <p:txBody>
          <a:bodyPr anchor="t">
            <a:noAutofit/>
          </a:bodyPr>
          <a:lstStyle/>
          <a:p>
            <a:br>
              <a:rPr lang="en-US" sz="3200" dirty="0">
                <a:latin typeface="Bahnschrift Condensed" pitchFamily="34" charset="0"/>
              </a:rPr>
            </a:br>
            <a:r>
              <a:rPr lang="en-US" sz="3200" dirty="0">
                <a:latin typeface="Bahnschrift Condensed" pitchFamily="34" charset="0"/>
              </a:rPr>
              <a:t>PROJECT TITTLE </a:t>
            </a:r>
            <a:r>
              <a:rPr lang="en-US" sz="3600" dirty="0">
                <a:latin typeface="Bahnschrift Condensed" pitchFamily="34" charset="0"/>
              </a:rPr>
              <a:t>:-</a:t>
            </a:r>
            <a:r>
              <a:rPr lang="en-US" sz="2400" dirty="0">
                <a:latin typeface="Bahnschrift Condensed" pitchFamily="34" charset="0"/>
              </a:rPr>
              <a:t> </a:t>
            </a:r>
            <a:r>
              <a:rPr lang="en-US" sz="2800" b="0" dirty="0">
                <a:solidFill>
                  <a:schemeClr val="tx1"/>
                </a:solidFill>
                <a:effectLst/>
                <a:latin typeface="Bahnschrift Condensed" pitchFamily="34" charset="0"/>
              </a:rPr>
              <a:t>Dos attack using NS2 tool</a:t>
            </a:r>
            <a:br>
              <a:rPr lang="en-US" sz="2800" b="0" dirty="0">
                <a:solidFill>
                  <a:schemeClr val="tx1"/>
                </a:solidFill>
                <a:effectLst/>
                <a:latin typeface="Bahnschrift Condensed" pitchFamily="34" charset="0"/>
              </a:rPr>
            </a:br>
            <a:br>
              <a:rPr lang="en-US" sz="2000" b="0" dirty="0">
                <a:solidFill>
                  <a:schemeClr val="tx1"/>
                </a:solidFill>
                <a:latin typeface="Bahnschrift Condensed" pitchFamily="34" charset="0"/>
              </a:rPr>
            </a:br>
            <a:r>
              <a:rPr lang="en-US" sz="2400" dirty="0">
                <a:latin typeface="Bahnschrift Condensed" pitchFamily="34" charset="0"/>
              </a:rPr>
              <a:t>PROBLEM STATEMENT:- </a:t>
            </a:r>
            <a:r>
              <a:rPr lang="en-US" sz="2000" b="0" dirty="0">
                <a:solidFill>
                  <a:schemeClr val="tx1"/>
                </a:solidFill>
                <a:effectLst/>
                <a:latin typeface="Bahnschrift Condensed" pitchFamily="34" charset="0"/>
              </a:rPr>
              <a:t>The objective of this project is to simulate and analyze the effects of a Denial-of-Service (DOS) attack on a network using the NS2 tool. The project involves installing NS2 on Ubuntu or any Linux operating system, creating a network topology using the Tcl language, and executing a DOS attack simulation. The simulation aims to emulate the impact of a DOS attack on network performance, network packet loss, and latency.</a:t>
            </a:r>
            <a:br>
              <a:rPr lang="en-US" sz="2000" b="0" dirty="0">
                <a:solidFill>
                  <a:schemeClr val="tx1"/>
                </a:solidFill>
                <a:effectLst/>
                <a:latin typeface="Bahnschrift Condensed" pitchFamily="34" charset="0"/>
              </a:rPr>
            </a:br>
            <a:br>
              <a:rPr lang="en-US" sz="2000" b="0" dirty="0">
                <a:solidFill>
                  <a:schemeClr val="tx1"/>
                </a:solidFill>
                <a:effectLst/>
                <a:latin typeface="Bahnschrift Condensed" pitchFamily="34" charset="0"/>
              </a:rPr>
            </a:br>
            <a:r>
              <a:rPr lang="en-US" sz="2000" b="0" dirty="0">
                <a:solidFill>
                  <a:schemeClr val="tx1"/>
                </a:solidFill>
                <a:effectLst/>
                <a:latin typeface="Bahnschrift Condensed" pitchFamily="34" charset="0"/>
              </a:rPr>
              <a:t>The main problem to address in this project is to design and implement an efficient simulation environment that accurately models a DOS attack and its consequences on a network. The simulation should replicate various types of DOS attacks, such as TCP SYN flood, ICMP flood, or UDP flood attacks, and measure their impact on network resources.</a:t>
            </a:r>
            <a:br>
              <a:rPr lang="en-US" sz="2000" b="0" dirty="0">
                <a:solidFill>
                  <a:schemeClr val="tx1"/>
                </a:solidFill>
                <a:effectLst/>
                <a:latin typeface="Bahnschrift Condensed" pitchFamily="34" charset="0"/>
              </a:rPr>
            </a:br>
            <a:br>
              <a:rPr lang="en-US" sz="2000" b="0" dirty="0">
                <a:solidFill>
                  <a:schemeClr val="tx1"/>
                </a:solidFill>
                <a:effectLst/>
                <a:latin typeface="Bahnschrift Condensed" pitchFamily="34" charset="0"/>
              </a:rPr>
            </a:br>
            <a:r>
              <a:rPr lang="en-US" sz="2000" b="0" dirty="0">
                <a:solidFill>
                  <a:schemeClr val="tx1"/>
                </a:solidFill>
                <a:effectLst/>
                <a:latin typeface="Bahnschrift Condensed" pitchFamily="34" charset="0"/>
              </a:rPr>
              <a:t>The project will require developing or utilizing existing NS2 scripts to configure the network topology, simulate the DOS attack, and record the output data obtained during the simulation. The output data will be stored in a file for subsequent analysis.</a:t>
            </a:r>
            <a:endParaRPr lang="en-US" sz="2800" b="0" dirty="0">
              <a:solidFill>
                <a:schemeClr val="tx1"/>
              </a:solidFill>
              <a:effectLst/>
            </a:endParaRPr>
          </a:p>
        </p:txBody>
      </p:sp>
    </p:spTree>
    <p:extLst>
      <p:ext uri="{BB962C8B-B14F-4D97-AF65-F5344CB8AC3E}">
        <p14:creationId xmlns:p14="http://schemas.microsoft.com/office/powerpoint/2010/main" val="442835708"/>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09600" y="1742586"/>
            <a:ext cx="10972800" cy="4525963"/>
          </a:xfrm>
        </p:spPr>
        <p:txBody>
          <a:bodyPr/>
          <a:lstStyle/>
          <a:p>
            <a:pPr>
              <a:buFont typeface="Wingdings" pitchFamily="2" charset="2"/>
              <a:buChar char="Ø"/>
            </a:pPr>
            <a:r>
              <a:rPr lang="en-US" dirty="0"/>
              <a:t>Importance of DOS Attack Simulation</a:t>
            </a:r>
          </a:p>
          <a:p>
            <a:pPr>
              <a:buFont typeface="Wingdings" pitchFamily="2" charset="2"/>
              <a:buChar char="Ø"/>
            </a:pPr>
            <a:r>
              <a:rPr lang="en-US" dirty="0"/>
              <a:t>Methodology</a:t>
            </a:r>
          </a:p>
          <a:p>
            <a:pPr>
              <a:buFont typeface="Wingdings" pitchFamily="2" charset="2"/>
              <a:buChar char="Ø"/>
            </a:pPr>
            <a:r>
              <a:rPr lang="en-US" dirty="0"/>
              <a:t>DOS Attack Types</a:t>
            </a:r>
          </a:p>
          <a:p>
            <a:pPr>
              <a:buFont typeface="Wingdings" pitchFamily="2" charset="2"/>
              <a:buChar char="Ø"/>
            </a:pPr>
            <a:r>
              <a:rPr lang="en-US" dirty="0"/>
              <a:t>Results</a:t>
            </a:r>
          </a:p>
          <a:p>
            <a:pPr>
              <a:buFont typeface="Wingdings" pitchFamily="2" charset="2"/>
              <a:buChar char="Ø"/>
            </a:pPr>
            <a:r>
              <a:rPr lang="en-US" dirty="0"/>
              <a:t>Conclusion</a:t>
            </a:r>
          </a:p>
          <a:p>
            <a:pPr>
              <a:buNone/>
            </a:pPr>
            <a:endParaRPr lang="en-US" dirty="0"/>
          </a:p>
          <a:p>
            <a:pPr>
              <a:buFont typeface="Wingdings" pitchFamily="2" charset="2"/>
              <a:buChar char="Ø"/>
            </a:pPr>
            <a:endParaRPr lang="en-US" dirty="0"/>
          </a:p>
          <a:p>
            <a:pPr>
              <a:buFont typeface="Wingdings" pitchFamily="2" charset="2"/>
              <a:buChar char="Ø"/>
            </a:pPr>
            <a:endParaRPr lang="en-US" dirty="0"/>
          </a:p>
          <a:p>
            <a:pPr>
              <a:buNone/>
            </a:pPr>
            <a:endParaRPr lang="en-US" dirty="0"/>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76943" y="666524"/>
            <a:ext cx="10972800" cy="1143000"/>
          </a:xfrm>
        </p:spPr>
        <p:txBody>
          <a:bodyPr anchor="ctr"/>
          <a:lstStyle/>
          <a:p>
            <a:r>
              <a:rPr lang="en-US" dirty="0"/>
              <a:t>AGENDA</a:t>
            </a:r>
          </a:p>
        </p:txBody>
      </p:sp>
    </p:spTree>
    <p:extLst>
      <p:ext uri="{BB962C8B-B14F-4D97-AF65-F5344CB8AC3E}">
        <p14:creationId xmlns:p14="http://schemas.microsoft.com/office/powerpoint/2010/main" val="211682552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par>
                          <p:cTn id="8" fill="hold">
                            <p:stCondLst>
                              <p:cond delay="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09600" y="2246471"/>
            <a:ext cx="10972800" cy="4525963"/>
          </a:xfrm>
        </p:spPr>
        <p:txBody>
          <a:bodyPr/>
          <a:lstStyle/>
          <a:p>
            <a:r>
              <a:rPr lang="en-US" b="1" dirty="0"/>
              <a:t>For Understanding Network Vulnerabilities</a:t>
            </a:r>
          </a:p>
          <a:p>
            <a:r>
              <a:rPr lang="en-US" b="1" dirty="0">
                <a:latin typeface="Söhne"/>
              </a:rPr>
              <a:t>Testing Network Resilience</a:t>
            </a:r>
            <a:endParaRPr lang="en-US" b="1" dirty="0"/>
          </a:p>
          <a:p>
            <a:r>
              <a:rPr lang="en-US" b="1" dirty="0">
                <a:latin typeface="Söhne"/>
              </a:rPr>
              <a:t>Developing Effective Mitigation Strategies</a:t>
            </a:r>
          </a:p>
          <a:p>
            <a:r>
              <a:rPr lang="en-US" b="1" dirty="0">
                <a:latin typeface="Söhne"/>
              </a:rPr>
              <a:t>Training and Awareness</a:t>
            </a:r>
          </a:p>
          <a:p>
            <a:r>
              <a:rPr lang="en-US" b="1" dirty="0">
                <a:latin typeface="Söhne"/>
              </a:rPr>
              <a:t>Compliance and Auditing</a:t>
            </a:r>
          </a:p>
          <a:p>
            <a:r>
              <a:rPr lang="en-US" b="1" dirty="0">
                <a:latin typeface="Söhne"/>
              </a:rPr>
              <a:t>Proactive Incident Response Planning</a:t>
            </a:r>
            <a:br>
              <a:rPr lang="en-US" b="1" dirty="0">
                <a:solidFill>
                  <a:srgbClr val="374151"/>
                </a:solidFill>
                <a:latin typeface="Söhne"/>
              </a:rPr>
            </a:br>
            <a:endParaRPr lang="en-US" b="1" dirty="0">
              <a:solidFill>
                <a:srgbClr val="374151"/>
              </a:solidFill>
              <a:latin typeface="Söhne"/>
            </a:endParaRPr>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09600" y="741188"/>
            <a:ext cx="10972800" cy="1143000"/>
          </a:xfrm>
        </p:spPr>
        <p:txBody>
          <a:bodyPr anchor="ctr">
            <a:normAutofit/>
          </a:bodyPr>
          <a:lstStyle/>
          <a:p>
            <a:r>
              <a:rPr lang="en-US" dirty="0"/>
              <a:t>Importance of DOS Attack Simulation</a:t>
            </a:r>
          </a:p>
        </p:txBody>
      </p:sp>
    </p:spTree>
    <p:extLst>
      <p:ext uri="{BB962C8B-B14F-4D97-AF65-F5344CB8AC3E}">
        <p14:creationId xmlns:p14="http://schemas.microsoft.com/office/powerpoint/2010/main" val="5846532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517070"/>
            <a:ext cx="10972800" cy="4525963"/>
          </a:xfrm>
        </p:spPr>
        <p:txBody>
          <a:bodyPr/>
          <a:lstStyle/>
          <a:p>
            <a:r>
              <a:rPr lang="en-US" dirty="0"/>
              <a:t>Installation of NS2 Tool on Ubuntu/Linux OS</a:t>
            </a:r>
          </a:p>
          <a:p>
            <a:r>
              <a:rPr lang="en-US" dirty="0"/>
              <a:t>Network Topology Creation using Tcl Language</a:t>
            </a:r>
          </a:p>
          <a:p>
            <a:r>
              <a:rPr lang="en-US" dirty="0"/>
              <a:t>DOS Attack Simulation Design and Implementation</a:t>
            </a:r>
          </a:p>
          <a:p>
            <a:r>
              <a:rPr lang="en-US" dirty="0"/>
              <a:t>Data Collection and Analysis</a:t>
            </a:r>
          </a:p>
        </p:txBody>
      </p:sp>
      <p:sp>
        <p:nvSpPr>
          <p:cNvPr id="3" name="Title 2"/>
          <p:cNvSpPr>
            <a:spLocks noGrp="1"/>
          </p:cNvSpPr>
          <p:nvPr>
            <p:ph type="title"/>
          </p:nvPr>
        </p:nvSpPr>
        <p:spPr>
          <a:xfrm>
            <a:off x="609600" y="918477"/>
            <a:ext cx="10972800" cy="1143000"/>
          </a:xfrm>
        </p:spPr>
        <p:txBody>
          <a:bodyPr/>
          <a:lstStyle/>
          <a:p>
            <a:r>
              <a:rPr lang="en-US" dirty="0"/>
              <a:t>METHODOLOGY</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1000"/>
                                        <p:tgtEl>
                                          <p:spTgt spid="2">
                                            <p:txEl>
                                              <p:pRg st="0" end="0"/>
                                            </p:txEl>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lstStyle/>
          <a:p>
            <a:pPr algn="just"/>
            <a:r>
              <a:rPr lang="en-US" dirty="0"/>
              <a:t>Open terminal in ubuntu Linux</a:t>
            </a:r>
          </a:p>
          <a:p>
            <a:r>
              <a:rPr lang="en-US" dirty="0"/>
              <a:t>Type “</a:t>
            </a:r>
            <a:r>
              <a:rPr lang="en-US" dirty="0">
                <a:latin typeface="Bahnschrift SemiLight Condensed" pitchFamily="34" charset="0"/>
              </a:rPr>
              <a:t>sudo apt install ns2</a:t>
            </a:r>
            <a:r>
              <a:rPr lang="en-US" dirty="0"/>
              <a:t>” inside the terminal to install ns2 tool</a:t>
            </a:r>
          </a:p>
          <a:p>
            <a:r>
              <a:rPr lang="en-US" dirty="0"/>
              <a:t>Enter your root password to start installation</a:t>
            </a:r>
          </a:p>
          <a:p>
            <a:r>
              <a:rPr lang="en-US" dirty="0"/>
              <a:t>It will completes downloaded</a:t>
            </a:r>
          </a:p>
          <a:p>
            <a:r>
              <a:rPr lang="en-US" dirty="0"/>
              <a:t>Before starting updating and upgrading all tools is preferred.</a:t>
            </a:r>
          </a:p>
          <a:p>
            <a:r>
              <a:rPr lang="en-US" dirty="0"/>
              <a:t>To do update and upgrade type “</a:t>
            </a:r>
            <a:r>
              <a:rPr lang="en-US" dirty="0">
                <a:latin typeface="Bahnschrift SemiLight Condensed" pitchFamily="34" charset="0"/>
              </a:rPr>
              <a:t>sudo apt update &amp;&amp; upgrade</a:t>
            </a:r>
            <a:r>
              <a:rPr lang="en-US" dirty="0"/>
              <a:t>”.</a:t>
            </a:r>
          </a:p>
        </p:txBody>
      </p:sp>
      <p:sp>
        <p:nvSpPr>
          <p:cNvPr id="3" name="Title 2"/>
          <p:cNvSpPr>
            <a:spLocks noGrp="1"/>
          </p:cNvSpPr>
          <p:nvPr>
            <p:ph type="title"/>
          </p:nvPr>
        </p:nvSpPr>
        <p:spPr>
          <a:xfrm>
            <a:off x="618931" y="797152"/>
            <a:ext cx="10972800" cy="1143000"/>
          </a:xfrm>
        </p:spPr>
        <p:txBody>
          <a:bodyPr>
            <a:normAutofit fontScale="90000"/>
          </a:bodyPr>
          <a:lstStyle/>
          <a:p>
            <a:r>
              <a:rPr lang="en-US" dirty="0"/>
              <a:t>Installation of NS2 Tool on </a:t>
            </a:r>
            <a:r>
              <a:rPr lang="en-US" dirty="0" err="1"/>
              <a:t>Ubuntu</a:t>
            </a:r>
            <a:r>
              <a:rPr lang="en-US" dirty="0"/>
              <a:t>/Linux OS</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fontScale="92500" lnSpcReduction="20000"/>
          </a:bodyPr>
          <a:lstStyle/>
          <a:p>
            <a:pPr>
              <a:lnSpc>
                <a:spcPct val="150000"/>
              </a:lnSpc>
            </a:pPr>
            <a:r>
              <a:rPr lang="en-US" sz="1800" dirty="0">
                <a:solidFill>
                  <a:schemeClr val="bg1"/>
                </a:solidFill>
              </a:rPr>
              <a:t>Type “</a:t>
            </a:r>
            <a:r>
              <a:rPr lang="en-US" sz="1800" dirty="0" err="1">
                <a:solidFill>
                  <a:schemeClr val="bg1"/>
                </a:solidFill>
                <a:latin typeface="Bahnschrift SemiLight Condensed" pitchFamily="34" charset="0"/>
              </a:rPr>
              <a:t>gedit</a:t>
            </a:r>
            <a:r>
              <a:rPr lang="en-US" sz="1800" dirty="0">
                <a:solidFill>
                  <a:schemeClr val="bg1"/>
                </a:solidFill>
                <a:latin typeface="Bahnschrift SemiLight Condensed" pitchFamily="34" charset="0"/>
              </a:rPr>
              <a:t> stable.tc</a:t>
            </a:r>
            <a:r>
              <a:rPr lang="en-US" sz="1800" dirty="0">
                <a:solidFill>
                  <a:schemeClr val="bg1"/>
                </a:solidFill>
              </a:rPr>
              <a:t>l” and type the code shown in the image.</a:t>
            </a:r>
          </a:p>
          <a:p>
            <a:pPr>
              <a:lnSpc>
                <a:spcPct val="150000"/>
              </a:lnSpc>
            </a:pPr>
            <a:r>
              <a:rPr lang="en-US" sz="1800" dirty="0">
                <a:solidFill>
                  <a:schemeClr val="bg1"/>
                </a:solidFill>
              </a:rPr>
              <a:t>Tcl is a case sensitive  language so make sure to type each and every letter correctly.</a:t>
            </a:r>
          </a:p>
          <a:p>
            <a:pPr>
              <a:lnSpc>
                <a:spcPct val="150000"/>
              </a:lnSpc>
            </a:pPr>
            <a:r>
              <a:rPr lang="en-US" sz="1800" dirty="0">
                <a:solidFill>
                  <a:schemeClr val="bg1"/>
                </a:solidFill>
              </a:rPr>
              <a:t>The code in the image will create a network topology of </a:t>
            </a:r>
            <a:r>
              <a:rPr lang="en-US" sz="1800" dirty="0" err="1">
                <a:solidFill>
                  <a:schemeClr val="bg1"/>
                </a:solidFill>
              </a:rPr>
              <a:t>udp</a:t>
            </a:r>
            <a:r>
              <a:rPr lang="en-US" sz="1800" dirty="0">
                <a:solidFill>
                  <a:schemeClr val="bg1"/>
                </a:solidFill>
              </a:rPr>
              <a:t> connection.</a:t>
            </a:r>
          </a:p>
          <a:p>
            <a:pPr>
              <a:lnSpc>
                <a:spcPct val="150000"/>
              </a:lnSpc>
            </a:pPr>
            <a:r>
              <a:rPr lang="en-US" sz="1800" dirty="0">
                <a:solidFill>
                  <a:schemeClr val="bg1"/>
                </a:solidFill>
              </a:rPr>
              <a:t>After typing the code save it and run it using the command</a:t>
            </a:r>
          </a:p>
          <a:p>
            <a:pPr>
              <a:lnSpc>
                <a:spcPct val="150000"/>
              </a:lnSpc>
            </a:pPr>
            <a:r>
              <a:rPr lang="en-US" sz="1800" dirty="0">
                <a:solidFill>
                  <a:schemeClr val="bg1"/>
                </a:solidFill>
              </a:rPr>
              <a:t>“</a:t>
            </a:r>
            <a:r>
              <a:rPr lang="en-US" sz="1800" dirty="0">
                <a:solidFill>
                  <a:schemeClr val="bg1"/>
                </a:solidFill>
                <a:latin typeface="Bahnschrift SemiLight Condensed" pitchFamily="34" charset="0"/>
              </a:rPr>
              <a:t>sudo ns2 stable.tcl</a:t>
            </a:r>
            <a:r>
              <a:rPr lang="en-US" sz="1800" dirty="0">
                <a:solidFill>
                  <a:schemeClr val="bg1"/>
                </a:solidFill>
              </a:rPr>
              <a:t>” to start simulating the network topology we have created.</a:t>
            </a:r>
          </a:p>
          <a:p>
            <a:pPr>
              <a:lnSpc>
                <a:spcPct val="150000"/>
              </a:lnSpc>
            </a:pPr>
            <a:r>
              <a:rPr lang="en-US" sz="1800" dirty="0">
                <a:solidFill>
                  <a:schemeClr val="bg1"/>
                </a:solidFill>
              </a:rPr>
              <a:t>After running the code output will be captured as a stable.nam and stable.tr</a:t>
            </a:r>
          </a:p>
          <a:p>
            <a:pPr>
              <a:lnSpc>
                <a:spcPct val="150000"/>
              </a:lnSpc>
            </a:pPr>
            <a:endParaRPr lang="en-US" sz="1400" dirty="0">
              <a:solidFill>
                <a:schemeClr val="bg1"/>
              </a:solidFill>
            </a:endParaRPr>
          </a:p>
        </p:txBody>
      </p:sp>
      <p:pic>
        <p:nvPicPr>
          <p:cNvPr id="6" name="Content Placeholder 5" descr="Screenshot 2023-07-03 214653.png"/>
          <p:cNvPicPr>
            <a:picLocks noGrp="1" noChangeAspect="1"/>
          </p:cNvPicPr>
          <p:nvPr>
            <p:ph sz="half" idx="2"/>
          </p:nvPr>
        </p:nvPicPr>
        <p:blipFill>
          <a:blip r:embed="rId2"/>
          <a:stretch>
            <a:fillRect/>
          </a:stretch>
        </p:blipFill>
        <p:spPr>
          <a:xfrm>
            <a:off x="6289654" y="1427798"/>
            <a:ext cx="4697772" cy="4525962"/>
          </a:xfrm>
        </p:spPr>
      </p:pic>
      <p:sp>
        <p:nvSpPr>
          <p:cNvPr id="3" name="Title 2"/>
          <p:cNvSpPr>
            <a:spLocks noGrp="1"/>
          </p:cNvSpPr>
          <p:nvPr>
            <p:ph type="title"/>
          </p:nvPr>
        </p:nvSpPr>
        <p:spPr/>
        <p:txBody>
          <a:bodyPr>
            <a:normAutofit/>
          </a:bodyPr>
          <a:lstStyle/>
          <a:p>
            <a:r>
              <a:rPr lang="en-US" sz="3600" dirty="0">
                <a:solidFill>
                  <a:schemeClr val="bg2"/>
                </a:solidFill>
              </a:rPr>
              <a:t>Network Topology Creation using Tcl Language</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shot 2023-07-04 175024.png"/>
          <p:cNvPicPr>
            <a:picLocks noGrp="1" noChangeAspect="1"/>
          </p:cNvPicPr>
          <p:nvPr>
            <p:ph sz="half" idx="1"/>
          </p:nvPr>
        </p:nvPicPr>
        <p:blipFill>
          <a:blip r:embed="rId2"/>
          <a:stretch>
            <a:fillRect/>
          </a:stretch>
        </p:blipFill>
        <p:spPr>
          <a:xfrm>
            <a:off x="473530" y="1481137"/>
            <a:ext cx="4278084" cy="5050291"/>
          </a:xfrm>
        </p:spPr>
      </p:pic>
      <p:sp>
        <p:nvSpPr>
          <p:cNvPr id="10" name="TextBox 9"/>
          <p:cNvSpPr txBox="1"/>
          <p:nvPr/>
        </p:nvSpPr>
        <p:spPr>
          <a:xfrm>
            <a:off x="273233" y="317863"/>
            <a:ext cx="4207328" cy="923330"/>
          </a:xfrm>
          <a:prstGeom prst="rect">
            <a:avLst/>
          </a:prstGeom>
          <a:noFill/>
        </p:spPr>
        <p:txBody>
          <a:bodyPr wrap="square" rtlCol="0">
            <a:spAutoFit/>
          </a:bodyPr>
          <a:lstStyle/>
          <a:p>
            <a:r>
              <a:rPr lang="en-US" dirty="0">
                <a:solidFill>
                  <a:schemeClr val="bg1"/>
                </a:solidFill>
              </a:rPr>
              <a:t>This code represents the creation of </a:t>
            </a:r>
            <a:r>
              <a:rPr lang="en-US" dirty="0" err="1">
                <a:solidFill>
                  <a:schemeClr val="bg1"/>
                </a:solidFill>
              </a:rPr>
              <a:t>tcp</a:t>
            </a:r>
            <a:r>
              <a:rPr lang="en-US" dirty="0">
                <a:solidFill>
                  <a:schemeClr val="bg1"/>
                </a:solidFill>
              </a:rPr>
              <a:t> connection of our network topology. </a:t>
            </a:r>
          </a:p>
        </p:txBody>
      </p:sp>
      <p:pic>
        <p:nvPicPr>
          <p:cNvPr id="1026" name="Picture 2"/>
          <p:cNvPicPr>
            <a:picLocks noChangeAspect="1" noChangeArrowheads="1"/>
          </p:cNvPicPr>
          <p:nvPr/>
        </p:nvPicPr>
        <p:blipFill>
          <a:blip r:embed="rId3"/>
          <a:srcRect/>
          <a:stretch>
            <a:fillRect/>
          </a:stretch>
        </p:blipFill>
        <p:spPr bwMode="auto">
          <a:xfrm>
            <a:off x="4931728" y="1813560"/>
            <a:ext cx="3355301" cy="4221480"/>
          </a:xfrm>
          <a:prstGeom prst="rect">
            <a:avLst/>
          </a:prstGeom>
          <a:noFill/>
          <a:ln w="9525">
            <a:noFill/>
            <a:miter lim="800000"/>
            <a:headEnd/>
            <a:tailEnd/>
          </a:ln>
          <a:effectLst/>
        </p:spPr>
      </p:pic>
      <p:pic>
        <p:nvPicPr>
          <p:cNvPr id="1028" name="Picture 4" descr="C:\Users\ASUS\Pictures\Screenshots\Screenshot 2023-07-04 180809.png"/>
          <p:cNvPicPr>
            <a:picLocks noChangeAspect="1" noChangeArrowheads="1"/>
          </p:cNvPicPr>
          <p:nvPr/>
        </p:nvPicPr>
        <p:blipFill>
          <a:blip r:embed="rId4"/>
          <a:srcRect/>
          <a:stretch>
            <a:fillRect/>
          </a:stretch>
        </p:blipFill>
        <p:spPr bwMode="auto">
          <a:xfrm>
            <a:off x="8743316" y="1729423"/>
            <a:ext cx="2549524" cy="4795244"/>
          </a:xfrm>
          <a:prstGeom prst="rect">
            <a:avLst/>
          </a:prstGeom>
          <a:noFill/>
        </p:spPr>
      </p:pic>
      <p:sp>
        <p:nvSpPr>
          <p:cNvPr id="13" name="TextBox 12"/>
          <p:cNvSpPr txBox="1"/>
          <p:nvPr/>
        </p:nvSpPr>
        <p:spPr>
          <a:xfrm>
            <a:off x="5562600" y="731520"/>
            <a:ext cx="1938351" cy="369332"/>
          </a:xfrm>
          <a:prstGeom prst="rect">
            <a:avLst/>
          </a:prstGeom>
          <a:noFill/>
        </p:spPr>
        <p:txBody>
          <a:bodyPr wrap="none" rtlCol="0">
            <a:spAutoFit/>
          </a:bodyPr>
          <a:lstStyle/>
          <a:p>
            <a:r>
              <a:rPr lang="en-US" dirty="0">
                <a:solidFill>
                  <a:schemeClr val="bg1"/>
                </a:solidFill>
              </a:rPr>
              <a:t>Nam file output</a:t>
            </a:r>
          </a:p>
        </p:txBody>
      </p:sp>
      <p:sp>
        <p:nvSpPr>
          <p:cNvPr id="14" name="TextBox 13"/>
          <p:cNvSpPr txBox="1"/>
          <p:nvPr/>
        </p:nvSpPr>
        <p:spPr>
          <a:xfrm>
            <a:off x="9083040" y="792480"/>
            <a:ext cx="2040943" cy="369332"/>
          </a:xfrm>
          <a:prstGeom prst="rect">
            <a:avLst/>
          </a:prstGeom>
          <a:noFill/>
        </p:spPr>
        <p:txBody>
          <a:bodyPr wrap="none" rtlCol="0">
            <a:spAutoFit/>
          </a:bodyPr>
          <a:lstStyle/>
          <a:p>
            <a:r>
              <a:rPr lang="en-US" dirty="0">
                <a:solidFill>
                  <a:schemeClr val="bg1"/>
                </a:solidFill>
              </a:rPr>
              <a:t>Trace file output</a:t>
            </a:r>
          </a:p>
        </p:txBody>
      </p:sp>
    </p:spTree>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Concourse</Template>
  <TotalTime>482</TotalTime>
  <Words>919</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Bahnschrift Condensed</vt:lpstr>
      <vt:lpstr>Bahnschrift SemiLight Condensed</vt:lpstr>
      <vt:lpstr>Calibri</vt:lpstr>
      <vt:lpstr>Lucida Sans Unicode</vt:lpstr>
      <vt:lpstr>Söhne</vt:lpstr>
      <vt:lpstr>Times New Roman</vt:lpstr>
      <vt:lpstr>Verdana</vt:lpstr>
      <vt:lpstr>Wingdings</vt:lpstr>
      <vt:lpstr>Wingdings 2</vt:lpstr>
      <vt:lpstr>Wingdings 3</vt:lpstr>
      <vt:lpstr>Concourse</vt:lpstr>
      <vt:lpstr>Student Details</vt:lpstr>
      <vt:lpstr>PowerPoint Presentation</vt:lpstr>
      <vt:lpstr> PROJECT TITTLE :- Dos attack using NS2 tool  PROBLEM STATEMENT:- The objective of this project is to simulate and analyze the effects of a Denial-of-Service (DOS) attack on a network using the NS2 tool. The project involves installing NS2 on Ubuntu or any Linux operating system, creating a network topology using the Tcl language, and executing a DOS attack simulation. The simulation aims to emulate the impact of a DOS attack on network performance, network packet loss, and latency.  The main problem to address in this project is to design and implement an efficient simulation environment that accurately models a DOS attack and its consequences on a network. The simulation should replicate various types of DOS attacks, such as TCP SYN flood, ICMP flood, or UDP flood attacks, and measure their impact on network resources.  The project will require developing or utilizing existing NS2 scripts to configure the network topology, simulate the DOS attack, and record the output data obtained during the simulation. The output data will be stored in a file for subsequent analysis.</vt:lpstr>
      <vt:lpstr>AGENDA</vt:lpstr>
      <vt:lpstr>Importance of DOS Attack Simulation</vt:lpstr>
      <vt:lpstr>METHODOLOGY</vt:lpstr>
      <vt:lpstr>Installation of NS2 Tool on Ubuntu/Linux OS</vt:lpstr>
      <vt:lpstr>Network Topology Creation using Tcl Language</vt:lpstr>
      <vt:lpstr>PowerPoint Presentation</vt:lpstr>
      <vt:lpstr>DOS Attack Simulation Design and Implementation</vt:lpstr>
      <vt:lpstr>PowerPoint Presentation</vt:lpstr>
      <vt:lpstr>Data Collection and Analysis</vt:lpstr>
      <vt:lpstr>DoS attack types</vt:lpstr>
      <vt:lpstr>Results</vt:lpstr>
      <vt:lpstr>Results</vt:lpstr>
      <vt:lpstr>conclusion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arjun pudi</cp:lastModifiedBy>
  <cp:revision>66</cp:revision>
  <dcterms:created xsi:type="dcterms:W3CDTF">2021-05-26T16:50:10Z</dcterms:created>
  <dcterms:modified xsi:type="dcterms:W3CDTF">2023-07-22T13:53:04Z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