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1" r:id="rId14"/>
    <p:sldId id="27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78" d="100"/>
          <a:sy n="78" d="100"/>
        </p:scale>
        <p:origin x="6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5AAA7-A15E-F882-F4DD-269A0FFA7CE5}"/>
              </a:ext>
            </a:extLst>
          </p:cNvPr>
          <p:cNvSpPr>
            <a:spLocks noGrp="1"/>
          </p:cNvSpPr>
          <p:nvPr>
            <p:ph type="ctrTitle"/>
          </p:nvPr>
        </p:nvSpPr>
        <p:spPr>
          <a:xfrm>
            <a:off x="581191" y="533401"/>
            <a:ext cx="10993549" cy="1962044"/>
          </a:xfrm>
        </p:spPr>
        <p:txBody>
          <a:bodyPr>
            <a:normAutofit fontScale="90000"/>
          </a:bodyPr>
          <a:lstStyle/>
          <a:p>
            <a:r>
              <a:rPr lang="en-US" sz="7200" dirty="0" err="1"/>
              <a:t>Tnsdc</a:t>
            </a:r>
            <a:r>
              <a:rPr lang="en-US" sz="7200" dirty="0"/>
              <a:t> – generative ai    </a:t>
            </a:r>
            <a:br>
              <a:rPr lang="en-US" sz="7200" dirty="0"/>
            </a:br>
            <a:r>
              <a:rPr lang="en-US" sz="7200" dirty="0"/>
              <a:t>       for engineering</a:t>
            </a:r>
            <a:endParaRPr lang="en-IN" sz="7200" dirty="0"/>
          </a:p>
        </p:txBody>
      </p:sp>
      <p:sp>
        <p:nvSpPr>
          <p:cNvPr id="3" name="Subtitle 2">
            <a:extLst>
              <a:ext uri="{FF2B5EF4-FFF2-40B4-BE49-F238E27FC236}">
                <a16:creationId xmlns:a16="http://schemas.microsoft.com/office/drawing/2014/main" id="{801BABF5-016D-A01A-4396-2253591AC9E1}"/>
              </a:ext>
            </a:extLst>
          </p:cNvPr>
          <p:cNvSpPr>
            <a:spLocks noGrp="1"/>
          </p:cNvSpPr>
          <p:nvPr>
            <p:ph type="subTitle" idx="1"/>
          </p:nvPr>
        </p:nvSpPr>
        <p:spPr>
          <a:xfrm>
            <a:off x="581194" y="3428999"/>
            <a:ext cx="10993546" cy="1962044"/>
          </a:xfrm>
        </p:spPr>
        <p:txBody>
          <a:bodyPr>
            <a:normAutofit/>
          </a:bodyPr>
          <a:lstStyle/>
          <a:p>
            <a:r>
              <a:rPr lang="en-US" sz="3200" dirty="0">
                <a:solidFill>
                  <a:schemeClr val="bg2"/>
                </a:solidFill>
              </a:rPr>
              <a:t>                                       final project</a:t>
            </a:r>
          </a:p>
          <a:p>
            <a:r>
              <a:rPr lang="en-IN" sz="3200" dirty="0">
                <a:solidFill>
                  <a:schemeClr val="bg2"/>
                </a:solidFill>
              </a:rPr>
              <a:t>                                           </a:t>
            </a:r>
            <a:r>
              <a:rPr lang="en-IN" dirty="0">
                <a:solidFill>
                  <a:schemeClr val="bg2"/>
                </a:solidFill>
              </a:rPr>
              <a:t>submitted by</a:t>
            </a:r>
          </a:p>
          <a:p>
            <a:r>
              <a:rPr lang="en-IN" sz="3200" dirty="0">
                <a:solidFill>
                  <a:schemeClr val="bg2"/>
                </a:solidFill>
              </a:rPr>
              <a:t>                                        LAKSHMI.R</a:t>
            </a:r>
          </a:p>
        </p:txBody>
      </p:sp>
    </p:spTree>
    <p:extLst>
      <p:ext uri="{BB962C8B-B14F-4D97-AF65-F5344CB8AC3E}">
        <p14:creationId xmlns:p14="http://schemas.microsoft.com/office/powerpoint/2010/main" val="495334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6EC2-D5EA-9278-08F9-3A9D98D9B70D}"/>
              </a:ext>
            </a:extLst>
          </p:cNvPr>
          <p:cNvSpPr>
            <a:spLocks noGrp="1"/>
          </p:cNvSpPr>
          <p:nvPr>
            <p:ph type="title"/>
          </p:nvPr>
        </p:nvSpPr>
        <p:spPr/>
        <p:txBody>
          <a:bodyPr>
            <a:normAutofit/>
          </a:bodyPr>
          <a:lstStyle/>
          <a:p>
            <a:r>
              <a:rPr lang="en-US" sz="3600" dirty="0"/>
              <a:t>Solution.</a:t>
            </a:r>
            <a:endParaRPr lang="en-IN" sz="3600" dirty="0"/>
          </a:p>
        </p:txBody>
      </p:sp>
      <p:sp>
        <p:nvSpPr>
          <p:cNvPr id="3" name="Content Placeholder 2">
            <a:extLst>
              <a:ext uri="{FF2B5EF4-FFF2-40B4-BE49-F238E27FC236}">
                <a16:creationId xmlns:a16="http://schemas.microsoft.com/office/drawing/2014/main" id="{F27D42BC-F007-59CC-56F6-E67F1D41ABC2}"/>
              </a:ext>
            </a:extLst>
          </p:cNvPr>
          <p:cNvSpPr>
            <a:spLocks noGrp="1"/>
          </p:cNvSpPr>
          <p:nvPr>
            <p:ph idx="1"/>
          </p:nvPr>
        </p:nvSpPr>
        <p:spPr/>
        <p:txBody>
          <a:bodyPr>
            <a:normAutofit/>
          </a:bodyPr>
          <a:lstStyle/>
          <a:p>
            <a:r>
              <a:rPr lang="en-IN" sz="2400" b="1" dirty="0"/>
              <a:t>Paraphrasing Tool(Pegasus): </a:t>
            </a:r>
            <a:r>
              <a:rPr lang="en-IN" sz="2400" dirty="0"/>
              <a:t>Utilizes advanced natural language processing techniques to swiftly generate multiple paraphrases, ensuring originality while preserving the original meaning for diverse user needs.</a:t>
            </a:r>
          </a:p>
          <a:p>
            <a:endParaRPr lang="en-IN" sz="2400" dirty="0"/>
          </a:p>
          <a:p>
            <a:r>
              <a:rPr lang="en-IN" sz="2400" b="1" dirty="0"/>
              <a:t>User-Friendly Interface: </a:t>
            </a:r>
            <a:r>
              <a:rPr lang="en-IN" sz="2400" dirty="0"/>
              <a:t>Features a seamless and intuitive interface for easy interaction, enhancing user experience and facilitating efficient text processing.</a:t>
            </a:r>
          </a:p>
        </p:txBody>
      </p:sp>
    </p:spTree>
    <p:extLst>
      <p:ext uri="{BB962C8B-B14F-4D97-AF65-F5344CB8AC3E}">
        <p14:creationId xmlns:p14="http://schemas.microsoft.com/office/powerpoint/2010/main" val="128043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14B5-2E25-A5EA-C0C0-7FF9DFA4C227}"/>
              </a:ext>
            </a:extLst>
          </p:cNvPr>
          <p:cNvSpPr>
            <a:spLocks noGrp="1"/>
          </p:cNvSpPr>
          <p:nvPr>
            <p:ph type="title"/>
          </p:nvPr>
        </p:nvSpPr>
        <p:spPr/>
        <p:txBody>
          <a:bodyPr>
            <a:normAutofit/>
          </a:bodyPr>
          <a:lstStyle/>
          <a:p>
            <a:r>
              <a:rPr lang="en-US" sz="3600" dirty="0"/>
              <a:t>modelling</a:t>
            </a:r>
            <a:endParaRPr lang="en-IN" sz="3600" dirty="0"/>
          </a:p>
        </p:txBody>
      </p:sp>
      <p:sp>
        <p:nvSpPr>
          <p:cNvPr id="3" name="Content Placeholder 2">
            <a:extLst>
              <a:ext uri="{FF2B5EF4-FFF2-40B4-BE49-F238E27FC236}">
                <a16:creationId xmlns:a16="http://schemas.microsoft.com/office/drawing/2014/main" id="{7F2B07DA-3FB2-3149-984F-79546B14855A}"/>
              </a:ext>
            </a:extLst>
          </p:cNvPr>
          <p:cNvSpPr>
            <a:spLocks noGrp="1"/>
          </p:cNvSpPr>
          <p:nvPr>
            <p:ph idx="1"/>
          </p:nvPr>
        </p:nvSpPr>
        <p:spPr/>
        <p:txBody>
          <a:bodyPr>
            <a:normAutofit/>
          </a:bodyPr>
          <a:lstStyle/>
          <a:p>
            <a:r>
              <a:rPr lang="en-US" sz="2400" dirty="0"/>
              <a:t>The modelling approach employs transformer-based architectures, particularly the Pegasus model, for paraphrase generation. These models leverage large-scale pretraining on diverse text corpora to capture intricate linguistic patterns and semantics. Fine-tuning techniques are then applied to adapt the model to the specific task of paraphrasing. The resulting model exhibits robustness, accuracy, and efficiency, enabling it to generate high-quality paraphrases while preserving the original meaning and context of the input text.</a:t>
            </a:r>
            <a:endParaRPr lang="en-IN" sz="2400" dirty="0"/>
          </a:p>
        </p:txBody>
      </p:sp>
    </p:spTree>
    <p:extLst>
      <p:ext uri="{BB962C8B-B14F-4D97-AF65-F5344CB8AC3E}">
        <p14:creationId xmlns:p14="http://schemas.microsoft.com/office/powerpoint/2010/main" val="23765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B166-FEB5-45BE-BF90-F28A80B6B691}"/>
              </a:ext>
            </a:extLst>
          </p:cNvPr>
          <p:cNvSpPr>
            <a:spLocks noGrp="1"/>
          </p:cNvSpPr>
          <p:nvPr>
            <p:ph type="title"/>
          </p:nvPr>
        </p:nvSpPr>
        <p:spPr/>
        <p:txBody>
          <a:bodyPr>
            <a:normAutofit/>
          </a:bodyPr>
          <a:lstStyle/>
          <a:p>
            <a:r>
              <a:rPr lang="en-US" sz="3600" dirty="0"/>
              <a:t>results</a:t>
            </a:r>
            <a:endParaRPr lang="en-IN" sz="3600" dirty="0"/>
          </a:p>
        </p:txBody>
      </p:sp>
      <p:pic>
        <p:nvPicPr>
          <p:cNvPr id="13" name="Content Placeholder 12">
            <a:extLst>
              <a:ext uri="{FF2B5EF4-FFF2-40B4-BE49-F238E27FC236}">
                <a16:creationId xmlns:a16="http://schemas.microsoft.com/office/drawing/2014/main" id="{68675D24-6EA0-6610-5C60-0C8025370497}"/>
              </a:ext>
            </a:extLst>
          </p:cNvPr>
          <p:cNvPicPr>
            <a:picLocks noGrp="1" noChangeAspect="1"/>
          </p:cNvPicPr>
          <p:nvPr>
            <p:ph idx="1"/>
          </p:nvPr>
        </p:nvPicPr>
        <p:blipFill>
          <a:blip r:embed="rId2"/>
          <a:stretch>
            <a:fillRect/>
          </a:stretch>
        </p:blipFill>
        <p:spPr>
          <a:xfrm>
            <a:off x="2071868" y="2239099"/>
            <a:ext cx="7292051" cy="3643401"/>
          </a:xfrm>
        </p:spPr>
      </p:pic>
    </p:spTree>
    <p:extLst>
      <p:ext uri="{BB962C8B-B14F-4D97-AF65-F5344CB8AC3E}">
        <p14:creationId xmlns:p14="http://schemas.microsoft.com/office/powerpoint/2010/main" val="868988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B166-FEB5-45BE-BF90-F28A80B6B691}"/>
              </a:ext>
            </a:extLst>
          </p:cNvPr>
          <p:cNvSpPr>
            <a:spLocks noGrp="1"/>
          </p:cNvSpPr>
          <p:nvPr>
            <p:ph type="title"/>
          </p:nvPr>
        </p:nvSpPr>
        <p:spPr/>
        <p:txBody>
          <a:bodyPr>
            <a:normAutofit/>
          </a:bodyPr>
          <a:lstStyle/>
          <a:p>
            <a:r>
              <a:rPr lang="en-US" sz="3600" dirty="0"/>
              <a:t>results</a:t>
            </a:r>
            <a:endParaRPr lang="en-IN" sz="3600" dirty="0"/>
          </a:p>
        </p:txBody>
      </p:sp>
      <p:pic>
        <p:nvPicPr>
          <p:cNvPr id="6" name="Content Placeholder 5">
            <a:extLst>
              <a:ext uri="{FF2B5EF4-FFF2-40B4-BE49-F238E27FC236}">
                <a16:creationId xmlns:a16="http://schemas.microsoft.com/office/drawing/2014/main" id="{0066CB7D-1001-788C-852C-49FF74C749A2}"/>
              </a:ext>
            </a:extLst>
          </p:cNvPr>
          <p:cNvPicPr>
            <a:picLocks noGrp="1" noChangeAspect="1"/>
          </p:cNvPicPr>
          <p:nvPr>
            <p:ph idx="1"/>
          </p:nvPr>
        </p:nvPicPr>
        <p:blipFill>
          <a:blip r:embed="rId2"/>
          <a:stretch>
            <a:fillRect/>
          </a:stretch>
        </p:blipFill>
        <p:spPr>
          <a:xfrm>
            <a:off x="2137810" y="2534236"/>
            <a:ext cx="7916380" cy="2972215"/>
          </a:xfrm>
        </p:spPr>
      </p:pic>
    </p:spTree>
    <p:extLst>
      <p:ext uri="{BB962C8B-B14F-4D97-AF65-F5344CB8AC3E}">
        <p14:creationId xmlns:p14="http://schemas.microsoft.com/office/powerpoint/2010/main" val="87819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B166-FEB5-45BE-BF90-F28A80B6B691}"/>
              </a:ext>
            </a:extLst>
          </p:cNvPr>
          <p:cNvSpPr>
            <a:spLocks noGrp="1"/>
          </p:cNvSpPr>
          <p:nvPr>
            <p:ph type="title"/>
          </p:nvPr>
        </p:nvSpPr>
        <p:spPr/>
        <p:txBody>
          <a:bodyPr>
            <a:normAutofit/>
          </a:bodyPr>
          <a:lstStyle/>
          <a:p>
            <a:r>
              <a:rPr lang="en-US" sz="3600" dirty="0"/>
              <a:t>results</a:t>
            </a:r>
            <a:endParaRPr lang="en-IN" sz="3600" dirty="0"/>
          </a:p>
        </p:txBody>
      </p:sp>
      <p:pic>
        <p:nvPicPr>
          <p:cNvPr id="5" name="Content Placeholder 4"/>
          <p:cNvPicPr>
            <a:picLocks noGrp="1" noChangeAspect="1"/>
          </p:cNvPicPr>
          <p:nvPr>
            <p:ph idx="1"/>
          </p:nvPr>
        </p:nvPicPr>
        <p:blipFill>
          <a:blip r:embed="rId2"/>
          <a:stretch>
            <a:fillRect/>
          </a:stretch>
        </p:blipFill>
        <p:spPr>
          <a:xfrm>
            <a:off x="442312" y="4945981"/>
            <a:ext cx="11029950" cy="739865"/>
          </a:xfrm>
          <a:prstGeom prst="rect">
            <a:avLst/>
          </a:prstGeom>
        </p:spPr>
      </p:pic>
      <p:pic>
        <p:nvPicPr>
          <p:cNvPr id="4" name="Picture 3"/>
          <p:cNvPicPr>
            <a:picLocks noChangeAspect="1"/>
          </p:cNvPicPr>
          <p:nvPr/>
        </p:nvPicPr>
        <p:blipFill>
          <a:blip r:embed="rId3"/>
          <a:stretch>
            <a:fillRect/>
          </a:stretch>
        </p:blipFill>
        <p:spPr>
          <a:xfrm>
            <a:off x="442647" y="2506144"/>
            <a:ext cx="11029615" cy="2019582"/>
          </a:xfrm>
          <a:prstGeom prst="rect">
            <a:avLst/>
          </a:prstGeom>
        </p:spPr>
      </p:pic>
    </p:spTree>
    <p:extLst>
      <p:ext uri="{BB962C8B-B14F-4D97-AF65-F5344CB8AC3E}">
        <p14:creationId xmlns:p14="http://schemas.microsoft.com/office/powerpoint/2010/main" val="709026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1BABF5-016D-A01A-4396-2253591AC9E1}"/>
              </a:ext>
            </a:extLst>
          </p:cNvPr>
          <p:cNvSpPr>
            <a:spLocks noGrp="1"/>
          </p:cNvSpPr>
          <p:nvPr>
            <p:ph type="subTitle" idx="1"/>
          </p:nvPr>
        </p:nvSpPr>
        <p:spPr>
          <a:xfrm>
            <a:off x="651164" y="1911928"/>
            <a:ext cx="8506692" cy="2590799"/>
          </a:xfrm>
        </p:spPr>
        <p:txBody>
          <a:bodyPr>
            <a:normAutofit fontScale="47500" lnSpcReduction="20000"/>
          </a:bodyPr>
          <a:lstStyle/>
          <a:p>
            <a:r>
              <a:rPr lang="en-US" sz="2800" dirty="0">
                <a:solidFill>
                  <a:schemeClr val="tx1"/>
                </a:solidFill>
                <a:latin typeface="+mj-lt"/>
              </a:rPr>
              <a:t>     </a:t>
            </a:r>
          </a:p>
          <a:p>
            <a:endParaRPr lang="en-US" sz="1800" dirty="0">
              <a:solidFill>
                <a:schemeClr val="tx1"/>
              </a:solidFill>
              <a:latin typeface="Arial" panose="020B0604020202020204" pitchFamily="34" charset="0"/>
              <a:cs typeface="Arial" panose="020B0604020202020204" pitchFamily="34" charset="0"/>
            </a:endParaRPr>
          </a:p>
          <a:p>
            <a:r>
              <a:rPr lang="en-US" sz="4400" dirty="0">
                <a:solidFill>
                  <a:schemeClr val="bg2"/>
                </a:solidFill>
                <a:latin typeface="+mj-lt"/>
              </a:rPr>
              <a:t>            </a:t>
            </a:r>
            <a:r>
              <a:rPr lang="en-US" sz="2400" dirty="0">
                <a:solidFill>
                  <a:schemeClr val="tx1"/>
                </a:solidFill>
              </a:rPr>
              <a:t> </a:t>
            </a:r>
            <a:endParaRPr lang="en-US" dirty="0"/>
          </a:p>
          <a:p>
            <a:r>
              <a:rPr lang="en-US" sz="4400" dirty="0">
                <a:solidFill>
                  <a:schemeClr val="bg2"/>
                </a:solidFill>
                <a:latin typeface="+mj-lt"/>
              </a:rPr>
              <a:t>         </a:t>
            </a:r>
          </a:p>
          <a:p>
            <a:r>
              <a:rPr lang="en-US" sz="4400" dirty="0">
                <a:solidFill>
                  <a:schemeClr val="bg2"/>
                </a:solidFill>
                <a:latin typeface="+mj-lt"/>
              </a:rPr>
              <a:t>                    </a:t>
            </a:r>
          </a:p>
          <a:p>
            <a:r>
              <a:rPr lang="en-US" sz="11000" dirty="0">
                <a:solidFill>
                  <a:schemeClr val="bg2"/>
                </a:solidFill>
                <a:latin typeface="+mj-lt"/>
              </a:rPr>
              <a:t>                  THANK YOU</a:t>
            </a:r>
            <a:endParaRPr lang="en-IN" sz="11000" dirty="0">
              <a:solidFill>
                <a:schemeClr val="bg2"/>
              </a:solidFill>
              <a:latin typeface="+mj-lt"/>
            </a:endParaRPr>
          </a:p>
        </p:txBody>
      </p:sp>
      <p:sp>
        <p:nvSpPr>
          <p:cNvPr id="4" name="TextBox 3"/>
          <p:cNvSpPr txBox="1"/>
          <p:nvPr/>
        </p:nvSpPr>
        <p:spPr>
          <a:xfrm>
            <a:off x="858982" y="1149927"/>
            <a:ext cx="10681854" cy="892552"/>
          </a:xfrm>
          <a:prstGeom prst="rect">
            <a:avLst/>
          </a:prstGeom>
          <a:noFill/>
        </p:spPr>
        <p:txBody>
          <a:bodyPr wrap="square" rtlCol="0">
            <a:spAutoFit/>
          </a:bodyPr>
          <a:lstStyle/>
          <a:p>
            <a:r>
              <a:rPr lang="en-US" sz="2800" dirty="0">
                <a:latin typeface="+mj-lt"/>
              </a:rPr>
              <a:t>Source code @github:</a:t>
            </a:r>
          </a:p>
          <a:p>
            <a:r>
              <a:rPr lang="en-US" sz="2400" dirty="0">
                <a:latin typeface="+mj-lt"/>
              </a:rPr>
              <a:t>https://github.com/Lakshmiragupathy/Nan-mudhalvan--TNSDC.git</a:t>
            </a:r>
          </a:p>
        </p:txBody>
      </p:sp>
    </p:spTree>
    <p:extLst>
      <p:ext uri="{BB962C8B-B14F-4D97-AF65-F5344CB8AC3E}">
        <p14:creationId xmlns:p14="http://schemas.microsoft.com/office/powerpoint/2010/main" val="87196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394C-7C54-BDC2-7073-E1C20AD986E4}"/>
              </a:ext>
            </a:extLst>
          </p:cNvPr>
          <p:cNvSpPr>
            <a:spLocks noGrp="1"/>
          </p:cNvSpPr>
          <p:nvPr>
            <p:ph type="title"/>
          </p:nvPr>
        </p:nvSpPr>
        <p:spPr/>
        <p:txBody>
          <a:bodyPr>
            <a:normAutofit/>
          </a:bodyPr>
          <a:lstStyle/>
          <a:p>
            <a:r>
              <a:rPr lang="en-US" sz="3600" dirty="0"/>
              <a:t>                                 PROJECT  TITLE</a:t>
            </a:r>
            <a:endParaRPr lang="en-IN" sz="3600" dirty="0"/>
          </a:p>
        </p:txBody>
      </p:sp>
      <p:sp>
        <p:nvSpPr>
          <p:cNvPr id="3" name="Content Placeholder 2">
            <a:extLst>
              <a:ext uri="{FF2B5EF4-FFF2-40B4-BE49-F238E27FC236}">
                <a16:creationId xmlns:a16="http://schemas.microsoft.com/office/drawing/2014/main" id="{C3DA8FDE-0991-086B-22EE-58F0CC665713}"/>
              </a:ext>
            </a:extLst>
          </p:cNvPr>
          <p:cNvSpPr>
            <a:spLocks noGrp="1"/>
          </p:cNvSpPr>
          <p:nvPr>
            <p:ph idx="1"/>
          </p:nvPr>
        </p:nvSpPr>
        <p:spPr>
          <a:xfrm>
            <a:off x="1219200" y="2180496"/>
            <a:ext cx="9326879" cy="3678303"/>
          </a:xfrm>
        </p:spPr>
        <p:txBody>
          <a:bodyPr>
            <a:normAutofit/>
          </a:bodyPr>
          <a:lstStyle/>
          <a:p>
            <a:pPr marL="0" indent="0">
              <a:buNone/>
            </a:pPr>
            <a:r>
              <a:rPr lang="en-US" sz="3200" dirty="0"/>
              <a:t>                     TEXT PARAPHRASER USING                                </a:t>
            </a:r>
            <a:endParaRPr lang="en-IN" sz="3200" dirty="0"/>
          </a:p>
          <a:p>
            <a:pPr marL="0" indent="0">
              <a:buNone/>
            </a:pPr>
            <a:r>
              <a:rPr lang="en-IN" sz="3200" dirty="0"/>
              <a:t>                       TRANSFORMER(PEGASUS)</a:t>
            </a:r>
          </a:p>
        </p:txBody>
      </p:sp>
    </p:spTree>
    <p:extLst>
      <p:ext uri="{BB962C8B-B14F-4D97-AF65-F5344CB8AC3E}">
        <p14:creationId xmlns:p14="http://schemas.microsoft.com/office/powerpoint/2010/main" val="420243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F78C-91FE-38E6-BE26-ED1228B07C7F}"/>
              </a:ext>
            </a:extLst>
          </p:cNvPr>
          <p:cNvSpPr>
            <a:spLocks noGrp="1"/>
          </p:cNvSpPr>
          <p:nvPr>
            <p:ph type="title"/>
          </p:nvPr>
        </p:nvSpPr>
        <p:spPr/>
        <p:txBody>
          <a:bodyPr>
            <a:normAutofit/>
          </a:bodyPr>
          <a:lstStyle/>
          <a:p>
            <a:r>
              <a:rPr lang="en-US" sz="3600" dirty="0"/>
              <a:t>AGENDA</a:t>
            </a:r>
            <a:endParaRPr lang="en-IN" sz="3600" dirty="0"/>
          </a:p>
        </p:txBody>
      </p:sp>
      <p:sp>
        <p:nvSpPr>
          <p:cNvPr id="3" name="Content Placeholder 2">
            <a:extLst>
              <a:ext uri="{FF2B5EF4-FFF2-40B4-BE49-F238E27FC236}">
                <a16:creationId xmlns:a16="http://schemas.microsoft.com/office/drawing/2014/main" id="{0C177220-34BB-5EBD-126B-BF894FC371E7}"/>
              </a:ext>
            </a:extLst>
          </p:cNvPr>
          <p:cNvSpPr>
            <a:spLocks noGrp="1"/>
          </p:cNvSpPr>
          <p:nvPr>
            <p:ph idx="1"/>
          </p:nvPr>
        </p:nvSpPr>
        <p:spPr/>
        <p:txBody>
          <a:bodyPr>
            <a:normAutofit fontScale="77500" lnSpcReduction="20000"/>
          </a:bodyPr>
          <a:lstStyle/>
          <a:p>
            <a:pPr marL="342900" lvl="0" indent="-342900">
              <a:buFont typeface="Wingdings" panose="05000000000000000000" pitchFamily="2" charset="2"/>
              <a:buChar char="q"/>
            </a:pPr>
            <a:r>
              <a:rPr lang="en-US" sz="3600" dirty="0"/>
              <a:t>Problem Statement</a:t>
            </a:r>
          </a:p>
          <a:p>
            <a:pPr marL="342900" lvl="0" indent="-342900">
              <a:buFont typeface="Wingdings" panose="05000000000000000000" pitchFamily="2" charset="2"/>
              <a:buChar char="q"/>
            </a:pPr>
            <a:r>
              <a:rPr lang="en-US" sz="3600" noProof="0" dirty="0"/>
              <a:t>Project</a:t>
            </a:r>
            <a:r>
              <a:rPr lang="en-US" sz="3600" dirty="0"/>
              <a:t> Overview</a:t>
            </a:r>
          </a:p>
          <a:p>
            <a:pPr marL="342900" lvl="0" indent="-342900">
              <a:buFont typeface="Wingdings" panose="05000000000000000000" pitchFamily="2" charset="2"/>
              <a:buChar char="q"/>
            </a:pPr>
            <a:r>
              <a:rPr lang="en-US" sz="3600" noProof="0" dirty="0"/>
              <a:t>End Users</a:t>
            </a:r>
          </a:p>
          <a:p>
            <a:pPr marL="342900" lvl="0" indent="-342900">
              <a:buFont typeface="Wingdings" panose="05000000000000000000" pitchFamily="2" charset="2"/>
              <a:buChar char="q"/>
            </a:pPr>
            <a:r>
              <a:rPr lang="en-US" sz="3600" dirty="0"/>
              <a:t>Value Proposition</a:t>
            </a:r>
            <a:endParaRPr lang="en-US" sz="3600" noProof="0" dirty="0"/>
          </a:p>
          <a:p>
            <a:pPr marL="342900" lvl="0" indent="-342900">
              <a:buFont typeface="Wingdings" panose="05000000000000000000" pitchFamily="2" charset="2"/>
              <a:buChar char="q"/>
            </a:pPr>
            <a:r>
              <a:rPr lang="en-US" sz="3600" dirty="0"/>
              <a:t>Solution</a:t>
            </a:r>
          </a:p>
          <a:p>
            <a:pPr marL="342900" lvl="0" indent="-342900">
              <a:buFont typeface="Wingdings" panose="05000000000000000000" pitchFamily="2" charset="2"/>
              <a:buChar char="q"/>
            </a:pPr>
            <a:r>
              <a:rPr lang="en-US" sz="3600" noProof="0" dirty="0"/>
              <a:t>Modelling</a:t>
            </a:r>
          </a:p>
          <a:p>
            <a:pPr marL="342900" lvl="0" indent="-342900">
              <a:buFont typeface="Wingdings" panose="05000000000000000000" pitchFamily="2" charset="2"/>
              <a:buChar char="q"/>
            </a:pPr>
            <a:r>
              <a:rPr lang="en-US" sz="3600" dirty="0"/>
              <a:t>Results</a:t>
            </a:r>
            <a:endParaRPr lang="en-IN" sz="3600" dirty="0"/>
          </a:p>
        </p:txBody>
      </p:sp>
    </p:spTree>
    <p:extLst>
      <p:ext uri="{BB962C8B-B14F-4D97-AF65-F5344CB8AC3E}">
        <p14:creationId xmlns:p14="http://schemas.microsoft.com/office/powerpoint/2010/main" val="133914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6CFC-9636-B042-7AED-569EB34EFD43}"/>
              </a:ext>
            </a:extLst>
          </p:cNvPr>
          <p:cNvSpPr>
            <a:spLocks noGrp="1"/>
          </p:cNvSpPr>
          <p:nvPr>
            <p:ph type="title"/>
          </p:nvPr>
        </p:nvSpPr>
        <p:spPr/>
        <p:txBody>
          <a:bodyPr>
            <a:normAutofit/>
          </a:bodyPr>
          <a:lstStyle/>
          <a:p>
            <a:r>
              <a:rPr lang="en-US" sz="3600" dirty="0"/>
              <a:t>PROBLEM STATEMENT</a:t>
            </a:r>
            <a:endParaRPr lang="en-IN" sz="3600" dirty="0"/>
          </a:p>
        </p:txBody>
      </p:sp>
      <p:sp>
        <p:nvSpPr>
          <p:cNvPr id="3" name="Content Placeholder 2">
            <a:extLst>
              <a:ext uri="{FF2B5EF4-FFF2-40B4-BE49-F238E27FC236}">
                <a16:creationId xmlns:a16="http://schemas.microsoft.com/office/drawing/2014/main" id="{AA6C77F2-F5AD-80E3-518C-64D779DF1F18}"/>
              </a:ext>
            </a:extLst>
          </p:cNvPr>
          <p:cNvSpPr>
            <a:spLocks noGrp="1"/>
          </p:cNvSpPr>
          <p:nvPr>
            <p:ph idx="1"/>
          </p:nvPr>
        </p:nvSpPr>
        <p:spPr/>
        <p:txBody>
          <a:bodyPr/>
          <a:lstStyle/>
          <a:p>
            <a:pPr marL="0" indent="0">
              <a:buNone/>
            </a:pPr>
            <a:endParaRPr lang="en-US" dirty="0"/>
          </a:p>
          <a:p>
            <a:pPr marL="0" indent="0" algn="just">
              <a:buNone/>
            </a:pPr>
            <a:r>
              <a:rPr lang="en-US" sz="2400" dirty="0"/>
              <a:t>Develop a paraphrasing tool that can generate multiple paraphrases for a given input text. The tool should utilize advanced natural language processing techniques, specifically transformer-based models, to produce paraphrases that accurately convey the meaning of the original text. The paraphrasing tool should be efficient and capable of handling various types of input text, such as sentences, paragraphs, or entire documents. The goal is to provide users with a reliable and versatile tool for generating paraphrases that can be used in a wide range of applications, including content creation, text augmentation, and language understanding tasks.</a:t>
            </a:r>
            <a:endParaRPr lang="en-IN" sz="2400" dirty="0"/>
          </a:p>
        </p:txBody>
      </p:sp>
    </p:spTree>
    <p:extLst>
      <p:ext uri="{BB962C8B-B14F-4D97-AF65-F5344CB8AC3E}">
        <p14:creationId xmlns:p14="http://schemas.microsoft.com/office/powerpoint/2010/main" val="257241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FE89-B33C-FFED-997F-E3A8194375E7}"/>
              </a:ext>
            </a:extLst>
          </p:cNvPr>
          <p:cNvSpPr>
            <a:spLocks noGrp="1"/>
          </p:cNvSpPr>
          <p:nvPr>
            <p:ph type="title"/>
          </p:nvPr>
        </p:nvSpPr>
        <p:spPr/>
        <p:txBody>
          <a:bodyPr>
            <a:normAutofit/>
          </a:bodyPr>
          <a:lstStyle/>
          <a:p>
            <a:r>
              <a:rPr lang="en-US" sz="3600" noProof="0" dirty="0"/>
              <a:t>PROJECT OVERVIEW</a:t>
            </a:r>
            <a:endParaRPr lang="en-IN" sz="3600" dirty="0"/>
          </a:p>
        </p:txBody>
      </p:sp>
      <p:sp>
        <p:nvSpPr>
          <p:cNvPr id="3" name="Content Placeholder 2">
            <a:extLst>
              <a:ext uri="{FF2B5EF4-FFF2-40B4-BE49-F238E27FC236}">
                <a16:creationId xmlns:a16="http://schemas.microsoft.com/office/drawing/2014/main" id="{525BC89F-3F8F-71D5-57DF-1018656B3BDB}"/>
              </a:ext>
            </a:extLst>
          </p:cNvPr>
          <p:cNvSpPr>
            <a:spLocks noGrp="1"/>
          </p:cNvSpPr>
          <p:nvPr>
            <p:ph idx="1"/>
          </p:nvPr>
        </p:nvSpPr>
        <p:spPr/>
        <p:txBody>
          <a:bodyPr>
            <a:normAutofit/>
          </a:bodyPr>
          <a:lstStyle/>
          <a:p>
            <a:pPr algn="just"/>
            <a:r>
              <a:rPr lang="en-US" sz="2400" dirty="0"/>
              <a:t>Our project aims to develop an advanced paraphrasing tool using transformer-based models. With a focus on preserving original meaning, it generates multiple paraphrases for input text. Leveraging the Pegasus model, the system tokenizes and encodes input, generates paraphrases, and facilitates integration into diverse applications, enhancing text processing capabilities across various domains.</a:t>
            </a:r>
            <a:endParaRPr lang="en-IN" sz="2400" dirty="0"/>
          </a:p>
        </p:txBody>
      </p:sp>
    </p:spTree>
    <p:extLst>
      <p:ext uri="{BB962C8B-B14F-4D97-AF65-F5344CB8AC3E}">
        <p14:creationId xmlns:p14="http://schemas.microsoft.com/office/powerpoint/2010/main" val="205991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7594-6444-D0CA-283C-31DD6BA9F2CF}"/>
              </a:ext>
            </a:extLst>
          </p:cNvPr>
          <p:cNvSpPr>
            <a:spLocks noGrp="1"/>
          </p:cNvSpPr>
          <p:nvPr>
            <p:ph type="title"/>
          </p:nvPr>
        </p:nvSpPr>
        <p:spPr/>
        <p:txBody>
          <a:bodyPr>
            <a:normAutofit fontScale="90000"/>
          </a:bodyPr>
          <a:lstStyle/>
          <a:p>
            <a:r>
              <a:rPr lang="en-US" sz="3600" noProof="0" dirty="0"/>
              <a:t>PROJECT OVERVIEW - </a:t>
            </a:r>
            <a:r>
              <a:rPr lang="en-US" sz="2800" noProof="0" dirty="0"/>
              <a:t>OBJECTIVE</a:t>
            </a:r>
            <a:br>
              <a:rPr lang="en-US" noProof="0" dirty="0"/>
            </a:br>
            <a:r>
              <a:rPr lang="en-US" noProof="0" dirty="0"/>
              <a:t>             </a:t>
            </a:r>
            <a:endParaRPr lang="en-IN" sz="2000" dirty="0"/>
          </a:p>
        </p:txBody>
      </p:sp>
      <p:sp>
        <p:nvSpPr>
          <p:cNvPr id="3" name="Content Placeholder 2">
            <a:extLst>
              <a:ext uri="{FF2B5EF4-FFF2-40B4-BE49-F238E27FC236}">
                <a16:creationId xmlns:a16="http://schemas.microsoft.com/office/drawing/2014/main" id="{97B1FF1F-0DBC-136C-F31F-26E783F87856}"/>
              </a:ext>
            </a:extLst>
          </p:cNvPr>
          <p:cNvSpPr>
            <a:spLocks noGrp="1"/>
          </p:cNvSpPr>
          <p:nvPr>
            <p:ph idx="1"/>
          </p:nvPr>
        </p:nvSpPr>
        <p:spPr>
          <a:xfrm>
            <a:off x="581192" y="2180496"/>
            <a:ext cx="11029615" cy="4357464"/>
          </a:xfrm>
        </p:spPr>
        <p:txBody>
          <a:bodyPr>
            <a:noAutofit/>
          </a:bodyPr>
          <a:lstStyle/>
          <a:p>
            <a:pPr algn="just"/>
            <a:r>
              <a:rPr lang="en-US" sz="2000" dirty="0"/>
              <a:t>Develop a paraphrasing tool leveraging transformer-based models to generate multiple paraphrases for input text.</a:t>
            </a:r>
          </a:p>
          <a:p>
            <a:pPr algn="just"/>
            <a:r>
              <a:rPr lang="en-US" sz="2000" dirty="0"/>
              <a:t>Ensure that the generated paraphrases accurately preserve the original meaning of the input text.</a:t>
            </a:r>
          </a:p>
          <a:p>
            <a:pPr algn="just"/>
            <a:r>
              <a:rPr lang="en-US" sz="2000" dirty="0"/>
              <a:t>Implement efficient tokenization, encoding, and decoding mechanisms to process input text and generate paraphrases.</a:t>
            </a:r>
          </a:p>
          <a:p>
            <a:pPr algn="just"/>
            <a:r>
              <a:rPr lang="en-US" sz="2000" dirty="0"/>
              <a:t>Provide a user-friendly interface for seamless interaction with the paraphrasing tool.</a:t>
            </a:r>
          </a:p>
          <a:p>
            <a:pPr algn="just"/>
            <a:r>
              <a:rPr lang="en-US" sz="2000" dirty="0"/>
              <a:t>Enable integration of the paraphrasing tool into diverse applications to enhance text processing capabilities.</a:t>
            </a:r>
          </a:p>
          <a:p>
            <a:pPr algn="just"/>
            <a:r>
              <a:rPr lang="en-US" sz="2000" dirty="0"/>
              <a:t>Optimize the system for scalability, efficiency, and accuracy to meet the needs of various user scenarios.</a:t>
            </a:r>
          </a:p>
          <a:p>
            <a:pPr algn="just"/>
            <a:r>
              <a:rPr lang="en-US" sz="2000" dirty="0"/>
              <a:t>Continuously update and improve the paraphrasing tool based on user feedback and advancements in NLP techniques.</a:t>
            </a:r>
            <a:endParaRPr lang="en-IN" sz="2000" dirty="0"/>
          </a:p>
        </p:txBody>
      </p:sp>
    </p:spTree>
    <p:extLst>
      <p:ext uri="{BB962C8B-B14F-4D97-AF65-F5344CB8AC3E}">
        <p14:creationId xmlns:p14="http://schemas.microsoft.com/office/powerpoint/2010/main" val="18207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388D-F754-3E7F-6B66-36B3A3564642}"/>
              </a:ext>
            </a:extLst>
          </p:cNvPr>
          <p:cNvSpPr>
            <a:spLocks noGrp="1"/>
          </p:cNvSpPr>
          <p:nvPr>
            <p:ph type="title"/>
          </p:nvPr>
        </p:nvSpPr>
        <p:spPr>
          <a:xfrm>
            <a:off x="581192" y="701040"/>
            <a:ext cx="11029616" cy="1014916"/>
          </a:xfrm>
        </p:spPr>
        <p:txBody>
          <a:bodyPr>
            <a:normAutofit fontScale="90000"/>
          </a:bodyPr>
          <a:lstStyle/>
          <a:p>
            <a:br>
              <a:rPr lang="en-US" sz="4400" noProof="0" dirty="0"/>
            </a:br>
            <a:br>
              <a:rPr lang="en-US" sz="4400" noProof="0" dirty="0"/>
            </a:br>
            <a:br>
              <a:rPr lang="en-US" sz="4400" noProof="0" dirty="0"/>
            </a:br>
            <a:r>
              <a:rPr lang="en-US" sz="4000" noProof="0" dirty="0"/>
              <a:t>project overview – </a:t>
            </a:r>
            <a:r>
              <a:rPr lang="en-US" sz="3200" noProof="0" dirty="0"/>
              <a:t>expected outcome</a:t>
            </a:r>
            <a:b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br>
            <a:endParaRPr lang="en-IN" sz="3600" dirty="0"/>
          </a:p>
        </p:txBody>
      </p:sp>
      <p:sp>
        <p:nvSpPr>
          <p:cNvPr id="3" name="Content Placeholder 2">
            <a:extLst>
              <a:ext uri="{FF2B5EF4-FFF2-40B4-BE49-F238E27FC236}">
                <a16:creationId xmlns:a16="http://schemas.microsoft.com/office/drawing/2014/main" id="{076BF089-D6E6-6651-A558-2EB1CCD7A783}"/>
              </a:ext>
            </a:extLst>
          </p:cNvPr>
          <p:cNvSpPr>
            <a:spLocks noGrp="1"/>
          </p:cNvSpPr>
          <p:nvPr>
            <p:ph idx="1"/>
          </p:nvPr>
        </p:nvSpPr>
        <p:spPr/>
        <p:txBody>
          <a:bodyPr>
            <a:normAutofit/>
          </a:bodyPr>
          <a:lstStyle/>
          <a:p>
            <a:pPr algn="ctr"/>
            <a:r>
              <a:rPr lang="en-US" sz="2400" dirty="0"/>
              <a:t>The expected outcome is the generation of paraphrased sentences based on the input text. The system utilizes the Pegasus model to produce multiple paraphrases for each sentence in the input context. These paraphrases are crafted to maintain the original meaning while presenting diverse linguistic variations. The resulting output comprises paraphrased sentences, collectively forming a rephrased rendition of the input text.</a:t>
            </a:r>
            <a:endParaRPr lang="en-IN" sz="2400" dirty="0"/>
          </a:p>
        </p:txBody>
      </p:sp>
    </p:spTree>
    <p:extLst>
      <p:ext uri="{BB962C8B-B14F-4D97-AF65-F5344CB8AC3E}">
        <p14:creationId xmlns:p14="http://schemas.microsoft.com/office/powerpoint/2010/main" val="370057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194C-BB9B-844F-9D4D-303AA6BF9D81}"/>
              </a:ext>
            </a:extLst>
          </p:cNvPr>
          <p:cNvSpPr>
            <a:spLocks noGrp="1"/>
          </p:cNvSpPr>
          <p:nvPr>
            <p:ph type="title"/>
          </p:nvPr>
        </p:nvSpPr>
        <p:spPr/>
        <p:txBody>
          <a:bodyPr>
            <a:normAutofit/>
          </a:bodyPr>
          <a:lstStyle/>
          <a:p>
            <a:r>
              <a:rPr lang="en-US" sz="3600" dirty="0"/>
              <a:t>END USERS</a:t>
            </a:r>
            <a:endParaRPr lang="en-IN" sz="3600" dirty="0"/>
          </a:p>
        </p:txBody>
      </p:sp>
      <p:sp>
        <p:nvSpPr>
          <p:cNvPr id="3" name="Content Placeholder 2">
            <a:extLst>
              <a:ext uri="{FF2B5EF4-FFF2-40B4-BE49-F238E27FC236}">
                <a16:creationId xmlns:a16="http://schemas.microsoft.com/office/drawing/2014/main" id="{D15A2793-0EF9-ED5D-B402-4FB7D10C1A3A}"/>
              </a:ext>
            </a:extLst>
          </p:cNvPr>
          <p:cNvSpPr>
            <a:spLocks noGrp="1"/>
          </p:cNvSpPr>
          <p:nvPr>
            <p:ph idx="1"/>
          </p:nvPr>
        </p:nvSpPr>
        <p:spPr>
          <a:xfrm>
            <a:off x="581192" y="1950720"/>
            <a:ext cx="11029615" cy="5196840"/>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mj-lt"/>
              </a:rPr>
              <a:t>Content creators: </a:t>
            </a:r>
            <a:r>
              <a:rPr kumimoji="0" lang="en-US" altLang="en-US" sz="2000" b="0" i="0" u="none" strike="noStrike" cap="none" normalizeH="0" baseline="0" dirty="0">
                <a:ln>
                  <a:noFill/>
                </a:ln>
                <a:solidFill>
                  <a:schemeClr val="tx1"/>
                </a:solidFill>
                <a:effectLst/>
                <a:latin typeface="+mj-lt"/>
              </a:rPr>
              <a:t>Writers, bloggers, and social media influencers who frequently produce written content and require variations for engagement and SEO purposes.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mj-lt"/>
              </a:rPr>
              <a:t>Students and </a:t>
            </a:r>
            <a:r>
              <a:rPr kumimoji="0" lang="en-US" altLang="en-US" sz="2000" b="1" i="0" u="none" strike="noStrike" cap="none" normalizeH="0" baseline="0" dirty="0">
                <a:ln>
                  <a:noFill/>
                </a:ln>
                <a:solidFill>
                  <a:schemeClr val="tx1"/>
                </a:solidFill>
                <a:effectLst/>
              </a:rPr>
              <a:t>educators</a:t>
            </a:r>
            <a:r>
              <a:rPr kumimoji="0" lang="en-US" altLang="en-US" sz="2000" b="1" i="0" u="none" strike="noStrike" cap="none" normalizeH="0" baseline="0" dirty="0">
                <a:ln>
                  <a:noFill/>
                </a:ln>
                <a:solidFill>
                  <a:schemeClr val="tx1"/>
                </a:solidFill>
                <a:effectLst/>
                <a:latin typeface="+mj-lt"/>
              </a:rPr>
              <a:t>: </a:t>
            </a:r>
            <a:r>
              <a:rPr kumimoji="0" lang="en-US" altLang="en-US" sz="2000" b="0" i="0" u="none" strike="noStrike" cap="none" normalizeH="0" baseline="0" dirty="0">
                <a:ln>
                  <a:noFill/>
                </a:ln>
                <a:solidFill>
                  <a:schemeClr val="tx1"/>
                </a:solidFill>
                <a:effectLst/>
                <a:latin typeface="+mj-lt"/>
              </a:rPr>
              <a:t>Academic professionals and students who need to paraphrase texts for research papers, essays, and study materials to avoid plagiarism and enhance comprehension.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mj-lt"/>
              </a:rPr>
              <a:t>Researchers</a:t>
            </a:r>
            <a:r>
              <a:rPr kumimoji="0" lang="en-US" altLang="en-US" sz="2000" b="0" i="0" u="none" strike="noStrike" cap="none" normalizeH="0" baseline="0" dirty="0">
                <a:ln>
                  <a:noFill/>
                </a:ln>
                <a:solidFill>
                  <a:schemeClr val="tx1"/>
                </a:solidFill>
                <a:effectLst/>
                <a:latin typeface="+mj-lt"/>
              </a:rPr>
              <a:t>: Scientists, scholars, and researchers who rely on paraphrased data for literature reviews, data analysis, and synthesizing research findings.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mj-lt"/>
              </a:rPr>
              <a:t>Business professionals: </a:t>
            </a:r>
            <a:r>
              <a:rPr kumimoji="0" lang="en-US" altLang="en-US" sz="2000" b="0" i="0" u="none" strike="noStrike" cap="none" normalizeH="0" baseline="0" dirty="0">
                <a:ln>
                  <a:noFill/>
                </a:ln>
                <a:solidFill>
                  <a:schemeClr val="tx1"/>
                </a:solidFill>
                <a:effectLst/>
                <a:latin typeface="+mj-lt"/>
              </a:rPr>
              <a:t>Marketing professionals, advertisers, and content marketers who need to create diverse marketing materials, advertisements, and promotional content to reach different audiences effectively.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mj-lt"/>
              </a:rPr>
              <a:t>Language learners: </a:t>
            </a:r>
            <a:r>
              <a:rPr kumimoji="0" lang="en-US" altLang="en-US" sz="2000" b="0" i="0" u="none" strike="noStrike" cap="none" normalizeH="0" baseline="0" dirty="0">
                <a:ln>
                  <a:noFill/>
                </a:ln>
                <a:solidFill>
                  <a:schemeClr val="tx1"/>
                </a:solidFill>
                <a:effectLst/>
                <a:latin typeface="+mj-lt"/>
              </a:rPr>
              <a:t>Individuals learning a new language who utilize paraphrased texts to improve vocabulary, grammar, and comprehension skills through exposure to varied linguistic structures and expressions.</a:t>
            </a:r>
          </a:p>
          <a:p>
            <a:endParaRPr lang="en-IN" sz="2000" dirty="0">
              <a:latin typeface="+mj-lt"/>
            </a:endParaRPr>
          </a:p>
        </p:txBody>
      </p:sp>
      <p:sp>
        <p:nvSpPr>
          <p:cNvPr id="9" name="Rectangle 6">
            <a:extLst>
              <a:ext uri="{FF2B5EF4-FFF2-40B4-BE49-F238E27FC236}">
                <a16:creationId xmlns:a16="http://schemas.microsoft.com/office/drawing/2014/main" id="{5453A386-C6F6-12A1-08F2-28FB55DE365B}"/>
              </a:ext>
            </a:extLst>
          </p:cNvPr>
          <p:cNvSpPr>
            <a:spLocks noChangeArrowheads="1"/>
          </p:cNvSpPr>
          <p:nvPr/>
        </p:nvSpPr>
        <p:spPr bwMode="auto">
          <a:xfrm>
            <a:off x="0" y="0"/>
            <a:ext cx="4330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02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9B8A-7B59-2904-3888-E59409D36EA4}"/>
              </a:ext>
            </a:extLst>
          </p:cNvPr>
          <p:cNvSpPr>
            <a:spLocks noGrp="1"/>
          </p:cNvSpPr>
          <p:nvPr>
            <p:ph type="title"/>
          </p:nvPr>
        </p:nvSpPr>
        <p:spPr/>
        <p:txBody>
          <a:bodyPr>
            <a:normAutofit/>
          </a:bodyPr>
          <a:lstStyle/>
          <a:p>
            <a:r>
              <a:rPr lang="en-US" sz="3600" dirty="0"/>
              <a:t>VALUE PROPOSITION</a:t>
            </a:r>
            <a:endParaRPr lang="en-IN" sz="3600" dirty="0"/>
          </a:p>
        </p:txBody>
      </p:sp>
      <p:sp>
        <p:nvSpPr>
          <p:cNvPr id="3" name="Content Placeholder 2">
            <a:extLst>
              <a:ext uri="{FF2B5EF4-FFF2-40B4-BE49-F238E27FC236}">
                <a16:creationId xmlns:a16="http://schemas.microsoft.com/office/drawing/2014/main" id="{2323F7FD-B484-3DEA-9551-49AC74850934}"/>
              </a:ext>
            </a:extLst>
          </p:cNvPr>
          <p:cNvSpPr>
            <a:spLocks noGrp="1"/>
          </p:cNvSpPr>
          <p:nvPr>
            <p:ph idx="1"/>
          </p:nvPr>
        </p:nvSpPr>
        <p:spPr/>
        <p:txBody>
          <a:bodyPr>
            <a:normAutofit/>
          </a:bodyPr>
          <a:lstStyle/>
          <a:p>
            <a:r>
              <a:rPr lang="en-US" sz="2400" dirty="0"/>
              <a:t>Transformer(Pegasus) based paraphrasing tool offers multifaceted benefits across diverse domains. It swiftly generates multiple paraphrases, enhancing productivity and saving time. Ensuring originality while preserving meaning, it supports academic integrity and aids comprehension. Additionally, it fosters creativity by exploring varied linguistic expressions, catering to writers and marketers. Overall, it streamlines workflows, promotes originality, supports learning, and facilitates creative expression, making it a versatile solution for users.</a:t>
            </a:r>
            <a:endParaRPr lang="en-IN" sz="2400" dirty="0"/>
          </a:p>
        </p:txBody>
      </p:sp>
    </p:spTree>
    <p:extLst>
      <p:ext uri="{BB962C8B-B14F-4D97-AF65-F5344CB8AC3E}">
        <p14:creationId xmlns:p14="http://schemas.microsoft.com/office/powerpoint/2010/main" val="25303816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399</TotalTime>
  <Words>787</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 Gothic</vt:lpstr>
      <vt:lpstr>Gill Sans MT</vt:lpstr>
      <vt:lpstr>Söhne</vt:lpstr>
      <vt:lpstr>Wingdings</vt:lpstr>
      <vt:lpstr>Wingdings 2</vt:lpstr>
      <vt:lpstr>Dividend</vt:lpstr>
      <vt:lpstr>Tnsdc – generative ai            for engineering</vt:lpstr>
      <vt:lpstr>                                 PROJECT  TITLE</vt:lpstr>
      <vt:lpstr>AGENDA</vt:lpstr>
      <vt:lpstr>PROBLEM STATEMENT</vt:lpstr>
      <vt:lpstr>PROJECT OVERVIEW</vt:lpstr>
      <vt:lpstr>PROJECT OVERVIEW - OBJECTIVE              </vt:lpstr>
      <vt:lpstr>   project overview – expected outcome </vt:lpstr>
      <vt:lpstr>END USERS</vt:lpstr>
      <vt:lpstr>VALUE PROPOSITION</vt:lpstr>
      <vt:lpstr>Solution.</vt:lpstr>
      <vt:lpstr>modelling</vt:lpstr>
      <vt:lpstr>results</vt:lpstr>
      <vt:lpstr>results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 generative ai            for engineering</dc:title>
  <dc:creator>Lakshmi R</dc:creator>
  <cp:lastModifiedBy>Lakshmi R</cp:lastModifiedBy>
  <cp:revision>7</cp:revision>
  <dcterms:created xsi:type="dcterms:W3CDTF">2024-04-01T12:35:53Z</dcterms:created>
  <dcterms:modified xsi:type="dcterms:W3CDTF">2024-04-02T16:49:47Z</dcterms:modified>
</cp:coreProperties>
</file>