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/>
    <p:restoredTop sz="94686"/>
  </p:normalViewPr>
  <p:slideViewPr>
    <p:cSldViewPr snapToGrid="0">
      <p:cViewPr varScale="1">
        <p:scale>
          <a:sx n="145" d="100"/>
          <a:sy n="145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CC6D-F334-1545-AC57-C78618E7419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99094-9E2F-244A-AF6E-8E3B4351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99094-9E2F-244A-AF6E-8E3B43511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135E-FF92-EF12-A84D-A5A9AD25A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AECE-0614-1169-90BD-8813321E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CD2B-5EAC-B167-3AF6-F836A93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07EB-BD0B-9515-389F-D80ED604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86FB-E1F2-627A-9537-EA60AE7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55C-ACFF-B3BB-F274-5B042FE4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B7FDA-210A-E036-AE37-684704BA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53C-287D-1B12-5EEB-0BD5CF5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66DF-71AA-90DC-CEDC-20DE3AB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229A-C8B4-DAFF-04A7-11D8B978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22EF-7C02-E1B4-954D-8C913F5CE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925DD-7C39-B76B-C9B0-5D27AE39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7A48-6D14-B5DC-C35F-7AA3DFE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1FB1-8DF5-E308-87E6-E0FC6B09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E57E-ED86-7455-0656-06D942F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1A72-AD01-43FA-4F77-8BA1C241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8D0-8BF1-3097-23F7-FFC1A00A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033F-1E02-667A-301A-E4D82D1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E716-30E8-7694-8B90-076C8249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C045-3F52-15DB-75A6-A053B807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371-FEF6-FD82-1ABF-6DAF160A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F507C-268A-4B63-DC30-844E3910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8ED0-42A6-8F69-2182-16443F05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53A7-7E93-9054-2FE7-105E7D0E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99D4-CEE0-D981-E3B2-EC811FC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1550-EDAF-B484-51CC-A5FFE0D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862E-075D-041C-1773-74BF0CD7B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48FCC-1FE2-2C37-2603-81CF41EB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665E-5F6B-71E0-3CF3-3840F94B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03A20-F035-7934-26CE-9A69E5F8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7FB0-DEFC-802E-5590-3BF0D667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098-F605-B354-8E02-63B67B90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8F06-9EA5-D70C-3430-09EB31A9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DFE0-4B5D-1EAA-50DE-22CEF5C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1C7EC-22E5-A994-4F53-983DD774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A049C-3C04-BBCC-33B8-80A4F17B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49117-76CB-340E-BBF2-12CDEE0B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FA269-90BB-6CC7-EAA0-D63C3543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73D5C-49A4-D5A6-DF2C-98F9727F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41EF-FB07-D6E4-4F31-32670E63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B0D4-804E-753F-BB14-E762EEE4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F047E-9882-BFD9-9501-DBC240C0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EB3F5-1E79-8049-0739-B03E804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92F19-7B19-F8EC-3C6E-A3093FF2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A98F8-4175-8B83-7F9B-CCA77CC2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A145-9C3B-3A04-75CD-46C4B9F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A563-DA44-491B-5BC5-C44E6803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CB23-9358-414E-B113-D292FDED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54176-A416-22E0-E831-EB26E7C7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878A-2C4E-7104-620C-7AA5F078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55A5E-F05F-1DBA-7719-E93C123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89DC4-3F4A-9111-B758-5D82965D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F818-5D19-866F-1D98-B6BE205F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E2009-3045-2647-9AC8-B9EBFE6AA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5CCD8-56F2-1973-B88E-E3ECD7FA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EDBF-CEC1-6F8A-E951-0715D04F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5C6A-1DEF-1FB8-47F7-754DD78A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35FB-C63D-16C0-3AB3-B7D1670B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13A5C-BBD3-F4DA-B1D3-D4B417F3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DEBFE-E259-0D71-1B6C-9DF32181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CE9E-1C5E-54EF-5401-1C0D222E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0531-F681-7947-ACDA-BDB69D40CE6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2EC6-A652-1AE1-C298-DFCB5551B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1E54-1B63-56BA-E477-5158C73C2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34CA-C96A-1E4A-8920-27BB9027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UuO83_R4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itshukla/bank-marketing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itshukla/bank-marketing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45A6-6B5A-8CBA-E9AC-8D14E665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E" dirty="0"/>
              <a:t>Predictive Analytics for Bank Marketing Campaigns: A Study on Term Deposit Subscriptions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2EAC8-16F7-5E75-304B-B1864570AC19}"/>
              </a:ext>
            </a:extLst>
          </p:cNvPr>
          <p:cNvSpPr txBox="1"/>
          <p:nvPr/>
        </p:nvSpPr>
        <p:spPr>
          <a:xfrm>
            <a:off x="6159062" y="4834759"/>
            <a:ext cx="5780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600" b="0" i="0" dirty="0" err="1">
                <a:effectLst/>
              </a:rPr>
              <a:t>Lakshmiraj</a:t>
            </a:r>
            <a:r>
              <a:rPr lang="en-IE" sz="1600" b="0" i="0" dirty="0">
                <a:effectLst/>
              </a:rPr>
              <a:t> Natarajan</a:t>
            </a:r>
            <a:br>
              <a:rPr lang="en-IE" sz="1600" dirty="0"/>
            </a:br>
            <a:r>
              <a:rPr lang="en-IE" sz="1600" b="0" i="0" dirty="0">
                <a:effectLst/>
              </a:rPr>
              <a:t>School of Computing</a:t>
            </a:r>
            <a:br>
              <a:rPr lang="en-IE" sz="1600" dirty="0"/>
            </a:br>
            <a:r>
              <a:rPr lang="en-IE" sz="1600" b="0" i="0" dirty="0">
                <a:effectLst/>
              </a:rPr>
              <a:t>National College of Ireland</a:t>
            </a:r>
            <a:br>
              <a:rPr lang="en-IE" sz="1600" dirty="0"/>
            </a:br>
            <a:r>
              <a:rPr lang="en-IE" sz="1600" b="0" i="0" dirty="0">
                <a:effectLst/>
              </a:rPr>
              <a:t>Dublin, Ireland</a:t>
            </a:r>
            <a:br>
              <a:rPr lang="en-IE" sz="1600" dirty="0"/>
            </a:br>
            <a:r>
              <a:rPr lang="en-IE" sz="1600" b="0" i="0" dirty="0">
                <a:effectLst/>
              </a:rPr>
              <a:t>x22173391@student.ncirl.ie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67BC4-EE3B-7E4D-581C-D13182DEBEEE}"/>
              </a:ext>
            </a:extLst>
          </p:cNvPr>
          <p:cNvSpPr txBox="1"/>
          <p:nvPr/>
        </p:nvSpPr>
        <p:spPr>
          <a:xfrm>
            <a:off x="974532" y="4834758"/>
            <a:ext cx="5780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600" dirty="0"/>
              <a:t>Saran Raj Srinivasan </a:t>
            </a:r>
            <a:br>
              <a:rPr lang="en-IE" sz="1600" dirty="0"/>
            </a:br>
            <a:r>
              <a:rPr lang="en-IE" sz="1600" b="0" i="0" dirty="0">
                <a:effectLst/>
              </a:rPr>
              <a:t>School of Computing</a:t>
            </a:r>
            <a:br>
              <a:rPr lang="en-IE" sz="1600" dirty="0"/>
            </a:br>
            <a:r>
              <a:rPr lang="en-IE" sz="1600" b="0" i="0" dirty="0">
                <a:effectLst/>
              </a:rPr>
              <a:t>National College of Ireland</a:t>
            </a:r>
            <a:br>
              <a:rPr lang="en-IE" sz="1600" dirty="0"/>
            </a:br>
            <a:r>
              <a:rPr lang="en-IE" sz="1600" b="0" i="0" dirty="0">
                <a:effectLst/>
              </a:rPr>
              <a:t>Dublin, Ireland</a:t>
            </a:r>
            <a:br>
              <a:rPr lang="en-IE" sz="1600" dirty="0"/>
            </a:br>
            <a:r>
              <a:rPr lang="en-IE" sz="1600" b="0" i="0" dirty="0">
                <a:effectLst/>
              </a:rPr>
              <a:t>x22149066@student.ncirl.ie</a:t>
            </a:r>
            <a:endParaRPr lang="en-US" sz="1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8B828D-FCB0-11B2-F145-6D37055E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2263"/>
            <a:ext cx="9144000" cy="706193"/>
          </a:xfrm>
        </p:spPr>
        <p:txBody>
          <a:bodyPr>
            <a:normAutofit/>
          </a:bodyPr>
          <a:lstStyle/>
          <a:p>
            <a:r>
              <a:rPr lang="en-US" dirty="0"/>
              <a:t>Presentation Link: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youtu.be</a:t>
            </a:r>
            <a:r>
              <a:rPr lang="en-US" dirty="0">
                <a:hlinkClick r:id="rId2"/>
              </a:rPr>
              <a:t>/TUuO83_R4tA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8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A5DA-17E3-251C-5F56-2F5EF23E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Qualitative Result Interpretation </a:t>
            </a:r>
          </a:p>
        </p:txBody>
      </p:sp>
      <p:pic>
        <p:nvPicPr>
          <p:cNvPr id="5" name="Content Placeholder 4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50752A40-3C5B-445D-B703-50143E66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208" y="1608781"/>
            <a:ext cx="6789583" cy="4884094"/>
          </a:xfrm>
        </p:spPr>
      </p:pic>
    </p:spTree>
    <p:extLst>
      <p:ext uri="{BB962C8B-B14F-4D97-AF65-F5344CB8AC3E}">
        <p14:creationId xmlns:p14="http://schemas.microsoft.com/office/powerpoint/2010/main" val="5544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2EE-46DD-F8C0-106A-39A729D1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Qualitative Result Interpretation </a:t>
            </a:r>
          </a:p>
        </p:txBody>
      </p:sp>
      <p:pic>
        <p:nvPicPr>
          <p:cNvPr id="5" name="Content Placeholder 4" descr="A graph with blue rectangles&#10;&#10;Description automatically generated">
            <a:extLst>
              <a:ext uri="{FF2B5EF4-FFF2-40B4-BE49-F238E27FC236}">
                <a16:creationId xmlns:a16="http://schemas.microsoft.com/office/drawing/2014/main" id="{EDBFC414-2AA1-FF96-AA93-5D2C96CC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789" y="1690688"/>
            <a:ext cx="5744421" cy="4351338"/>
          </a:xfrm>
        </p:spPr>
      </p:pic>
    </p:spTree>
    <p:extLst>
      <p:ext uri="{BB962C8B-B14F-4D97-AF65-F5344CB8AC3E}">
        <p14:creationId xmlns:p14="http://schemas.microsoft.com/office/powerpoint/2010/main" val="384497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48B1-692D-9D2E-5B15-4B8FBEF7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Qualitative Result Interpretation </a:t>
            </a:r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1CED14CF-9A6B-A705-3F72-28ED862C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941" y="1656095"/>
            <a:ext cx="6304117" cy="4836780"/>
          </a:xfrm>
        </p:spPr>
      </p:pic>
    </p:spTree>
    <p:extLst>
      <p:ext uri="{BB962C8B-B14F-4D97-AF65-F5344CB8AC3E}">
        <p14:creationId xmlns:p14="http://schemas.microsoft.com/office/powerpoint/2010/main" val="362167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8F39-9631-166B-AC5E-1BE6BEC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8DE6-3849-7F80-273E-4C09FCCC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1465"/>
          </a:xfrm>
        </p:spPr>
        <p:txBody>
          <a:bodyPr/>
          <a:lstStyle/>
          <a:p>
            <a:r>
              <a:rPr lang="en-IE" b="1" i="0" dirty="0">
                <a:effectLst/>
                <a:latin typeface="Söhne"/>
              </a:rPr>
              <a:t>Key Insights</a:t>
            </a:r>
            <a:r>
              <a:rPr lang="en-IE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dirty="0"/>
              <a:t>Identified key influencing features: Age, loan duration, housing, etc.</a:t>
            </a:r>
          </a:p>
          <a:p>
            <a:pPr lvl="1"/>
            <a:r>
              <a:rPr lang="en-US" dirty="0"/>
              <a:t>Interpreted results both quantitatively and qualitatively.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86D3F-0A15-445C-D055-4CBEE94B58FE}"/>
              </a:ext>
            </a:extLst>
          </p:cNvPr>
          <p:cNvSpPr txBox="1"/>
          <p:nvPr/>
        </p:nvSpPr>
        <p:spPr>
          <a:xfrm>
            <a:off x="838199" y="3355115"/>
            <a:ext cx="1051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i="0" dirty="0">
                <a:effectLst/>
                <a:latin typeface="Söhne"/>
              </a:rPr>
              <a:t>Impact &amp; Application</a:t>
            </a:r>
            <a:r>
              <a:rPr lang="en-IE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b="0" i="0" dirty="0">
                <a:effectLst/>
                <a:latin typeface="Söhne"/>
              </a:rPr>
              <a:t>Assists the banking sector in enhancing marketing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b="0" i="0" dirty="0">
                <a:effectLst/>
                <a:latin typeface="Söhne"/>
              </a:rPr>
              <a:t>Directly influences decisions related to customer targeting for term deposits.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7672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67C3-DE43-DCE7-E494-E45083CC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C01B-D1F5-1851-9C81-078F2C1D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Domain Focus: Financial growth in banking depends on acquiring new customers for products like fixed deposits, term deposits.</a:t>
            </a:r>
          </a:p>
          <a:p>
            <a:r>
              <a:rPr lang="en-US" dirty="0"/>
              <a:t>Project Overview: Perform predictive analysis using Logistic Regression, Random Forest, Gradient Boosting to predict customer subscriptions to Term deposits.</a:t>
            </a:r>
          </a:p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Banking Marketing dataset</a:t>
            </a:r>
            <a:r>
              <a:rPr lang="en-US" dirty="0"/>
              <a:t> available on Kaggle.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E" b="1" i="0" dirty="0">
                <a:effectLst/>
              </a:rPr>
              <a:t>Key Objectives</a:t>
            </a:r>
            <a:r>
              <a:rPr lang="en-IE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sz="2800" b="0" i="0" dirty="0" err="1">
                <a:effectLst/>
              </a:rPr>
              <a:t>Analyze</a:t>
            </a:r>
            <a:r>
              <a:rPr lang="en-IE" sz="2800" b="0" i="0" dirty="0">
                <a:effectLst/>
              </a:rPr>
              <a:t> the dataset for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sz="2800" b="0" i="0" dirty="0">
                <a:effectLst/>
              </a:rPr>
              <a:t>Assess suitable techniques for predictive </a:t>
            </a:r>
            <a:r>
              <a:rPr lang="en-IE" sz="2800" b="0" i="0" dirty="0" err="1">
                <a:effectLst/>
              </a:rPr>
              <a:t>modeling</a:t>
            </a:r>
            <a:r>
              <a:rPr lang="en-IE" sz="28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sz="2800" b="0" i="0" dirty="0">
                <a:effectLst/>
              </a:rPr>
              <a:t>Implement and interpret proposed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sz="2800" b="0" i="0" dirty="0">
                <a:effectLst/>
              </a:rPr>
              <a:t>Quantitative and qualitative results analysis for banking business value.</a:t>
            </a:r>
          </a:p>
          <a:p>
            <a:pPr marL="0" indent="0">
              <a:buNone/>
            </a:pPr>
            <a:br>
              <a:rPr lang="en-I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DFA7-245A-8747-530B-481AF953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810F-CA47-E921-4786-5745EA7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Effects of Contact duration on prediction</a:t>
            </a:r>
          </a:p>
          <a:p>
            <a:pPr lvl="1"/>
            <a:r>
              <a:rPr lang="en-US" dirty="0"/>
              <a:t>Null Hypothesis H0: The last contact duration feature does not affect the prediction of customer subscription towards the term subscription.</a:t>
            </a:r>
          </a:p>
          <a:p>
            <a:pPr lvl="1"/>
            <a:r>
              <a:rPr lang="en-US" dirty="0"/>
              <a:t>Alternate Hypothesis H1: Customers with frequent contact  are like to subscribe toward the term deposit higher.</a:t>
            </a:r>
          </a:p>
          <a:p>
            <a:r>
              <a:rPr lang="en-US" dirty="0"/>
              <a:t>Effects of Balance on prediction</a:t>
            </a:r>
          </a:p>
          <a:p>
            <a:pPr lvl="1"/>
            <a:r>
              <a:rPr lang="en-US" dirty="0"/>
              <a:t>Null Hypothesis H0: The balance feature does not affect the prediction of customer subscription towards the term subscription.</a:t>
            </a:r>
          </a:p>
          <a:p>
            <a:pPr lvl="1"/>
            <a:r>
              <a:rPr lang="en-US" dirty="0"/>
              <a:t>Alternate Hypothesis H1: Customers with higher balances are like to subscribe toward the term deposit.</a:t>
            </a:r>
          </a:p>
          <a:p>
            <a:r>
              <a:rPr lang="en-US" dirty="0"/>
              <a:t>Effects of Loans on prediction</a:t>
            </a:r>
          </a:p>
          <a:p>
            <a:pPr lvl="1"/>
            <a:r>
              <a:rPr lang="en-US" dirty="0"/>
              <a:t>Null Hypothesis H0: The loan feature does not affect the prediction of customer subscription towards the term subscription.</a:t>
            </a:r>
          </a:p>
          <a:p>
            <a:pPr lvl="1"/>
            <a:r>
              <a:rPr lang="en-US" dirty="0"/>
              <a:t>Alternate Hypothesis H1: customers with loans influence more towards in subscription towards the term deposit.</a:t>
            </a:r>
          </a:p>
          <a:p>
            <a:r>
              <a:rPr lang="en-US" dirty="0"/>
              <a:t>Effects of Age on prediction:</a:t>
            </a:r>
          </a:p>
          <a:p>
            <a:pPr lvl="1"/>
            <a:r>
              <a:rPr lang="en-US" dirty="0"/>
              <a:t>Null Hypothesis H0: The balance feature does not affect the prediction of customer subscription towards the term subscription.</a:t>
            </a:r>
          </a:p>
          <a:p>
            <a:pPr lvl="1"/>
            <a:r>
              <a:rPr lang="en-US" dirty="0"/>
              <a:t>Alternate Hypothesis H1: Customers with higher balances are like to subscribe toward the term deposit.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401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02EF-6431-EC0C-9C59-BF5E285F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8" y="189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Assessment on </a:t>
            </a:r>
            <a:r>
              <a:rPr lang="en-US" sz="4800" dirty="0" err="1"/>
              <a:t>choosen</a:t>
            </a:r>
            <a:r>
              <a:rPr lang="en-US" sz="4800" dirty="0"/>
              <a:t>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C27D-642E-1BCF-862F-46FE7F52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38" y="1395412"/>
            <a:ext cx="6970986" cy="2872499"/>
          </a:xfrm>
        </p:spPr>
        <p:txBody>
          <a:bodyPr>
            <a:normAutofit lnSpcReduction="10000"/>
          </a:bodyPr>
          <a:lstStyle/>
          <a:p>
            <a:r>
              <a:rPr lang="en-IE" b="1" i="0" dirty="0">
                <a:effectLst/>
                <a:latin typeface="Söhne"/>
              </a:rPr>
              <a:t>Logistic Regression</a:t>
            </a:r>
          </a:p>
          <a:p>
            <a:pPr lvl="1"/>
            <a:r>
              <a:rPr lang="en-US" dirty="0"/>
              <a:t>Type: Supervised classification.</a:t>
            </a:r>
          </a:p>
          <a:p>
            <a:pPr lvl="1"/>
            <a:r>
              <a:rPr lang="en-US" dirty="0"/>
              <a:t>Assumptions: Nonlinear relationship between feature and target; no multicollinearity.</a:t>
            </a:r>
          </a:p>
          <a:p>
            <a:pPr lvl="1"/>
            <a:r>
              <a:rPr lang="en-US" dirty="0"/>
              <a:t>Advantages: Less computational; effective interpretation; probability estimation for impact analysis.</a:t>
            </a:r>
          </a:p>
          <a:p>
            <a:pPr lvl="1"/>
            <a:r>
              <a:rPr lang="en-US" dirty="0"/>
              <a:t>Suitable for: Non-technical stakeholders.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0D33C-E332-D5CA-2A9E-4C7CD5CE5112}"/>
              </a:ext>
            </a:extLst>
          </p:cNvPr>
          <p:cNvSpPr txBox="1"/>
          <p:nvPr/>
        </p:nvSpPr>
        <p:spPr>
          <a:xfrm>
            <a:off x="470338" y="4446925"/>
            <a:ext cx="70971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effectLst/>
                <a:latin typeface="Söhne"/>
              </a:rPr>
              <a:t>Assessment for Suitability</a:t>
            </a:r>
          </a:p>
          <a:p>
            <a:endParaRPr lang="en-IE" b="1" dirty="0">
              <a:latin typeface="Söhne"/>
            </a:endParaRPr>
          </a:p>
          <a:p>
            <a:r>
              <a:rPr lang="en-US" dirty="0"/>
              <a:t>Correlation Analysis: No strong correlations between features (refer to image).</a:t>
            </a:r>
          </a:p>
          <a:p>
            <a:r>
              <a:rPr lang="en-US" dirty="0"/>
              <a:t>Interpretation: Nonlinear relationship indicates the influence of each feature on the term deposit subscription.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8B469B-2FFF-5718-7BCD-9CFCB58B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48" y="1395412"/>
            <a:ext cx="4267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12FC-55B8-B7F6-7AAB-D03D5943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8135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Assessment on </a:t>
            </a:r>
            <a:r>
              <a:rPr lang="en-US" sz="4400" dirty="0" err="1"/>
              <a:t>choosen</a:t>
            </a:r>
            <a:r>
              <a:rPr lang="en-US" sz="4400" dirty="0"/>
              <a:t>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F51-5049-D726-80F3-97233273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8" y="1601235"/>
            <a:ext cx="6172200" cy="2746375"/>
          </a:xfrm>
        </p:spPr>
        <p:txBody>
          <a:bodyPr>
            <a:normAutofit fontScale="92500" lnSpcReduction="10000"/>
          </a:bodyPr>
          <a:lstStyle/>
          <a:p>
            <a:r>
              <a:rPr lang="en-IE" b="1" i="0" dirty="0">
                <a:effectLst/>
                <a:latin typeface="Söhne"/>
              </a:rPr>
              <a:t>Random Forest</a:t>
            </a:r>
          </a:p>
          <a:p>
            <a:pPr lvl="1"/>
            <a:r>
              <a:rPr lang="en-IE" i="0" dirty="0">
                <a:effectLst/>
                <a:latin typeface="Söhne"/>
              </a:rPr>
              <a:t>Type: Ensemble learning, classification.</a:t>
            </a:r>
          </a:p>
          <a:p>
            <a:pPr lvl="1"/>
            <a:r>
              <a:rPr lang="en-IE" i="0" dirty="0">
                <a:effectLst/>
                <a:latin typeface="Söhne"/>
              </a:rPr>
              <a:t>Assumptions: Handles nonlinear relationships, can manage high dimensionality.</a:t>
            </a:r>
          </a:p>
          <a:p>
            <a:pPr lvl="1"/>
            <a:r>
              <a:rPr lang="en-IE" i="0" dirty="0">
                <a:effectLst/>
                <a:latin typeface="Söhne"/>
              </a:rPr>
              <a:t>Characteristics: Robust to outliers, handles categorical variables, offers feature importance.</a:t>
            </a:r>
          </a:p>
          <a:p>
            <a:pPr lvl="1"/>
            <a:r>
              <a:rPr lang="en-IE" i="0" dirty="0">
                <a:effectLst/>
                <a:latin typeface="Söhne"/>
              </a:rPr>
              <a:t>Challenges: More computationally intensive.</a:t>
            </a:r>
          </a:p>
          <a:p>
            <a:pPr marL="457200" lvl="1" indent="0">
              <a:buNone/>
            </a:pPr>
            <a:endParaRPr lang="en-IE" i="0" dirty="0">
              <a:effectLst/>
              <a:latin typeface="Söhne"/>
            </a:endParaRPr>
          </a:p>
          <a:p>
            <a:pPr lvl="1"/>
            <a:endParaRPr lang="en-IE" b="1" i="0" dirty="0">
              <a:effectLst/>
              <a:latin typeface="Söhne"/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9727A-1574-8E22-6051-2C1F2CE46DA6}"/>
              </a:ext>
            </a:extLst>
          </p:cNvPr>
          <p:cNvSpPr txBox="1"/>
          <p:nvPr/>
        </p:nvSpPr>
        <p:spPr>
          <a:xfrm>
            <a:off x="385166" y="4735539"/>
            <a:ext cx="1097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effectLst/>
                <a:latin typeface="Söhne"/>
              </a:rPr>
              <a:t>Assessment for Suitability</a:t>
            </a:r>
          </a:p>
          <a:p>
            <a:endParaRPr lang="en-IE" b="1" dirty="0">
              <a:latin typeface="Söhne"/>
            </a:endParaRPr>
          </a:p>
          <a:p>
            <a:r>
              <a:rPr lang="en-US" dirty="0"/>
              <a:t>Categorical Variables: Special handling of categorical variables by </a:t>
            </a:r>
            <a:r>
              <a:rPr lang="en-US" dirty="0" err="1"/>
              <a:t>lable</a:t>
            </a:r>
            <a:r>
              <a:rPr lang="en-US" dirty="0"/>
              <a:t> encoder refer with Fig.</a:t>
            </a:r>
          </a:p>
          <a:p>
            <a:r>
              <a:rPr lang="en-US" dirty="0"/>
              <a:t>Feature Importance: Provides insights into which features are most influential.</a:t>
            </a:r>
          </a:p>
          <a:p>
            <a:r>
              <a:rPr lang="en-US" dirty="0"/>
              <a:t>Applicability: Suitable for complex relationships and data with multiple features.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95903-0ED2-F473-7B58-8BBE758E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35" y="1601235"/>
            <a:ext cx="5826895" cy="31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CC69-CAE9-C3D0-047A-B9C67C47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3" y="367461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Assessment on </a:t>
            </a:r>
            <a:r>
              <a:rPr lang="en-US" sz="4400" dirty="0" err="1"/>
              <a:t>choosen</a:t>
            </a:r>
            <a:r>
              <a:rPr lang="en-US" sz="4400" dirty="0"/>
              <a:t>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AE7B-5FBA-D929-59CB-B8875777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732652"/>
            <a:ext cx="6149159" cy="2851478"/>
          </a:xfrm>
        </p:spPr>
        <p:txBody>
          <a:bodyPr>
            <a:normAutofit fontScale="92500" lnSpcReduction="20000"/>
          </a:bodyPr>
          <a:lstStyle/>
          <a:p>
            <a:r>
              <a:rPr lang="en-IE" b="1" i="0" dirty="0">
                <a:effectLst/>
                <a:latin typeface="Söhne"/>
              </a:rPr>
              <a:t>Gradient Boosting</a:t>
            </a:r>
          </a:p>
          <a:p>
            <a:pPr lvl="1"/>
            <a:r>
              <a:rPr lang="en-US" dirty="0"/>
              <a:t>Type: Ensemble learning, iterative boosting.</a:t>
            </a:r>
          </a:p>
          <a:p>
            <a:pPr lvl="1"/>
            <a:r>
              <a:rPr lang="en-US" dirty="0"/>
              <a:t>Assumptions: Handles both linear and nonlinear relationships, combines decisions from multiple trees.</a:t>
            </a:r>
          </a:p>
          <a:p>
            <a:pPr lvl="1"/>
            <a:r>
              <a:rPr lang="en-US" dirty="0"/>
              <a:t>Characteristics: robust to outliers, potentially better accuracy.</a:t>
            </a:r>
          </a:p>
          <a:p>
            <a:pPr lvl="1"/>
            <a:r>
              <a:rPr lang="en-US" dirty="0"/>
              <a:t>Challenges: Increased computational time, may require balancing between accuracy and time constraints.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D46B-776F-B2E9-BEB0-606EF79F6D9A}"/>
              </a:ext>
            </a:extLst>
          </p:cNvPr>
          <p:cNvSpPr txBox="1"/>
          <p:nvPr/>
        </p:nvSpPr>
        <p:spPr>
          <a:xfrm>
            <a:off x="409903" y="4937855"/>
            <a:ext cx="11372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effectLst/>
                <a:latin typeface="Söhne"/>
              </a:rPr>
              <a:t>Assessment for Suitability</a:t>
            </a:r>
          </a:p>
          <a:p>
            <a:endParaRPr lang="en-IE" b="1" dirty="0">
              <a:latin typeface="Söhne"/>
            </a:endParaRPr>
          </a:p>
          <a:p>
            <a:r>
              <a:rPr lang="en-US" dirty="0"/>
              <a:t>Flexibility: Capable of modeling linear and nonlinear relationships.</a:t>
            </a:r>
          </a:p>
          <a:p>
            <a:r>
              <a:rPr lang="en-US" dirty="0"/>
              <a:t>Outliers: Offers robustness by accommodating outliers.</a:t>
            </a:r>
          </a:p>
          <a:p>
            <a:r>
              <a:rPr lang="en-US" dirty="0"/>
              <a:t>Accuracy vs Time: Provides higher accuracy but may be time-consuming, choice depends on business model needs.</a:t>
            </a:r>
          </a:p>
          <a:p>
            <a:endParaRPr lang="en-US" dirty="0"/>
          </a:p>
        </p:txBody>
      </p:sp>
      <p:pic>
        <p:nvPicPr>
          <p:cNvPr id="7" name="Picture 6" descr="A graph with a green and black line&#10;&#10;Description automatically generated">
            <a:extLst>
              <a:ext uri="{FF2B5EF4-FFF2-40B4-BE49-F238E27FC236}">
                <a16:creationId xmlns:a16="http://schemas.microsoft.com/office/drawing/2014/main" id="{B8343FAA-6FCA-A97B-37A4-60C28660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32" y="1693024"/>
            <a:ext cx="5729868" cy="36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B6B3-5FCE-7FDF-48E3-D6179E71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2" y="174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i="0" dirty="0">
                <a:effectLst/>
              </a:rPr>
              <a:t>Data </a:t>
            </a:r>
            <a:r>
              <a:rPr lang="en-IE" i="0" dirty="0" err="1">
                <a:effectLst/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CDDF-3C41-2E83-E5F6-9B437DDD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1720521"/>
            <a:ext cx="9829801" cy="3797410"/>
          </a:xfrm>
        </p:spPr>
        <p:txBody>
          <a:bodyPr>
            <a:normAutofit/>
          </a:bodyPr>
          <a:lstStyle/>
          <a:p>
            <a:r>
              <a:rPr lang="en-IE" b="1" i="0" dirty="0">
                <a:effectLst/>
                <a:latin typeface="Söhne"/>
              </a:rPr>
              <a:t>Dataset Overview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Banking Marketing dataset</a:t>
            </a:r>
            <a:r>
              <a:rPr lang="en-US" dirty="0"/>
              <a:t> from Kaggle.</a:t>
            </a:r>
          </a:p>
          <a:p>
            <a:pPr lvl="1"/>
            <a:r>
              <a:rPr lang="en-US" dirty="0"/>
              <a:t>Features: Age, job, marital status, education, balance, housing, loan, etc.</a:t>
            </a:r>
          </a:p>
          <a:p>
            <a:pPr lvl="1"/>
            <a:r>
              <a:rPr lang="en-US" dirty="0"/>
              <a:t>Target: Customer subscription to term deposit (categorical).</a:t>
            </a:r>
          </a:p>
          <a:p>
            <a:pPr lvl="1"/>
            <a:r>
              <a:rPr lang="en-US" dirty="0"/>
              <a:t>Shape: 45211 rows and 17 columns.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A8C2-2AD2-EE5D-E8FD-EDBC2F6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106198"/>
            <a:ext cx="10515600" cy="1325563"/>
          </a:xfrm>
        </p:spPr>
        <p:txBody>
          <a:bodyPr/>
          <a:lstStyle/>
          <a:p>
            <a:pPr algn="ctr"/>
            <a:r>
              <a:rPr lang="en-IE" i="0" dirty="0">
                <a:effectLst/>
              </a:rPr>
              <a:t>Data </a:t>
            </a:r>
            <a:r>
              <a:rPr lang="en-IE" i="0" dirty="0" err="1">
                <a:effectLst/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9911-A58D-6554-6899-997A69BB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07" y="1552356"/>
            <a:ext cx="4691993" cy="468027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Shape: 45211 rows and 17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Null Values: Checked &amp; found none.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Encoding: Categorical values encoded to numerical.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Linearity: Checked via correlation matrix less or no linear relationship.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Outliers: Identified through box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  <a:latin typeface="Söhne"/>
              </a:rPr>
              <a:t>Splitting: Features &amp; target separated, dataset split into 80% train, 20% test.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4A45AB-7154-66F3-A1C6-DD10874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42" y="1552356"/>
            <a:ext cx="3445119" cy="3155126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CEDBEC-478A-F6D2-D22B-ACFF308A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4690180"/>
            <a:ext cx="662239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DA8-A3D1-5F2D-808E-6F4D9D2B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Implemented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8A8C-62CA-29F0-5DCC-F19A1EA3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5843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Gradient Boosting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A44C9B-49E2-C61E-140E-E4ED9686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32" y="3573463"/>
            <a:ext cx="4076700" cy="2603500"/>
          </a:xfrm>
          <a:prstGeom prst="rect">
            <a:avLst/>
          </a:prstGeom>
        </p:spPr>
      </p:pic>
      <p:pic>
        <p:nvPicPr>
          <p:cNvPr id="7" name="Picture 6" descr="A graph of a logistic&#10;&#10;Description automatically generated">
            <a:extLst>
              <a:ext uri="{FF2B5EF4-FFF2-40B4-BE49-F238E27FC236}">
                <a16:creationId xmlns:a16="http://schemas.microsoft.com/office/drawing/2014/main" id="{E0BE0231-0F0D-66A2-91A4-82A57825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41" y="1459463"/>
            <a:ext cx="5879759" cy="47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8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770</Words>
  <Application>Microsoft Macintosh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Predictive Analytics for Bank Marketing Campaigns: A Study on Term Deposit Subscriptions</vt:lpstr>
      <vt:lpstr>INTRODUCTION</vt:lpstr>
      <vt:lpstr>HYPOTHESIS SPECIFICATION</vt:lpstr>
      <vt:lpstr>Assessment on choosen Techniques </vt:lpstr>
      <vt:lpstr>Assessment on choosen Techniques </vt:lpstr>
      <vt:lpstr>Assessment on choosen Techniques </vt:lpstr>
      <vt:lpstr>Data Preprocessing</vt:lpstr>
      <vt:lpstr>Data Preprocessing</vt:lpstr>
      <vt:lpstr>Model Implemented </vt:lpstr>
      <vt:lpstr>Qualitative Result Interpretation </vt:lpstr>
      <vt:lpstr>Qualitative Result Interpretation </vt:lpstr>
      <vt:lpstr>Qualitative Result Interpretation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Bank Marketing Campaigns: A Study on Term Deposit Subscriptions</dc:title>
  <dc:creator>Lakshmiraj Natarajan</dc:creator>
  <cp:lastModifiedBy>Lakshmiraj Natarajan</cp:lastModifiedBy>
  <cp:revision>6</cp:revision>
  <dcterms:created xsi:type="dcterms:W3CDTF">2023-08-11T14:47:08Z</dcterms:created>
  <dcterms:modified xsi:type="dcterms:W3CDTF">2023-08-11T18:07:04Z</dcterms:modified>
</cp:coreProperties>
</file>